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sldIdLst>
    <p:sldId id="307" r:id="rId2"/>
    <p:sldId id="397" r:id="rId3"/>
    <p:sldId id="320" r:id="rId4"/>
    <p:sldId id="405" r:id="rId5"/>
    <p:sldId id="343" r:id="rId6"/>
    <p:sldId id="394" r:id="rId7"/>
    <p:sldId id="406" r:id="rId8"/>
    <p:sldId id="361" r:id="rId9"/>
    <p:sldId id="362" r:id="rId10"/>
    <p:sldId id="364" r:id="rId11"/>
    <p:sldId id="365" r:id="rId12"/>
    <p:sldId id="366" r:id="rId13"/>
    <p:sldId id="367" r:id="rId14"/>
    <p:sldId id="408" r:id="rId15"/>
    <p:sldId id="407" r:id="rId16"/>
    <p:sldId id="370" r:id="rId17"/>
    <p:sldId id="409" r:id="rId18"/>
    <p:sldId id="371" r:id="rId19"/>
    <p:sldId id="403" r:id="rId20"/>
    <p:sldId id="404" r:id="rId21"/>
    <p:sldId id="372" r:id="rId22"/>
    <p:sldId id="373" r:id="rId23"/>
    <p:sldId id="390" r:id="rId24"/>
    <p:sldId id="374" r:id="rId25"/>
    <p:sldId id="375" r:id="rId26"/>
    <p:sldId id="376" r:id="rId27"/>
    <p:sldId id="377" r:id="rId28"/>
    <p:sldId id="378" r:id="rId29"/>
    <p:sldId id="379" r:id="rId30"/>
    <p:sldId id="380" r:id="rId31"/>
    <p:sldId id="359" r:id="rId32"/>
    <p:sldId id="382" r:id="rId33"/>
    <p:sldId id="383" r:id="rId34"/>
    <p:sldId id="384" r:id="rId35"/>
    <p:sldId id="386" r:id="rId36"/>
    <p:sldId id="358" r:id="rId37"/>
    <p:sldId id="352" r:id="rId38"/>
  </p:sldIdLst>
  <p:sldSz cx="9906000" cy="6858000" type="A4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8493" autoAdjust="0"/>
  </p:normalViewPr>
  <p:slideViewPr>
    <p:cSldViewPr snapToGrid="0">
      <p:cViewPr varScale="1">
        <p:scale>
          <a:sx n="73" d="100"/>
          <a:sy n="73" d="100"/>
        </p:scale>
        <p:origin x="904" y="4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-3110" y="-82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Sheet1!$A$5</c:f>
              <c:strCache>
                <c:ptCount val="1"/>
                <c:pt idx="0">
                  <c:v>Mould pre bake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Sheet1!$B$4:$F$4</c:f>
              <c:strCache>
                <c:ptCount val="5"/>
                <c:pt idx="0">
                  <c:v>Run1</c:v>
                </c:pt>
                <c:pt idx="1">
                  <c:v>Run 2</c:v>
                </c:pt>
                <c:pt idx="2">
                  <c:v>Run 3</c:v>
                </c:pt>
                <c:pt idx="3">
                  <c:v>Run 4</c:v>
                </c:pt>
                <c:pt idx="4">
                  <c:v>Average</c:v>
                </c:pt>
              </c:strCache>
            </c:strRef>
          </c:cat>
          <c:val>
            <c:numRef>
              <c:f>Sheet1!$B$5:$F$5</c:f>
              <c:numCache>
                <c:formatCode>General</c:formatCode>
                <c:ptCount val="5"/>
                <c:pt idx="0">
                  <c:v>2993.4</c:v>
                </c:pt>
                <c:pt idx="1">
                  <c:v>2993.5</c:v>
                </c:pt>
                <c:pt idx="2">
                  <c:v>2993.5</c:v>
                </c:pt>
                <c:pt idx="3">
                  <c:v>2993.7</c:v>
                </c:pt>
                <c:pt idx="4">
                  <c:v>2993.4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C6E-4AD7-BDE9-C6033D386B3C}"/>
            </c:ext>
          </c:extLst>
        </c:ser>
        <c:ser>
          <c:idx val="1"/>
          <c:order val="1"/>
          <c:tx>
            <c:strRef>
              <c:f>Sheet1!$A$6</c:f>
              <c:strCache>
                <c:ptCount val="1"/>
                <c:pt idx="0">
                  <c:v>Mould post bake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Sheet1!$B$4:$F$4</c:f>
              <c:strCache>
                <c:ptCount val="5"/>
                <c:pt idx="0">
                  <c:v>Run1</c:v>
                </c:pt>
                <c:pt idx="1">
                  <c:v>Run 2</c:v>
                </c:pt>
                <c:pt idx="2">
                  <c:v>Run 3</c:v>
                </c:pt>
                <c:pt idx="3">
                  <c:v>Run 4</c:v>
                </c:pt>
                <c:pt idx="4">
                  <c:v>Average</c:v>
                </c:pt>
              </c:strCache>
            </c:strRef>
          </c:cat>
          <c:val>
            <c:numRef>
              <c:f>Sheet1!$B$6:$F$6</c:f>
              <c:numCache>
                <c:formatCode>General</c:formatCode>
                <c:ptCount val="5"/>
                <c:pt idx="0">
                  <c:v>2999.67</c:v>
                </c:pt>
                <c:pt idx="1">
                  <c:v>2999.52</c:v>
                </c:pt>
                <c:pt idx="2">
                  <c:v>2999.85</c:v>
                </c:pt>
                <c:pt idx="3">
                  <c:v>3000.19</c:v>
                </c:pt>
                <c:pt idx="4">
                  <c:v>2999.67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C6E-4AD7-BDE9-C6033D386B3C}"/>
            </c:ext>
          </c:extLst>
        </c:ser>
        <c:ser>
          <c:idx val="2"/>
          <c:order val="2"/>
          <c:tx>
            <c:strRef>
              <c:f>Sheet1!$A$7</c:f>
              <c:strCache>
                <c:ptCount val="1"/>
                <c:pt idx="0">
                  <c:v>Part 1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Sheet1!$B$4:$F$4</c:f>
              <c:strCache>
                <c:ptCount val="5"/>
                <c:pt idx="0">
                  <c:v>Run1</c:v>
                </c:pt>
                <c:pt idx="1">
                  <c:v>Run 2</c:v>
                </c:pt>
                <c:pt idx="2">
                  <c:v>Run 3</c:v>
                </c:pt>
                <c:pt idx="3">
                  <c:v>Run 4</c:v>
                </c:pt>
                <c:pt idx="4">
                  <c:v>Average</c:v>
                </c:pt>
              </c:strCache>
            </c:strRef>
          </c:cat>
          <c:val>
            <c:numRef>
              <c:f>Sheet1!$B$7:$F$7</c:f>
              <c:numCache>
                <c:formatCode>General</c:formatCode>
                <c:ptCount val="5"/>
                <c:pt idx="0">
                  <c:v>3006.41</c:v>
                </c:pt>
                <c:pt idx="1">
                  <c:v>3005.97</c:v>
                </c:pt>
                <c:pt idx="2">
                  <c:v>3006</c:v>
                </c:pt>
                <c:pt idx="3">
                  <c:v>3006.55</c:v>
                </c:pt>
                <c:pt idx="4">
                  <c:v>3006.41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C6E-4AD7-BDE9-C6033D386B3C}"/>
            </c:ext>
          </c:extLst>
        </c:ser>
        <c:ser>
          <c:idx val="3"/>
          <c:order val="3"/>
          <c:tx>
            <c:strRef>
              <c:f>Sheet1!$A$8</c:f>
              <c:strCache>
                <c:ptCount val="1"/>
                <c:pt idx="0">
                  <c:v>Part 2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Sheet1!$B$4:$F$4</c:f>
              <c:strCache>
                <c:ptCount val="5"/>
                <c:pt idx="0">
                  <c:v>Run1</c:v>
                </c:pt>
                <c:pt idx="1">
                  <c:v>Run 2</c:v>
                </c:pt>
                <c:pt idx="2">
                  <c:v>Run 3</c:v>
                </c:pt>
                <c:pt idx="3">
                  <c:v>Run 4</c:v>
                </c:pt>
                <c:pt idx="4">
                  <c:v>Average</c:v>
                </c:pt>
              </c:strCache>
            </c:strRef>
          </c:cat>
          <c:val>
            <c:numRef>
              <c:f>Sheet1!$B$8:$F$8</c:f>
              <c:numCache>
                <c:formatCode>General</c:formatCode>
                <c:ptCount val="5"/>
                <c:pt idx="0">
                  <c:v>2969.54</c:v>
                </c:pt>
                <c:pt idx="1">
                  <c:v>2969.94</c:v>
                </c:pt>
                <c:pt idx="2">
                  <c:v>2968.89</c:v>
                </c:pt>
                <c:pt idx="3">
                  <c:v>2969.73</c:v>
                </c:pt>
                <c:pt idx="4">
                  <c:v>2969.54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C6E-4AD7-BDE9-C6033D386B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3895248"/>
        <c:axId val="417669040"/>
      </c:lineChart>
      <c:catAx>
        <c:axId val="3038952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669040"/>
        <c:crosses val="autoZero"/>
        <c:auto val="1"/>
        <c:lblAlgn val="ctr"/>
        <c:lblOffset val="100"/>
        <c:noMultiLvlLbl val="0"/>
      </c:catAx>
      <c:valAx>
        <c:axId val="417669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8952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7875" y="766763"/>
            <a:ext cx="554355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FF1C52D4-C0F1-424B-BBAA-A110CCC3FC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8826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Cherenkov Telescope Array (CTA) is the next generation observatory for ground-based gamma-ray astronomy. Current instruments (HESS, MAGIC and VERITAS) have made huge progress in the observation of cosmic sources of photons in the ~ 50 GeV to ~ 50 TeV energy range using Imaging Atmospheric Cherenkov Telescopes (IACTs). CTA will extend the range of these observations at both low and high energies, will improve their sensitivity by a factor of about 10 and will increase the precision of photon energy and direction measurements. This talk presents briefly the designs of the 23 m, 12 m and 4 m diameter IACTs that CTA will use to achieve this performance, before discussing the impact the array will have on studies of Fundamental and Astroparticle Physics. Topics covered include: searches for Dark Matter (DM) and axion-like particles (ALPs); studies of possible violation of Lorentz invariance; and studies of the sources and acceleration mechanisms of high energy cosmic rays.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Remember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the Ellis/White paper.</a:t>
            </a:r>
          </a:p>
          <a:p>
            <a:r>
              <a:rPr lang="en-GB" sz="12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Include EBL studies.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1C52D4-C0F1-424B-BBAA-A110CCC3FCDC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1C52D4-C0F1-424B-BBAA-A110CCC3FCDC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6498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115888"/>
            <a:ext cx="2228850" cy="6553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15888"/>
            <a:ext cx="6534150" cy="6553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4381500" cy="5135563"/>
          </a:xfrm>
        </p:spPr>
        <p:txBody>
          <a:bodyPr/>
          <a:lstStyle>
            <a:lvl1pPr>
              <a:buClr>
                <a:schemeClr val="accent6"/>
              </a:buClr>
              <a:defRPr sz="2000"/>
            </a:lvl1pPr>
            <a:lvl2pPr>
              <a:buClr>
                <a:schemeClr val="accent6"/>
              </a:buClr>
              <a:defRPr sz="20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533525"/>
            <a:ext cx="4381500" cy="5135563"/>
          </a:xfrm>
        </p:spPr>
        <p:txBody>
          <a:bodyPr/>
          <a:lstStyle>
            <a:lvl1pPr>
              <a:buClr>
                <a:schemeClr val="accent6"/>
              </a:buClr>
              <a:defRPr sz="2000"/>
            </a:lvl1pPr>
            <a:lvl2pPr>
              <a:buClr>
                <a:schemeClr val="accent6"/>
              </a:buClr>
              <a:defRPr sz="20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879" y="136728"/>
            <a:ext cx="1826121" cy="119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1588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33525"/>
            <a:ext cx="8915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1384300"/>
            <a:ext cx="9424988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155" y="74334"/>
            <a:ext cx="1826121" cy="119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Arial" charset="0"/>
        <a:buChar char="■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Times New Roman" pitchFamily="18" charset="0"/>
        <a:buChar char="♦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Gamma-ray Cherenkov</a:t>
            </a:r>
            <a:br>
              <a:rPr lang="en-GB" dirty="0"/>
            </a:br>
            <a:r>
              <a:rPr lang="en-GB" dirty="0"/>
              <a:t>Telescope for CTA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299" y="1533525"/>
            <a:ext cx="3602573" cy="5135563"/>
          </a:xfrm>
        </p:spPr>
        <p:txBody>
          <a:bodyPr/>
          <a:lstStyle/>
          <a:p>
            <a:r>
              <a:rPr lang="en-GB" dirty="0"/>
              <a:t>Introduction.</a:t>
            </a:r>
          </a:p>
          <a:p>
            <a:r>
              <a:rPr lang="en-GB" dirty="0"/>
              <a:t>Cherenkov radiation from air showers.</a:t>
            </a:r>
          </a:p>
          <a:p>
            <a:r>
              <a:rPr lang="en-GB" dirty="0"/>
              <a:t>The CTA concept.</a:t>
            </a:r>
          </a:p>
          <a:p>
            <a:r>
              <a:rPr lang="en-GB" dirty="0"/>
              <a:t>Evolution of imaging atmospheric Cherenkov telescopes.</a:t>
            </a:r>
          </a:p>
          <a:p>
            <a:r>
              <a:rPr lang="en-GB" dirty="0"/>
              <a:t>The SSTs and the development of the Gamma-ray Cherenkov Telescope.</a:t>
            </a:r>
          </a:p>
          <a:p>
            <a:r>
              <a:rPr lang="en-GB" dirty="0"/>
              <a:t>Next steps for the GCT.</a:t>
            </a:r>
          </a:p>
          <a:p>
            <a:r>
              <a:rPr lang="en-GB" dirty="0"/>
              <a:t>Summary.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 descr="CTA_Uebersichtsgrafik_1_2012.jpg"/>
          <p:cNvPicPr>
            <a:picLocks noChangeAspect="1"/>
          </p:cNvPicPr>
          <p:nvPr/>
        </p:nvPicPr>
        <p:blipFill rotWithShape="1">
          <a:blip r:embed="rId3" cstate="print"/>
          <a:srcRect l="13357" r="20636"/>
          <a:stretch/>
        </p:blipFill>
        <p:spPr>
          <a:xfrm>
            <a:off x="4097872" y="1524561"/>
            <a:ext cx="5664201" cy="48521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95552" y="6443134"/>
            <a:ext cx="3353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Tim Greenshaw, Liverpool University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58" y="1951579"/>
            <a:ext cx="3671887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021" y="2014363"/>
            <a:ext cx="2795700" cy="2912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" r="-1"/>
          <a:stretch/>
        </p:blipFill>
        <p:spPr bwMode="auto">
          <a:xfrm>
            <a:off x="7192143" y="2016890"/>
            <a:ext cx="2683864" cy="291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Gamma-ray Cherenkov Telescope optics</a:t>
            </a:r>
            <a:endParaRPr lang="fr-FR" altLang="en-US" cap="small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3863636" cy="5135563"/>
          </a:xfrm>
        </p:spPr>
        <p:txBody>
          <a:bodyPr/>
          <a:lstStyle/>
          <a:p>
            <a:r>
              <a:rPr lang="en-GB" dirty="0"/>
              <a:t>Design (Liverpool, Durham 2010):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397594" y="1533525"/>
            <a:ext cx="5013106" cy="5135563"/>
          </a:xfrm>
        </p:spPr>
        <p:txBody>
          <a:bodyPr/>
          <a:lstStyle/>
          <a:p>
            <a:r>
              <a:rPr lang="en-GB" dirty="0"/>
              <a:t>Images of point source at infinity: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For field angles below about 5°, over 80% of the light from a point source at infinity (or at 10 km with refocusing) is contained in a 6 × 6 mm</a:t>
            </a:r>
            <a:r>
              <a:rPr lang="en-GB" baseline="30000" dirty="0"/>
              <a:t>2</a:t>
            </a:r>
            <a:r>
              <a:rPr lang="en-GB" dirty="0"/>
              <a:t> pixel.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785795" y="2133425"/>
            <a:ext cx="717550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GB" altLang="en-US" sz="1600" b="0" dirty="0">
                <a:latin typeface="Symbol" panose="05050102010706020507" pitchFamily="18" charset="2"/>
              </a:rPr>
              <a:t>d</a:t>
            </a:r>
            <a:r>
              <a:rPr lang="en-GB" altLang="en-US" sz="1600" b="0" dirty="0">
                <a:latin typeface="Helvetica Neue" charset="0"/>
              </a:rPr>
              <a:t> = 0</a:t>
            </a:r>
            <a:r>
              <a:rPr lang="en-US" altLang="en-US" sz="1600" b="0" dirty="0">
                <a:latin typeface="Helvetica Neue" charset="0"/>
              </a:rPr>
              <a:t>°</a:t>
            </a:r>
            <a:endParaRPr lang="en-GB" altLang="en-US" sz="1600" b="0" dirty="0">
              <a:latin typeface="Helvetica Neue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93023" y="2168935"/>
            <a:ext cx="71596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GB" altLang="en-US" sz="1600" b="0" dirty="0">
                <a:latin typeface="Symbol" panose="05050102010706020507" pitchFamily="18" charset="2"/>
              </a:rPr>
              <a:t>d</a:t>
            </a:r>
            <a:r>
              <a:rPr lang="en-GB" altLang="en-US" sz="1600" b="0" dirty="0">
                <a:latin typeface="Helvetica Neue" charset="0"/>
              </a:rPr>
              <a:t> = 4</a:t>
            </a:r>
            <a:r>
              <a:rPr lang="en-US" altLang="en-US" sz="1600" b="0" dirty="0">
                <a:latin typeface="Helvetica Neue" charset="0"/>
              </a:rPr>
              <a:t>°</a:t>
            </a:r>
            <a:endParaRPr lang="en-GB" altLang="en-US" sz="1600" b="0" dirty="0">
              <a:latin typeface="Helvetica Neue" charset="0"/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10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18589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787" y="1625171"/>
            <a:ext cx="2825304" cy="4544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Mechanical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Durham 2011.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Long fork.</a:t>
            </a:r>
          </a:p>
          <a:p>
            <a:r>
              <a:rPr lang="en-GB" dirty="0"/>
              <a:t>Central tube supports camera.</a:t>
            </a:r>
          </a:p>
          <a:p>
            <a:r>
              <a:rPr lang="en-GB" dirty="0"/>
              <a:t>Tripod supports secondary mirror</a:t>
            </a:r>
          </a:p>
          <a:p>
            <a:r>
              <a:rPr lang="en-GB" dirty="0"/>
              <a:t>Electronics in counterweight.</a:t>
            </a:r>
          </a:p>
          <a:p>
            <a:r>
              <a:rPr lang="en-GB" dirty="0"/>
              <a:t>Aluminium structure.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Paris, 2012.</a:t>
            </a:r>
          </a:p>
          <a:p>
            <a:r>
              <a:rPr lang="en-GB" dirty="0"/>
              <a:t>Short fork.</a:t>
            </a:r>
          </a:p>
          <a:p>
            <a:r>
              <a:rPr lang="en-GB" dirty="0"/>
              <a:t>Primary dish</a:t>
            </a:r>
            <a:br>
              <a:rPr lang="en-GB" dirty="0"/>
            </a:br>
            <a:r>
              <a:rPr lang="en-GB" dirty="0"/>
              <a:t>support</a:t>
            </a:r>
            <a:br>
              <a:rPr lang="en-GB" dirty="0"/>
            </a:br>
            <a:r>
              <a:rPr lang="en-GB" dirty="0"/>
              <a:t>separated from</a:t>
            </a:r>
            <a:br>
              <a:rPr lang="en-GB" dirty="0"/>
            </a:br>
            <a:r>
              <a:rPr lang="en-GB" dirty="0"/>
              <a:t>secondary </a:t>
            </a:r>
            <a:br>
              <a:rPr lang="en-GB" dirty="0"/>
            </a:br>
            <a:r>
              <a:rPr lang="en-GB" dirty="0"/>
              <a:t>support.</a:t>
            </a:r>
          </a:p>
          <a:p>
            <a:r>
              <a:rPr lang="en-GB" dirty="0"/>
              <a:t>Camera </a:t>
            </a:r>
            <a:br>
              <a:rPr lang="en-GB" dirty="0"/>
            </a:br>
            <a:r>
              <a:rPr lang="en-GB" dirty="0"/>
              <a:t>attached to</a:t>
            </a:r>
            <a:br>
              <a:rPr lang="en-GB" dirty="0"/>
            </a:br>
            <a:r>
              <a:rPr lang="en-GB" dirty="0"/>
              <a:t>secondary.</a:t>
            </a:r>
          </a:p>
          <a:p>
            <a:r>
              <a:rPr lang="en-GB" dirty="0"/>
              <a:t>Shaped </a:t>
            </a:r>
            <a:br>
              <a:rPr lang="en-GB" dirty="0"/>
            </a:br>
            <a:r>
              <a:rPr lang="en-GB" dirty="0"/>
              <a:t>counterweight.</a:t>
            </a:r>
          </a:p>
          <a:p>
            <a:r>
              <a:rPr lang="en-GB" dirty="0"/>
              <a:t>Steel structure,</a:t>
            </a:r>
            <a:br>
              <a:rPr lang="en-GB" dirty="0"/>
            </a:br>
            <a:r>
              <a:rPr lang="en-GB" dirty="0"/>
              <a:t>aluminium mirrors.</a:t>
            </a:r>
          </a:p>
        </p:txBody>
      </p:sp>
      <p:pic>
        <p:nvPicPr>
          <p:cNvPr id="5" name="Content Placeholder 3" descr="New Picture (2).jpg"/>
          <p:cNvPicPr>
            <a:picLocks noChangeAspect="1"/>
          </p:cNvPicPr>
          <p:nvPr/>
        </p:nvPicPr>
        <p:blipFill rotWithShape="1">
          <a:blip r:embed="rId3" cstate="print"/>
          <a:srcRect l="10193" t="1844" r="15619"/>
          <a:stretch/>
        </p:blipFill>
        <p:spPr bwMode="auto">
          <a:xfrm>
            <a:off x="953491" y="1997476"/>
            <a:ext cx="3174626" cy="2805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11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655523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Mechanical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2443209" cy="5135563"/>
          </a:xfrm>
        </p:spPr>
        <p:txBody>
          <a:bodyPr/>
          <a:lstStyle/>
          <a:p>
            <a:r>
              <a:rPr lang="en-GB" dirty="0"/>
              <a:t>Paris 2015.</a:t>
            </a:r>
          </a:p>
          <a:p>
            <a:r>
              <a:rPr lang="en-GB" dirty="0"/>
              <a:t>Four masts to</a:t>
            </a:r>
            <a:br>
              <a:rPr lang="en-GB" dirty="0"/>
            </a:br>
            <a:r>
              <a:rPr lang="en-GB" dirty="0"/>
              <a:t>support secondary.</a:t>
            </a:r>
          </a:p>
          <a:p>
            <a:r>
              <a:rPr lang="en-GB" dirty="0"/>
              <a:t>Same motors on both axes.</a:t>
            </a:r>
          </a:p>
          <a:p>
            <a:r>
              <a:rPr lang="en-GB" dirty="0"/>
              <a:t>Primary mirror rotation mechanism to facilitate mirror installation.</a:t>
            </a:r>
          </a:p>
          <a:p>
            <a:r>
              <a:rPr lang="en-GB" dirty="0"/>
              <a:t>Camera removal mechanism.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248" y="1590847"/>
            <a:ext cx="6480175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12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22194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Mechanical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8710844" cy="5135563"/>
          </a:xfrm>
        </p:spPr>
        <p:txBody>
          <a:bodyPr/>
          <a:lstStyle/>
          <a:p>
            <a:r>
              <a:rPr lang="en-GB" dirty="0"/>
              <a:t>Prototype structure assembled in April, visited by ESO team in September.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66"/>
          <a:stretch/>
        </p:blipFill>
        <p:spPr>
          <a:xfrm>
            <a:off x="832837" y="1966071"/>
            <a:ext cx="8213509" cy="4720773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13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94616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Dual Mirror – alternative Italian design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335540" y="1485146"/>
            <a:ext cx="7784734" cy="5327650"/>
            <a:chOff x="1335540" y="1485146"/>
            <a:chExt cx="7784734" cy="5327650"/>
          </a:xfrm>
        </p:grpSpPr>
        <p:pic>
          <p:nvPicPr>
            <p:cNvPr id="15" name="Picture 2" descr="2mirror_4m_007_c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827" t="11926" r="16849"/>
            <a:stretch>
              <a:fillRect/>
            </a:stretch>
          </p:blipFill>
          <p:spPr bwMode="auto">
            <a:xfrm>
              <a:off x="2845838" y="1647071"/>
              <a:ext cx="5184775" cy="5165725"/>
            </a:xfrm>
            <a:prstGeom prst="rect">
              <a:avLst/>
            </a:prstGeom>
            <a:noFill/>
          </p:spPr>
        </p:pic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2103139" y="2762247"/>
              <a:ext cx="1439862" cy="396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dirty="0"/>
                <a:t>Camera</a:t>
              </a:r>
            </a:p>
          </p:txBody>
        </p:sp>
        <p:sp>
          <p:nvSpPr>
            <p:cNvPr id="18" name="Line 6"/>
            <p:cNvSpPr>
              <a:spLocks noChangeShapeType="1"/>
            </p:cNvSpPr>
            <p:nvPr/>
          </p:nvSpPr>
          <p:spPr bwMode="auto">
            <a:xfrm flipV="1">
              <a:off x="3404946" y="2420182"/>
              <a:ext cx="1098242" cy="491457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1335540" y="3652000"/>
              <a:ext cx="2051050" cy="396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Mast structure</a:t>
              </a:r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 flipV="1">
              <a:off x="3332757" y="3285371"/>
              <a:ext cx="1097406" cy="56473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>
              <a:off x="7248612" y="4088732"/>
              <a:ext cx="1871662" cy="396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Counterweight</a:t>
              </a:r>
            </a:p>
          </p:txBody>
        </p:sp>
        <p:sp>
          <p:nvSpPr>
            <p:cNvPr id="22" name="Line 10"/>
            <p:cNvSpPr>
              <a:spLocks noChangeShapeType="1"/>
            </p:cNvSpPr>
            <p:nvPr/>
          </p:nvSpPr>
          <p:spPr bwMode="auto">
            <a:xfrm flipH="1" flipV="1">
              <a:off x="6303412" y="4077532"/>
              <a:ext cx="1047891" cy="21773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Text Box 11"/>
            <p:cNvSpPr txBox="1">
              <a:spLocks noChangeArrowheads="1"/>
            </p:cNvSpPr>
            <p:nvPr/>
          </p:nvSpPr>
          <p:spPr bwMode="auto">
            <a:xfrm>
              <a:off x="7007893" y="1485146"/>
              <a:ext cx="2051050" cy="7016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Primary mirror with sector panels</a:t>
              </a:r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 flipH="1">
              <a:off x="5943050" y="1840829"/>
              <a:ext cx="1227779" cy="43647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" name="Text Box 13"/>
            <p:cNvSpPr txBox="1">
              <a:spLocks noChangeArrowheads="1"/>
            </p:cNvSpPr>
            <p:nvPr/>
          </p:nvSpPr>
          <p:spPr bwMode="auto">
            <a:xfrm>
              <a:off x="2033790" y="5426825"/>
              <a:ext cx="2232025" cy="7016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Concrete pedestal and foundation</a:t>
              </a:r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 flipH="1" flipV="1">
              <a:off x="6230388" y="4580771"/>
              <a:ext cx="1144979" cy="50858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" name="Line 15"/>
            <p:cNvSpPr>
              <a:spLocks noChangeShapeType="1"/>
            </p:cNvSpPr>
            <p:nvPr/>
          </p:nvSpPr>
          <p:spPr bwMode="auto">
            <a:xfrm flipV="1">
              <a:off x="4042620" y="5228470"/>
              <a:ext cx="1468631" cy="47449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" name="Text Box 17"/>
            <p:cNvSpPr txBox="1">
              <a:spLocks noChangeArrowheads="1"/>
            </p:cNvSpPr>
            <p:nvPr/>
          </p:nvSpPr>
          <p:spPr bwMode="auto">
            <a:xfrm>
              <a:off x="1443919" y="2108208"/>
              <a:ext cx="2051050" cy="396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Secondary mirror</a:t>
              </a:r>
            </a:p>
          </p:txBody>
        </p:sp>
        <p:sp>
          <p:nvSpPr>
            <p:cNvPr id="29" name="Line 18"/>
            <p:cNvSpPr>
              <a:spLocks noChangeShapeType="1"/>
            </p:cNvSpPr>
            <p:nvPr/>
          </p:nvSpPr>
          <p:spPr bwMode="auto">
            <a:xfrm>
              <a:off x="3404947" y="2322091"/>
              <a:ext cx="737880" cy="2665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Text Box 19"/>
            <p:cNvSpPr txBox="1">
              <a:spLocks noChangeArrowheads="1"/>
            </p:cNvSpPr>
            <p:nvPr/>
          </p:nvSpPr>
          <p:spPr bwMode="auto">
            <a:xfrm>
              <a:off x="7236658" y="4921997"/>
              <a:ext cx="1655763" cy="396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Worm drive</a:t>
              </a:r>
            </a:p>
          </p:txBody>
        </p:sp>
        <p:sp>
          <p:nvSpPr>
            <p:cNvPr id="31" name="Text Box 20"/>
            <p:cNvSpPr txBox="1">
              <a:spLocks noChangeArrowheads="1"/>
            </p:cNvSpPr>
            <p:nvPr/>
          </p:nvSpPr>
          <p:spPr bwMode="auto">
            <a:xfrm>
              <a:off x="6971954" y="2659471"/>
              <a:ext cx="1439863" cy="396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M1 dish</a:t>
              </a:r>
            </a:p>
          </p:txBody>
        </p:sp>
        <p:sp>
          <p:nvSpPr>
            <p:cNvPr id="32" name="Line 21"/>
            <p:cNvSpPr>
              <a:spLocks noChangeShapeType="1"/>
            </p:cNvSpPr>
            <p:nvPr/>
          </p:nvSpPr>
          <p:spPr bwMode="auto">
            <a:xfrm flipV="1">
              <a:off x="3609483" y="3572707"/>
              <a:ext cx="1901768" cy="108351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" name="Text Box 22"/>
            <p:cNvSpPr txBox="1">
              <a:spLocks noChangeArrowheads="1"/>
            </p:cNvSpPr>
            <p:nvPr/>
          </p:nvSpPr>
          <p:spPr bwMode="auto">
            <a:xfrm>
              <a:off x="1802934" y="4180136"/>
              <a:ext cx="1800225" cy="10064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dirty="0"/>
                <a:t>Elevation universal joint</a:t>
              </a:r>
            </a:p>
            <a:p>
              <a:pPr algn="ctr"/>
              <a:r>
                <a:rPr lang="en-US" dirty="0"/>
                <a:t>(</a:t>
              </a:r>
              <a:r>
                <a:rPr lang="en-US" dirty="0" err="1"/>
                <a:t>Cardan</a:t>
              </a:r>
              <a:r>
                <a:rPr lang="en-US" dirty="0"/>
                <a:t> joint)</a:t>
              </a:r>
            </a:p>
          </p:txBody>
        </p:sp>
        <p:sp>
          <p:nvSpPr>
            <p:cNvPr id="34" name="Line 23"/>
            <p:cNvSpPr>
              <a:spLocks noChangeShapeType="1"/>
            </p:cNvSpPr>
            <p:nvPr/>
          </p:nvSpPr>
          <p:spPr bwMode="auto">
            <a:xfrm flipH="1" flipV="1">
              <a:off x="6087513" y="2564646"/>
              <a:ext cx="1071286" cy="28683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7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14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23906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SST-1M prototype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2613660" cy="5135563"/>
          </a:xfrm>
        </p:spPr>
        <p:txBody>
          <a:bodyPr/>
          <a:lstStyle/>
          <a:p>
            <a:r>
              <a:rPr lang="en-GB" dirty="0"/>
              <a:t>Davies-Cotton optics.</a:t>
            </a:r>
          </a:p>
          <a:p>
            <a:r>
              <a:rPr lang="en-GB" dirty="0"/>
              <a:t>Mirror 4 m diameter.</a:t>
            </a:r>
          </a:p>
          <a:p>
            <a:r>
              <a:rPr lang="en-GB" dirty="0"/>
              <a:t>Focal length 5.6 m.</a:t>
            </a:r>
          </a:p>
          <a:p>
            <a:r>
              <a:rPr lang="en-GB" dirty="0"/>
              <a:t>Mass ~ 9 t.</a:t>
            </a:r>
          </a:p>
          <a:p>
            <a:r>
              <a:rPr lang="en-GB" dirty="0"/>
              <a:t>SiPM based camera.</a:t>
            </a:r>
          </a:p>
          <a:p>
            <a:r>
              <a:rPr lang="en-GB" dirty="0"/>
              <a:t>Diameter ~ 1 m.</a:t>
            </a:r>
          </a:p>
          <a:p>
            <a:r>
              <a:rPr lang="en-GB" dirty="0"/>
              <a:t>Mass ~ 200 kg.</a:t>
            </a:r>
          </a:p>
          <a:p>
            <a:endParaRPr lang="en-GB" dirty="0"/>
          </a:p>
        </p:txBody>
      </p:sp>
      <p:sp>
        <p:nvSpPr>
          <p:cNvPr id="31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15</a:t>
            </a:fld>
            <a:endParaRPr lang="en-GB" sz="1600" dirty="0"/>
          </a:p>
        </p:txBody>
      </p:sp>
      <p:pic>
        <p:nvPicPr>
          <p:cNvPr id="9218" name="Picture 2" descr="https://farm8.staticflickr.com/7403/9515871212_01f2cf4935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59" y="1533525"/>
            <a:ext cx="6603067" cy="495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56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ASTRI prototype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2613660" cy="5135563"/>
          </a:xfrm>
        </p:spPr>
        <p:txBody>
          <a:bodyPr/>
          <a:lstStyle/>
          <a:p>
            <a:r>
              <a:rPr lang="en-GB" dirty="0"/>
              <a:t>Primary 4.3 m diameter.</a:t>
            </a:r>
          </a:p>
          <a:p>
            <a:r>
              <a:rPr lang="en-GB" dirty="0"/>
              <a:t>Focal length 2.2 m.</a:t>
            </a:r>
          </a:p>
          <a:p>
            <a:r>
              <a:rPr lang="en-GB" dirty="0"/>
              <a:t>Mass ~ 20 t.</a:t>
            </a:r>
          </a:p>
          <a:p>
            <a:r>
              <a:rPr lang="en-GB" dirty="0"/>
              <a:t>Camera diameter </a:t>
            </a:r>
            <a:br>
              <a:rPr lang="en-GB" dirty="0"/>
            </a:br>
            <a:r>
              <a:rPr lang="en-GB" dirty="0"/>
              <a:t>about 0.4 m.</a:t>
            </a:r>
          </a:p>
          <a:p>
            <a:r>
              <a:rPr lang="en-GB" dirty="0"/>
              <a:t>Mass ~ 70 kg.</a:t>
            </a:r>
          </a:p>
          <a:p>
            <a:endParaRPr lang="en-GB" dirty="0"/>
          </a:p>
          <a:p>
            <a:r>
              <a:rPr lang="en-GB" dirty="0"/>
              <a:t>Note, astronomical telescopes are protected from the elements…</a:t>
            </a:r>
          </a:p>
          <a:p>
            <a:r>
              <a:rPr lang="en-GB" dirty="0"/>
              <a:t>…but ACTs generally aren’t!</a:t>
            </a:r>
          </a:p>
        </p:txBody>
      </p:sp>
      <p:sp>
        <p:nvSpPr>
          <p:cNvPr id="31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16</a:t>
            </a:fld>
            <a:endParaRPr lang="en-GB" sz="1600" dirty="0"/>
          </a:p>
        </p:txBody>
      </p:sp>
      <p:pic>
        <p:nvPicPr>
          <p:cNvPr id="8194" name="Picture 2" descr="http://newsletter.asdc.asi.it/images/NewsLetterOct2014_ctaandastritelescop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8" t="610" r="890" b="49889"/>
          <a:stretch/>
        </p:blipFill>
        <p:spPr bwMode="auto">
          <a:xfrm>
            <a:off x="3004460" y="1550123"/>
            <a:ext cx="6493329" cy="454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415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shelter for the GCT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Cost benefit on southern site, reduced frequency of mirror recoating.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“Pram cover” shelter used to protect the GCT prototype in Paris.</a:t>
            </a:r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4484" y="2191591"/>
            <a:ext cx="6805745" cy="453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17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76556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Camera design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38278" y="4199524"/>
            <a:ext cx="34932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Goal – produce low cost camera</a:t>
            </a:r>
          </a:p>
          <a:p>
            <a:r>
              <a:rPr lang="en-GB" dirty="0"/>
              <a:t>with full-waveform readout</a:t>
            </a:r>
          </a:p>
        </p:txBody>
      </p:sp>
      <p:sp>
        <p:nvSpPr>
          <p:cNvPr id="64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18</a:t>
            </a:fld>
            <a:endParaRPr lang="en-GB" sz="1600" dirty="0"/>
          </a:p>
        </p:txBody>
      </p:sp>
      <p:grpSp>
        <p:nvGrpSpPr>
          <p:cNvPr id="5" name="Group 4"/>
          <p:cNvGrpSpPr/>
          <p:nvPr/>
        </p:nvGrpSpPr>
        <p:grpSpPr>
          <a:xfrm>
            <a:off x="465231" y="1624238"/>
            <a:ext cx="8652184" cy="4743884"/>
            <a:chOff x="465231" y="1624238"/>
            <a:chExt cx="8652184" cy="4743884"/>
          </a:xfrm>
        </p:grpSpPr>
        <p:grpSp>
          <p:nvGrpSpPr>
            <p:cNvPr id="3" name="Group 2"/>
            <p:cNvGrpSpPr/>
            <p:nvPr/>
          </p:nvGrpSpPr>
          <p:grpSpPr>
            <a:xfrm>
              <a:off x="465231" y="1624238"/>
              <a:ext cx="8652184" cy="4743884"/>
              <a:chOff x="536255" y="2077001"/>
              <a:chExt cx="8652184" cy="4743884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V="1">
                <a:off x="6081978" y="4742974"/>
                <a:ext cx="1902600" cy="9710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9" name="Straight Connector 8"/>
              <p:cNvCxnSpPr/>
              <p:nvPr/>
            </p:nvCxnSpPr>
            <p:spPr>
              <a:xfrm flipV="1">
                <a:off x="7099791" y="4923911"/>
                <a:ext cx="894481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sp>
            <p:nvSpPr>
              <p:cNvPr id="10" name="Rounded Rectangle 9"/>
              <p:cNvSpPr/>
              <p:nvPr/>
            </p:nvSpPr>
            <p:spPr>
              <a:xfrm>
                <a:off x="3545623" y="2077001"/>
                <a:ext cx="3720460" cy="1436699"/>
              </a:xfrm>
              <a:prstGeom prst="roundRect">
                <a:avLst>
                  <a:gd name="adj" fmla="val 1687"/>
                </a:avLst>
              </a:prstGeom>
              <a:solidFill>
                <a:schemeClr val="bg1">
                  <a:lumMod val="95000"/>
                </a:schemeClr>
              </a:solidFill>
              <a:ln w="6350" cap="flat" cmpd="sng" algn="ctr">
                <a:solidFill>
                  <a:schemeClr val="tx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3734868" y="2439942"/>
                <a:ext cx="1319213" cy="515937"/>
              </a:xfrm>
              <a:prstGeom prst="roundRect">
                <a:avLst/>
              </a:prstGeom>
              <a:solidFill>
                <a:srgbClr val="00BFFF">
                  <a:lumMod val="65000"/>
                </a:srgbClr>
              </a:solidFill>
              <a:ln w="6350" cap="flat" cmpd="sng" algn="ctr">
                <a:solidFill>
                  <a:srgbClr val="27408B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Target </a:t>
                </a:r>
                <a:r>
                  <a:rPr lang="en-US" kern="0" dirty="0" err="1">
                    <a:solidFill>
                      <a:srgbClr val="FFFFFF"/>
                    </a:solidFill>
                    <a:latin typeface="Helvetica"/>
                    <a:cs typeface="Helvetica"/>
                  </a:rPr>
                  <a:t>Asic</a:t>
                </a:r>
                <a:endParaRPr lang="en-US" kern="0" dirty="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5803381" y="2392843"/>
                <a:ext cx="1273175" cy="814919"/>
              </a:xfrm>
              <a:prstGeom prst="roundRect">
                <a:avLst/>
              </a:prstGeom>
              <a:solidFill>
                <a:srgbClr val="008000"/>
              </a:solidFill>
              <a:ln w="6350" cap="flat" cmpd="sng" algn="ctr">
                <a:solidFill>
                  <a:srgbClr val="27408B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FPGA</a:t>
                </a: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6200000">
                <a:off x="6381410" y="3522053"/>
                <a:ext cx="3892550" cy="1155700"/>
              </a:xfrm>
              <a:prstGeom prst="roundRect">
                <a:avLst/>
              </a:prstGeom>
              <a:noFill/>
              <a:ln w="6350" cap="flat" cmpd="sng" algn="ctr">
                <a:noFill/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Backplane</a:t>
                </a:r>
              </a:p>
            </p:txBody>
          </p:sp>
          <p:cxnSp>
            <p:nvCxnSpPr>
              <p:cNvPr id="14" name="Straight Connector 13"/>
              <p:cNvCxnSpPr>
                <a:stCxn id="20" idx="3"/>
                <a:endCxn id="12" idx="1"/>
              </p:cNvCxnSpPr>
              <p:nvPr/>
            </p:nvCxnSpPr>
            <p:spPr>
              <a:xfrm flipV="1">
                <a:off x="5511281" y="2800303"/>
                <a:ext cx="292100" cy="354808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15" name="Straight Connector 14"/>
              <p:cNvCxnSpPr>
                <a:endCxn id="12" idx="1"/>
              </p:cNvCxnSpPr>
              <p:nvPr/>
            </p:nvCxnSpPr>
            <p:spPr>
              <a:xfrm flipV="1">
                <a:off x="5206481" y="2800303"/>
                <a:ext cx="596900" cy="79904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16" name="Straight Connector 15"/>
              <p:cNvCxnSpPr>
                <a:endCxn id="12" idx="1"/>
              </p:cNvCxnSpPr>
              <p:nvPr/>
            </p:nvCxnSpPr>
            <p:spPr>
              <a:xfrm>
                <a:off x="5206481" y="2680181"/>
                <a:ext cx="596900" cy="120122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17" name="Straight Connector 16"/>
              <p:cNvCxnSpPr>
                <a:endCxn id="12" idx="1"/>
              </p:cNvCxnSpPr>
              <p:nvPr/>
            </p:nvCxnSpPr>
            <p:spPr>
              <a:xfrm>
                <a:off x="5054081" y="2575406"/>
                <a:ext cx="749300" cy="224897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sp>
            <p:nvSpPr>
              <p:cNvPr id="18" name="Rounded Rectangle 17"/>
              <p:cNvSpPr/>
              <p:nvPr/>
            </p:nvSpPr>
            <p:spPr>
              <a:xfrm>
                <a:off x="3887268" y="2592342"/>
                <a:ext cx="1319213" cy="515937"/>
              </a:xfrm>
              <a:prstGeom prst="roundRect">
                <a:avLst/>
              </a:prstGeom>
              <a:solidFill>
                <a:srgbClr val="00BFFF">
                  <a:lumMod val="65000"/>
                </a:srgbClr>
              </a:solidFill>
              <a:ln w="6350" cap="flat" cmpd="sng" algn="ctr">
                <a:solidFill>
                  <a:srgbClr val="27408B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Target </a:t>
                </a:r>
                <a:r>
                  <a:rPr lang="en-US" kern="0" dirty="0" err="1">
                    <a:solidFill>
                      <a:srgbClr val="FFFFFF"/>
                    </a:solidFill>
                    <a:latin typeface="Helvetica"/>
                    <a:cs typeface="Helvetica"/>
                  </a:rPr>
                  <a:t>Asic</a:t>
                </a:r>
                <a:endParaRPr lang="en-US" kern="0" dirty="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4039668" y="2744742"/>
                <a:ext cx="1319213" cy="515937"/>
              </a:xfrm>
              <a:prstGeom prst="roundRect">
                <a:avLst/>
              </a:prstGeom>
              <a:solidFill>
                <a:srgbClr val="00BFFF">
                  <a:lumMod val="65000"/>
                </a:srgbClr>
              </a:solidFill>
              <a:ln w="6350" cap="flat" cmpd="sng" algn="ctr">
                <a:solidFill>
                  <a:srgbClr val="27408B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Target </a:t>
                </a:r>
                <a:r>
                  <a:rPr lang="en-US" kern="0" dirty="0" err="1">
                    <a:solidFill>
                      <a:srgbClr val="FFFFFF"/>
                    </a:solidFill>
                    <a:latin typeface="Helvetica"/>
                    <a:cs typeface="Helvetica"/>
                  </a:rPr>
                  <a:t>Asic</a:t>
                </a:r>
                <a:endParaRPr lang="en-US" kern="0" dirty="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4192068" y="2897142"/>
                <a:ext cx="1319213" cy="515937"/>
              </a:xfrm>
              <a:prstGeom prst="roundRect">
                <a:avLst/>
              </a:prstGeom>
              <a:solidFill>
                <a:srgbClr val="00BFFF">
                  <a:lumMod val="65000"/>
                </a:srgbClr>
              </a:solidFill>
              <a:ln w="6350" cap="flat" cmpd="sng" algn="ctr">
                <a:solidFill>
                  <a:srgbClr val="27408B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TARGET ASIC</a:t>
                </a:r>
              </a:p>
            </p:txBody>
          </p:sp>
          <p:cxnSp>
            <p:nvCxnSpPr>
              <p:cNvPr id="21" name="Straight Connector 20"/>
              <p:cNvCxnSpPr>
                <a:stCxn id="28" idx="3"/>
                <a:endCxn id="20" idx="1"/>
              </p:cNvCxnSpPr>
              <p:nvPr/>
            </p:nvCxnSpPr>
            <p:spPr>
              <a:xfrm>
                <a:off x="3245473" y="3155111"/>
                <a:ext cx="946595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22" name="Straight Connector 21"/>
              <p:cNvCxnSpPr>
                <a:endCxn id="19" idx="1"/>
              </p:cNvCxnSpPr>
              <p:nvPr/>
            </p:nvCxnSpPr>
            <p:spPr>
              <a:xfrm>
                <a:off x="3226868" y="3001917"/>
                <a:ext cx="81280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3043305" y="2849517"/>
                <a:ext cx="81280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24" name="Straight Connector 23"/>
              <p:cNvCxnSpPr>
                <a:endCxn id="11" idx="1"/>
              </p:cNvCxnSpPr>
              <p:nvPr/>
            </p:nvCxnSpPr>
            <p:spPr>
              <a:xfrm>
                <a:off x="2922068" y="2697117"/>
                <a:ext cx="81280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sp>
            <p:nvSpPr>
              <p:cNvPr id="25" name="Rounded Rectangle 24"/>
              <p:cNvSpPr/>
              <p:nvPr/>
            </p:nvSpPr>
            <p:spPr>
              <a:xfrm>
                <a:off x="1470648" y="2439942"/>
                <a:ext cx="1317625" cy="515937"/>
              </a:xfrm>
              <a:prstGeom prst="roundRect">
                <a:avLst/>
              </a:prstGeom>
              <a:solidFill>
                <a:srgbClr val="D9DBEB">
                  <a:lumMod val="75000"/>
                </a:srgbClr>
              </a:solidFill>
              <a:ln w="6350" cap="flat" cmpd="sng" algn="ctr">
                <a:solidFill>
                  <a:srgbClr val="27408B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16 x Preamps</a:t>
                </a: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1623048" y="2592342"/>
                <a:ext cx="1317625" cy="515937"/>
              </a:xfrm>
              <a:prstGeom prst="roundRect">
                <a:avLst/>
              </a:prstGeom>
              <a:solidFill>
                <a:srgbClr val="D9DBEB">
                  <a:lumMod val="75000"/>
                </a:srgbClr>
              </a:solidFill>
              <a:ln w="6350" cap="flat" cmpd="sng" algn="ctr">
                <a:solidFill>
                  <a:srgbClr val="27408B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16 x Preamps</a:t>
                </a: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1775448" y="2744742"/>
                <a:ext cx="1317625" cy="515937"/>
              </a:xfrm>
              <a:prstGeom prst="roundRect">
                <a:avLst/>
              </a:prstGeom>
              <a:solidFill>
                <a:srgbClr val="D9DBEB">
                  <a:lumMod val="75000"/>
                </a:srgbClr>
              </a:solidFill>
              <a:ln w="6350" cap="flat" cmpd="sng" algn="ctr">
                <a:solidFill>
                  <a:srgbClr val="27408B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16 x Preamps</a:t>
                </a: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1927848" y="2897142"/>
                <a:ext cx="1317625" cy="515937"/>
              </a:xfrm>
              <a:prstGeom prst="roundRect">
                <a:avLst/>
              </a:prstGeom>
              <a:solidFill>
                <a:srgbClr val="D9DBEB">
                  <a:lumMod val="75000"/>
                </a:srgbClr>
              </a:solidFill>
              <a:ln w="6350" cap="flat" cmpd="sng" algn="ctr">
                <a:solidFill>
                  <a:srgbClr val="27408B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16 x Preamp</a:t>
                </a:r>
              </a:p>
            </p:txBody>
          </p:sp>
          <p:cxnSp>
            <p:nvCxnSpPr>
              <p:cNvPr id="29" name="Straight Connector 28"/>
              <p:cNvCxnSpPr>
                <a:endCxn id="28" idx="1"/>
              </p:cNvCxnSpPr>
              <p:nvPr/>
            </p:nvCxnSpPr>
            <p:spPr>
              <a:xfrm>
                <a:off x="1199186" y="2925717"/>
                <a:ext cx="728662" cy="228600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30" name="Straight Connector 29"/>
              <p:cNvCxnSpPr>
                <a:endCxn id="27" idx="1"/>
              </p:cNvCxnSpPr>
              <p:nvPr/>
            </p:nvCxnSpPr>
            <p:spPr>
              <a:xfrm>
                <a:off x="1199186" y="2925717"/>
                <a:ext cx="576262" cy="76200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31" name="Straight Connector 30"/>
              <p:cNvCxnSpPr>
                <a:endCxn id="26" idx="1"/>
              </p:cNvCxnSpPr>
              <p:nvPr/>
            </p:nvCxnSpPr>
            <p:spPr>
              <a:xfrm flipV="1">
                <a:off x="1199186" y="2849517"/>
                <a:ext cx="423862" cy="76200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32" name="Straight Connector 31"/>
              <p:cNvCxnSpPr>
                <a:endCxn id="25" idx="1"/>
              </p:cNvCxnSpPr>
              <p:nvPr/>
            </p:nvCxnSpPr>
            <p:spPr>
              <a:xfrm flipV="1">
                <a:off x="1199186" y="2697117"/>
                <a:ext cx="271462" cy="228600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33" name="Straight Connector 32"/>
              <p:cNvCxnSpPr>
                <a:stCxn id="12" idx="3"/>
              </p:cNvCxnSpPr>
              <p:nvPr/>
            </p:nvCxnSpPr>
            <p:spPr>
              <a:xfrm>
                <a:off x="7076556" y="2800303"/>
                <a:ext cx="702697" cy="7875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sp>
            <p:nvSpPr>
              <p:cNvPr id="34" name="Rounded Rectangle 33"/>
              <p:cNvSpPr/>
              <p:nvPr/>
            </p:nvSpPr>
            <p:spPr>
              <a:xfrm>
                <a:off x="6625641" y="5649410"/>
                <a:ext cx="902607" cy="687507"/>
              </a:xfrm>
              <a:prstGeom prst="roundRect">
                <a:avLst/>
              </a:prstGeom>
              <a:solidFill>
                <a:srgbClr val="FF0000">
                  <a:lumMod val="50000"/>
                </a:srgbClr>
              </a:solidFill>
              <a:ln w="6350" cap="flat" cmpd="sng" algn="ctr">
                <a:solidFill>
                  <a:srgbClr val="27408B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Timing Board</a:t>
                </a: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flipH="1">
                <a:off x="8090170" y="4942740"/>
                <a:ext cx="8575" cy="264334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36" name="Straight Connector 35"/>
              <p:cNvCxnSpPr>
                <a:stCxn id="40" idx="3"/>
                <a:endCxn id="37" idx="1"/>
              </p:cNvCxnSpPr>
              <p:nvPr/>
            </p:nvCxnSpPr>
            <p:spPr>
              <a:xfrm flipH="1" flipV="1">
                <a:off x="1019498" y="3565566"/>
                <a:ext cx="3951" cy="781964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dash"/>
                <a:tailEnd type="oval"/>
              </a:ln>
              <a:effectLst/>
            </p:spPr>
          </p:cxnSp>
          <p:sp>
            <p:nvSpPr>
              <p:cNvPr id="37" name="Rounded Rectangle 36"/>
              <p:cNvSpPr/>
              <p:nvPr/>
            </p:nvSpPr>
            <p:spPr>
              <a:xfrm rot="16200000">
                <a:off x="377540" y="2621804"/>
                <a:ext cx="1283914" cy="603609"/>
              </a:xfrm>
              <a:prstGeom prst="roundRect">
                <a:avLst/>
              </a:prstGeom>
              <a:solidFill>
                <a:srgbClr val="3366FF"/>
              </a:solidFill>
              <a:ln w="6350" cap="flat" cmpd="sng" algn="ctr">
                <a:solidFill>
                  <a:srgbClr val="27408B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64 Pixel Module</a:t>
                </a:r>
                <a:endParaRPr lang="en-US" sz="1100" kern="0" dirty="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5518689" y="3316771"/>
                <a:ext cx="2273393" cy="30170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sp>
            <p:nvSpPr>
              <p:cNvPr id="39" name="Rounded Rectangle 38"/>
              <p:cNvSpPr/>
              <p:nvPr/>
            </p:nvSpPr>
            <p:spPr>
              <a:xfrm rot="16200000">
                <a:off x="6637301" y="3350301"/>
                <a:ext cx="2889250" cy="556230"/>
              </a:xfrm>
              <a:prstGeom prst="roundRect">
                <a:avLst/>
              </a:prstGeom>
              <a:solidFill>
                <a:srgbClr val="0000CC"/>
              </a:solidFill>
              <a:ln w="6350" cap="flat" cmpd="sng" algn="ctr">
                <a:solidFill>
                  <a:srgbClr val="27408B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Backplane Board</a:t>
                </a: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 rot="16200000">
                <a:off x="381492" y="4687682"/>
                <a:ext cx="1283914" cy="603609"/>
              </a:xfrm>
              <a:prstGeom prst="roundRect">
                <a:avLst/>
              </a:prstGeom>
              <a:solidFill>
                <a:srgbClr val="3366FF"/>
              </a:solidFill>
              <a:ln w="6350" cap="flat" cmpd="sng" algn="ctr">
                <a:solidFill>
                  <a:srgbClr val="27408B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64 Pixel Module</a:t>
                </a:r>
              </a:p>
            </p:txBody>
          </p:sp>
          <p:sp>
            <p:nvSpPr>
              <p:cNvPr id="41" name="Content Placeholder 2"/>
              <p:cNvSpPr txBox="1">
                <a:spLocks/>
              </p:cNvSpPr>
              <p:nvPr/>
            </p:nvSpPr>
            <p:spPr bwMode="auto">
              <a:xfrm>
                <a:off x="4622474" y="2104976"/>
                <a:ext cx="1821391" cy="3598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eaLnBrk="0" hangingPunct="0">
                  <a:spcBef>
                    <a:spcPct val="20000"/>
                  </a:spcBef>
                  <a:buFont typeface="Arial" pitchFamily="-1" charset="0"/>
                  <a:buNone/>
                </a:pPr>
                <a:r>
                  <a:rPr lang="en-US" sz="1200" i="1" dirty="0">
                    <a:solidFill>
                      <a:srgbClr val="000000"/>
                    </a:solidFill>
                    <a:latin typeface="Helvetica"/>
                    <a:ea typeface="Futura Std Book" charset="0"/>
                    <a:cs typeface="Helvetica"/>
                  </a:rPr>
                  <a:t>TARGET Module</a:t>
                </a: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4045845" y="5787370"/>
                <a:ext cx="1127392" cy="730628"/>
              </a:xfrm>
              <a:prstGeom prst="round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kern="0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Peripherals (calibration, lid, </a:t>
                </a:r>
                <a:r>
                  <a:rPr lang="en-US" sz="1100" kern="0" dirty="0" err="1">
                    <a:solidFill>
                      <a:srgbClr val="000000"/>
                    </a:solidFill>
                    <a:latin typeface="Helvetica"/>
                    <a:cs typeface="Helvetica"/>
                  </a:rPr>
                  <a:t>etc</a:t>
                </a:r>
                <a:r>
                  <a:rPr lang="en-US" sz="1100" kern="0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)</a:t>
                </a:r>
              </a:p>
            </p:txBody>
          </p:sp>
          <p:sp>
            <p:nvSpPr>
              <p:cNvPr id="43" name="Content Placeholder 2"/>
              <p:cNvSpPr txBox="1">
                <a:spLocks/>
              </p:cNvSpPr>
              <p:nvPr/>
            </p:nvSpPr>
            <p:spPr bwMode="auto">
              <a:xfrm>
                <a:off x="6745791" y="3324904"/>
                <a:ext cx="1105678" cy="900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>
                <a:normAutofit/>
              </a:bodyPr>
              <a:lstStyle>
                <a:lvl1pPr marL="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1pPr>
                <a:lvl2pPr marL="4572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9144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3716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18288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2860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defRPr/>
                </a:pPr>
                <a:r>
                  <a:rPr lang="en-US" sz="1200" i="1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Trigger</a:t>
                </a:r>
              </a:p>
            </p:txBody>
          </p:sp>
          <p:sp>
            <p:nvSpPr>
              <p:cNvPr id="44" name="Content Placeholder 2"/>
              <p:cNvSpPr txBox="1">
                <a:spLocks/>
              </p:cNvSpPr>
              <p:nvPr/>
            </p:nvSpPr>
            <p:spPr bwMode="auto">
              <a:xfrm>
                <a:off x="7076472" y="2339326"/>
                <a:ext cx="696472" cy="900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>
                <a:normAutofit/>
              </a:bodyPr>
              <a:lstStyle>
                <a:lvl1pPr marL="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1pPr>
                <a:lvl2pPr marL="4572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9144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3716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18288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2860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defRPr/>
                </a:pPr>
                <a:r>
                  <a:rPr lang="en-US" sz="1200" i="1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 UDP Data</a:t>
                </a:r>
              </a:p>
            </p:txBody>
          </p:sp>
          <p:sp>
            <p:nvSpPr>
              <p:cNvPr id="45" name="Content Placeholder 2"/>
              <p:cNvSpPr txBox="1">
                <a:spLocks/>
              </p:cNvSpPr>
              <p:nvPr/>
            </p:nvSpPr>
            <p:spPr bwMode="auto">
              <a:xfrm>
                <a:off x="536255" y="3769732"/>
                <a:ext cx="1507067" cy="288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eaLnBrk="0" hangingPunct="0">
                  <a:spcBef>
                    <a:spcPct val="20000"/>
                  </a:spcBef>
                  <a:buFont typeface="Arial" pitchFamily="-1" charset="0"/>
                  <a:buNone/>
                </a:pPr>
                <a:r>
                  <a:rPr lang="en-US" dirty="0" err="1">
                    <a:solidFill>
                      <a:srgbClr val="000000"/>
                    </a:solidFill>
                    <a:latin typeface="Helvetica"/>
                    <a:ea typeface="Futura Std Book" charset="0"/>
                    <a:cs typeface="Helvetica"/>
                  </a:rPr>
                  <a:t>x</a:t>
                </a:r>
                <a:r>
                  <a:rPr lang="en-US" dirty="0">
                    <a:solidFill>
                      <a:srgbClr val="000000"/>
                    </a:solidFill>
                    <a:latin typeface="Helvetica"/>
                    <a:ea typeface="Futura Std Book" charset="0"/>
                    <a:cs typeface="Helvetica"/>
                  </a:rPr>
                  <a:t> 32</a:t>
                </a:r>
              </a:p>
            </p:txBody>
          </p:sp>
          <p:sp>
            <p:nvSpPr>
              <p:cNvPr id="46" name="Content Placeholder 2"/>
              <p:cNvSpPr txBox="1">
                <a:spLocks/>
              </p:cNvSpPr>
              <p:nvPr/>
            </p:nvSpPr>
            <p:spPr bwMode="auto">
              <a:xfrm>
                <a:off x="1668425" y="3865505"/>
                <a:ext cx="1821391" cy="3598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eaLnBrk="0" hangingPunct="0">
                  <a:spcBef>
                    <a:spcPct val="20000"/>
                  </a:spcBef>
                  <a:buFont typeface="Arial" pitchFamily="-1" charset="0"/>
                  <a:buNone/>
                </a:pPr>
                <a:r>
                  <a:rPr lang="en-US" sz="1200" dirty="0">
                    <a:solidFill>
                      <a:srgbClr val="000000"/>
                    </a:solidFill>
                    <a:latin typeface="Helvetica"/>
                    <a:ea typeface="Futura Std Book" charset="0"/>
                    <a:cs typeface="Helvetica"/>
                  </a:rPr>
                  <a:t>Amplification and shaping</a:t>
                </a:r>
              </a:p>
            </p:txBody>
          </p:sp>
          <p:cxnSp>
            <p:nvCxnSpPr>
              <p:cNvPr id="47" name="Straight Connector 46"/>
              <p:cNvCxnSpPr>
                <a:stCxn id="28" idx="2"/>
              </p:cNvCxnSpPr>
              <p:nvPr/>
            </p:nvCxnSpPr>
            <p:spPr>
              <a:xfrm>
                <a:off x="2586661" y="3413079"/>
                <a:ext cx="115824" cy="389958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50000"/>
                  </a:schemeClr>
                </a:solidFill>
                <a:prstDash val="solid"/>
                <a:tailEnd type="oval"/>
              </a:ln>
              <a:effectLst/>
            </p:spPr>
          </p:cxnSp>
          <p:sp>
            <p:nvSpPr>
              <p:cNvPr id="48" name="Content Placeholder 2"/>
              <p:cNvSpPr txBox="1">
                <a:spLocks/>
              </p:cNvSpPr>
              <p:nvPr/>
            </p:nvSpPr>
            <p:spPr bwMode="auto">
              <a:xfrm>
                <a:off x="3353636" y="4023768"/>
                <a:ext cx="1821391" cy="3598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eaLnBrk="0" hangingPunct="0">
                  <a:spcBef>
                    <a:spcPct val="20000"/>
                  </a:spcBef>
                  <a:buFont typeface="Arial" pitchFamily="-1" charset="0"/>
                  <a:buNone/>
                </a:pPr>
                <a:r>
                  <a:rPr lang="en-US" sz="1200" dirty="0" err="1">
                    <a:solidFill>
                      <a:srgbClr val="000000"/>
                    </a:solidFill>
                    <a:latin typeface="Helvetica"/>
                    <a:ea typeface="Futura Std Book" charset="0"/>
                    <a:cs typeface="Helvetica"/>
                  </a:rPr>
                  <a:t>Digitisation</a:t>
                </a:r>
                <a:r>
                  <a:rPr lang="en-US" sz="1200" dirty="0">
                    <a:solidFill>
                      <a:srgbClr val="000000"/>
                    </a:solidFill>
                    <a:latin typeface="Helvetica"/>
                    <a:ea typeface="Futura Std Book" charset="0"/>
                    <a:cs typeface="Helvetica"/>
                  </a:rPr>
                  <a:t> and Trigger </a:t>
                </a:r>
              </a:p>
            </p:txBody>
          </p:sp>
          <p:cxnSp>
            <p:nvCxnSpPr>
              <p:cNvPr id="49" name="Straight Connector 48"/>
              <p:cNvCxnSpPr>
                <a:stCxn id="20" idx="2"/>
                <a:endCxn id="48" idx="0"/>
              </p:cNvCxnSpPr>
              <p:nvPr/>
            </p:nvCxnSpPr>
            <p:spPr>
              <a:xfrm flipH="1">
                <a:off x="4264332" y="3413079"/>
                <a:ext cx="587343" cy="610689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50000"/>
                  </a:schemeClr>
                </a:solidFill>
                <a:prstDash val="solid"/>
                <a:tailEnd type="oval"/>
              </a:ln>
              <a:effectLst/>
            </p:spPr>
          </p:cxnSp>
          <p:sp>
            <p:nvSpPr>
              <p:cNvPr id="50" name="Content Placeholder 2"/>
              <p:cNvSpPr txBox="1">
                <a:spLocks/>
              </p:cNvSpPr>
              <p:nvPr/>
            </p:nvSpPr>
            <p:spPr bwMode="auto">
              <a:xfrm>
                <a:off x="5003657" y="3658399"/>
                <a:ext cx="1821391" cy="3598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eaLnBrk="0" hangingPunct="0">
                  <a:spcBef>
                    <a:spcPct val="20000"/>
                  </a:spcBef>
                  <a:buFont typeface="Arial" pitchFamily="-1" charset="0"/>
                  <a:buNone/>
                </a:pPr>
                <a:r>
                  <a:rPr lang="en-US" sz="1200" dirty="0">
                    <a:solidFill>
                      <a:srgbClr val="000000"/>
                    </a:solidFill>
                    <a:latin typeface="Helvetica"/>
                    <a:ea typeface="Futura Std Book" charset="0"/>
                    <a:cs typeface="Helvetica"/>
                  </a:rPr>
                  <a:t>Buffering and </a:t>
                </a:r>
                <a:r>
                  <a:rPr lang="en-US" sz="1200" dirty="0" err="1">
                    <a:solidFill>
                      <a:srgbClr val="000000"/>
                    </a:solidFill>
                    <a:latin typeface="Helvetica"/>
                    <a:ea typeface="Futura Std Book" charset="0"/>
                    <a:cs typeface="Helvetica"/>
                  </a:rPr>
                  <a:t>Serialisation</a:t>
                </a:r>
                <a:endParaRPr lang="en-US" sz="1200" dirty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endParaRPr>
              </a:p>
            </p:txBody>
          </p:sp>
          <p:cxnSp>
            <p:nvCxnSpPr>
              <p:cNvPr id="51" name="Straight Connector 50"/>
              <p:cNvCxnSpPr>
                <a:stCxn id="12" idx="2"/>
                <a:endCxn id="50" idx="0"/>
              </p:cNvCxnSpPr>
              <p:nvPr/>
            </p:nvCxnSpPr>
            <p:spPr>
              <a:xfrm flipH="1">
                <a:off x="5914353" y="3207762"/>
                <a:ext cx="525616" cy="450637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50000"/>
                  </a:schemeClr>
                </a:solidFill>
                <a:prstDash val="solid"/>
                <a:tailEnd type="oval"/>
              </a:ln>
              <a:effectLst/>
            </p:spPr>
          </p:cxnSp>
          <p:sp>
            <p:nvSpPr>
              <p:cNvPr id="52" name="Content Placeholder 2"/>
              <p:cNvSpPr txBox="1">
                <a:spLocks/>
              </p:cNvSpPr>
              <p:nvPr/>
            </p:nvSpPr>
            <p:spPr bwMode="auto">
              <a:xfrm>
                <a:off x="5859180" y="4204038"/>
                <a:ext cx="1821391" cy="3598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eaLnBrk="0" hangingPunct="0">
                  <a:spcBef>
                    <a:spcPct val="20000"/>
                  </a:spcBef>
                  <a:buFont typeface="Arial" pitchFamily="-1" charset="0"/>
                  <a:buNone/>
                </a:pPr>
                <a:r>
                  <a:rPr lang="en-US" sz="1200" dirty="0">
                    <a:solidFill>
                      <a:srgbClr val="000000"/>
                    </a:solidFill>
                    <a:latin typeface="Helvetica"/>
                    <a:ea typeface="Futura Std Book" charset="0"/>
                    <a:cs typeface="Helvetica"/>
                  </a:rPr>
                  <a:t>Camera Trigger</a:t>
                </a:r>
              </a:p>
            </p:txBody>
          </p:sp>
          <p:cxnSp>
            <p:nvCxnSpPr>
              <p:cNvPr id="53" name="Straight Connector 52"/>
              <p:cNvCxnSpPr>
                <a:stCxn id="43" idx="3"/>
                <a:endCxn id="52" idx="0"/>
              </p:cNvCxnSpPr>
              <p:nvPr/>
            </p:nvCxnSpPr>
            <p:spPr>
              <a:xfrm flipH="1">
                <a:off x="6769876" y="3775305"/>
                <a:ext cx="1081593" cy="42873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50000"/>
                  </a:schemeClr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7528248" y="6178659"/>
                <a:ext cx="1398203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55" name="Straight Connector 54"/>
              <p:cNvCxnSpPr/>
              <p:nvPr/>
            </p:nvCxnSpPr>
            <p:spPr>
              <a:xfrm flipV="1">
                <a:off x="8555745" y="5533906"/>
                <a:ext cx="395998" cy="2652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56" name="Straight Connector 55"/>
              <p:cNvCxnSpPr/>
              <p:nvPr/>
            </p:nvCxnSpPr>
            <p:spPr>
              <a:xfrm flipH="1">
                <a:off x="6086556" y="4742973"/>
                <a:ext cx="10" cy="1258431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sp>
            <p:nvSpPr>
              <p:cNvPr id="57" name="Rounded Rectangle 56"/>
              <p:cNvSpPr/>
              <p:nvPr/>
            </p:nvSpPr>
            <p:spPr>
              <a:xfrm>
                <a:off x="7649234" y="5220205"/>
                <a:ext cx="902607" cy="687507"/>
              </a:xfrm>
              <a:prstGeom prst="roundRect">
                <a:avLst/>
              </a:prstGeom>
              <a:solidFill>
                <a:srgbClr val="FF0000">
                  <a:lumMod val="50000"/>
                </a:srgbClr>
              </a:solidFill>
              <a:ln w="6350" cap="flat" cmpd="sng" algn="ctr">
                <a:solidFill>
                  <a:srgbClr val="27408B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DACQ Boards</a:t>
                </a:r>
              </a:p>
            </p:txBody>
          </p:sp>
          <p:sp>
            <p:nvSpPr>
              <p:cNvPr id="58" name="Rounded Rectangle 57"/>
              <p:cNvSpPr/>
              <p:nvPr/>
            </p:nvSpPr>
            <p:spPr>
              <a:xfrm>
                <a:off x="5607836" y="6015843"/>
                <a:ext cx="902607" cy="687507"/>
              </a:xfrm>
              <a:prstGeom prst="roundRect">
                <a:avLst/>
              </a:prstGeom>
              <a:solidFill>
                <a:srgbClr val="FF0000">
                  <a:lumMod val="50000"/>
                </a:srgbClr>
              </a:solidFill>
              <a:ln w="6350" cap="flat" cmpd="sng" algn="ctr">
                <a:solidFill>
                  <a:srgbClr val="27408B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Safety Boards</a:t>
                </a:r>
              </a:p>
            </p:txBody>
          </p:sp>
          <p:cxnSp>
            <p:nvCxnSpPr>
              <p:cNvPr id="59" name="Straight Connector 58"/>
              <p:cNvCxnSpPr/>
              <p:nvPr/>
            </p:nvCxnSpPr>
            <p:spPr>
              <a:xfrm>
                <a:off x="6524716" y="6530823"/>
                <a:ext cx="237600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sp>
            <p:nvSpPr>
              <p:cNvPr id="60" name="Content Placeholder 2"/>
              <p:cNvSpPr txBox="1">
                <a:spLocks/>
              </p:cNvSpPr>
              <p:nvPr/>
            </p:nvSpPr>
            <p:spPr bwMode="auto">
              <a:xfrm>
                <a:off x="7399479" y="5920084"/>
                <a:ext cx="1569785" cy="900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>
                <a:normAutofit/>
              </a:bodyPr>
              <a:lstStyle>
                <a:lvl1pPr marL="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1pPr>
                <a:lvl2pPr marL="4572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9144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3716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18288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2860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defRPr/>
                </a:pPr>
                <a:r>
                  <a:rPr lang="en-US" sz="1200" i="1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Clock, Timestamps</a:t>
                </a:r>
              </a:p>
            </p:txBody>
          </p:sp>
          <p:sp>
            <p:nvSpPr>
              <p:cNvPr id="61" name="Content Placeholder 2"/>
              <p:cNvSpPr txBox="1">
                <a:spLocks/>
              </p:cNvSpPr>
              <p:nvPr/>
            </p:nvSpPr>
            <p:spPr bwMode="auto">
              <a:xfrm>
                <a:off x="7618654" y="5216350"/>
                <a:ext cx="1569785" cy="900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>
                <a:normAutofit/>
              </a:bodyPr>
              <a:lstStyle>
                <a:lvl1pPr marL="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1pPr>
                <a:lvl2pPr marL="4572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9144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3716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18288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2860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defRPr/>
                </a:pPr>
                <a:r>
                  <a:rPr lang="en-US" sz="1200" i="1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Data</a:t>
                </a:r>
              </a:p>
            </p:txBody>
          </p:sp>
          <p:cxnSp>
            <p:nvCxnSpPr>
              <p:cNvPr id="62" name="Straight Connector 61"/>
              <p:cNvCxnSpPr/>
              <p:nvPr/>
            </p:nvCxnSpPr>
            <p:spPr>
              <a:xfrm flipH="1">
                <a:off x="7086638" y="4928469"/>
                <a:ext cx="13153" cy="716383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63" name="Straight Connector 62"/>
              <p:cNvCxnSpPr>
                <a:stCxn id="58" idx="1"/>
              </p:cNvCxnSpPr>
              <p:nvPr/>
            </p:nvCxnSpPr>
            <p:spPr>
              <a:xfrm flipH="1">
                <a:off x="5173237" y="6359597"/>
                <a:ext cx="434599" cy="10033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</p:grpSp>
        <p:sp>
          <p:nvSpPr>
            <p:cNvPr id="66" name="Content Placeholder 2"/>
            <p:cNvSpPr txBox="1">
              <a:spLocks/>
            </p:cNvSpPr>
            <p:nvPr/>
          </p:nvSpPr>
          <p:spPr bwMode="auto">
            <a:xfrm>
              <a:off x="7323880" y="5824032"/>
              <a:ext cx="1569785" cy="356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>
              <a:norm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200" i="1" dirty="0">
                  <a:solidFill>
                    <a:srgbClr val="000000"/>
                  </a:solidFill>
                  <a:latin typeface="Helvetica"/>
                  <a:cs typeface="Helvetica"/>
                </a:rPr>
                <a:t>Control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6023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Camera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46672" y="1624225"/>
            <a:ext cx="8470747" cy="5068048"/>
            <a:chOff x="353707" y="1686369"/>
            <a:chExt cx="8470747" cy="5068048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5717993" y="4352342"/>
              <a:ext cx="1902600" cy="971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>
            <a:xfrm flipV="1">
              <a:off x="6735806" y="4533279"/>
              <a:ext cx="894481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10" name="Rounded Rectangle 9"/>
            <p:cNvSpPr/>
            <p:nvPr/>
          </p:nvSpPr>
          <p:spPr>
            <a:xfrm>
              <a:off x="6261656" y="5258778"/>
              <a:ext cx="902607" cy="687507"/>
            </a:xfrm>
            <a:prstGeom prst="roundRect">
              <a:avLst/>
            </a:prstGeom>
            <a:solidFill>
              <a:srgbClr val="FF0000">
                <a:lumMod val="50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>
                  <a:solidFill>
                    <a:srgbClr val="FFFFFF"/>
                  </a:solidFill>
                  <a:latin typeface="Helvetica"/>
                  <a:cs typeface="Helvetica"/>
                </a:rPr>
                <a:t>Timing Board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7726185" y="4552108"/>
              <a:ext cx="8575" cy="264334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>
            <a:xfrm>
              <a:off x="7164263" y="5788027"/>
              <a:ext cx="1398203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>
            <a:xfrm flipV="1">
              <a:off x="8191760" y="5143274"/>
              <a:ext cx="395998" cy="2652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>
            <a:xfrm flipH="1">
              <a:off x="5722571" y="4352341"/>
              <a:ext cx="10" cy="1258431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16" name="Rounded Rectangle 15"/>
            <p:cNvSpPr/>
            <p:nvPr/>
          </p:nvSpPr>
          <p:spPr>
            <a:xfrm>
              <a:off x="7285249" y="4829573"/>
              <a:ext cx="902607" cy="687507"/>
            </a:xfrm>
            <a:prstGeom prst="roundRect">
              <a:avLst/>
            </a:prstGeom>
            <a:solidFill>
              <a:srgbClr val="FF0000">
                <a:lumMod val="50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>
                  <a:solidFill>
                    <a:srgbClr val="FFFFFF"/>
                  </a:solidFill>
                  <a:latin typeface="Helvetica"/>
                  <a:cs typeface="Helvetica"/>
                </a:rPr>
                <a:t>DACQ Boards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243851" y="5625211"/>
              <a:ext cx="902607" cy="687507"/>
            </a:xfrm>
            <a:prstGeom prst="roundRect">
              <a:avLst/>
            </a:prstGeom>
            <a:solidFill>
              <a:srgbClr val="FF0000">
                <a:lumMod val="50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>
                  <a:solidFill>
                    <a:srgbClr val="FFFFFF"/>
                  </a:solidFill>
                  <a:latin typeface="Helvetica"/>
                  <a:cs typeface="Helvetica"/>
                </a:rPr>
                <a:t>Safety Boards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6160731" y="6140191"/>
              <a:ext cx="2376000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19" name="Content Placeholder 2"/>
            <p:cNvSpPr txBox="1">
              <a:spLocks/>
            </p:cNvSpPr>
            <p:nvPr/>
          </p:nvSpPr>
          <p:spPr bwMode="auto">
            <a:xfrm>
              <a:off x="7035494" y="5529452"/>
              <a:ext cx="1569785" cy="900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>
              <a:norm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200" i="1" dirty="0">
                  <a:solidFill>
                    <a:srgbClr val="000000"/>
                  </a:solidFill>
                  <a:latin typeface="Helvetica"/>
                  <a:cs typeface="Helvetica"/>
                </a:rPr>
                <a:t>Clock, Timestamps</a:t>
              </a:r>
            </a:p>
          </p:txBody>
        </p:sp>
        <p:sp>
          <p:nvSpPr>
            <p:cNvPr id="20" name="Content Placeholder 2"/>
            <p:cNvSpPr txBox="1">
              <a:spLocks/>
            </p:cNvSpPr>
            <p:nvPr/>
          </p:nvSpPr>
          <p:spPr bwMode="auto">
            <a:xfrm>
              <a:off x="7030915" y="5886175"/>
              <a:ext cx="1569785" cy="397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>
              <a:norm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200" i="1" dirty="0">
                  <a:solidFill>
                    <a:srgbClr val="000000"/>
                  </a:solidFill>
                  <a:latin typeface="Helvetica"/>
                  <a:cs typeface="Helvetica"/>
                </a:rPr>
                <a:t>Control</a:t>
              </a:r>
            </a:p>
          </p:txBody>
        </p:sp>
        <p:sp>
          <p:nvSpPr>
            <p:cNvPr id="21" name="Content Placeholder 2"/>
            <p:cNvSpPr txBox="1">
              <a:spLocks/>
            </p:cNvSpPr>
            <p:nvPr/>
          </p:nvSpPr>
          <p:spPr bwMode="auto">
            <a:xfrm>
              <a:off x="7254669" y="4825718"/>
              <a:ext cx="1569785" cy="900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>
              <a:norm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200" i="1" dirty="0">
                  <a:solidFill>
                    <a:srgbClr val="000000"/>
                  </a:solidFill>
                  <a:latin typeface="Helvetica"/>
                  <a:cs typeface="Helvetica"/>
                </a:rPr>
                <a:t>Data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H="1">
              <a:off x="6722653" y="4537837"/>
              <a:ext cx="13153" cy="716383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24" name="Rounded Rectangle 23"/>
            <p:cNvSpPr/>
            <p:nvPr/>
          </p:nvSpPr>
          <p:spPr>
            <a:xfrm>
              <a:off x="3181638" y="1686369"/>
              <a:ext cx="3720460" cy="1436699"/>
            </a:xfrm>
            <a:prstGeom prst="roundRect">
              <a:avLst>
                <a:gd name="adj" fmla="val 1687"/>
              </a:avLst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3370883" y="2049310"/>
              <a:ext cx="1319213" cy="515937"/>
            </a:xfrm>
            <a:prstGeom prst="roundRect">
              <a:avLst/>
            </a:prstGeom>
            <a:solidFill>
              <a:srgbClr val="00BFFF">
                <a:lumMod val="6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Target </a:t>
              </a:r>
              <a:r>
                <a:rPr lang="en-US" kern="0" dirty="0" err="1">
                  <a:solidFill>
                    <a:srgbClr val="FFFFFF"/>
                  </a:solidFill>
                  <a:latin typeface="Helvetica"/>
                  <a:cs typeface="Helvetica"/>
                </a:rPr>
                <a:t>Asic</a:t>
              </a:r>
              <a:endParaRPr lang="en-US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5439396" y="2002211"/>
              <a:ext cx="1273175" cy="814919"/>
            </a:xfrm>
            <a:prstGeom prst="roundRect">
              <a:avLst/>
            </a:prstGeom>
            <a:solidFill>
              <a:srgbClr val="008000"/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FPGA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 rot="16200000">
              <a:off x="6017425" y="3131421"/>
              <a:ext cx="3892550" cy="1155700"/>
            </a:xfrm>
            <a:prstGeom prst="roundRect">
              <a:avLst/>
            </a:prstGeom>
            <a:noFill/>
            <a:ln w="635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Backplane</a:t>
              </a:r>
            </a:p>
          </p:txBody>
        </p:sp>
        <p:cxnSp>
          <p:nvCxnSpPr>
            <p:cNvPr id="28" name="Straight Connector 27"/>
            <p:cNvCxnSpPr>
              <a:stCxn id="34" idx="3"/>
              <a:endCxn id="26" idx="1"/>
            </p:cNvCxnSpPr>
            <p:nvPr/>
          </p:nvCxnSpPr>
          <p:spPr>
            <a:xfrm flipV="1">
              <a:off x="5147296" y="2409671"/>
              <a:ext cx="292100" cy="354808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29" name="Straight Connector 28"/>
            <p:cNvCxnSpPr>
              <a:endCxn id="26" idx="1"/>
            </p:cNvCxnSpPr>
            <p:nvPr/>
          </p:nvCxnSpPr>
          <p:spPr>
            <a:xfrm flipV="1">
              <a:off x="4842496" y="2409671"/>
              <a:ext cx="596900" cy="79904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30" name="Straight Connector 29"/>
            <p:cNvCxnSpPr>
              <a:endCxn id="26" idx="1"/>
            </p:cNvCxnSpPr>
            <p:nvPr/>
          </p:nvCxnSpPr>
          <p:spPr>
            <a:xfrm>
              <a:off x="4842496" y="2289549"/>
              <a:ext cx="596900" cy="120122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31" name="Straight Connector 30"/>
            <p:cNvCxnSpPr>
              <a:endCxn id="26" idx="1"/>
            </p:cNvCxnSpPr>
            <p:nvPr/>
          </p:nvCxnSpPr>
          <p:spPr>
            <a:xfrm>
              <a:off x="4690096" y="2184774"/>
              <a:ext cx="749300" cy="224897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32" name="Rounded Rectangle 31"/>
            <p:cNvSpPr/>
            <p:nvPr/>
          </p:nvSpPr>
          <p:spPr>
            <a:xfrm>
              <a:off x="3523283" y="2201710"/>
              <a:ext cx="1319213" cy="515937"/>
            </a:xfrm>
            <a:prstGeom prst="roundRect">
              <a:avLst/>
            </a:prstGeom>
            <a:solidFill>
              <a:srgbClr val="00BFFF">
                <a:lumMod val="6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Target </a:t>
              </a:r>
              <a:r>
                <a:rPr lang="en-US" kern="0" dirty="0" err="1">
                  <a:solidFill>
                    <a:srgbClr val="FFFFFF"/>
                  </a:solidFill>
                  <a:latin typeface="Helvetica"/>
                  <a:cs typeface="Helvetica"/>
                </a:rPr>
                <a:t>Asic</a:t>
              </a:r>
              <a:endParaRPr lang="en-US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675683" y="2354110"/>
              <a:ext cx="1319213" cy="515937"/>
            </a:xfrm>
            <a:prstGeom prst="roundRect">
              <a:avLst/>
            </a:prstGeom>
            <a:solidFill>
              <a:srgbClr val="00BFFF">
                <a:lumMod val="6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Target </a:t>
              </a:r>
              <a:r>
                <a:rPr lang="en-US" kern="0" dirty="0" err="1">
                  <a:solidFill>
                    <a:srgbClr val="FFFFFF"/>
                  </a:solidFill>
                  <a:latin typeface="Helvetica"/>
                  <a:cs typeface="Helvetica"/>
                </a:rPr>
                <a:t>Asic</a:t>
              </a:r>
              <a:endParaRPr lang="en-US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828083" y="2506510"/>
              <a:ext cx="1319213" cy="515937"/>
            </a:xfrm>
            <a:prstGeom prst="roundRect">
              <a:avLst/>
            </a:prstGeom>
            <a:solidFill>
              <a:srgbClr val="00BFFF">
                <a:lumMod val="6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TARGET ASIC</a:t>
              </a:r>
            </a:p>
          </p:txBody>
        </p:sp>
        <p:cxnSp>
          <p:nvCxnSpPr>
            <p:cNvPr id="35" name="Straight Connector 34"/>
            <p:cNvCxnSpPr>
              <a:stCxn id="42" idx="3"/>
              <a:endCxn id="34" idx="1"/>
            </p:cNvCxnSpPr>
            <p:nvPr/>
          </p:nvCxnSpPr>
          <p:spPr>
            <a:xfrm>
              <a:off x="2881488" y="2764479"/>
              <a:ext cx="946595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36" name="Straight Connector 35"/>
            <p:cNvCxnSpPr>
              <a:endCxn id="33" idx="1"/>
            </p:cNvCxnSpPr>
            <p:nvPr/>
          </p:nvCxnSpPr>
          <p:spPr>
            <a:xfrm>
              <a:off x="2862883" y="2611285"/>
              <a:ext cx="812800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>
            <a:xfrm>
              <a:off x="2679320" y="2458885"/>
              <a:ext cx="812800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38" name="Straight Connector 37"/>
            <p:cNvCxnSpPr>
              <a:endCxn id="25" idx="1"/>
            </p:cNvCxnSpPr>
            <p:nvPr/>
          </p:nvCxnSpPr>
          <p:spPr>
            <a:xfrm>
              <a:off x="2558083" y="2306485"/>
              <a:ext cx="812800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39" name="Rounded Rectangle 38"/>
            <p:cNvSpPr/>
            <p:nvPr/>
          </p:nvSpPr>
          <p:spPr>
            <a:xfrm>
              <a:off x="1106663" y="2049310"/>
              <a:ext cx="1317625" cy="515937"/>
            </a:xfrm>
            <a:prstGeom prst="roundRect">
              <a:avLst/>
            </a:prstGeom>
            <a:solidFill>
              <a:srgbClr val="D9DBEB">
                <a:lumMod val="7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16 x Preamps</a:t>
              </a: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1259063" y="2201710"/>
              <a:ext cx="1317625" cy="515937"/>
            </a:xfrm>
            <a:prstGeom prst="roundRect">
              <a:avLst/>
            </a:prstGeom>
            <a:solidFill>
              <a:srgbClr val="D9DBEB">
                <a:lumMod val="7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16 x Preamps</a:t>
              </a: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1411463" y="2354110"/>
              <a:ext cx="1317625" cy="515937"/>
            </a:xfrm>
            <a:prstGeom prst="roundRect">
              <a:avLst/>
            </a:prstGeom>
            <a:solidFill>
              <a:srgbClr val="D9DBEB">
                <a:lumMod val="7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16 x Preamps</a:t>
              </a: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1563863" y="2506510"/>
              <a:ext cx="1317625" cy="515937"/>
            </a:xfrm>
            <a:prstGeom prst="roundRect">
              <a:avLst/>
            </a:prstGeom>
            <a:solidFill>
              <a:srgbClr val="D9DBEB">
                <a:lumMod val="7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16 x Preamp</a:t>
              </a:r>
            </a:p>
          </p:txBody>
        </p:sp>
        <p:cxnSp>
          <p:nvCxnSpPr>
            <p:cNvPr id="43" name="Straight Connector 42"/>
            <p:cNvCxnSpPr>
              <a:endCxn id="42" idx="1"/>
            </p:cNvCxnSpPr>
            <p:nvPr/>
          </p:nvCxnSpPr>
          <p:spPr>
            <a:xfrm>
              <a:off x="835201" y="2535085"/>
              <a:ext cx="728662" cy="22860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44" name="Straight Connector 43"/>
            <p:cNvCxnSpPr>
              <a:endCxn id="41" idx="1"/>
            </p:cNvCxnSpPr>
            <p:nvPr/>
          </p:nvCxnSpPr>
          <p:spPr>
            <a:xfrm>
              <a:off x="835201" y="2535085"/>
              <a:ext cx="576262" cy="7620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45" name="Straight Connector 44"/>
            <p:cNvCxnSpPr>
              <a:endCxn id="40" idx="1"/>
            </p:cNvCxnSpPr>
            <p:nvPr/>
          </p:nvCxnSpPr>
          <p:spPr>
            <a:xfrm flipV="1">
              <a:off x="835201" y="2458885"/>
              <a:ext cx="423862" cy="7620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46" name="Straight Connector 45"/>
            <p:cNvCxnSpPr>
              <a:endCxn id="39" idx="1"/>
            </p:cNvCxnSpPr>
            <p:nvPr/>
          </p:nvCxnSpPr>
          <p:spPr>
            <a:xfrm flipV="1">
              <a:off x="835201" y="2306485"/>
              <a:ext cx="271462" cy="22860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47" name="Straight Connector 46"/>
            <p:cNvCxnSpPr>
              <a:stCxn id="26" idx="3"/>
            </p:cNvCxnSpPr>
            <p:nvPr/>
          </p:nvCxnSpPr>
          <p:spPr>
            <a:xfrm>
              <a:off x="6712571" y="2409671"/>
              <a:ext cx="702697" cy="7875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48" name="Straight Connector 47"/>
            <p:cNvCxnSpPr>
              <a:stCxn id="52" idx="3"/>
              <a:endCxn id="49" idx="1"/>
            </p:cNvCxnSpPr>
            <p:nvPr/>
          </p:nvCxnSpPr>
          <p:spPr>
            <a:xfrm flipH="1" flipV="1">
              <a:off x="655513" y="3174934"/>
              <a:ext cx="3951" cy="781964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dash"/>
              <a:tailEnd type="oval"/>
            </a:ln>
            <a:effectLst/>
          </p:spPr>
        </p:cxnSp>
        <p:sp>
          <p:nvSpPr>
            <p:cNvPr id="49" name="Rounded Rectangle 48"/>
            <p:cNvSpPr/>
            <p:nvPr/>
          </p:nvSpPr>
          <p:spPr>
            <a:xfrm rot="16200000">
              <a:off x="13555" y="2231172"/>
              <a:ext cx="1283914" cy="603609"/>
            </a:xfrm>
            <a:prstGeom prst="roundRect">
              <a:avLst/>
            </a:prstGeom>
            <a:solidFill>
              <a:srgbClr val="3366FF"/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64 Pixel Module</a:t>
              </a:r>
              <a:endParaRPr lang="en-US" sz="1100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5154704" y="2926139"/>
              <a:ext cx="2273393" cy="3017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51" name="Rounded Rectangle 50"/>
            <p:cNvSpPr/>
            <p:nvPr/>
          </p:nvSpPr>
          <p:spPr>
            <a:xfrm rot="16200000">
              <a:off x="6273316" y="2959669"/>
              <a:ext cx="2889250" cy="556230"/>
            </a:xfrm>
            <a:prstGeom prst="roundRect">
              <a:avLst/>
            </a:prstGeom>
            <a:solidFill>
              <a:srgbClr val="0000CC"/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Backplane Board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 rot="16200000">
              <a:off x="17507" y="4297050"/>
              <a:ext cx="1283914" cy="603609"/>
            </a:xfrm>
            <a:prstGeom prst="roundRect">
              <a:avLst/>
            </a:prstGeom>
            <a:solidFill>
              <a:srgbClr val="3366FF"/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64 Pixel Module</a:t>
              </a:r>
            </a:p>
          </p:txBody>
        </p:sp>
        <p:sp>
          <p:nvSpPr>
            <p:cNvPr id="53" name="Content Placeholder 2"/>
            <p:cNvSpPr txBox="1">
              <a:spLocks/>
            </p:cNvSpPr>
            <p:nvPr/>
          </p:nvSpPr>
          <p:spPr bwMode="auto">
            <a:xfrm>
              <a:off x="4258489" y="1714344"/>
              <a:ext cx="1821391" cy="359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  <a:buFont typeface="Arial" pitchFamily="-1" charset="0"/>
                <a:buNone/>
              </a:pPr>
              <a:r>
                <a:rPr lang="en-US" sz="1200" i="1" dirty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TARGET Module</a:t>
              </a:r>
            </a:p>
          </p:txBody>
        </p:sp>
        <p:sp>
          <p:nvSpPr>
            <p:cNvPr id="54" name="Content Placeholder 2"/>
            <p:cNvSpPr txBox="1">
              <a:spLocks/>
            </p:cNvSpPr>
            <p:nvPr/>
          </p:nvSpPr>
          <p:spPr bwMode="auto">
            <a:xfrm>
              <a:off x="6381806" y="2934272"/>
              <a:ext cx="1105678" cy="900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>
              <a:norm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200" i="1" dirty="0">
                  <a:solidFill>
                    <a:srgbClr val="000000"/>
                  </a:solidFill>
                  <a:latin typeface="Helvetica"/>
                  <a:cs typeface="Helvetica"/>
                </a:rPr>
                <a:t>Trigger</a:t>
              </a:r>
            </a:p>
          </p:txBody>
        </p:sp>
        <p:sp>
          <p:nvSpPr>
            <p:cNvPr id="56" name="Content Placeholder 2"/>
            <p:cNvSpPr txBox="1">
              <a:spLocks/>
            </p:cNvSpPr>
            <p:nvPr/>
          </p:nvSpPr>
          <p:spPr bwMode="auto">
            <a:xfrm>
              <a:off x="1304440" y="3474873"/>
              <a:ext cx="1821391" cy="359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  <a:buFont typeface="Arial" pitchFamily="-1" charset="0"/>
                <a:buNone/>
              </a:pPr>
              <a:r>
                <a:rPr lang="en-US" sz="1200" dirty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Amplification and shaping</a:t>
              </a:r>
            </a:p>
          </p:txBody>
        </p:sp>
        <p:cxnSp>
          <p:nvCxnSpPr>
            <p:cNvPr id="57" name="Straight Connector 56"/>
            <p:cNvCxnSpPr>
              <a:stCxn id="42" idx="2"/>
            </p:cNvCxnSpPr>
            <p:nvPr/>
          </p:nvCxnSpPr>
          <p:spPr>
            <a:xfrm>
              <a:off x="2222676" y="3022447"/>
              <a:ext cx="115824" cy="389958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tailEnd type="oval"/>
            </a:ln>
            <a:effectLst/>
          </p:spPr>
        </p:cxnSp>
        <p:cxnSp>
          <p:nvCxnSpPr>
            <p:cNvPr id="64" name="Straight Connector 63"/>
            <p:cNvCxnSpPr>
              <a:endCxn id="66" idx="1"/>
            </p:cNvCxnSpPr>
            <p:nvPr/>
          </p:nvCxnSpPr>
          <p:spPr>
            <a:xfrm flipH="1">
              <a:off x="2399696" y="2909872"/>
              <a:ext cx="1746375" cy="1252749"/>
            </a:xfrm>
            <a:prstGeom prst="line">
              <a:avLst/>
            </a:prstGeom>
            <a:ln w="158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endCxn id="66" idx="6"/>
            </p:cNvCxnSpPr>
            <p:nvPr/>
          </p:nvCxnSpPr>
          <p:spPr>
            <a:xfrm>
              <a:off x="4488022" y="2909872"/>
              <a:ext cx="510798" cy="2326306"/>
            </a:xfrm>
            <a:prstGeom prst="line">
              <a:avLst/>
            </a:prstGeom>
            <a:ln w="158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1953757" y="3717939"/>
              <a:ext cx="3045063" cy="3036478"/>
            </a:xfrm>
            <a:prstGeom prst="ellipse">
              <a:avLst/>
            </a:prstGeom>
            <a:solidFill>
              <a:srgbClr val="FFFFFF"/>
            </a:solidFill>
            <a:ln w="158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endParaRPr>
            </a:p>
          </p:txBody>
        </p:sp>
        <p:sp>
          <p:nvSpPr>
            <p:cNvPr id="67" name="Content Placeholder 2"/>
            <p:cNvSpPr txBox="1">
              <a:spLocks/>
            </p:cNvSpPr>
            <p:nvPr/>
          </p:nvSpPr>
          <p:spPr bwMode="auto">
            <a:xfrm>
              <a:off x="2466266" y="3921635"/>
              <a:ext cx="2224980" cy="100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>
              <a:no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1600" dirty="0">
                  <a:solidFill>
                    <a:srgbClr val="000000"/>
                  </a:solidFill>
                  <a:latin typeface="Helvetica Neue"/>
                  <a:cs typeface="Helvetica Neue"/>
                </a:rPr>
                <a:t>Trigger:</a:t>
              </a:r>
            </a:p>
            <a:p>
              <a:pPr>
                <a:defRPr/>
              </a:pPr>
              <a:r>
                <a:rPr lang="en-US" sz="1600" dirty="0">
                  <a:solidFill>
                    <a:srgbClr val="000000"/>
                  </a:solidFill>
                  <a:latin typeface="Helvetica Neue"/>
                  <a:cs typeface="Helvetica Neue"/>
                </a:rPr>
                <a:t>4 </a:t>
              </a:r>
              <a:r>
                <a:rPr lang="en-GB" sz="1600" dirty="0">
                  <a:solidFill>
                    <a:srgbClr val="000000"/>
                  </a:solidFill>
                  <a:latin typeface="Helvetica Neue"/>
                  <a:cs typeface="Helvetica Neue"/>
                </a:rPr>
                <a:t>neighbouring</a:t>
              </a:r>
              <a:r>
                <a:rPr lang="en-US" sz="1600" dirty="0">
                  <a:solidFill>
                    <a:srgbClr val="000000"/>
                  </a:solidFill>
                  <a:latin typeface="Helvetica Neue"/>
                  <a:cs typeface="Helvetica Neue"/>
                </a:rPr>
                <a:t> pixels are summed, then discriminated.</a:t>
              </a:r>
            </a:p>
          </p:txBody>
        </p:sp>
        <p:sp>
          <p:nvSpPr>
            <p:cNvPr id="68" name="Rectangle 67"/>
            <p:cNvSpPr>
              <a:spLocks noChangeAspect="1"/>
            </p:cNvSpPr>
            <p:nvPr/>
          </p:nvSpPr>
          <p:spPr>
            <a:xfrm>
              <a:off x="2925944" y="5153755"/>
              <a:ext cx="360000" cy="360000"/>
            </a:xfrm>
            <a:prstGeom prst="rect">
              <a:avLst/>
            </a:prstGeom>
            <a:solidFill>
              <a:srgbClr val="3366FF"/>
            </a:solidFill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3221779" y="5494414"/>
              <a:ext cx="720040" cy="720040"/>
              <a:chOff x="2771840" y="1772816"/>
              <a:chExt cx="720040" cy="720040"/>
            </a:xfrm>
          </p:grpSpPr>
          <p:sp>
            <p:nvSpPr>
              <p:cNvPr id="70" name="Rectangle 69"/>
              <p:cNvSpPr>
                <a:spLocks noChangeAspect="1"/>
              </p:cNvSpPr>
              <p:nvPr/>
            </p:nvSpPr>
            <p:spPr>
              <a:xfrm>
                <a:off x="2771840" y="1772816"/>
                <a:ext cx="360000" cy="360000"/>
              </a:xfrm>
              <a:prstGeom prst="rect">
                <a:avLst/>
              </a:prstGeom>
              <a:solidFill>
                <a:srgbClr val="3366FF"/>
              </a:solidFill>
              <a:ln w="63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1" name="Rectangle 70"/>
              <p:cNvSpPr>
                <a:spLocks noChangeAspect="1"/>
              </p:cNvSpPr>
              <p:nvPr/>
            </p:nvSpPr>
            <p:spPr>
              <a:xfrm>
                <a:off x="3131880" y="1772816"/>
                <a:ext cx="360000" cy="360000"/>
              </a:xfrm>
              <a:prstGeom prst="rect">
                <a:avLst/>
              </a:prstGeom>
              <a:solidFill>
                <a:srgbClr val="3366FF"/>
              </a:solidFill>
              <a:ln w="63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2" name="Rectangle 71"/>
              <p:cNvSpPr>
                <a:spLocks noChangeAspect="1"/>
              </p:cNvSpPr>
              <p:nvPr/>
            </p:nvSpPr>
            <p:spPr>
              <a:xfrm>
                <a:off x="2771840" y="2132856"/>
                <a:ext cx="360000" cy="360000"/>
              </a:xfrm>
              <a:prstGeom prst="rect">
                <a:avLst/>
              </a:prstGeom>
              <a:solidFill>
                <a:srgbClr val="3366FF"/>
              </a:solidFill>
              <a:ln w="63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3" name="Rectangle 72"/>
              <p:cNvSpPr>
                <a:spLocks noChangeAspect="1"/>
              </p:cNvSpPr>
              <p:nvPr/>
            </p:nvSpPr>
            <p:spPr>
              <a:xfrm>
                <a:off x="3131880" y="2132856"/>
                <a:ext cx="360000" cy="360000"/>
              </a:xfrm>
              <a:prstGeom prst="rect">
                <a:avLst/>
              </a:prstGeom>
              <a:solidFill>
                <a:srgbClr val="3366FF"/>
              </a:solidFill>
              <a:ln w="63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2540189" y="6212543"/>
              <a:ext cx="17990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dirty="0">
                  <a:solidFill>
                    <a:srgbClr val="000000"/>
                  </a:solidFill>
                </a:rPr>
                <a:t>0.34</a:t>
              </a:r>
              <a:r>
                <a:rPr lang="en-GB" sz="1600" baseline="30000" dirty="0">
                  <a:solidFill>
                    <a:srgbClr val="000000"/>
                  </a:solidFill>
                </a:rPr>
                <a:t>o</a:t>
              </a:r>
              <a:r>
                <a:rPr lang="en-GB" sz="1600" dirty="0">
                  <a:solidFill>
                    <a:srgbClr val="000000"/>
                  </a:solidFill>
                </a:rPr>
                <a:t> super pixel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965313" y="4845572"/>
              <a:ext cx="949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dirty="0">
                  <a:solidFill>
                    <a:srgbClr val="000000"/>
                  </a:solidFill>
                </a:rPr>
                <a:t>6 mm </a:t>
              </a:r>
            </a:p>
            <a:p>
              <a:pPr algn="r"/>
              <a:r>
                <a:rPr lang="en-GB" sz="1600" dirty="0">
                  <a:solidFill>
                    <a:srgbClr val="000000"/>
                  </a:solidFill>
                </a:rPr>
                <a:t>(0.17</a:t>
              </a:r>
              <a:r>
                <a:rPr lang="en-GB" sz="1600" baseline="30000" dirty="0">
                  <a:solidFill>
                    <a:srgbClr val="000000"/>
                  </a:solidFill>
                </a:rPr>
                <a:t>o</a:t>
              </a:r>
              <a:r>
                <a:rPr lang="en-GB" sz="1600" dirty="0">
                  <a:solidFill>
                    <a:srgbClr val="000000"/>
                  </a:solidFill>
                </a:rPr>
                <a:t>)   pixel</a:t>
              </a:r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4146071" y="2739378"/>
              <a:ext cx="341951" cy="340987"/>
            </a:xfrm>
            <a:prstGeom prst="ellipse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endParaRPr>
            </a:p>
          </p:txBody>
        </p:sp>
        <p:sp>
          <p:nvSpPr>
            <p:cNvPr id="77" name="Content Placeholder 2"/>
            <p:cNvSpPr txBox="1">
              <a:spLocks/>
            </p:cNvSpPr>
            <p:nvPr/>
          </p:nvSpPr>
          <p:spPr bwMode="auto">
            <a:xfrm>
              <a:off x="6712487" y="1948694"/>
              <a:ext cx="696472" cy="900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>
              <a:norm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200" i="1" dirty="0">
                  <a:solidFill>
                    <a:srgbClr val="000000"/>
                  </a:solidFill>
                  <a:latin typeface="Helvetica"/>
                  <a:cs typeface="Helvetica"/>
                </a:rPr>
                <a:t> UDP Data</a:t>
              </a:r>
            </a:p>
          </p:txBody>
        </p:sp>
      </p:grpSp>
      <p:sp>
        <p:nvSpPr>
          <p:cNvPr id="79" name="Content Placeholder 2"/>
          <p:cNvSpPr txBox="1">
            <a:spLocks/>
          </p:cNvSpPr>
          <p:nvPr/>
        </p:nvSpPr>
        <p:spPr bwMode="auto">
          <a:xfrm>
            <a:off x="465231" y="3316969"/>
            <a:ext cx="150706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ct val="20000"/>
              </a:spcBef>
              <a:buFont typeface="Arial" pitchFamily="-1" charset="0"/>
              <a:buNone/>
            </a:pPr>
            <a:r>
              <a:rPr lang="en-US" dirty="0" err="1">
                <a:solidFill>
                  <a:srgbClr val="000000"/>
                </a:solidFill>
                <a:latin typeface="Helvetica"/>
                <a:ea typeface="Futura Std Book" charset="0"/>
                <a:cs typeface="Helvetica"/>
              </a:rPr>
              <a:t>x</a:t>
            </a:r>
            <a:r>
              <a:rPr lang="en-US" dirty="0">
                <a:solidFill>
                  <a:srgbClr val="000000"/>
                </a:solidFill>
                <a:latin typeface="Helvetica"/>
                <a:ea typeface="Futura Std Book" charset="0"/>
                <a:cs typeface="Helvetica"/>
              </a:rPr>
              <a:t> 32</a:t>
            </a:r>
          </a:p>
        </p:txBody>
      </p:sp>
      <p:sp>
        <p:nvSpPr>
          <p:cNvPr id="83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19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726607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Detecting high energy </a:t>
            </a:r>
            <a:r>
              <a:rPr lang="en-GB" dirty="0">
                <a:latin typeface="Symbol" pitchFamily="18" charset="2"/>
              </a:rPr>
              <a:t>g</a:t>
            </a:r>
            <a:r>
              <a:rPr lang="en-GB" dirty="0"/>
              <a:t> rays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959633" y="87089"/>
            <a:ext cx="1872345" cy="3161212"/>
            <a:chOff x="7698378" y="0"/>
            <a:chExt cx="2124892" cy="3482333"/>
          </a:xfrm>
        </p:grpSpPr>
        <p:sp>
          <p:nvSpPr>
            <p:cNvPr id="3" name="Rectangle 2"/>
            <p:cNvSpPr/>
            <p:nvPr/>
          </p:nvSpPr>
          <p:spPr>
            <a:xfrm>
              <a:off x="7698378" y="0"/>
              <a:ext cx="2124892" cy="34823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01" name="Group 200"/>
            <p:cNvGrpSpPr/>
            <p:nvPr/>
          </p:nvGrpSpPr>
          <p:grpSpPr>
            <a:xfrm>
              <a:off x="7815329" y="135073"/>
              <a:ext cx="1866566" cy="3214462"/>
              <a:chOff x="5580961" y="380359"/>
              <a:chExt cx="1866566" cy="3214462"/>
            </a:xfrm>
          </p:grpSpPr>
          <p:grpSp>
            <p:nvGrpSpPr>
              <p:cNvPr id="192" name="Group 191"/>
              <p:cNvGrpSpPr/>
              <p:nvPr/>
            </p:nvGrpSpPr>
            <p:grpSpPr>
              <a:xfrm>
                <a:off x="5580961" y="380359"/>
                <a:ext cx="1866566" cy="3214462"/>
                <a:chOff x="5881761" y="2798791"/>
                <a:chExt cx="1866566" cy="3214462"/>
              </a:xfrm>
              <a:solidFill>
                <a:schemeClr val="bg1"/>
              </a:solidFill>
            </p:grpSpPr>
            <p:grpSp>
              <p:nvGrpSpPr>
                <p:cNvPr id="191" name="Group 190"/>
                <p:cNvGrpSpPr/>
                <p:nvPr/>
              </p:nvGrpSpPr>
              <p:grpSpPr>
                <a:xfrm>
                  <a:off x="6719873" y="2798791"/>
                  <a:ext cx="197504" cy="775939"/>
                  <a:chOff x="6719873" y="2798791"/>
                  <a:chExt cx="197504" cy="775939"/>
                </a:xfrm>
                <a:grpFill/>
              </p:grpSpPr>
              <p:grpSp>
                <p:nvGrpSpPr>
                  <p:cNvPr id="155" name="Group 24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6719873" y="2798791"/>
                    <a:ext cx="197504" cy="190938"/>
                    <a:chOff x="1008" y="5093"/>
                    <a:chExt cx="193" cy="188"/>
                  </a:xfrm>
                  <a:grpFill/>
                </p:grpSpPr>
                <p:sp>
                  <p:nvSpPr>
                    <p:cNvPr id="171" name="Arc 20"/>
                    <p:cNvSpPr>
                      <a:spLocks/>
                    </p:cNvSpPr>
                    <p:nvPr/>
                  </p:nvSpPr>
                  <p:spPr bwMode="auto">
                    <a:xfrm rot="16200000">
                      <a:off x="1032" y="5165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72" name="Arc 21"/>
                    <p:cNvSpPr>
                      <a:spLocks/>
                    </p:cNvSpPr>
                    <p:nvPr/>
                  </p:nvSpPr>
                  <p:spPr bwMode="auto">
                    <a:xfrm rot="16200000">
                      <a:off x="1037" y="5213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73" name="Arc 22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133" y="5069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74" name="Arc 23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128" y="5117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</p:grpSp>
              <p:grpSp>
                <p:nvGrpSpPr>
                  <p:cNvPr id="156" name="Group 29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6719873" y="2993791"/>
                    <a:ext cx="197504" cy="190938"/>
                    <a:chOff x="1008" y="4901"/>
                    <a:chExt cx="193" cy="188"/>
                  </a:xfrm>
                  <a:grpFill/>
                </p:grpSpPr>
                <p:sp>
                  <p:nvSpPr>
                    <p:cNvPr id="167" name="Arc 25"/>
                    <p:cNvSpPr>
                      <a:spLocks/>
                    </p:cNvSpPr>
                    <p:nvPr/>
                  </p:nvSpPr>
                  <p:spPr bwMode="auto">
                    <a:xfrm rot="16200000">
                      <a:off x="1032" y="4973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68" name="Arc 26"/>
                    <p:cNvSpPr>
                      <a:spLocks/>
                    </p:cNvSpPr>
                    <p:nvPr/>
                  </p:nvSpPr>
                  <p:spPr bwMode="auto">
                    <a:xfrm rot="16200000">
                      <a:off x="1037" y="5021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69" name="Arc 2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133" y="4877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70" name="Arc 28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128" y="4925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</p:grpSp>
              <p:grpSp>
                <p:nvGrpSpPr>
                  <p:cNvPr id="157" name="Group 34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6719873" y="3188792"/>
                    <a:ext cx="197504" cy="190938"/>
                    <a:chOff x="1008" y="4709"/>
                    <a:chExt cx="193" cy="188"/>
                  </a:xfrm>
                  <a:grpFill/>
                </p:grpSpPr>
                <p:sp>
                  <p:nvSpPr>
                    <p:cNvPr id="163" name="Arc 30"/>
                    <p:cNvSpPr>
                      <a:spLocks/>
                    </p:cNvSpPr>
                    <p:nvPr/>
                  </p:nvSpPr>
                  <p:spPr bwMode="auto">
                    <a:xfrm rot="16200000">
                      <a:off x="1032" y="4781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64" name="Arc 31"/>
                    <p:cNvSpPr>
                      <a:spLocks/>
                    </p:cNvSpPr>
                    <p:nvPr/>
                  </p:nvSpPr>
                  <p:spPr bwMode="auto">
                    <a:xfrm rot="16200000">
                      <a:off x="1037" y="4829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65" name="Arc 32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133" y="4685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66" name="Arc 33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128" y="4733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</p:grpSp>
              <p:grpSp>
                <p:nvGrpSpPr>
                  <p:cNvPr id="158" name="Group 39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6719873" y="3383792"/>
                    <a:ext cx="197504" cy="190938"/>
                    <a:chOff x="1008" y="4517"/>
                    <a:chExt cx="193" cy="188"/>
                  </a:xfrm>
                  <a:grpFill/>
                </p:grpSpPr>
                <p:sp>
                  <p:nvSpPr>
                    <p:cNvPr id="159" name="Arc 35"/>
                    <p:cNvSpPr>
                      <a:spLocks/>
                    </p:cNvSpPr>
                    <p:nvPr/>
                  </p:nvSpPr>
                  <p:spPr bwMode="auto">
                    <a:xfrm rot="16200000">
                      <a:off x="1032" y="4589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60" name="Arc 36"/>
                    <p:cNvSpPr>
                      <a:spLocks/>
                    </p:cNvSpPr>
                    <p:nvPr/>
                  </p:nvSpPr>
                  <p:spPr bwMode="auto">
                    <a:xfrm rot="16200000">
                      <a:off x="1037" y="4637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61" name="Arc 3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133" y="4493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62" name="Arc 38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128" y="4541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</p:grpSp>
            </p:grpSp>
            <p:sp>
              <p:nvSpPr>
                <p:cNvPr id="50" name="Line 101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6569443" y="3583871"/>
                  <a:ext cx="253787" cy="528126"/>
                </a:xfrm>
                <a:prstGeom prst="line">
                  <a:avLst/>
                </a:prstGeom>
                <a:grpFill/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1" name="Line 102"/>
                <p:cNvSpPr>
                  <a:spLocks noChangeShapeType="1"/>
                </p:cNvSpPr>
                <p:nvPr/>
              </p:nvSpPr>
              <p:spPr bwMode="auto">
                <a:xfrm rot="10800000">
                  <a:off x="6823231" y="3583871"/>
                  <a:ext cx="286534" cy="1064378"/>
                </a:xfrm>
                <a:prstGeom prst="line">
                  <a:avLst/>
                </a:prstGeom>
                <a:grpFill/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2" name="Line 103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6864164" y="4656374"/>
                  <a:ext cx="253787" cy="528126"/>
                </a:xfrm>
                <a:prstGeom prst="line">
                  <a:avLst/>
                </a:prstGeom>
                <a:grpFill/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3" name="Line 104"/>
                <p:cNvSpPr>
                  <a:spLocks noChangeShapeType="1"/>
                </p:cNvSpPr>
                <p:nvPr/>
              </p:nvSpPr>
              <p:spPr bwMode="auto">
                <a:xfrm rot="10800000">
                  <a:off x="6872351" y="5192626"/>
                  <a:ext cx="384775" cy="820627"/>
                </a:xfrm>
                <a:prstGeom prst="line">
                  <a:avLst/>
                </a:prstGeom>
                <a:grpFill/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grpSp>
              <p:nvGrpSpPr>
                <p:cNvPr id="54" name="Group 120"/>
                <p:cNvGrpSpPr>
                  <a:grpSpLocks/>
                </p:cNvGrpSpPr>
                <p:nvPr/>
              </p:nvGrpSpPr>
              <p:grpSpPr bwMode="auto">
                <a:xfrm rot="10800000">
                  <a:off x="6320772" y="4115044"/>
                  <a:ext cx="302908" cy="580939"/>
                  <a:chOff x="1295" y="3413"/>
                  <a:chExt cx="296" cy="572"/>
                </a:xfrm>
                <a:grpFill/>
              </p:grpSpPr>
              <p:grpSp>
                <p:nvGrpSpPr>
                  <p:cNvPr id="92" name="Group 109"/>
                  <p:cNvGrpSpPr>
                    <a:grpSpLocks/>
                  </p:cNvGrpSpPr>
                  <p:nvPr/>
                </p:nvGrpSpPr>
                <p:grpSpPr bwMode="auto">
                  <a:xfrm>
                    <a:off x="1295" y="3774"/>
                    <a:ext cx="165" cy="211"/>
                    <a:chOff x="1295" y="3774"/>
                    <a:chExt cx="165" cy="211"/>
                  </a:xfrm>
                  <a:grpFill/>
                </p:grpSpPr>
                <p:sp>
                  <p:nvSpPr>
                    <p:cNvPr id="103" name="Arc 105"/>
                    <p:cNvSpPr>
                      <a:spLocks/>
                    </p:cNvSpPr>
                    <p:nvPr/>
                  </p:nvSpPr>
                  <p:spPr bwMode="auto">
                    <a:xfrm rot="6600000">
                      <a:off x="1392" y="3872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04" name="Arc 106"/>
                    <p:cNvSpPr>
                      <a:spLocks/>
                    </p:cNvSpPr>
                    <p:nvPr/>
                  </p:nvSpPr>
                  <p:spPr bwMode="auto">
                    <a:xfrm rot="6600000">
                      <a:off x="1371" y="3917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05" name="Arc 107"/>
                    <p:cNvSpPr>
                      <a:spLocks/>
                    </p:cNvSpPr>
                    <p:nvPr/>
                  </p:nvSpPr>
                  <p:spPr bwMode="auto">
                    <a:xfrm rot="17400000">
                      <a:off x="1330" y="3750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06" name="Arc 108"/>
                    <p:cNvSpPr>
                      <a:spLocks/>
                    </p:cNvSpPr>
                    <p:nvPr/>
                  </p:nvSpPr>
                  <p:spPr bwMode="auto">
                    <a:xfrm rot="17400000">
                      <a:off x="1319" y="3795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</p:grpSp>
              <p:grpSp>
                <p:nvGrpSpPr>
                  <p:cNvPr id="93" name="Group 114"/>
                  <p:cNvGrpSpPr>
                    <a:grpSpLocks/>
                  </p:cNvGrpSpPr>
                  <p:nvPr/>
                </p:nvGrpSpPr>
                <p:grpSpPr bwMode="auto">
                  <a:xfrm>
                    <a:off x="1360" y="3593"/>
                    <a:ext cx="166" cy="212"/>
                    <a:chOff x="1360" y="3593"/>
                    <a:chExt cx="166" cy="212"/>
                  </a:xfrm>
                  <a:grpFill/>
                </p:grpSpPr>
                <p:sp>
                  <p:nvSpPr>
                    <p:cNvPr id="99" name="Arc 110"/>
                    <p:cNvSpPr>
                      <a:spLocks/>
                    </p:cNvSpPr>
                    <p:nvPr/>
                  </p:nvSpPr>
                  <p:spPr bwMode="auto">
                    <a:xfrm rot="6600000">
                      <a:off x="1458" y="3692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00" name="Arc 111"/>
                    <p:cNvSpPr>
                      <a:spLocks/>
                    </p:cNvSpPr>
                    <p:nvPr/>
                  </p:nvSpPr>
                  <p:spPr bwMode="auto">
                    <a:xfrm rot="6600000">
                      <a:off x="1436" y="3737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01" name="Arc 112"/>
                    <p:cNvSpPr>
                      <a:spLocks/>
                    </p:cNvSpPr>
                    <p:nvPr/>
                  </p:nvSpPr>
                  <p:spPr bwMode="auto">
                    <a:xfrm rot="17400000">
                      <a:off x="1396" y="3569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102" name="Arc 113"/>
                    <p:cNvSpPr>
                      <a:spLocks/>
                    </p:cNvSpPr>
                    <p:nvPr/>
                  </p:nvSpPr>
                  <p:spPr bwMode="auto">
                    <a:xfrm rot="17400000">
                      <a:off x="1384" y="3614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</p:grpSp>
              <p:grpSp>
                <p:nvGrpSpPr>
                  <p:cNvPr id="94" name="Group 119"/>
                  <p:cNvGrpSpPr>
                    <a:grpSpLocks/>
                  </p:cNvGrpSpPr>
                  <p:nvPr/>
                </p:nvGrpSpPr>
                <p:grpSpPr bwMode="auto">
                  <a:xfrm>
                    <a:off x="1426" y="3413"/>
                    <a:ext cx="165" cy="211"/>
                    <a:chOff x="1426" y="3413"/>
                    <a:chExt cx="165" cy="211"/>
                  </a:xfrm>
                  <a:grpFill/>
                </p:grpSpPr>
                <p:sp>
                  <p:nvSpPr>
                    <p:cNvPr id="95" name="Arc 115"/>
                    <p:cNvSpPr>
                      <a:spLocks/>
                    </p:cNvSpPr>
                    <p:nvPr/>
                  </p:nvSpPr>
                  <p:spPr bwMode="auto">
                    <a:xfrm rot="6600000">
                      <a:off x="1523" y="3511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96" name="Arc 116"/>
                    <p:cNvSpPr>
                      <a:spLocks/>
                    </p:cNvSpPr>
                    <p:nvPr/>
                  </p:nvSpPr>
                  <p:spPr bwMode="auto">
                    <a:xfrm rot="6600000">
                      <a:off x="1502" y="3556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97" name="Arc 117"/>
                    <p:cNvSpPr>
                      <a:spLocks/>
                    </p:cNvSpPr>
                    <p:nvPr/>
                  </p:nvSpPr>
                  <p:spPr bwMode="auto">
                    <a:xfrm rot="17400000">
                      <a:off x="1461" y="3389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98" name="Arc 118"/>
                    <p:cNvSpPr>
                      <a:spLocks/>
                    </p:cNvSpPr>
                    <p:nvPr/>
                  </p:nvSpPr>
                  <p:spPr bwMode="auto">
                    <a:xfrm rot="17400000">
                      <a:off x="1450" y="3434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</p:grpSp>
            </p:grpSp>
            <p:sp>
              <p:nvSpPr>
                <p:cNvPr id="55" name="Line 121"/>
                <p:cNvSpPr>
                  <a:spLocks noChangeShapeType="1"/>
                </p:cNvSpPr>
                <p:nvPr/>
              </p:nvSpPr>
              <p:spPr bwMode="auto">
                <a:xfrm rot="10800000">
                  <a:off x="6577630" y="4120123"/>
                  <a:ext cx="237414" cy="528126"/>
                </a:xfrm>
                <a:prstGeom prst="line">
                  <a:avLst/>
                </a:prstGeom>
                <a:grpFill/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6" name="Line 122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5881761" y="4656374"/>
                  <a:ext cx="450268" cy="138125"/>
                </a:xfrm>
                <a:prstGeom prst="line">
                  <a:avLst/>
                </a:prstGeom>
                <a:grpFill/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7" name="Line 123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6225602" y="4656374"/>
                  <a:ext cx="106427" cy="381876"/>
                </a:xfrm>
                <a:prstGeom prst="line">
                  <a:avLst/>
                </a:prstGeom>
                <a:grpFill/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grpSp>
              <p:nvGrpSpPr>
                <p:cNvPr id="58" name="Group 139"/>
                <p:cNvGrpSpPr>
                  <a:grpSpLocks/>
                </p:cNvGrpSpPr>
                <p:nvPr/>
              </p:nvGrpSpPr>
              <p:grpSpPr bwMode="auto">
                <a:xfrm rot="10800000">
                  <a:off x="7095438" y="4642155"/>
                  <a:ext cx="360214" cy="550470"/>
                  <a:chOff x="482" y="2924"/>
                  <a:chExt cx="352" cy="542"/>
                </a:xfrm>
                <a:grpFill/>
              </p:grpSpPr>
              <p:grpSp>
                <p:nvGrpSpPr>
                  <p:cNvPr id="77" name="Group 128"/>
                  <p:cNvGrpSpPr>
                    <a:grpSpLocks/>
                  </p:cNvGrpSpPr>
                  <p:nvPr/>
                </p:nvGrpSpPr>
                <p:grpSpPr bwMode="auto">
                  <a:xfrm>
                    <a:off x="686" y="3250"/>
                    <a:ext cx="148" cy="216"/>
                    <a:chOff x="686" y="3250"/>
                    <a:chExt cx="148" cy="216"/>
                  </a:xfrm>
                  <a:grpFill/>
                </p:grpSpPr>
                <p:sp>
                  <p:nvSpPr>
                    <p:cNvPr id="88" name="Arc 124"/>
                    <p:cNvSpPr>
                      <a:spLocks/>
                    </p:cNvSpPr>
                    <p:nvPr/>
                  </p:nvSpPr>
                  <p:spPr bwMode="auto">
                    <a:xfrm rot="14280000">
                      <a:off x="710" y="3357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89" name="Arc 125"/>
                    <p:cNvSpPr>
                      <a:spLocks/>
                    </p:cNvSpPr>
                    <p:nvPr/>
                  </p:nvSpPr>
                  <p:spPr bwMode="auto">
                    <a:xfrm rot="14280000">
                      <a:off x="740" y="3398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90" name="Arc 126"/>
                    <p:cNvSpPr>
                      <a:spLocks/>
                    </p:cNvSpPr>
                    <p:nvPr/>
                  </p:nvSpPr>
                  <p:spPr bwMode="auto">
                    <a:xfrm rot="3480000">
                      <a:off x="745" y="3226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91" name="Arc 127"/>
                    <p:cNvSpPr>
                      <a:spLocks/>
                    </p:cNvSpPr>
                    <p:nvPr/>
                  </p:nvSpPr>
                  <p:spPr bwMode="auto">
                    <a:xfrm rot="3480000">
                      <a:off x="766" y="3267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</p:grpSp>
              <p:grpSp>
                <p:nvGrpSpPr>
                  <p:cNvPr id="78" name="Group 133"/>
                  <p:cNvGrpSpPr>
                    <a:grpSpLocks/>
                  </p:cNvGrpSpPr>
                  <p:nvPr/>
                </p:nvGrpSpPr>
                <p:grpSpPr bwMode="auto">
                  <a:xfrm>
                    <a:off x="584" y="3087"/>
                    <a:ext cx="148" cy="216"/>
                    <a:chOff x="584" y="3087"/>
                    <a:chExt cx="148" cy="216"/>
                  </a:xfrm>
                  <a:grpFill/>
                </p:grpSpPr>
                <p:sp>
                  <p:nvSpPr>
                    <p:cNvPr id="84" name="Arc 129"/>
                    <p:cNvSpPr>
                      <a:spLocks/>
                    </p:cNvSpPr>
                    <p:nvPr/>
                  </p:nvSpPr>
                  <p:spPr bwMode="auto">
                    <a:xfrm rot="14280000">
                      <a:off x="608" y="3195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85" name="Arc 130"/>
                    <p:cNvSpPr>
                      <a:spLocks/>
                    </p:cNvSpPr>
                    <p:nvPr/>
                  </p:nvSpPr>
                  <p:spPr bwMode="auto">
                    <a:xfrm rot="14280000">
                      <a:off x="638" y="3235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86" name="Arc 131"/>
                    <p:cNvSpPr>
                      <a:spLocks/>
                    </p:cNvSpPr>
                    <p:nvPr/>
                  </p:nvSpPr>
                  <p:spPr bwMode="auto">
                    <a:xfrm rot="3480000">
                      <a:off x="644" y="3063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87" name="Arc 132"/>
                    <p:cNvSpPr>
                      <a:spLocks/>
                    </p:cNvSpPr>
                    <p:nvPr/>
                  </p:nvSpPr>
                  <p:spPr bwMode="auto">
                    <a:xfrm rot="3480000">
                      <a:off x="664" y="3103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</p:grpSp>
              <p:grpSp>
                <p:nvGrpSpPr>
                  <p:cNvPr id="79" name="Group 138"/>
                  <p:cNvGrpSpPr>
                    <a:grpSpLocks/>
                  </p:cNvGrpSpPr>
                  <p:nvPr/>
                </p:nvGrpSpPr>
                <p:grpSpPr bwMode="auto">
                  <a:xfrm>
                    <a:off x="482" y="2924"/>
                    <a:ext cx="148" cy="216"/>
                    <a:chOff x="482" y="2924"/>
                    <a:chExt cx="148" cy="216"/>
                  </a:xfrm>
                  <a:grpFill/>
                </p:grpSpPr>
                <p:sp>
                  <p:nvSpPr>
                    <p:cNvPr id="80" name="Arc 134"/>
                    <p:cNvSpPr>
                      <a:spLocks/>
                    </p:cNvSpPr>
                    <p:nvPr/>
                  </p:nvSpPr>
                  <p:spPr bwMode="auto">
                    <a:xfrm rot="14280000">
                      <a:off x="506" y="3031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81" name="Arc 135"/>
                    <p:cNvSpPr>
                      <a:spLocks/>
                    </p:cNvSpPr>
                    <p:nvPr/>
                  </p:nvSpPr>
                  <p:spPr bwMode="auto">
                    <a:xfrm rot="14280000">
                      <a:off x="537" y="3072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82" name="Arc 136"/>
                    <p:cNvSpPr>
                      <a:spLocks/>
                    </p:cNvSpPr>
                    <p:nvPr/>
                  </p:nvSpPr>
                  <p:spPr bwMode="auto">
                    <a:xfrm rot="3480000">
                      <a:off x="542" y="2900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83" name="Arc 137"/>
                    <p:cNvSpPr>
                      <a:spLocks/>
                    </p:cNvSpPr>
                    <p:nvPr/>
                  </p:nvSpPr>
                  <p:spPr bwMode="auto">
                    <a:xfrm rot="3480000">
                      <a:off x="562" y="2941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</p:grpSp>
            </p:grpSp>
            <p:sp>
              <p:nvSpPr>
                <p:cNvPr id="59" name="Line 140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7306246" y="5168251"/>
                  <a:ext cx="106427" cy="381876"/>
                </a:xfrm>
                <a:prstGeom prst="line">
                  <a:avLst/>
                </a:prstGeom>
                <a:grpFill/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60" name="Line 141"/>
                <p:cNvSpPr>
                  <a:spLocks noChangeShapeType="1"/>
                </p:cNvSpPr>
                <p:nvPr/>
              </p:nvSpPr>
              <p:spPr bwMode="auto">
                <a:xfrm rot="10800000">
                  <a:off x="7412673" y="5168251"/>
                  <a:ext cx="335654" cy="284376"/>
                </a:xfrm>
                <a:prstGeom prst="line">
                  <a:avLst/>
                </a:prstGeom>
                <a:grpFill/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grpSp>
              <p:nvGrpSpPr>
                <p:cNvPr id="61" name="Group 157"/>
                <p:cNvGrpSpPr>
                  <a:grpSpLocks/>
                </p:cNvGrpSpPr>
                <p:nvPr/>
              </p:nvGrpSpPr>
              <p:grpSpPr bwMode="auto">
                <a:xfrm rot="10800000">
                  <a:off x="6615493" y="5163172"/>
                  <a:ext cx="302908" cy="580939"/>
                  <a:chOff x="1007" y="2381"/>
                  <a:chExt cx="296" cy="572"/>
                </a:xfrm>
                <a:grpFill/>
              </p:grpSpPr>
              <p:grpSp>
                <p:nvGrpSpPr>
                  <p:cNvPr id="62" name="Group 146"/>
                  <p:cNvGrpSpPr>
                    <a:grpSpLocks/>
                  </p:cNvGrpSpPr>
                  <p:nvPr/>
                </p:nvGrpSpPr>
                <p:grpSpPr bwMode="auto">
                  <a:xfrm>
                    <a:off x="1007" y="2742"/>
                    <a:ext cx="165" cy="211"/>
                    <a:chOff x="1007" y="2742"/>
                    <a:chExt cx="165" cy="211"/>
                  </a:xfrm>
                  <a:grpFill/>
                </p:grpSpPr>
                <p:sp>
                  <p:nvSpPr>
                    <p:cNvPr id="73" name="Arc 142"/>
                    <p:cNvSpPr>
                      <a:spLocks/>
                    </p:cNvSpPr>
                    <p:nvPr/>
                  </p:nvSpPr>
                  <p:spPr bwMode="auto">
                    <a:xfrm rot="6600000">
                      <a:off x="1104" y="2840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74" name="Arc 143"/>
                    <p:cNvSpPr>
                      <a:spLocks/>
                    </p:cNvSpPr>
                    <p:nvPr/>
                  </p:nvSpPr>
                  <p:spPr bwMode="auto">
                    <a:xfrm rot="6600000">
                      <a:off x="1083" y="2885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75" name="Arc 144"/>
                    <p:cNvSpPr>
                      <a:spLocks/>
                    </p:cNvSpPr>
                    <p:nvPr/>
                  </p:nvSpPr>
                  <p:spPr bwMode="auto">
                    <a:xfrm rot="17400000">
                      <a:off x="1042" y="2718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76" name="Arc 145"/>
                    <p:cNvSpPr>
                      <a:spLocks/>
                    </p:cNvSpPr>
                    <p:nvPr/>
                  </p:nvSpPr>
                  <p:spPr bwMode="auto">
                    <a:xfrm rot="17400000">
                      <a:off x="1031" y="2763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</p:grpSp>
              <p:grpSp>
                <p:nvGrpSpPr>
                  <p:cNvPr id="63" name="Group 151"/>
                  <p:cNvGrpSpPr>
                    <a:grpSpLocks/>
                  </p:cNvGrpSpPr>
                  <p:nvPr/>
                </p:nvGrpSpPr>
                <p:grpSpPr bwMode="auto">
                  <a:xfrm>
                    <a:off x="1072" y="2561"/>
                    <a:ext cx="166" cy="212"/>
                    <a:chOff x="1072" y="2561"/>
                    <a:chExt cx="166" cy="212"/>
                  </a:xfrm>
                  <a:grpFill/>
                </p:grpSpPr>
                <p:sp>
                  <p:nvSpPr>
                    <p:cNvPr id="69" name="Arc 147"/>
                    <p:cNvSpPr>
                      <a:spLocks/>
                    </p:cNvSpPr>
                    <p:nvPr/>
                  </p:nvSpPr>
                  <p:spPr bwMode="auto">
                    <a:xfrm rot="6600000">
                      <a:off x="1170" y="2660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70" name="Arc 148"/>
                    <p:cNvSpPr>
                      <a:spLocks/>
                    </p:cNvSpPr>
                    <p:nvPr/>
                  </p:nvSpPr>
                  <p:spPr bwMode="auto">
                    <a:xfrm rot="6600000">
                      <a:off x="1148" y="2705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71" name="Arc 149"/>
                    <p:cNvSpPr>
                      <a:spLocks/>
                    </p:cNvSpPr>
                    <p:nvPr/>
                  </p:nvSpPr>
                  <p:spPr bwMode="auto">
                    <a:xfrm rot="17400000">
                      <a:off x="1108" y="2537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72" name="Arc 150"/>
                    <p:cNvSpPr>
                      <a:spLocks/>
                    </p:cNvSpPr>
                    <p:nvPr/>
                  </p:nvSpPr>
                  <p:spPr bwMode="auto">
                    <a:xfrm rot="17400000">
                      <a:off x="1096" y="2582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</p:grpSp>
              <p:grpSp>
                <p:nvGrpSpPr>
                  <p:cNvPr id="64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1138" y="2381"/>
                    <a:ext cx="165" cy="211"/>
                    <a:chOff x="1138" y="2381"/>
                    <a:chExt cx="165" cy="211"/>
                  </a:xfrm>
                  <a:grpFill/>
                </p:grpSpPr>
                <p:sp>
                  <p:nvSpPr>
                    <p:cNvPr id="65" name="Arc 152"/>
                    <p:cNvSpPr>
                      <a:spLocks/>
                    </p:cNvSpPr>
                    <p:nvPr/>
                  </p:nvSpPr>
                  <p:spPr bwMode="auto">
                    <a:xfrm rot="6600000">
                      <a:off x="1235" y="2479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66" name="Arc 153"/>
                    <p:cNvSpPr>
                      <a:spLocks/>
                    </p:cNvSpPr>
                    <p:nvPr/>
                  </p:nvSpPr>
                  <p:spPr bwMode="auto">
                    <a:xfrm rot="6600000">
                      <a:off x="1214" y="2524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67" name="Arc 154"/>
                    <p:cNvSpPr>
                      <a:spLocks/>
                    </p:cNvSpPr>
                    <p:nvPr/>
                  </p:nvSpPr>
                  <p:spPr bwMode="auto">
                    <a:xfrm rot="17400000">
                      <a:off x="1173" y="2357"/>
                      <a:ext cx="44" cy="92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21600"/>
                        <a:gd name="T1" fmla="*/ 0 h 21600"/>
                        <a:gd name="T2" fmla="*/ 21600 w 21600"/>
                        <a:gd name="T3" fmla="*/ 21600 h 21600"/>
                        <a:gd name="T4" fmla="*/ 0 w 21600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68" name="Arc 155"/>
                    <p:cNvSpPr>
                      <a:spLocks/>
                    </p:cNvSpPr>
                    <p:nvPr/>
                  </p:nvSpPr>
                  <p:spPr bwMode="auto">
                    <a:xfrm rot="17400000">
                      <a:off x="1162" y="2402"/>
                      <a:ext cx="44" cy="92"/>
                    </a:xfrm>
                    <a:custGeom>
                      <a:avLst/>
                      <a:gdLst>
                        <a:gd name="G0" fmla="+- 21600 0 0"/>
                        <a:gd name="G1" fmla="+- 21594 0 0"/>
                        <a:gd name="G2" fmla="+- 21600 0 0"/>
                        <a:gd name="T0" fmla="*/ 0 w 21600"/>
                        <a:gd name="T1" fmla="*/ 21594 h 21594"/>
                        <a:gd name="T2" fmla="*/ 21109 w 21600"/>
                        <a:gd name="T3" fmla="*/ 0 h 21594"/>
                        <a:gd name="T4" fmla="*/ 21600 w 21600"/>
                        <a:gd name="T5" fmla="*/ 21594 h 215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1594" fill="none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</a:path>
                        <a:path w="21600" h="21594" stroke="0" extrusionOk="0">
                          <a:moveTo>
                            <a:pt x="0" y="21594"/>
                          </a:moveTo>
                          <a:cubicBezTo>
                            <a:pt x="0" y="9855"/>
                            <a:pt x="9373" y="266"/>
                            <a:pt x="21108" y="-1"/>
                          </a:cubicBezTo>
                          <a:lnTo>
                            <a:pt x="21600" y="21594"/>
                          </a:lnTo>
                          <a:close/>
                        </a:path>
                      </a:pathLst>
                    </a:custGeom>
                    <a:grpFill/>
                    <a:ln w="19050" cap="rnd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GB" dirty="0"/>
                    </a:p>
                  </p:txBody>
                </p:sp>
              </p:grpSp>
            </p:grpSp>
          </p:grpSp>
          <p:sp>
            <p:nvSpPr>
              <p:cNvPr id="36" name="Rectangle 42"/>
              <p:cNvSpPr>
                <a:spLocks noChangeArrowheads="1"/>
              </p:cNvSpPr>
              <p:nvPr/>
            </p:nvSpPr>
            <p:spPr bwMode="auto">
              <a:xfrm>
                <a:off x="6101726" y="545172"/>
                <a:ext cx="327025" cy="5159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dirty="0">
                    <a:latin typeface="Symbol" pitchFamily="18" charset="2"/>
                  </a:rPr>
                  <a:t></a:t>
                </a:r>
              </a:p>
            </p:txBody>
          </p:sp>
          <p:sp>
            <p:nvSpPr>
              <p:cNvPr id="196" name="Rectangle 42"/>
              <p:cNvSpPr>
                <a:spLocks noChangeArrowheads="1"/>
              </p:cNvSpPr>
              <p:nvPr/>
            </p:nvSpPr>
            <p:spPr bwMode="auto">
              <a:xfrm>
                <a:off x="6073653" y="1202898"/>
                <a:ext cx="389531" cy="39754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dirty="0">
                    <a:latin typeface="+mn-lt"/>
                  </a:rPr>
                  <a:t>e</a:t>
                </a:r>
                <a:r>
                  <a:rPr lang="en-US" baseline="30000" dirty="0">
                    <a:latin typeface="Symbol" pitchFamily="18" charset="2"/>
                  </a:rPr>
                  <a:t>+</a:t>
                </a:r>
                <a:endParaRPr lang="en-US" dirty="0">
                  <a:latin typeface="Symbol" pitchFamily="18" charset="2"/>
                </a:endParaRPr>
              </a:p>
            </p:txBody>
          </p:sp>
          <p:sp>
            <p:nvSpPr>
              <p:cNvPr id="197" name="Rectangle 42"/>
              <p:cNvSpPr>
                <a:spLocks noChangeArrowheads="1"/>
              </p:cNvSpPr>
              <p:nvPr/>
            </p:nvSpPr>
            <p:spPr bwMode="auto">
              <a:xfrm>
                <a:off x="6647173" y="1535778"/>
                <a:ext cx="391134" cy="39754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en-US" dirty="0">
                    <a:latin typeface="+mn-lt"/>
                  </a:rPr>
                  <a:t>e</a:t>
                </a:r>
                <a:r>
                  <a:rPr lang="en-US" baseline="30000" dirty="0">
                    <a:latin typeface="Symbol" pitchFamily="18" charset="2"/>
                  </a:rPr>
                  <a:t>-</a:t>
                </a:r>
                <a:endParaRPr lang="en-US" dirty="0">
                  <a:latin typeface="Symbol" pitchFamily="18" charset="2"/>
                </a:endParaRPr>
              </a:p>
            </p:txBody>
          </p:sp>
        </p:grpSp>
      </p:grp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9225" y="1419488"/>
            <a:ext cx="4287952" cy="4754880"/>
          </a:xfrm>
        </p:spPr>
        <p:txBody>
          <a:bodyPr/>
          <a:lstStyle/>
          <a:p>
            <a:r>
              <a:rPr lang="en-GB" dirty="0"/>
              <a:t>VHE </a:t>
            </a:r>
            <a:r>
              <a:rPr lang="en-GB" dirty="0">
                <a:latin typeface="Symbol" pitchFamily="18" charset="2"/>
              </a:rPr>
              <a:t>g</a:t>
            </a:r>
            <a:r>
              <a:rPr lang="en-GB" dirty="0"/>
              <a:t> causes EM</a:t>
            </a:r>
            <a:br>
              <a:rPr lang="en-GB" dirty="0"/>
            </a:br>
            <a:r>
              <a:rPr lang="en-GB" dirty="0"/>
              <a:t>shower with max.</a:t>
            </a:r>
            <a:br>
              <a:rPr lang="en-GB" dirty="0"/>
            </a:br>
            <a:r>
              <a:rPr lang="en-GB" dirty="0"/>
              <a:t>at alt. ~ 10 km.</a:t>
            </a:r>
          </a:p>
          <a:p>
            <a:r>
              <a:rPr lang="en-GB" dirty="0"/>
              <a:t>Cherenkov angle ~ 1°:</a:t>
            </a:r>
            <a:br>
              <a:rPr lang="en-GB" dirty="0"/>
            </a:br>
            <a:r>
              <a:rPr lang="en-GB" dirty="0"/>
              <a:t>get ~ 10 ns light flash</a:t>
            </a:r>
            <a:br>
              <a:rPr lang="en-GB" dirty="0"/>
            </a:br>
            <a:r>
              <a:rPr lang="en-GB" dirty="0"/>
              <a:t>on ground with radius ~ 120 m.</a:t>
            </a:r>
          </a:p>
          <a:p>
            <a:r>
              <a:rPr lang="en-GB" dirty="0"/>
              <a:t>Detect with camera made of PMs.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cos </a:t>
            </a:r>
            <a:r>
              <a:rPr lang="en-GB" dirty="0">
                <a:latin typeface="Symbol" pitchFamily="18" charset="2"/>
              </a:rPr>
              <a:t>q</a:t>
            </a:r>
            <a:r>
              <a:rPr lang="en-GB" dirty="0"/>
              <a:t> = 1/n, light cone angle about 1° in air. </a:t>
            </a:r>
          </a:p>
        </p:txBody>
      </p:sp>
      <p:sp>
        <p:nvSpPr>
          <p:cNvPr id="107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</a:t>
            </a:fld>
            <a:endParaRPr lang="en-GB" sz="1600" dirty="0"/>
          </a:p>
        </p:txBody>
      </p:sp>
      <p:grpSp>
        <p:nvGrpSpPr>
          <p:cNvPr id="108" name="Group 23"/>
          <p:cNvGrpSpPr/>
          <p:nvPr/>
        </p:nvGrpSpPr>
        <p:grpSpPr>
          <a:xfrm>
            <a:off x="71389" y="1503948"/>
            <a:ext cx="5137475" cy="5197642"/>
            <a:chOff x="0" y="878305"/>
            <a:chExt cx="6641432" cy="5979695"/>
          </a:xfrm>
        </p:grpSpPr>
        <p:sp>
          <p:nvSpPr>
            <p:cNvPr id="109" name="Rectangle 108"/>
            <p:cNvSpPr/>
            <p:nvPr/>
          </p:nvSpPr>
          <p:spPr>
            <a:xfrm>
              <a:off x="0" y="878305"/>
              <a:ext cx="6641432" cy="5979695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95488" y="1152525"/>
              <a:ext cx="2338387" cy="35941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11" name="Freeform 4"/>
            <p:cNvSpPr>
              <a:spLocks noChangeArrowheads="1"/>
            </p:cNvSpPr>
            <p:nvPr/>
          </p:nvSpPr>
          <p:spPr bwMode="auto">
            <a:xfrm>
              <a:off x="0" y="4860925"/>
              <a:ext cx="1501775" cy="1277938"/>
            </a:xfrm>
            <a:custGeom>
              <a:avLst/>
              <a:gdLst>
                <a:gd name="T0" fmla="*/ 0 w 4173"/>
                <a:gd name="T1" fmla="*/ 0 h 3552"/>
                <a:gd name="T2" fmla="*/ 1501415 w 4173"/>
                <a:gd name="T3" fmla="*/ 78792 h 3552"/>
                <a:gd name="T4" fmla="*/ 478639 w 4173"/>
                <a:gd name="T5" fmla="*/ 1277578 h 3552"/>
                <a:gd name="T6" fmla="*/ 84212 w 4173"/>
                <a:gd name="T7" fmla="*/ 1232966 h 3552"/>
                <a:gd name="T8" fmla="*/ 0 w 4173"/>
                <a:gd name="T9" fmla="*/ 0 h 35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73"/>
                <a:gd name="T16" fmla="*/ 0 h 3552"/>
                <a:gd name="T17" fmla="*/ 4173 w 4173"/>
                <a:gd name="T18" fmla="*/ 3552 h 35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73" h="3552">
                  <a:moveTo>
                    <a:pt x="0" y="0"/>
                  </a:moveTo>
                  <a:lnTo>
                    <a:pt x="4172" y="219"/>
                  </a:lnTo>
                  <a:lnTo>
                    <a:pt x="1330" y="3551"/>
                  </a:lnTo>
                  <a:lnTo>
                    <a:pt x="234" y="3427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12" name="Freeform 15"/>
            <p:cNvSpPr>
              <a:spLocks noChangeArrowheads="1"/>
            </p:cNvSpPr>
            <p:nvPr/>
          </p:nvSpPr>
          <p:spPr bwMode="auto">
            <a:xfrm>
              <a:off x="0" y="5168900"/>
              <a:ext cx="6604000" cy="1524000"/>
            </a:xfrm>
            <a:custGeom>
              <a:avLst/>
              <a:gdLst>
                <a:gd name="T0" fmla="*/ 0 w 18345"/>
                <a:gd name="T1" fmla="*/ 1523640 h 4234"/>
                <a:gd name="T2" fmla="*/ 6603640 w 18345"/>
                <a:gd name="T3" fmla="*/ 1523640 h 4234"/>
                <a:gd name="T4" fmla="*/ 5650028 w 18345"/>
                <a:gd name="T5" fmla="*/ 0 h 4234"/>
                <a:gd name="T6" fmla="*/ 953611 w 18345"/>
                <a:gd name="T7" fmla="*/ 0 h 4234"/>
                <a:gd name="T8" fmla="*/ 0 w 18345"/>
                <a:gd name="T9" fmla="*/ 1523640 h 42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45"/>
                <a:gd name="T16" fmla="*/ 0 h 4234"/>
                <a:gd name="T17" fmla="*/ 18345 w 18345"/>
                <a:gd name="T18" fmla="*/ 4234 h 42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45" h="4234">
                  <a:moveTo>
                    <a:pt x="0" y="4233"/>
                  </a:moveTo>
                  <a:lnTo>
                    <a:pt x="18344" y="4233"/>
                  </a:lnTo>
                  <a:lnTo>
                    <a:pt x="15695" y="0"/>
                  </a:lnTo>
                  <a:lnTo>
                    <a:pt x="2649" y="0"/>
                  </a:lnTo>
                  <a:lnTo>
                    <a:pt x="0" y="4233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FFFFFF"/>
                </a:gs>
              </a:gsLst>
              <a:lin ang="5400000" scaled="1"/>
            </a:gra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13" name="Line 17"/>
            <p:cNvSpPr>
              <a:spLocks noChangeShapeType="1"/>
            </p:cNvSpPr>
            <p:nvPr/>
          </p:nvSpPr>
          <p:spPr bwMode="auto">
            <a:xfrm>
              <a:off x="3159125" y="1189038"/>
              <a:ext cx="4763" cy="452437"/>
            </a:xfrm>
            <a:prstGeom prst="line">
              <a:avLst/>
            </a:prstGeom>
            <a:noFill/>
            <a:ln w="12600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4" name="Text Box 18"/>
            <p:cNvSpPr txBox="1">
              <a:spLocks noChangeArrowheads="1"/>
            </p:cNvSpPr>
            <p:nvPr/>
          </p:nvSpPr>
          <p:spPr bwMode="auto">
            <a:xfrm>
              <a:off x="3317250" y="1271919"/>
              <a:ext cx="1831029" cy="3936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/>
            <a:lstStyle/>
            <a:p>
              <a:pPr algn="l" defTabSz="457200" eaLnBrk="1" hangingPunct="1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000" dirty="0">
                  <a:solidFill>
                    <a:srgbClr val="FFFFFF"/>
                  </a:solidFill>
                  <a:latin typeface="+mn-lt"/>
                </a:rPr>
                <a:t>Primary </a:t>
              </a:r>
              <a:r>
                <a:rPr lang="en-GB" sz="2000" dirty="0">
                  <a:solidFill>
                    <a:srgbClr val="FFFFFF"/>
                  </a:solidFill>
                  <a:latin typeface="Symbol" pitchFamily="18" charset="2"/>
                </a:rPr>
                <a:t>g</a:t>
              </a:r>
              <a:r>
                <a:rPr lang="en-GB" dirty="0">
                  <a:solidFill>
                    <a:srgbClr val="FFFFFF"/>
                  </a:solidFill>
                  <a:latin typeface="+mn-lt"/>
                </a:rPr>
                <a:t> </a:t>
              </a:r>
              <a:r>
                <a:rPr lang="en-GB" sz="2000" dirty="0">
                  <a:solidFill>
                    <a:srgbClr val="FFFFFF"/>
                  </a:solidFill>
                  <a:latin typeface="+mn-lt"/>
                </a:rPr>
                <a:t>ray</a:t>
              </a:r>
            </a:p>
          </p:txBody>
        </p:sp>
        <p:sp>
          <p:nvSpPr>
            <p:cNvPr id="115" name="Freeform 19"/>
            <p:cNvSpPr>
              <a:spLocks noChangeArrowheads="1"/>
            </p:cNvSpPr>
            <p:nvPr/>
          </p:nvSpPr>
          <p:spPr bwMode="auto">
            <a:xfrm>
              <a:off x="874713" y="2614613"/>
              <a:ext cx="4743450" cy="3341687"/>
            </a:xfrm>
            <a:custGeom>
              <a:avLst/>
              <a:gdLst>
                <a:gd name="T0" fmla="*/ 2259238 w 2994"/>
                <a:gd name="T1" fmla="*/ 27376 h 1831"/>
                <a:gd name="T2" fmla="*/ 0 w 2994"/>
                <a:gd name="T3" fmla="*/ 3341687 h 1831"/>
                <a:gd name="T4" fmla="*/ 4743450 w 2994"/>
                <a:gd name="T5" fmla="*/ 3323436 h 1831"/>
                <a:gd name="T6" fmla="*/ 2259238 w 2994"/>
                <a:gd name="T7" fmla="*/ 0 h 18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94"/>
                <a:gd name="T13" fmla="*/ 0 h 1831"/>
                <a:gd name="T14" fmla="*/ 2994 w 2994"/>
                <a:gd name="T15" fmla="*/ 1831 h 18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94" h="1831">
                  <a:moveTo>
                    <a:pt x="1426" y="15"/>
                  </a:moveTo>
                  <a:lnTo>
                    <a:pt x="0" y="1831"/>
                  </a:lnTo>
                  <a:lnTo>
                    <a:pt x="2994" y="1821"/>
                  </a:lnTo>
                  <a:lnTo>
                    <a:pt x="1426" y="0"/>
                  </a:lnTo>
                </a:path>
              </a:pathLst>
            </a:custGeom>
            <a:solidFill>
              <a:schemeClr val="accent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16" name="AutoShape 21"/>
            <p:cNvSpPr>
              <a:spLocks noChangeArrowheads="1"/>
            </p:cNvSpPr>
            <p:nvPr/>
          </p:nvSpPr>
          <p:spPr bwMode="auto">
            <a:xfrm>
              <a:off x="1704975" y="2452688"/>
              <a:ext cx="1100138" cy="701675"/>
            </a:xfrm>
            <a:prstGeom prst="roundRect">
              <a:avLst>
                <a:gd name="adj" fmla="val 222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7" name="Group 23"/>
            <p:cNvGrpSpPr>
              <a:grpSpLocks/>
            </p:cNvGrpSpPr>
            <p:nvPr/>
          </p:nvGrpSpPr>
          <p:grpSpPr bwMode="auto">
            <a:xfrm>
              <a:off x="173038" y="5200652"/>
              <a:ext cx="6118224" cy="1568451"/>
              <a:chOff x="109" y="3276"/>
              <a:chExt cx="3854" cy="988"/>
            </a:xfrm>
          </p:grpSpPr>
          <p:pic>
            <p:nvPicPr>
              <p:cNvPr id="123" name="Picture 2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9" y="3276"/>
                <a:ext cx="3854" cy="98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124" name="Text Box 26"/>
              <p:cNvSpPr txBox="1">
                <a:spLocks noChangeArrowheads="1"/>
              </p:cNvSpPr>
              <p:nvPr/>
            </p:nvSpPr>
            <p:spPr bwMode="auto">
              <a:xfrm>
                <a:off x="841" y="3691"/>
                <a:ext cx="862" cy="2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6800" rIns="90000" bIns="46800"/>
              <a:lstStyle/>
              <a:p>
                <a:pPr algn="l" defTabSz="457200" eaLnBrk="1" hangingPunct="1">
                  <a:spcBef>
                    <a:spcPts val="1250"/>
                  </a:spcBef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2000" dirty="0">
                    <a:solidFill>
                      <a:srgbClr val="000000"/>
                    </a:solidFill>
                    <a:latin typeface="+mn-lt"/>
                  </a:rPr>
                  <a:t>~ 120 m</a:t>
                </a:r>
              </a:p>
            </p:txBody>
          </p:sp>
        </p:grpSp>
        <p:grpSp>
          <p:nvGrpSpPr>
            <p:cNvPr id="118" name="Group 27"/>
            <p:cNvGrpSpPr>
              <a:grpSpLocks/>
            </p:cNvGrpSpPr>
            <p:nvPr/>
          </p:nvGrpSpPr>
          <p:grpSpPr bwMode="auto">
            <a:xfrm>
              <a:off x="274638" y="1712913"/>
              <a:ext cx="1374776" cy="4098924"/>
              <a:chOff x="173" y="1079"/>
              <a:chExt cx="866" cy="2582"/>
            </a:xfrm>
          </p:grpSpPr>
          <p:sp>
            <p:nvSpPr>
              <p:cNvPr id="119" name="Line 28"/>
              <p:cNvSpPr>
                <a:spLocks noChangeShapeType="1"/>
              </p:cNvSpPr>
              <p:nvPr/>
            </p:nvSpPr>
            <p:spPr bwMode="auto">
              <a:xfrm>
                <a:off x="643" y="1398"/>
                <a:ext cx="1" cy="2263"/>
              </a:xfrm>
              <a:prstGeom prst="line">
                <a:avLst/>
              </a:prstGeom>
              <a:noFill/>
              <a:ln w="9360">
                <a:solidFill>
                  <a:srgbClr val="FFFFFF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GB" dirty="0"/>
              </a:p>
            </p:txBody>
          </p:sp>
          <p:grpSp>
            <p:nvGrpSpPr>
              <p:cNvPr id="120" name="Group 29"/>
              <p:cNvGrpSpPr>
                <a:grpSpLocks/>
              </p:cNvGrpSpPr>
              <p:nvPr/>
            </p:nvGrpSpPr>
            <p:grpSpPr bwMode="auto">
              <a:xfrm>
                <a:off x="173" y="1079"/>
                <a:ext cx="866" cy="250"/>
                <a:chOff x="173" y="1079"/>
                <a:chExt cx="866" cy="250"/>
              </a:xfrm>
            </p:grpSpPr>
            <p:sp>
              <p:nvSpPr>
                <p:cNvPr id="121" name="AutoShape 30"/>
                <p:cNvSpPr>
                  <a:spLocks noChangeArrowheads="1"/>
                </p:cNvSpPr>
                <p:nvPr/>
              </p:nvSpPr>
              <p:spPr bwMode="auto">
                <a:xfrm>
                  <a:off x="173" y="1079"/>
                  <a:ext cx="705" cy="250"/>
                </a:xfrm>
                <a:prstGeom prst="roundRect">
                  <a:avLst>
                    <a:gd name="adj" fmla="val 398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122" name="AutoShape 31"/>
                <p:cNvSpPr>
                  <a:spLocks noChangeArrowheads="1"/>
                </p:cNvSpPr>
                <p:nvPr/>
              </p:nvSpPr>
              <p:spPr bwMode="auto">
                <a:xfrm>
                  <a:off x="173" y="1079"/>
                  <a:ext cx="866" cy="250"/>
                </a:xfrm>
                <a:prstGeom prst="roundRect">
                  <a:avLst>
                    <a:gd name="adj" fmla="val 398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lIns="90000" tIns="46800" rIns="90000" bIns="46800"/>
                <a:lstStyle/>
                <a:p>
                  <a:pPr algn="l" defTabSz="457200" eaLnBrk="1" hangingPunct="1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en-GB" sz="2000" dirty="0">
                      <a:solidFill>
                        <a:srgbClr val="FFFFFF"/>
                      </a:solidFill>
                      <a:latin typeface="+mn-lt"/>
                    </a:rPr>
                    <a:t>~ 10 km</a:t>
                  </a:r>
                </a:p>
              </p:txBody>
            </p:sp>
          </p:grpSp>
        </p:grpSp>
      </p:grpSp>
      <p:cxnSp>
        <p:nvCxnSpPr>
          <p:cNvPr id="125" name="Straight Arrow Connector 124"/>
          <p:cNvCxnSpPr/>
          <p:nvPr/>
        </p:nvCxnSpPr>
        <p:spPr>
          <a:xfrm>
            <a:off x="854242" y="5847347"/>
            <a:ext cx="1732547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Group 78"/>
          <p:cNvGrpSpPr>
            <a:grpSpLocks/>
          </p:cNvGrpSpPr>
          <p:nvPr/>
        </p:nvGrpSpPr>
        <p:grpSpPr bwMode="auto">
          <a:xfrm>
            <a:off x="2555938" y="2703513"/>
            <a:ext cx="1033462" cy="3398837"/>
            <a:chOff x="2061" y="1703"/>
            <a:chExt cx="651" cy="2141"/>
          </a:xfrm>
        </p:grpSpPr>
        <p:sp>
          <p:nvSpPr>
            <p:cNvPr id="127" name="Freeform 47"/>
            <p:cNvSpPr>
              <a:spLocks noChangeArrowheads="1"/>
            </p:cNvSpPr>
            <p:nvPr/>
          </p:nvSpPr>
          <p:spPr bwMode="auto">
            <a:xfrm>
              <a:off x="2061" y="1703"/>
              <a:ext cx="647" cy="1845"/>
            </a:xfrm>
            <a:custGeom>
              <a:avLst/>
              <a:gdLst>
                <a:gd name="T0" fmla="*/ 0 w 2852"/>
                <a:gd name="T1" fmla="*/ 0 h 8134"/>
                <a:gd name="T2" fmla="*/ 166 w 2852"/>
                <a:gd name="T3" fmla="*/ 1845 h 8134"/>
                <a:gd name="T4" fmla="*/ 647 w 2852"/>
                <a:gd name="T5" fmla="*/ 1834 h 8134"/>
                <a:gd name="T6" fmla="*/ 0 w 2852"/>
                <a:gd name="T7" fmla="*/ 0 h 81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52"/>
                <a:gd name="T13" fmla="*/ 0 h 8134"/>
                <a:gd name="T14" fmla="*/ 2852 w 2852"/>
                <a:gd name="T15" fmla="*/ 8134 h 81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52" h="8134">
                  <a:moveTo>
                    <a:pt x="0" y="0"/>
                  </a:moveTo>
                  <a:lnTo>
                    <a:pt x="733" y="8133"/>
                  </a:lnTo>
                  <a:lnTo>
                    <a:pt x="2851" y="8087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3399FF"/>
                </a:gs>
                <a:gs pos="100000">
                  <a:srgbClr val="000099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28" name="Freeform 48"/>
            <p:cNvSpPr>
              <a:spLocks noChangeArrowheads="1"/>
            </p:cNvSpPr>
            <p:nvPr/>
          </p:nvSpPr>
          <p:spPr bwMode="auto">
            <a:xfrm>
              <a:off x="2217" y="3067"/>
              <a:ext cx="476" cy="509"/>
            </a:xfrm>
            <a:custGeom>
              <a:avLst/>
              <a:gdLst>
                <a:gd name="T0" fmla="*/ 0 w 2101"/>
                <a:gd name="T1" fmla="*/ 501 h 2246"/>
                <a:gd name="T2" fmla="*/ 267 w 2101"/>
                <a:gd name="T3" fmla="*/ 0 h 2246"/>
                <a:gd name="T4" fmla="*/ 476 w 2101"/>
                <a:gd name="T5" fmla="*/ 509 h 2246"/>
                <a:gd name="T6" fmla="*/ 0 w 2101"/>
                <a:gd name="T7" fmla="*/ 501 h 22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01"/>
                <a:gd name="T13" fmla="*/ 0 h 2246"/>
                <a:gd name="T14" fmla="*/ 2101 w 2101"/>
                <a:gd name="T15" fmla="*/ 2246 h 22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01" h="2246">
                  <a:moveTo>
                    <a:pt x="0" y="2209"/>
                  </a:moveTo>
                  <a:lnTo>
                    <a:pt x="1177" y="0"/>
                  </a:lnTo>
                  <a:lnTo>
                    <a:pt x="2100" y="2245"/>
                  </a:lnTo>
                  <a:lnTo>
                    <a:pt x="0" y="2209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0066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29" name="Group 49"/>
            <p:cNvGrpSpPr>
              <a:grpSpLocks/>
            </p:cNvGrpSpPr>
            <p:nvPr/>
          </p:nvGrpSpPr>
          <p:grpSpPr bwMode="auto">
            <a:xfrm>
              <a:off x="2217" y="2961"/>
              <a:ext cx="497" cy="885"/>
              <a:chOff x="2217" y="2961"/>
              <a:chExt cx="497" cy="885"/>
            </a:xfrm>
          </p:grpSpPr>
          <p:sp>
            <p:nvSpPr>
              <p:cNvPr id="130" name="Oval 50"/>
              <p:cNvSpPr>
                <a:spLocks noChangeArrowheads="1"/>
              </p:cNvSpPr>
              <p:nvPr/>
            </p:nvSpPr>
            <p:spPr bwMode="auto">
              <a:xfrm rot="-60000">
                <a:off x="2309" y="3567"/>
                <a:ext cx="333" cy="68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31" name="Oval 51"/>
              <p:cNvSpPr>
                <a:spLocks noChangeArrowheads="1"/>
              </p:cNvSpPr>
              <p:nvPr/>
            </p:nvSpPr>
            <p:spPr bwMode="auto">
              <a:xfrm rot="-60000">
                <a:off x="2260" y="3524"/>
                <a:ext cx="424" cy="92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32" name="Oval 52"/>
              <p:cNvSpPr>
                <a:spLocks noChangeArrowheads="1"/>
              </p:cNvSpPr>
              <p:nvPr/>
            </p:nvSpPr>
            <p:spPr bwMode="auto">
              <a:xfrm rot="-60000">
                <a:off x="2222" y="3515"/>
                <a:ext cx="491" cy="83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dirty="0"/>
              </a:p>
            </p:txBody>
          </p:sp>
          <p:grpSp>
            <p:nvGrpSpPr>
              <p:cNvPr id="133" name="Group 53"/>
              <p:cNvGrpSpPr>
                <a:grpSpLocks/>
              </p:cNvGrpSpPr>
              <p:nvPr/>
            </p:nvGrpSpPr>
            <p:grpSpPr bwMode="auto">
              <a:xfrm>
                <a:off x="2399" y="2961"/>
                <a:ext cx="156" cy="109"/>
                <a:chOff x="2399" y="2961"/>
                <a:chExt cx="156" cy="109"/>
              </a:xfrm>
            </p:grpSpPr>
            <p:sp>
              <p:nvSpPr>
                <p:cNvPr id="144" name="Freeform 54"/>
                <p:cNvSpPr>
                  <a:spLocks noChangeArrowheads="1"/>
                </p:cNvSpPr>
                <p:nvPr/>
              </p:nvSpPr>
              <p:spPr bwMode="auto">
                <a:xfrm>
                  <a:off x="2399" y="2961"/>
                  <a:ext cx="150" cy="109"/>
                </a:xfrm>
                <a:custGeom>
                  <a:avLst/>
                  <a:gdLst>
                    <a:gd name="T0" fmla="*/ 71 w 663"/>
                    <a:gd name="T1" fmla="*/ 2 h 480"/>
                    <a:gd name="T2" fmla="*/ 8 w 663"/>
                    <a:gd name="T3" fmla="*/ 15 h 480"/>
                    <a:gd name="T4" fmla="*/ 8 w 663"/>
                    <a:gd name="T5" fmla="*/ 95 h 480"/>
                    <a:gd name="T6" fmla="*/ 72 w 663"/>
                    <a:gd name="T7" fmla="*/ 107 h 480"/>
                    <a:gd name="T8" fmla="*/ 150 w 663"/>
                    <a:gd name="T9" fmla="*/ 94 h 480"/>
                    <a:gd name="T10" fmla="*/ 149 w 663"/>
                    <a:gd name="T11" fmla="*/ 14 h 480"/>
                    <a:gd name="T12" fmla="*/ 71 w 663"/>
                    <a:gd name="T13" fmla="*/ 2 h 4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63"/>
                    <a:gd name="T22" fmla="*/ 0 h 480"/>
                    <a:gd name="T23" fmla="*/ 663 w 663"/>
                    <a:gd name="T24" fmla="*/ 480 h 48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63" h="480">
                      <a:moveTo>
                        <a:pt x="312" y="9"/>
                      </a:moveTo>
                      <a:cubicBezTo>
                        <a:pt x="142" y="0"/>
                        <a:pt x="0" y="21"/>
                        <a:pt x="34" y="68"/>
                      </a:cubicBezTo>
                      <a:lnTo>
                        <a:pt x="37" y="420"/>
                      </a:lnTo>
                      <a:cubicBezTo>
                        <a:pt x="10" y="442"/>
                        <a:pt x="146" y="467"/>
                        <a:pt x="317" y="473"/>
                      </a:cubicBezTo>
                      <a:cubicBezTo>
                        <a:pt x="488" y="479"/>
                        <a:pt x="638" y="432"/>
                        <a:pt x="662" y="414"/>
                      </a:cubicBezTo>
                      <a:lnTo>
                        <a:pt x="658" y="62"/>
                      </a:lnTo>
                      <a:cubicBezTo>
                        <a:pt x="624" y="7"/>
                        <a:pt x="483" y="7"/>
                        <a:pt x="312" y="9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145" name="Freeform 55"/>
                <p:cNvSpPr>
                  <a:spLocks noChangeArrowheads="1"/>
                </p:cNvSpPr>
                <p:nvPr/>
              </p:nvSpPr>
              <p:spPr bwMode="auto">
                <a:xfrm>
                  <a:off x="2400" y="2963"/>
                  <a:ext cx="155" cy="30"/>
                </a:xfrm>
                <a:custGeom>
                  <a:avLst/>
                  <a:gdLst>
                    <a:gd name="T0" fmla="*/ 71 w 685"/>
                    <a:gd name="T1" fmla="*/ 2 h 133"/>
                    <a:gd name="T2" fmla="*/ 8 w 685"/>
                    <a:gd name="T3" fmla="*/ 15 h 133"/>
                    <a:gd name="T4" fmla="*/ 71 w 685"/>
                    <a:gd name="T5" fmla="*/ 28 h 133"/>
                    <a:gd name="T6" fmla="*/ 148 w 685"/>
                    <a:gd name="T7" fmla="*/ 14 h 133"/>
                    <a:gd name="T8" fmla="*/ 71 w 685"/>
                    <a:gd name="T9" fmla="*/ 2 h 1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85"/>
                    <a:gd name="T16" fmla="*/ 0 h 133"/>
                    <a:gd name="T17" fmla="*/ 685 w 685"/>
                    <a:gd name="T18" fmla="*/ 133 h 13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85" h="133">
                      <a:moveTo>
                        <a:pt x="312" y="8"/>
                      </a:moveTo>
                      <a:cubicBezTo>
                        <a:pt x="142" y="0"/>
                        <a:pt x="0" y="19"/>
                        <a:pt x="34" y="67"/>
                      </a:cubicBezTo>
                      <a:cubicBezTo>
                        <a:pt x="68" y="115"/>
                        <a:pt x="141" y="118"/>
                        <a:pt x="312" y="125"/>
                      </a:cubicBezTo>
                      <a:cubicBezTo>
                        <a:pt x="483" y="132"/>
                        <a:pt x="626" y="77"/>
                        <a:pt x="655" y="61"/>
                      </a:cubicBezTo>
                      <a:cubicBezTo>
                        <a:pt x="684" y="45"/>
                        <a:pt x="483" y="6"/>
                        <a:pt x="312" y="8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</p:grpSp>
          <p:sp>
            <p:nvSpPr>
              <p:cNvPr id="134" name="Line 56"/>
              <p:cNvSpPr>
                <a:spLocks noChangeShapeType="1"/>
              </p:cNvSpPr>
              <p:nvPr/>
            </p:nvSpPr>
            <p:spPr bwMode="auto">
              <a:xfrm flipV="1">
                <a:off x="2217" y="3048"/>
                <a:ext cx="184" cy="50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35" name="Line 57"/>
              <p:cNvSpPr>
                <a:spLocks noChangeShapeType="1"/>
              </p:cNvSpPr>
              <p:nvPr/>
            </p:nvSpPr>
            <p:spPr bwMode="auto">
              <a:xfrm flipH="1" flipV="1">
                <a:off x="2467" y="3055"/>
                <a:ext cx="9" cy="54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36" name="Line 58"/>
              <p:cNvSpPr>
                <a:spLocks noChangeShapeType="1"/>
              </p:cNvSpPr>
              <p:nvPr/>
            </p:nvSpPr>
            <p:spPr bwMode="auto">
              <a:xfrm flipH="1" flipV="1">
                <a:off x="2542" y="3061"/>
                <a:ext cx="172" cy="48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  <p:grpSp>
            <p:nvGrpSpPr>
              <p:cNvPr id="137" name="Group 59"/>
              <p:cNvGrpSpPr>
                <a:grpSpLocks/>
              </p:cNvGrpSpPr>
              <p:nvPr/>
            </p:nvGrpSpPr>
            <p:grpSpPr bwMode="auto">
              <a:xfrm>
                <a:off x="2289" y="3711"/>
                <a:ext cx="388" cy="135"/>
                <a:chOff x="2289" y="3711"/>
                <a:chExt cx="388" cy="135"/>
              </a:xfrm>
            </p:grpSpPr>
            <p:sp>
              <p:nvSpPr>
                <p:cNvPr id="142" name="Freeform 60"/>
                <p:cNvSpPr>
                  <a:spLocks noChangeArrowheads="1"/>
                </p:cNvSpPr>
                <p:nvPr/>
              </p:nvSpPr>
              <p:spPr bwMode="auto">
                <a:xfrm>
                  <a:off x="2289" y="3711"/>
                  <a:ext cx="388" cy="135"/>
                </a:xfrm>
                <a:custGeom>
                  <a:avLst/>
                  <a:gdLst>
                    <a:gd name="T0" fmla="*/ 194 w 1712"/>
                    <a:gd name="T1" fmla="*/ 0 h 595"/>
                    <a:gd name="T2" fmla="*/ 0 w 1712"/>
                    <a:gd name="T3" fmla="*/ 33 h 595"/>
                    <a:gd name="T4" fmla="*/ 0 w 1712"/>
                    <a:gd name="T5" fmla="*/ 101 h 595"/>
                    <a:gd name="T6" fmla="*/ 194 w 1712"/>
                    <a:gd name="T7" fmla="*/ 135 h 595"/>
                    <a:gd name="T8" fmla="*/ 388 w 1712"/>
                    <a:gd name="T9" fmla="*/ 101 h 595"/>
                    <a:gd name="T10" fmla="*/ 388 w 1712"/>
                    <a:gd name="T11" fmla="*/ 33 h 595"/>
                    <a:gd name="T12" fmla="*/ 194 w 1712"/>
                    <a:gd name="T13" fmla="*/ 0 h 59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712"/>
                    <a:gd name="T22" fmla="*/ 0 h 595"/>
                    <a:gd name="T23" fmla="*/ 1712 w 1712"/>
                    <a:gd name="T24" fmla="*/ 595 h 59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712" h="595">
                      <a:moveTo>
                        <a:pt x="855" y="0"/>
                      </a:moveTo>
                      <a:cubicBezTo>
                        <a:pt x="388" y="0"/>
                        <a:pt x="0" y="67"/>
                        <a:pt x="0" y="147"/>
                      </a:cubicBezTo>
                      <a:lnTo>
                        <a:pt x="0" y="445"/>
                      </a:lnTo>
                      <a:cubicBezTo>
                        <a:pt x="0" y="526"/>
                        <a:pt x="388" y="594"/>
                        <a:pt x="855" y="594"/>
                      </a:cubicBezTo>
                      <a:cubicBezTo>
                        <a:pt x="1322" y="594"/>
                        <a:pt x="1711" y="526"/>
                        <a:pt x="1711" y="445"/>
                      </a:cubicBezTo>
                      <a:lnTo>
                        <a:pt x="1711" y="147"/>
                      </a:lnTo>
                      <a:cubicBezTo>
                        <a:pt x="1711" y="67"/>
                        <a:pt x="1322" y="0"/>
                        <a:pt x="855" y="0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143" name="Freeform 61"/>
                <p:cNvSpPr>
                  <a:spLocks noChangeArrowheads="1"/>
                </p:cNvSpPr>
                <p:nvPr/>
              </p:nvSpPr>
              <p:spPr bwMode="auto">
                <a:xfrm>
                  <a:off x="2289" y="3711"/>
                  <a:ext cx="388" cy="67"/>
                </a:xfrm>
                <a:custGeom>
                  <a:avLst/>
                  <a:gdLst>
                    <a:gd name="T0" fmla="*/ 194 w 1712"/>
                    <a:gd name="T1" fmla="*/ 0 h 297"/>
                    <a:gd name="T2" fmla="*/ 0 w 1712"/>
                    <a:gd name="T3" fmla="*/ 33 h 297"/>
                    <a:gd name="T4" fmla="*/ 194 w 1712"/>
                    <a:gd name="T5" fmla="*/ 67 h 297"/>
                    <a:gd name="T6" fmla="*/ 388 w 1712"/>
                    <a:gd name="T7" fmla="*/ 33 h 297"/>
                    <a:gd name="T8" fmla="*/ 194 w 1712"/>
                    <a:gd name="T9" fmla="*/ 0 h 2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12"/>
                    <a:gd name="T16" fmla="*/ 0 h 297"/>
                    <a:gd name="T17" fmla="*/ 1712 w 1712"/>
                    <a:gd name="T18" fmla="*/ 297 h 2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12" h="297">
                      <a:moveTo>
                        <a:pt x="855" y="0"/>
                      </a:moveTo>
                      <a:cubicBezTo>
                        <a:pt x="388" y="0"/>
                        <a:pt x="0" y="67"/>
                        <a:pt x="0" y="147"/>
                      </a:cubicBezTo>
                      <a:cubicBezTo>
                        <a:pt x="0" y="227"/>
                        <a:pt x="388" y="296"/>
                        <a:pt x="855" y="296"/>
                      </a:cubicBezTo>
                      <a:cubicBezTo>
                        <a:pt x="1322" y="296"/>
                        <a:pt x="1711" y="228"/>
                        <a:pt x="1711" y="147"/>
                      </a:cubicBezTo>
                      <a:cubicBezTo>
                        <a:pt x="1711" y="66"/>
                        <a:pt x="1322" y="0"/>
                        <a:pt x="855" y="0"/>
                      </a:cubicBezTo>
                    </a:path>
                  </a:pathLst>
                </a:custGeom>
                <a:solidFill>
                  <a:srgbClr val="FFFFFF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</p:grpSp>
          <p:sp>
            <p:nvSpPr>
              <p:cNvPr id="138" name="Line 62"/>
              <p:cNvSpPr>
                <a:spLocks noChangeShapeType="1"/>
              </p:cNvSpPr>
              <p:nvPr/>
            </p:nvSpPr>
            <p:spPr bwMode="auto">
              <a:xfrm flipV="1">
                <a:off x="2394" y="3611"/>
                <a:ext cx="86" cy="167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39" name="Line 63"/>
              <p:cNvSpPr>
                <a:spLocks noChangeShapeType="1"/>
              </p:cNvSpPr>
              <p:nvPr/>
            </p:nvSpPr>
            <p:spPr bwMode="auto">
              <a:xfrm>
                <a:off x="2485" y="3617"/>
                <a:ext cx="75" cy="157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40" name="Line 64"/>
              <p:cNvSpPr>
                <a:spLocks noChangeShapeType="1"/>
              </p:cNvSpPr>
              <p:nvPr/>
            </p:nvSpPr>
            <p:spPr bwMode="auto">
              <a:xfrm flipV="1">
                <a:off x="2385" y="3651"/>
                <a:ext cx="35" cy="6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41" name="Line 65"/>
              <p:cNvSpPr>
                <a:spLocks noChangeShapeType="1"/>
              </p:cNvSpPr>
              <p:nvPr/>
            </p:nvSpPr>
            <p:spPr bwMode="auto">
              <a:xfrm flipH="1" flipV="1">
                <a:off x="2527" y="3622"/>
                <a:ext cx="50" cy="8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</p:grpSp>
      </p:grpSp>
      <p:sp>
        <p:nvSpPr>
          <p:cNvPr id="146" name="Freeform 50"/>
          <p:cNvSpPr>
            <a:spLocks noChangeArrowheads="1"/>
          </p:cNvSpPr>
          <p:nvPr/>
        </p:nvSpPr>
        <p:spPr bwMode="auto">
          <a:xfrm>
            <a:off x="1275996" y="2702177"/>
            <a:ext cx="1289050" cy="2498725"/>
          </a:xfrm>
          <a:custGeom>
            <a:avLst/>
            <a:gdLst>
              <a:gd name="T0" fmla="*/ 1288725 w 3972"/>
              <a:gd name="T1" fmla="*/ 0 h 6866"/>
              <a:gd name="T2" fmla="*/ 534832 w 3972"/>
              <a:gd name="T3" fmla="*/ 2498361 h 6866"/>
              <a:gd name="T4" fmla="*/ 0 w 3972"/>
              <a:gd name="T5" fmla="*/ 2480165 h 6866"/>
              <a:gd name="T6" fmla="*/ 1288725 w 3972"/>
              <a:gd name="T7" fmla="*/ 0 h 6866"/>
              <a:gd name="T8" fmla="*/ 0 60000 65536"/>
              <a:gd name="T9" fmla="*/ 0 60000 65536"/>
              <a:gd name="T10" fmla="*/ 0 60000 65536"/>
              <a:gd name="T11" fmla="*/ 0 60000 65536"/>
              <a:gd name="T12" fmla="*/ 0 w 3972"/>
              <a:gd name="T13" fmla="*/ 0 h 6866"/>
              <a:gd name="T14" fmla="*/ 3972 w 3972"/>
              <a:gd name="T15" fmla="*/ 6866 h 68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72" h="6866">
                <a:moveTo>
                  <a:pt x="3971" y="0"/>
                </a:moveTo>
                <a:lnTo>
                  <a:pt x="1648" y="6865"/>
                </a:lnTo>
                <a:lnTo>
                  <a:pt x="0" y="6815"/>
                </a:lnTo>
                <a:lnTo>
                  <a:pt x="3971" y="0"/>
                </a:lnTo>
              </a:path>
            </a:pathLst>
          </a:custGeom>
          <a:gradFill rotWithShape="0">
            <a:gsLst>
              <a:gs pos="0">
                <a:srgbClr val="3399FF"/>
              </a:gs>
              <a:gs pos="100000">
                <a:srgbClr val="000099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47" name="Freeform 51"/>
          <p:cNvSpPr>
            <a:spLocks noChangeArrowheads="1"/>
          </p:cNvSpPr>
          <p:nvPr/>
        </p:nvSpPr>
        <p:spPr bwMode="auto">
          <a:xfrm>
            <a:off x="1276916" y="4552785"/>
            <a:ext cx="631825" cy="709613"/>
          </a:xfrm>
          <a:custGeom>
            <a:avLst/>
            <a:gdLst>
              <a:gd name="T0" fmla="*/ 0 w 1757"/>
              <a:gd name="T1" fmla="*/ 686235 h 1973"/>
              <a:gd name="T2" fmla="*/ 317531 w 1757"/>
              <a:gd name="T3" fmla="*/ 0 h 1973"/>
              <a:gd name="T4" fmla="*/ 631465 w 1757"/>
              <a:gd name="T5" fmla="*/ 709253 h 1973"/>
              <a:gd name="T6" fmla="*/ 0 w 1757"/>
              <a:gd name="T7" fmla="*/ 686235 h 1973"/>
              <a:gd name="T8" fmla="*/ 0 60000 65536"/>
              <a:gd name="T9" fmla="*/ 0 60000 65536"/>
              <a:gd name="T10" fmla="*/ 0 60000 65536"/>
              <a:gd name="T11" fmla="*/ 0 60000 65536"/>
              <a:gd name="T12" fmla="*/ 0 w 1757"/>
              <a:gd name="T13" fmla="*/ 0 h 1973"/>
              <a:gd name="T14" fmla="*/ 1757 w 1757"/>
              <a:gd name="T15" fmla="*/ 1973 h 197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57" h="1973">
                <a:moveTo>
                  <a:pt x="0" y="1908"/>
                </a:moveTo>
                <a:lnTo>
                  <a:pt x="883" y="0"/>
                </a:lnTo>
                <a:lnTo>
                  <a:pt x="1756" y="1972"/>
                </a:lnTo>
                <a:lnTo>
                  <a:pt x="0" y="1908"/>
                </a:lnTo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0066FF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 dirty="0"/>
          </a:p>
        </p:txBody>
      </p:sp>
      <p:grpSp>
        <p:nvGrpSpPr>
          <p:cNvPr id="148" name="Group 52"/>
          <p:cNvGrpSpPr>
            <a:grpSpLocks/>
          </p:cNvGrpSpPr>
          <p:nvPr/>
        </p:nvGrpSpPr>
        <p:grpSpPr bwMode="auto">
          <a:xfrm>
            <a:off x="1251264" y="4480428"/>
            <a:ext cx="638175" cy="1133475"/>
            <a:chOff x="1152" y="2792"/>
            <a:chExt cx="402" cy="714"/>
          </a:xfrm>
        </p:grpSpPr>
        <p:sp>
          <p:nvSpPr>
            <p:cNvPr id="149" name="Oval 53"/>
            <p:cNvSpPr>
              <a:spLocks noChangeArrowheads="1"/>
            </p:cNvSpPr>
            <p:nvPr/>
          </p:nvSpPr>
          <p:spPr bwMode="auto">
            <a:xfrm rot="-60000">
              <a:off x="1228" y="3281"/>
              <a:ext cx="271" cy="55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50" name="Oval 54"/>
            <p:cNvSpPr>
              <a:spLocks noChangeArrowheads="1"/>
            </p:cNvSpPr>
            <p:nvPr/>
          </p:nvSpPr>
          <p:spPr bwMode="auto">
            <a:xfrm rot="-60000">
              <a:off x="1187" y="3247"/>
              <a:ext cx="345" cy="75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51" name="Oval 55"/>
            <p:cNvSpPr>
              <a:spLocks noChangeArrowheads="1"/>
            </p:cNvSpPr>
            <p:nvPr/>
          </p:nvSpPr>
          <p:spPr bwMode="auto">
            <a:xfrm rot="-60000">
              <a:off x="1156" y="3239"/>
              <a:ext cx="399" cy="67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52" name="Group 56"/>
            <p:cNvGrpSpPr>
              <a:grpSpLocks/>
            </p:cNvGrpSpPr>
            <p:nvPr/>
          </p:nvGrpSpPr>
          <p:grpSpPr bwMode="auto">
            <a:xfrm>
              <a:off x="1300" y="2791"/>
              <a:ext cx="128" cy="87"/>
              <a:chOff x="1300" y="2791"/>
              <a:chExt cx="128" cy="87"/>
            </a:xfrm>
          </p:grpSpPr>
          <p:sp>
            <p:nvSpPr>
              <p:cNvPr id="183" name="Freeform 57"/>
              <p:cNvSpPr>
                <a:spLocks noChangeArrowheads="1"/>
              </p:cNvSpPr>
              <p:nvPr/>
            </p:nvSpPr>
            <p:spPr bwMode="auto">
              <a:xfrm>
                <a:off x="1300" y="2791"/>
                <a:ext cx="123" cy="87"/>
              </a:xfrm>
              <a:custGeom>
                <a:avLst/>
                <a:gdLst>
                  <a:gd name="T0" fmla="*/ 58 w 542"/>
                  <a:gd name="T1" fmla="*/ 1 h 383"/>
                  <a:gd name="T2" fmla="*/ 7 w 542"/>
                  <a:gd name="T3" fmla="*/ 13 h 383"/>
                  <a:gd name="T4" fmla="*/ 7 w 542"/>
                  <a:gd name="T5" fmla="*/ 77 h 383"/>
                  <a:gd name="T6" fmla="*/ 58 w 542"/>
                  <a:gd name="T7" fmla="*/ 86 h 383"/>
                  <a:gd name="T8" fmla="*/ 123 w 542"/>
                  <a:gd name="T9" fmla="*/ 76 h 383"/>
                  <a:gd name="T10" fmla="*/ 122 w 542"/>
                  <a:gd name="T11" fmla="*/ 11 h 383"/>
                  <a:gd name="T12" fmla="*/ 58 w 542"/>
                  <a:gd name="T13" fmla="*/ 1 h 38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2"/>
                  <a:gd name="T22" fmla="*/ 0 h 383"/>
                  <a:gd name="T23" fmla="*/ 542 w 542"/>
                  <a:gd name="T24" fmla="*/ 383 h 38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2" h="383">
                    <a:moveTo>
                      <a:pt x="254" y="4"/>
                    </a:moveTo>
                    <a:cubicBezTo>
                      <a:pt x="116" y="1"/>
                      <a:pt x="0" y="11"/>
                      <a:pt x="31" y="56"/>
                    </a:cubicBezTo>
                    <a:lnTo>
                      <a:pt x="33" y="341"/>
                    </a:lnTo>
                    <a:cubicBezTo>
                      <a:pt x="12" y="351"/>
                      <a:pt x="115" y="379"/>
                      <a:pt x="254" y="380"/>
                    </a:cubicBezTo>
                    <a:cubicBezTo>
                      <a:pt x="393" y="382"/>
                      <a:pt x="522" y="344"/>
                      <a:pt x="541" y="336"/>
                    </a:cubicBezTo>
                    <a:lnTo>
                      <a:pt x="538" y="49"/>
                    </a:lnTo>
                    <a:cubicBezTo>
                      <a:pt x="507" y="0"/>
                      <a:pt x="393" y="7"/>
                      <a:pt x="254" y="4"/>
                    </a:cubicBezTo>
                  </a:path>
                </a:pathLst>
              </a:cu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84" name="Freeform 58"/>
              <p:cNvSpPr>
                <a:spLocks noChangeArrowheads="1"/>
              </p:cNvSpPr>
              <p:nvPr/>
            </p:nvSpPr>
            <p:spPr bwMode="auto">
              <a:xfrm>
                <a:off x="1300" y="2793"/>
                <a:ext cx="128" cy="23"/>
              </a:xfrm>
              <a:custGeom>
                <a:avLst/>
                <a:gdLst>
                  <a:gd name="T0" fmla="*/ 58 w 564"/>
                  <a:gd name="T1" fmla="*/ 1 h 101"/>
                  <a:gd name="T2" fmla="*/ 8 w 564"/>
                  <a:gd name="T3" fmla="*/ 12 h 101"/>
                  <a:gd name="T4" fmla="*/ 57 w 564"/>
                  <a:gd name="T5" fmla="*/ 22 h 101"/>
                  <a:gd name="T6" fmla="*/ 123 w 564"/>
                  <a:gd name="T7" fmla="*/ 11 h 101"/>
                  <a:gd name="T8" fmla="*/ 58 w 564"/>
                  <a:gd name="T9" fmla="*/ 1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4"/>
                  <a:gd name="T16" fmla="*/ 0 h 101"/>
                  <a:gd name="T17" fmla="*/ 564 w 564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4" h="101">
                    <a:moveTo>
                      <a:pt x="256" y="3"/>
                    </a:moveTo>
                    <a:cubicBezTo>
                      <a:pt x="119" y="0"/>
                      <a:pt x="0" y="8"/>
                      <a:pt x="35" y="54"/>
                    </a:cubicBezTo>
                    <a:cubicBezTo>
                      <a:pt x="68" y="100"/>
                      <a:pt x="114" y="96"/>
                      <a:pt x="253" y="97"/>
                    </a:cubicBezTo>
                    <a:cubicBezTo>
                      <a:pt x="392" y="99"/>
                      <a:pt x="515" y="55"/>
                      <a:pt x="540" y="48"/>
                    </a:cubicBezTo>
                    <a:cubicBezTo>
                      <a:pt x="563" y="41"/>
                      <a:pt x="396" y="5"/>
                      <a:pt x="256" y="3"/>
                    </a:cubicBezTo>
                  </a:path>
                </a:pathLst>
              </a:cu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dirty="0"/>
              </a:p>
            </p:txBody>
          </p:sp>
        </p:grpSp>
        <p:sp>
          <p:nvSpPr>
            <p:cNvPr id="153" name="Line 59"/>
            <p:cNvSpPr>
              <a:spLocks noChangeShapeType="1"/>
            </p:cNvSpPr>
            <p:nvPr/>
          </p:nvSpPr>
          <p:spPr bwMode="auto">
            <a:xfrm flipV="1">
              <a:off x="1152" y="2862"/>
              <a:ext cx="149" cy="41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54" name="Line 60"/>
            <p:cNvSpPr>
              <a:spLocks noChangeShapeType="1"/>
            </p:cNvSpPr>
            <p:nvPr/>
          </p:nvSpPr>
          <p:spPr bwMode="auto">
            <a:xfrm flipH="1" flipV="1">
              <a:off x="1355" y="2867"/>
              <a:ext cx="8" cy="43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75" name="Line 61"/>
            <p:cNvSpPr>
              <a:spLocks noChangeShapeType="1"/>
            </p:cNvSpPr>
            <p:nvPr/>
          </p:nvSpPr>
          <p:spPr bwMode="auto">
            <a:xfrm flipH="1" flipV="1">
              <a:off x="1416" y="2872"/>
              <a:ext cx="140" cy="39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grpSp>
          <p:nvGrpSpPr>
            <p:cNvPr id="176" name="Group 62"/>
            <p:cNvGrpSpPr>
              <a:grpSpLocks/>
            </p:cNvGrpSpPr>
            <p:nvPr/>
          </p:nvGrpSpPr>
          <p:grpSpPr bwMode="auto">
            <a:xfrm>
              <a:off x="1211" y="3398"/>
              <a:ext cx="315" cy="109"/>
              <a:chOff x="1211" y="3398"/>
              <a:chExt cx="315" cy="109"/>
            </a:xfrm>
          </p:grpSpPr>
          <p:sp>
            <p:nvSpPr>
              <p:cNvPr id="181" name="Freeform 63"/>
              <p:cNvSpPr>
                <a:spLocks noChangeArrowheads="1"/>
              </p:cNvSpPr>
              <p:nvPr/>
            </p:nvSpPr>
            <p:spPr bwMode="auto">
              <a:xfrm>
                <a:off x="1211" y="3398"/>
                <a:ext cx="315" cy="109"/>
              </a:xfrm>
              <a:custGeom>
                <a:avLst/>
                <a:gdLst>
                  <a:gd name="T0" fmla="*/ 157 w 1391"/>
                  <a:gd name="T1" fmla="*/ 0 h 481"/>
                  <a:gd name="T2" fmla="*/ 0 w 1391"/>
                  <a:gd name="T3" fmla="*/ 27 h 481"/>
                  <a:gd name="T4" fmla="*/ 0 w 1391"/>
                  <a:gd name="T5" fmla="*/ 81 h 481"/>
                  <a:gd name="T6" fmla="*/ 157 w 1391"/>
                  <a:gd name="T7" fmla="*/ 109 h 481"/>
                  <a:gd name="T8" fmla="*/ 315 w 1391"/>
                  <a:gd name="T9" fmla="*/ 81 h 481"/>
                  <a:gd name="T10" fmla="*/ 315 w 1391"/>
                  <a:gd name="T11" fmla="*/ 27 h 481"/>
                  <a:gd name="T12" fmla="*/ 157 w 1391"/>
                  <a:gd name="T13" fmla="*/ 0 h 4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91"/>
                  <a:gd name="T22" fmla="*/ 0 h 481"/>
                  <a:gd name="T23" fmla="*/ 1391 w 1391"/>
                  <a:gd name="T24" fmla="*/ 481 h 48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91" h="481">
                    <a:moveTo>
                      <a:pt x="694" y="0"/>
                    </a:moveTo>
                    <a:cubicBezTo>
                      <a:pt x="315" y="0"/>
                      <a:pt x="0" y="54"/>
                      <a:pt x="0" y="118"/>
                    </a:cubicBezTo>
                    <a:lnTo>
                      <a:pt x="0" y="359"/>
                    </a:lnTo>
                    <a:cubicBezTo>
                      <a:pt x="0" y="425"/>
                      <a:pt x="315" y="480"/>
                      <a:pt x="694" y="480"/>
                    </a:cubicBezTo>
                    <a:cubicBezTo>
                      <a:pt x="1073" y="480"/>
                      <a:pt x="1390" y="425"/>
                      <a:pt x="1390" y="359"/>
                    </a:cubicBezTo>
                    <a:lnTo>
                      <a:pt x="1390" y="118"/>
                    </a:lnTo>
                    <a:cubicBezTo>
                      <a:pt x="1390" y="54"/>
                      <a:pt x="1074" y="0"/>
                      <a:pt x="694" y="0"/>
                    </a:cubicBezTo>
                  </a:path>
                </a:pathLst>
              </a:cu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82" name="Freeform 64"/>
              <p:cNvSpPr>
                <a:spLocks noChangeArrowheads="1"/>
              </p:cNvSpPr>
              <p:nvPr/>
            </p:nvSpPr>
            <p:spPr bwMode="auto">
              <a:xfrm>
                <a:off x="1211" y="3398"/>
                <a:ext cx="315" cy="54"/>
              </a:xfrm>
              <a:custGeom>
                <a:avLst/>
                <a:gdLst>
                  <a:gd name="T0" fmla="*/ 157 w 1391"/>
                  <a:gd name="T1" fmla="*/ 0 h 240"/>
                  <a:gd name="T2" fmla="*/ 0 w 1391"/>
                  <a:gd name="T3" fmla="*/ 27 h 240"/>
                  <a:gd name="T4" fmla="*/ 157 w 1391"/>
                  <a:gd name="T5" fmla="*/ 54 h 240"/>
                  <a:gd name="T6" fmla="*/ 315 w 1391"/>
                  <a:gd name="T7" fmla="*/ 27 h 240"/>
                  <a:gd name="T8" fmla="*/ 157 w 1391"/>
                  <a:gd name="T9" fmla="*/ 0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91"/>
                  <a:gd name="T16" fmla="*/ 0 h 240"/>
                  <a:gd name="T17" fmla="*/ 1391 w 1391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91" h="240">
                    <a:moveTo>
                      <a:pt x="694" y="0"/>
                    </a:moveTo>
                    <a:cubicBezTo>
                      <a:pt x="315" y="0"/>
                      <a:pt x="0" y="54"/>
                      <a:pt x="0" y="118"/>
                    </a:cubicBezTo>
                    <a:cubicBezTo>
                      <a:pt x="0" y="182"/>
                      <a:pt x="315" y="239"/>
                      <a:pt x="694" y="239"/>
                    </a:cubicBezTo>
                    <a:cubicBezTo>
                      <a:pt x="1073" y="239"/>
                      <a:pt x="1390" y="184"/>
                      <a:pt x="1390" y="118"/>
                    </a:cubicBezTo>
                    <a:cubicBezTo>
                      <a:pt x="1390" y="52"/>
                      <a:pt x="1074" y="0"/>
                      <a:pt x="694" y="0"/>
                    </a:cubicBezTo>
                  </a:path>
                </a:pathLst>
              </a:cu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dirty="0"/>
              </a:p>
            </p:txBody>
          </p:sp>
        </p:grpSp>
        <p:sp>
          <p:nvSpPr>
            <p:cNvPr id="177" name="Line 65"/>
            <p:cNvSpPr>
              <a:spLocks noChangeShapeType="1"/>
            </p:cNvSpPr>
            <p:nvPr/>
          </p:nvSpPr>
          <p:spPr bwMode="auto">
            <a:xfrm flipV="1">
              <a:off x="1296" y="3317"/>
              <a:ext cx="70" cy="13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78" name="Line 66"/>
            <p:cNvSpPr>
              <a:spLocks noChangeShapeType="1"/>
            </p:cNvSpPr>
            <p:nvPr/>
          </p:nvSpPr>
          <p:spPr bwMode="auto">
            <a:xfrm>
              <a:off x="1370" y="3322"/>
              <a:ext cx="61" cy="12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79" name="Line 67"/>
            <p:cNvSpPr>
              <a:spLocks noChangeShapeType="1"/>
            </p:cNvSpPr>
            <p:nvPr/>
          </p:nvSpPr>
          <p:spPr bwMode="auto">
            <a:xfrm flipV="1">
              <a:off x="1289" y="3349"/>
              <a:ext cx="28" cy="5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80" name="Line 68"/>
            <p:cNvSpPr>
              <a:spLocks noChangeShapeType="1"/>
            </p:cNvSpPr>
            <p:nvPr/>
          </p:nvSpPr>
          <p:spPr bwMode="auto">
            <a:xfrm flipH="1" flipV="1">
              <a:off x="1404" y="3326"/>
              <a:ext cx="41" cy="6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185" name="Group 184"/>
          <p:cNvGrpSpPr>
            <a:grpSpLocks noChangeAspect="1"/>
          </p:cNvGrpSpPr>
          <p:nvPr/>
        </p:nvGrpSpPr>
        <p:grpSpPr>
          <a:xfrm>
            <a:off x="5952619" y="3770032"/>
            <a:ext cx="3036276" cy="3085051"/>
            <a:chOff x="5561523" y="2509097"/>
            <a:chExt cx="3984498" cy="4048506"/>
          </a:xfrm>
        </p:grpSpPr>
        <p:pic>
          <p:nvPicPr>
            <p:cNvPr id="186" name="Picture 2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61523" y="2509097"/>
              <a:ext cx="3984498" cy="40485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87" name="Picture 20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53898" t="37908" r="8937" b="43186"/>
            <a:stretch/>
          </p:blipFill>
          <p:spPr bwMode="auto">
            <a:xfrm rot="7200000">
              <a:off x="6505996" y="5017826"/>
              <a:ext cx="1480842" cy="7687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88" name="TextBox 187"/>
            <p:cNvSpPr txBox="1"/>
            <p:nvPr/>
          </p:nvSpPr>
          <p:spPr>
            <a:xfrm>
              <a:off x="7320605" y="3969299"/>
              <a:ext cx="50366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b="1" dirty="0">
                  <a:solidFill>
                    <a:schemeClr val="bg1"/>
                  </a:solidFill>
                  <a:latin typeface="+mn-lt"/>
                </a:rPr>
                <a:t>×</a:t>
              </a:r>
            </a:p>
          </p:txBody>
        </p:sp>
        <p:cxnSp>
          <p:nvCxnSpPr>
            <p:cNvPr id="189" name="Straight Connector 188"/>
            <p:cNvCxnSpPr/>
            <p:nvPr/>
          </p:nvCxnSpPr>
          <p:spPr>
            <a:xfrm flipH="1">
              <a:off x="7566056" y="4255192"/>
              <a:ext cx="1749228" cy="20255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7200000" flipH="1">
              <a:off x="6415644" y="5176332"/>
              <a:ext cx="1749228" cy="20255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9137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Camera</a:t>
            </a:r>
          </a:p>
        </p:txBody>
      </p:sp>
      <p:sp>
        <p:nvSpPr>
          <p:cNvPr id="81" name="Content Placeholder 2"/>
          <p:cNvSpPr txBox="1">
            <a:spLocks/>
          </p:cNvSpPr>
          <p:nvPr/>
        </p:nvSpPr>
        <p:spPr bwMode="auto">
          <a:xfrm>
            <a:off x="465231" y="3316969"/>
            <a:ext cx="150706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ct val="20000"/>
              </a:spcBef>
              <a:buFont typeface="Arial" pitchFamily="-1" charset="0"/>
              <a:buNone/>
            </a:pPr>
            <a:r>
              <a:rPr lang="en-US" dirty="0" err="1">
                <a:solidFill>
                  <a:srgbClr val="000000"/>
                </a:solidFill>
                <a:latin typeface="Helvetica"/>
                <a:ea typeface="Futura Std Book" charset="0"/>
                <a:cs typeface="Helvetica"/>
              </a:rPr>
              <a:t>x</a:t>
            </a:r>
            <a:r>
              <a:rPr lang="en-US" dirty="0">
                <a:solidFill>
                  <a:srgbClr val="000000"/>
                </a:solidFill>
                <a:latin typeface="Helvetica"/>
                <a:ea typeface="Futura Std Book" charset="0"/>
                <a:cs typeface="Helvetica"/>
              </a:rPr>
              <a:t> 32</a:t>
            </a:r>
          </a:p>
        </p:txBody>
      </p:sp>
      <p:sp>
        <p:nvSpPr>
          <p:cNvPr id="83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20</a:t>
            </a:fld>
            <a:endParaRPr lang="en-GB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646679" y="1624220"/>
            <a:ext cx="8470747" cy="4743884"/>
            <a:chOff x="646679" y="1624220"/>
            <a:chExt cx="8470747" cy="4743884"/>
          </a:xfrm>
        </p:grpSpPr>
        <p:grpSp>
          <p:nvGrpSpPr>
            <p:cNvPr id="3" name="Group 2"/>
            <p:cNvGrpSpPr/>
            <p:nvPr/>
          </p:nvGrpSpPr>
          <p:grpSpPr>
            <a:xfrm>
              <a:off x="646679" y="1624220"/>
              <a:ext cx="8470747" cy="4743884"/>
              <a:chOff x="451365" y="1890559"/>
              <a:chExt cx="8470747" cy="4743884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V="1">
                <a:off x="5815651" y="4556532"/>
                <a:ext cx="1902600" cy="9710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9" name="Straight Connector 8"/>
              <p:cNvCxnSpPr/>
              <p:nvPr/>
            </p:nvCxnSpPr>
            <p:spPr>
              <a:xfrm flipV="1">
                <a:off x="6833464" y="4737469"/>
                <a:ext cx="894481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sp>
            <p:nvSpPr>
              <p:cNvPr id="10" name="Rounded Rectangle 9"/>
              <p:cNvSpPr/>
              <p:nvPr/>
            </p:nvSpPr>
            <p:spPr>
              <a:xfrm>
                <a:off x="6359314" y="5462968"/>
                <a:ext cx="902607" cy="687507"/>
              </a:xfrm>
              <a:prstGeom prst="roundRect">
                <a:avLst/>
              </a:prstGeom>
              <a:solidFill>
                <a:srgbClr val="FF0000">
                  <a:lumMod val="50000"/>
                </a:srgbClr>
              </a:solidFill>
              <a:ln w="6350" cap="flat" cmpd="sng" algn="ctr">
                <a:solidFill>
                  <a:srgbClr val="27408B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Timing Board</a:t>
                </a:r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 flipH="1">
                <a:off x="7823843" y="4756298"/>
                <a:ext cx="8575" cy="264334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7261921" y="5992217"/>
                <a:ext cx="1398203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8289418" y="5347464"/>
                <a:ext cx="395998" cy="2652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5820229" y="4556531"/>
                <a:ext cx="10" cy="1258431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sp>
            <p:nvSpPr>
              <p:cNvPr id="16" name="Rounded Rectangle 15"/>
              <p:cNvSpPr/>
              <p:nvPr/>
            </p:nvSpPr>
            <p:spPr>
              <a:xfrm>
                <a:off x="7382907" y="5033763"/>
                <a:ext cx="902607" cy="687507"/>
              </a:xfrm>
              <a:prstGeom prst="roundRect">
                <a:avLst/>
              </a:prstGeom>
              <a:solidFill>
                <a:srgbClr val="FF0000">
                  <a:lumMod val="50000"/>
                </a:srgbClr>
              </a:solidFill>
              <a:ln w="6350" cap="flat" cmpd="sng" algn="ctr">
                <a:solidFill>
                  <a:srgbClr val="27408B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DACQ Boards</a:t>
                </a:r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5341509" y="5829401"/>
                <a:ext cx="902607" cy="687507"/>
              </a:xfrm>
              <a:prstGeom prst="roundRect">
                <a:avLst/>
              </a:prstGeom>
              <a:solidFill>
                <a:srgbClr val="FF0000">
                  <a:lumMod val="50000"/>
                </a:srgbClr>
              </a:solidFill>
              <a:ln w="6350" cap="flat" cmpd="sng" algn="ctr">
                <a:solidFill>
                  <a:srgbClr val="27408B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Safety Boards</a:t>
                </a: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6258389" y="6344381"/>
                <a:ext cx="237600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sp>
            <p:nvSpPr>
              <p:cNvPr id="19" name="Content Placeholder 2"/>
              <p:cNvSpPr txBox="1">
                <a:spLocks/>
              </p:cNvSpPr>
              <p:nvPr/>
            </p:nvSpPr>
            <p:spPr bwMode="auto">
              <a:xfrm>
                <a:off x="7133152" y="5733642"/>
                <a:ext cx="1569785" cy="900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>
                <a:normAutofit/>
              </a:bodyPr>
              <a:lstStyle>
                <a:lvl1pPr marL="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1pPr>
                <a:lvl2pPr marL="4572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9144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3716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18288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2860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defRPr/>
                </a:pPr>
                <a:r>
                  <a:rPr lang="en-US" sz="1200" i="1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Clock, Timestamps</a:t>
                </a:r>
              </a:p>
            </p:txBody>
          </p:sp>
          <p:sp>
            <p:nvSpPr>
              <p:cNvPr id="20" name="Content Placeholder 2"/>
              <p:cNvSpPr txBox="1">
                <a:spLocks/>
              </p:cNvSpPr>
              <p:nvPr/>
            </p:nvSpPr>
            <p:spPr bwMode="auto">
              <a:xfrm>
                <a:off x="7352327" y="5029908"/>
                <a:ext cx="1569785" cy="900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>
                <a:normAutofit/>
              </a:bodyPr>
              <a:lstStyle>
                <a:lvl1pPr marL="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1pPr>
                <a:lvl2pPr marL="4572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9144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3716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18288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2860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defRPr/>
                </a:pPr>
                <a:r>
                  <a:rPr lang="en-US" sz="1200" i="1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Data</a:t>
                </a: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H="1">
                <a:off x="6820311" y="4742027"/>
                <a:ext cx="13153" cy="716383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sp>
            <p:nvSpPr>
              <p:cNvPr id="23" name="Rounded Rectangle 22"/>
              <p:cNvSpPr/>
              <p:nvPr/>
            </p:nvSpPr>
            <p:spPr>
              <a:xfrm>
                <a:off x="3279296" y="1890559"/>
                <a:ext cx="3720460" cy="1436699"/>
              </a:xfrm>
              <a:prstGeom prst="roundRect">
                <a:avLst>
                  <a:gd name="adj" fmla="val 1687"/>
                </a:avLst>
              </a:prstGeom>
              <a:solidFill>
                <a:schemeClr val="bg1">
                  <a:lumMod val="95000"/>
                </a:schemeClr>
              </a:solidFill>
              <a:ln w="6350" cap="flat" cmpd="sng" algn="ctr">
                <a:solidFill>
                  <a:schemeClr val="tx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3468541" y="2253500"/>
                <a:ext cx="1319213" cy="515937"/>
              </a:xfrm>
              <a:prstGeom prst="roundRect">
                <a:avLst/>
              </a:prstGeom>
              <a:solidFill>
                <a:srgbClr val="00BFFF">
                  <a:lumMod val="65000"/>
                </a:srgbClr>
              </a:solidFill>
              <a:ln w="6350" cap="flat" cmpd="sng" algn="ctr">
                <a:solidFill>
                  <a:srgbClr val="27408B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Target </a:t>
                </a:r>
                <a:r>
                  <a:rPr lang="en-US" kern="0" dirty="0" err="1">
                    <a:solidFill>
                      <a:srgbClr val="FFFFFF"/>
                    </a:solidFill>
                    <a:latin typeface="Helvetica"/>
                    <a:cs typeface="Helvetica"/>
                  </a:rPr>
                  <a:t>Asic</a:t>
                </a:r>
                <a:endParaRPr lang="en-US" kern="0" dirty="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5537054" y="2206401"/>
                <a:ext cx="1273175" cy="814919"/>
              </a:xfrm>
              <a:prstGeom prst="roundRect">
                <a:avLst/>
              </a:prstGeom>
              <a:solidFill>
                <a:srgbClr val="008000"/>
              </a:solidFill>
              <a:ln w="6350" cap="flat" cmpd="sng" algn="ctr">
                <a:solidFill>
                  <a:srgbClr val="27408B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FPGA</a:t>
                </a: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 rot="16200000">
                <a:off x="6115083" y="3335611"/>
                <a:ext cx="3892550" cy="1155700"/>
              </a:xfrm>
              <a:prstGeom prst="roundRect">
                <a:avLst/>
              </a:prstGeom>
              <a:noFill/>
              <a:ln w="6350" cap="flat" cmpd="sng" algn="ctr">
                <a:noFill/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Backplane</a:t>
                </a:r>
              </a:p>
            </p:txBody>
          </p:sp>
          <p:cxnSp>
            <p:nvCxnSpPr>
              <p:cNvPr id="27" name="Straight Connector 26"/>
              <p:cNvCxnSpPr>
                <a:stCxn id="33" idx="3"/>
                <a:endCxn id="25" idx="1"/>
              </p:cNvCxnSpPr>
              <p:nvPr/>
            </p:nvCxnSpPr>
            <p:spPr>
              <a:xfrm flipV="1">
                <a:off x="5244954" y="2613861"/>
                <a:ext cx="292100" cy="354808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28" name="Straight Connector 27"/>
              <p:cNvCxnSpPr>
                <a:endCxn id="25" idx="1"/>
              </p:cNvCxnSpPr>
              <p:nvPr/>
            </p:nvCxnSpPr>
            <p:spPr>
              <a:xfrm flipV="1">
                <a:off x="4940154" y="2613861"/>
                <a:ext cx="596900" cy="79904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29" name="Straight Connector 28"/>
              <p:cNvCxnSpPr>
                <a:endCxn id="25" idx="1"/>
              </p:cNvCxnSpPr>
              <p:nvPr/>
            </p:nvCxnSpPr>
            <p:spPr>
              <a:xfrm>
                <a:off x="4940154" y="2493739"/>
                <a:ext cx="596900" cy="120122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30" name="Straight Connector 29"/>
              <p:cNvCxnSpPr>
                <a:endCxn id="25" idx="1"/>
              </p:cNvCxnSpPr>
              <p:nvPr/>
            </p:nvCxnSpPr>
            <p:spPr>
              <a:xfrm>
                <a:off x="4787754" y="2388964"/>
                <a:ext cx="749300" cy="224897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sp>
            <p:nvSpPr>
              <p:cNvPr id="31" name="Rounded Rectangle 30"/>
              <p:cNvSpPr/>
              <p:nvPr/>
            </p:nvSpPr>
            <p:spPr>
              <a:xfrm>
                <a:off x="3620941" y="2405900"/>
                <a:ext cx="1319213" cy="515937"/>
              </a:xfrm>
              <a:prstGeom prst="roundRect">
                <a:avLst/>
              </a:prstGeom>
              <a:solidFill>
                <a:srgbClr val="00BFFF">
                  <a:lumMod val="65000"/>
                </a:srgbClr>
              </a:solidFill>
              <a:ln w="6350" cap="flat" cmpd="sng" algn="ctr">
                <a:solidFill>
                  <a:srgbClr val="27408B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Target </a:t>
                </a:r>
                <a:r>
                  <a:rPr lang="en-US" kern="0" dirty="0" err="1">
                    <a:solidFill>
                      <a:srgbClr val="FFFFFF"/>
                    </a:solidFill>
                    <a:latin typeface="Helvetica"/>
                    <a:cs typeface="Helvetica"/>
                  </a:rPr>
                  <a:t>Asic</a:t>
                </a:r>
                <a:endParaRPr lang="en-US" kern="0" dirty="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3773341" y="2558300"/>
                <a:ext cx="1319213" cy="515937"/>
              </a:xfrm>
              <a:prstGeom prst="roundRect">
                <a:avLst/>
              </a:prstGeom>
              <a:solidFill>
                <a:srgbClr val="00BFFF">
                  <a:lumMod val="65000"/>
                </a:srgbClr>
              </a:solidFill>
              <a:ln w="6350" cap="flat" cmpd="sng" algn="ctr">
                <a:solidFill>
                  <a:srgbClr val="27408B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Target </a:t>
                </a:r>
                <a:r>
                  <a:rPr lang="en-US" kern="0" dirty="0" err="1">
                    <a:solidFill>
                      <a:srgbClr val="FFFFFF"/>
                    </a:solidFill>
                    <a:latin typeface="Helvetica"/>
                    <a:cs typeface="Helvetica"/>
                  </a:rPr>
                  <a:t>Asic</a:t>
                </a:r>
                <a:endParaRPr lang="en-US" kern="0" dirty="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3925741" y="2710700"/>
                <a:ext cx="1319213" cy="515937"/>
              </a:xfrm>
              <a:prstGeom prst="roundRect">
                <a:avLst/>
              </a:prstGeom>
              <a:solidFill>
                <a:srgbClr val="00BFFF">
                  <a:lumMod val="65000"/>
                </a:srgbClr>
              </a:solidFill>
              <a:ln w="6350" cap="flat" cmpd="sng" algn="ctr">
                <a:solidFill>
                  <a:srgbClr val="27408B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TARGET ASIC</a:t>
                </a:r>
              </a:p>
            </p:txBody>
          </p:sp>
          <p:cxnSp>
            <p:nvCxnSpPr>
              <p:cNvPr id="34" name="Straight Connector 33"/>
              <p:cNvCxnSpPr>
                <a:stCxn id="41" idx="3"/>
                <a:endCxn id="33" idx="1"/>
              </p:cNvCxnSpPr>
              <p:nvPr/>
            </p:nvCxnSpPr>
            <p:spPr>
              <a:xfrm>
                <a:off x="2979146" y="2968669"/>
                <a:ext cx="946595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35" name="Straight Connector 34"/>
              <p:cNvCxnSpPr>
                <a:endCxn id="32" idx="1"/>
              </p:cNvCxnSpPr>
              <p:nvPr/>
            </p:nvCxnSpPr>
            <p:spPr>
              <a:xfrm>
                <a:off x="2960541" y="2815475"/>
                <a:ext cx="81280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2776978" y="2663075"/>
                <a:ext cx="81280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37" name="Straight Connector 36"/>
              <p:cNvCxnSpPr>
                <a:endCxn id="24" idx="1"/>
              </p:cNvCxnSpPr>
              <p:nvPr/>
            </p:nvCxnSpPr>
            <p:spPr>
              <a:xfrm>
                <a:off x="2655741" y="2510675"/>
                <a:ext cx="81280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sp>
            <p:nvSpPr>
              <p:cNvPr id="38" name="Rounded Rectangle 37"/>
              <p:cNvSpPr/>
              <p:nvPr/>
            </p:nvSpPr>
            <p:spPr>
              <a:xfrm>
                <a:off x="1204321" y="2253500"/>
                <a:ext cx="1317625" cy="515937"/>
              </a:xfrm>
              <a:prstGeom prst="roundRect">
                <a:avLst/>
              </a:prstGeom>
              <a:solidFill>
                <a:srgbClr val="D9DBEB">
                  <a:lumMod val="75000"/>
                </a:srgbClr>
              </a:solidFill>
              <a:ln w="6350" cap="flat" cmpd="sng" algn="ctr">
                <a:solidFill>
                  <a:srgbClr val="27408B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16 x Preamps</a:t>
                </a: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1356721" y="2405900"/>
                <a:ext cx="1317625" cy="515937"/>
              </a:xfrm>
              <a:prstGeom prst="roundRect">
                <a:avLst/>
              </a:prstGeom>
              <a:solidFill>
                <a:srgbClr val="D9DBEB">
                  <a:lumMod val="75000"/>
                </a:srgbClr>
              </a:solidFill>
              <a:ln w="6350" cap="flat" cmpd="sng" algn="ctr">
                <a:solidFill>
                  <a:srgbClr val="27408B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16 x Preamps</a:t>
                </a: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1509121" y="2558300"/>
                <a:ext cx="1317625" cy="515937"/>
              </a:xfrm>
              <a:prstGeom prst="roundRect">
                <a:avLst/>
              </a:prstGeom>
              <a:solidFill>
                <a:srgbClr val="D9DBEB">
                  <a:lumMod val="75000"/>
                </a:srgbClr>
              </a:solidFill>
              <a:ln w="6350" cap="flat" cmpd="sng" algn="ctr">
                <a:solidFill>
                  <a:srgbClr val="27408B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16 x Preamps</a:t>
                </a: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1661521" y="2710700"/>
                <a:ext cx="1317625" cy="515937"/>
              </a:xfrm>
              <a:prstGeom prst="roundRect">
                <a:avLst/>
              </a:prstGeom>
              <a:solidFill>
                <a:srgbClr val="D9DBEB">
                  <a:lumMod val="75000"/>
                </a:srgbClr>
              </a:solidFill>
              <a:ln w="6350" cap="flat" cmpd="sng" algn="ctr">
                <a:solidFill>
                  <a:srgbClr val="27408B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16 x Preamp</a:t>
                </a:r>
              </a:p>
            </p:txBody>
          </p:sp>
          <p:cxnSp>
            <p:nvCxnSpPr>
              <p:cNvPr id="42" name="Straight Connector 41"/>
              <p:cNvCxnSpPr>
                <a:endCxn id="41" idx="1"/>
              </p:cNvCxnSpPr>
              <p:nvPr/>
            </p:nvCxnSpPr>
            <p:spPr>
              <a:xfrm>
                <a:off x="932859" y="2739275"/>
                <a:ext cx="728662" cy="228600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43" name="Straight Connector 42"/>
              <p:cNvCxnSpPr>
                <a:endCxn id="40" idx="1"/>
              </p:cNvCxnSpPr>
              <p:nvPr/>
            </p:nvCxnSpPr>
            <p:spPr>
              <a:xfrm>
                <a:off x="932859" y="2739275"/>
                <a:ext cx="576262" cy="76200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44" name="Straight Connector 43"/>
              <p:cNvCxnSpPr>
                <a:endCxn id="39" idx="1"/>
              </p:cNvCxnSpPr>
              <p:nvPr/>
            </p:nvCxnSpPr>
            <p:spPr>
              <a:xfrm flipV="1">
                <a:off x="932859" y="2663075"/>
                <a:ext cx="423862" cy="76200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45" name="Straight Connector 44"/>
              <p:cNvCxnSpPr>
                <a:endCxn id="38" idx="1"/>
              </p:cNvCxnSpPr>
              <p:nvPr/>
            </p:nvCxnSpPr>
            <p:spPr>
              <a:xfrm flipV="1">
                <a:off x="932859" y="2510675"/>
                <a:ext cx="271462" cy="228600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46" name="Straight Connector 45"/>
              <p:cNvCxnSpPr>
                <a:stCxn id="25" idx="3"/>
              </p:cNvCxnSpPr>
              <p:nvPr/>
            </p:nvCxnSpPr>
            <p:spPr>
              <a:xfrm>
                <a:off x="6810229" y="2613861"/>
                <a:ext cx="702697" cy="7875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cxnSp>
            <p:nvCxnSpPr>
              <p:cNvPr id="47" name="Straight Connector 46"/>
              <p:cNvCxnSpPr>
                <a:stCxn id="51" idx="3"/>
                <a:endCxn id="48" idx="1"/>
              </p:cNvCxnSpPr>
              <p:nvPr/>
            </p:nvCxnSpPr>
            <p:spPr>
              <a:xfrm flipH="1" flipV="1">
                <a:off x="753171" y="3379124"/>
                <a:ext cx="3951" cy="781964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dash"/>
                <a:tailEnd type="oval"/>
              </a:ln>
              <a:effectLst/>
            </p:spPr>
          </p:cxnSp>
          <p:sp>
            <p:nvSpPr>
              <p:cNvPr id="48" name="Rounded Rectangle 47"/>
              <p:cNvSpPr/>
              <p:nvPr/>
            </p:nvSpPr>
            <p:spPr>
              <a:xfrm rot="16200000">
                <a:off x="111213" y="2435362"/>
                <a:ext cx="1283914" cy="603609"/>
              </a:xfrm>
              <a:prstGeom prst="roundRect">
                <a:avLst/>
              </a:prstGeom>
              <a:solidFill>
                <a:srgbClr val="3366FF"/>
              </a:solidFill>
              <a:ln w="6350" cap="flat" cmpd="sng" algn="ctr">
                <a:solidFill>
                  <a:srgbClr val="27408B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64 Pixel Module</a:t>
                </a:r>
                <a:endParaRPr lang="en-US" sz="1100" kern="0" dirty="0">
                  <a:solidFill>
                    <a:srgbClr val="FFFFFF"/>
                  </a:solidFill>
                  <a:latin typeface="Helvetica"/>
                  <a:cs typeface="Helvetica"/>
                </a:endParaRPr>
              </a:p>
            </p:txBody>
          </p:sp>
          <p:cxnSp>
            <p:nvCxnSpPr>
              <p:cNvPr id="49" name="Straight Connector 48"/>
              <p:cNvCxnSpPr/>
              <p:nvPr/>
            </p:nvCxnSpPr>
            <p:spPr>
              <a:xfrm>
                <a:off x="5252362" y="3130329"/>
                <a:ext cx="2273393" cy="30170"/>
              </a:xfrm>
              <a:prstGeom prst="line">
                <a:avLst/>
              </a:prstGeom>
              <a:noFill/>
              <a:ln w="12700" cap="flat" cmpd="sng" algn="ctr">
                <a:solidFill>
                  <a:srgbClr val="27408B"/>
                </a:solidFill>
                <a:prstDash val="solid"/>
                <a:tailEnd type="oval"/>
              </a:ln>
              <a:effectLst/>
            </p:spPr>
          </p:cxnSp>
          <p:sp>
            <p:nvSpPr>
              <p:cNvPr id="50" name="Rounded Rectangle 49"/>
              <p:cNvSpPr/>
              <p:nvPr/>
            </p:nvSpPr>
            <p:spPr>
              <a:xfrm rot="16200000">
                <a:off x="6370974" y="3163859"/>
                <a:ext cx="2889250" cy="556230"/>
              </a:xfrm>
              <a:prstGeom prst="roundRect">
                <a:avLst/>
              </a:prstGeom>
              <a:solidFill>
                <a:srgbClr val="0000CC"/>
              </a:solidFill>
              <a:ln w="6350" cap="flat" cmpd="sng" algn="ctr">
                <a:solidFill>
                  <a:srgbClr val="27408B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Backplane Board</a:t>
                </a:r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 rot="16200000">
                <a:off x="115165" y="4501240"/>
                <a:ext cx="1283914" cy="603609"/>
              </a:xfrm>
              <a:prstGeom prst="roundRect">
                <a:avLst/>
              </a:prstGeom>
              <a:solidFill>
                <a:srgbClr val="3366FF"/>
              </a:solidFill>
              <a:ln w="6350" cap="flat" cmpd="sng" algn="ctr">
                <a:solidFill>
                  <a:srgbClr val="27408B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FFFFFF"/>
                    </a:solidFill>
                    <a:latin typeface="Helvetica"/>
                    <a:cs typeface="Helvetica"/>
                  </a:rPr>
                  <a:t>64 Pixel Module</a:t>
                </a:r>
              </a:p>
            </p:txBody>
          </p:sp>
          <p:sp>
            <p:nvSpPr>
              <p:cNvPr id="52" name="Content Placeholder 2"/>
              <p:cNvSpPr txBox="1">
                <a:spLocks/>
              </p:cNvSpPr>
              <p:nvPr/>
            </p:nvSpPr>
            <p:spPr bwMode="auto">
              <a:xfrm>
                <a:off x="4356147" y="1918534"/>
                <a:ext cx="1821391" cy="3598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eaLnBrk="0" hangingPunct="0">
                  <a:spcBef>
                    <a:spcPct val="20000"/>
                  </a:spcBef>
                  <a:buFont typeface="Arial" pitchFamily="-1" charset="0"/>
                  <a:buNone/>
                </a:pPr>
                <a:r>
                  <a:rPr lang="en-US" sz="1200" i="1" dirty="0">
                    <a:solidFill>
                      <a:srgbClr val="000000"/>
                    </a:solidFill>
                    <a:latin typeface="Helvetica"/>
                    <a:ea typeface="Futura Std Book" charset="0"/>
                    <a:cs typeface="Helvetica"/>
                  </a:rPr>
                  <a:t>TARGET Module</a:t>
                </a:r>
              </a:p>
            </p:txBody>
          </p:sp>
          <p:cxnSp>
            <p:nvCxnSpPr>
              <p:cNvPr id="63" name="Straight Connector 62"/>
              <p:cNvCxnSpPr>
                <a:stCxn id="65" idx="1"/>
                <a:endCxn id="66" idx="0"/>
              </p:cNvCxnSpPr>
              <p:nvPr/>
            </p:nvCxnSpPr>
            <p:spPr>
              <a:xfrm flipH="1">
                <a:off x="3463158" y="3067102"/>
                <a:ext cx="3902334" cy="495526"/>
              </a:xfrm>
              <a:prstGeom prst="line">
                <a:avLst/>
              </a:prstGeom>
              <a:ln w="158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>
                <a:stCxn id="65" idx="5"/>
                <a:endCxn id="66" idx="5"/>
              </p:cNvCxnSpPr>
              <p:nvPr/>
            </p:nvCxnSpPr>
            <p:spPr>
              <a:xfrm flipH="1">
                <a:off x="4508716" y="3308217"/>
                <a:ext cx="3098571" cy="2771496"/>
              </a:xfrm>
              <a:prstGeom prst="line">
                <a:avLst/>
              </a:prstGeom>
              <a:ln w="158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/>
              <p:cNvSpPr>
                <a:spLocks noChangeAspect="1"/>
              </p:cNvSpPr>
              <p:nvPr/>
            </p:nvSpPr>
            <p:spPr>
              <a:xfrm>
                <a:off x="7315414" y="3017166"/>
                <a:ext cx="341951" cy="340987"/>
              </a:xfrm>
              <a:prstGeom prst="ellipse">
                <a:avLst/>
              </a:prstGeom>
              <a:noFill/>
              <a:ln w="158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en-US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/>
                </a:endParaRPr>
              </a:p>
            </p:txBody>
          </p:sp>
          <p:sp>
            <p:nvSpPr>
              <p:cNvPr id="66" name="Oval 65"/>
              <p:cNvSpPr>
                <a:spLocks noChangeAspect="1"/>
              </p:cNvSpPr>
              <p:nvPr/>
            </p:nvSpPr>
            <p:spPr>
              <a:xfrm>
                <a:off x="1984515" y="3562628"/>
                <a:ext cx="2957286" cy="2948948"/>
              </a:xfrm>
              <a:prstGeom prst="ellipse">
                <a:avLst/>
              </a:prstGeom>
              <a:solidFill>
                <a:srgbClr val="FFFFFF"/>
              </a:solidFill>
              <a:ln w="158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endParaRPr lang="en-US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/>
                </a:endParaRPr>
              </a:p>
            </p:txBody>
          </p:sp>
          <p:sp>
            <p:nvSpPr>
              <p:cNvPr id="67" name="Content Placeholder 2"/>
              <p:cNvSpPr txBox="1">
                <a:spLocks/>
              </p:cNvSpPr>
              <p:nvPr/>
            </p:nvSpPr>
            <p:spPr bwMode="auto">
              <a:xfrm>
                <a:off x="2383660" y="3891831"/>
                <a:ext cx="2159000" cy="1900744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>
                <a:noAutofit/>
              </a:bodyPr>
              <a:lstStyle>
                <a:lvl1pPr marL="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1pPr>
                <a:lvl2pPr marL="4572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9144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3716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18288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2860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sz="1600" dirty="0">
                    <a:solidFill>
                      <a:srgbClr val="000000"/>
                    </a:solidFill>
                    <a:latin typeface="Helvetica Neue"/>
                    <a:cs typeface="Helvetica Neue"/>
                  </a:rPr>
                  <a:t>Any 2 </a:t>
                </a:r>
                <a:r>
                  <a:rPr lang="en-GB" sz="1600" dirty="0">
                    <a:solidFill>
                      <a:srgbClr val="000000"/>
                    </a:solidFill>
                    <a:latin typeface="Helvetica Neue"/>
                    <a:cs typeface="Helvetica Neue"/>
                  </a:rPr>
                  <a:t>neighbouring</a:t>
                </a:r>
                <a:r>
                  <a:rPr lang="en-US" sz="1600" dirty="0">
                    <a:solidFill>
                      <a:srgbClr val="000000"/>
                    </a:solidFill>
                    <a:latin typeface="Helvetica Neue"/>
                    <a:cs typeface="Helvetica Neue"/>
                  </a:rPr>
                  <a:t> super-pixels</a:t>
                </a:r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3537150" y="4555602"/>
                <a:ext cx="720040" cy="720040"/>
                <a:chOff x="2771840" y="1772816"/>
                <a:chExt cx="720040" cy="720040"/>
              </a:xfrm>
            </p:grpSpPr>
            <p:sp>
              <p:nvSpPr>
                <p:cNvPr id="69" name="Rectangle 68"/>
                <p:cNvSpPr>
                  <a:spLocks noChangeAspect="1"/>
                </p:cNvSpPr>
                <p:nvPr/>
              </p:nvSpPr>
              <p:spPr>
                <a:xfrm>
                  <a:off x="2771840" y="1772816"/>
                  <a:ext cx="360000" cy="360000"/>
                </a:xfrm>
                <a:prstGeom prst="rect">
                  <a:avLst/>
                </a:prstGeom>
                <a:solidFill>
                  <a:srgbClr val="3366FF"/>
                </a:solidFill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70" name="Rectangle 69"/>
                <p:cNvSpPr>
                  <a:spLocks noChangeAspect="1"/>
                </p:cNvSpPr>
                <p:nvPr/>
              </p:nvSpPr>
              <p:spPr>
                <a:xfrm>
                  <a:off x="3131880" y="1772816"/>
                  <a:ext cx="360000" cy="360000"/>
                </a:xfrm>
                <a:prstGeom prst="rect">
                  <a:avLst/>
                </a:prstGeom>
                <a:solidFill>
                  <a:srgbClr val="3366FF"/>
                </a:solidFill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71" name="Rectangle 70"/>
                <p:cNvSpPr>
                  <a:spLocks noChangeAspect="1"/>
                </p:cNvSpPr>
                <p:nvPr/>
              </p:nvSpPr>
              <p:spPr>
                <a:xfrm>
                  <a:off x="2771840" y="2132856"/>
                  <a:ext cx="360000" cy="360000"/>
                </a:xfrm>
                <a:prstGeom prst="rect">
                  <a:avLst/>
                </a:prstGeom>
                <a:solidFill>
                  <a:srgbClr val="3366FF"/>
                </a:solidFill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72" name="Rectangle 71"/>
                <p:cNvSpPr>
                  <a:spLocks noChangeAspect="1"/>
                </p:cNvSpPr>
                <p:nvPr/>
              </p:nvSpPr>
              <p:spPr>
                <a:xfrm>
                  <a:off x="3131880" y="2132856"/>
                  <a:ext cx="360000" cy="360000"/>
                </a:xfrm>
                <a:prstGeom prst="rect">
                  <a:avLst/>
                </a:prstGeom>
                <a:solidFill>
                  <a:srgbClr val="3366FF"/>
                </a:solidFill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73" name="Group 72"/>
              <p:cNvGrpSpPr/>
              <p:nvPr/>
            </p:nvGrpSpPr>
            <p:grpSpPr>
              <a:xfrm>
                <a:off x="2764264" y="4562858"/>
                <a:ext cx="720040" cy="720040"/>
                <a:chOff x="2771840" y="1772816"/>
                <a:chExt cx="720040" cy="720040"/>
              </a:xfrm>
            </p:grpSpPr>
            <p:sp>
              <p:nvSpPr>
                <p:cNvPr id="74" name="Rectangle 73"/>
                <p:cNvSpPr>
                  <a:spLocks noChangeAspect="1"/>
                </p:cNvSpPr>
                <p:nvPr/>
              </p:nvSpPr>
              <p:spPr>
                <a:xfrm>
                  <a:off x="2771840" y="1772816"/>
                  <a:ext cx="360000" cy="360000"/>
                </a:xfrm>
                <a:prstGeom prst="rect">
                  <a:avLst/>
                </a:prstGeom>
                <a:solidFill>
                  <a:srgbClr val="3366FF"/>
                </a:solidFill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75" name="Rectangle 74"/>
                <p:cNvSpPr>
                  <a:spLocks noChangeAspect="1"/>
                </p:cNvSpPr>
                <p:nvPr/>
              </p:nvSpPr>
              <p:spPr>
                <a:xfrm>
                  <a:off x="3131880" y="1772816"/>
                  <a:ext cx="360000" cy="360000"/>
                </a:xfrm>
                <a:prstGeom prst="rect">
                  <a:avLst/>
                </a:prstGeom>
                <a:solidFill>
                  <a:srgbClr val="3366FF"/>
                </a:solidFill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76" name="Rectangle 75"/>
                <p:cNvSpPr>
                  <a:spLocks noChangeAspect="1"/>
                </p:cNvSpPr>
                <p:nvPr/>
              </p:nvSpPr>
              <p:spPr>
                <a:xfrm>
                  <a:off x="2771840" y="2132856"/>
                  <a:ext cx="360000" cy="360000"/>
                </a:xfrm>
                <a:prstGeom prst="rect">
                  <a:avLst/>
                </a:prstGeom>
                <a:solidFill>
                  <a:srgbClr val="3366FF"/>
                </a:solidFill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77" name="Rectangle 76"/>
                <p:cNvSpPr>
                  <a:spLocks noChangeAspect="1"/>
                </p:cNvSpPr>
                <p:nvPr/>
              </p:nvSpPr>
              <p:spPr>
                <a:xfrm>
                  <a:off x="3131880" y="2132856"/>
                  <a:ext cx="360000" cy="360000"/>
                </a:xfrm>
                <a:prstGeom prst="rect">
                  <a:avLst/>
                </a:prstGeom>
                <a:solidFill>
                  <a:srgbClr val="3366FF"/>
                </a:solidFill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sp>
            <p:nvSpPr>
              <p:cNvPr id="78" name="Content Placeholder 2"/>
              <p:cNvSpPr txBox="1">
                <a:spLocks/>
              </p:cNvSpPr>
              <p:nvPr/>
            </p:nvSpPr>
            <p:spPr bwMode="auto">
              <a:xfrm>
                <a:off x="2347372" y="5296087"/>
                <a:ext cx="2231571" cy="1060080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>
                <a:noAutofit/>
              </a:bodyPr>
              <a:lstStyle>
                <a:lvl1pPr marL="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1pPr>
                <a:lvl2pPr marL="4572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9144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3716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18288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2860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sz="1600" dirty="0">
                    <a:solidFill>
                      <a:srgbClr val="000000"/>
                    </a:solidFill>
                    <a:latin typeface="Helvetica Neue"/>
                    <a:cs typeface="Helvetica Neue"/>
                  </a:rPr>
                  <a:t>Following camera trigger data read out to central location</a:t>
                </a:r>
              </a:p>
            </p:txBody>
          </p:sp>
          <p:sp>
            <p:nvSpPr>
              <p:cNvPr id="79" name="Content Placeholder 2"/>
              <p:cNvSpPr txBox="1">
                <a:spLocks/>
              </p:cNvSpPr>
              <p:nvPr/>
            </p:nvSpPr>
            <p:spPr bwMode="auto">
              <a:xfrm>
                <a:off x="6810145" y="2152884"/>
                <a:ext cx="696472" cy="900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>
                <a:normAutofit/>
              </a:bodyPr>
              <a:lstStyle>
                <a:lvl1pPr marL="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1pPr>
                <a:lvl2pPr marL="4572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9144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3716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1828800" indent="0" algn="ctr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2860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defRPr/>
                </a:pPr>
                <a:r>
                  <a:rPr lang="en-US" sz="1200" i="1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 UDP Data</a:t>
                </a:r>
              </a:p>
            </p:txBody>
          </p:sp>
        </p:grpSp>
        <p:sp>
          <p:nvSpPr>
            <p:cNvPr id="84" name="Content Placeholder 2"/>
            <p:cNvSpPr txBox="1">
              <a:spLocks/>
            </p:cNvSpPr>
            <p:nvPr/>
          </p:nvSpPr>
          <p:spPr bwMode="auto">
            <a:xfrm>
              <a:off x="7323880" y="5824031"/>
              <a:ext cx="1569785" cy="39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>
              <a:norm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200" i="1" dirty="0">
                  <a:solidFill>
                    <a:srgbClr val="000000"/>
                  </a:solidFill>
                  <a:latin typeface="Helvetica"/>
                  <a:cs typeface="Helvetica"/>
                </a:rPr>
                <a:t>Control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4035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 descr="14337474035_29d786717b_k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5226" flipH="1">
            <a:off x="656003" y="2592274"/>
            <a:ext cx="3843689" cy="2396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Development of the camera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Leicester 2012, start construction of camera with MAPMs – CHEC-M.</a:t>
            </a:r>
          </a:p>
          <a:p>
            <a:r>
              <a:rPr lang="en-GB" dirty="0"/>
              <a:t>Electronics based around TARGET (Hawaii/SLAC and Erlangen).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r>
              <a:rPr lang="en-GB" dirty="0"/>
              <a:t>DAQ using White Rabbit for timing (Amsterdam).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Backplane, common with SCT (Washington University).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Flashers (Durham) and Peripherals Board (Liverpool) complete camera.</a:t>
            </a:r>
          </a:p>
          <a:p>
            <a:endParaRPr lang="en-GB" dirty="0"/>
          </a:p>
        </p:txBody>
      </p:sp>
      <p:pic>
        <p:nvPicPr>
          <p:cNvPr id="69" name="Picture 68" descr="IMG_351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79863" y="2404048"/>
            <a:ext cx="3951391" cy="2963542"/>
          </a:xfrm>
          <a:prstGeom prst="rect">
            <a:avLst/>
          </a:prstGeom>
        </p:spPr>
      </p:pic>
      <p:pic>
        <p:nvPicPr>
          <p:cNvPr id="70" name="Picture 39" descr="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61" y="5034305"/>
            <a:ext cx="3358346" cy="155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21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343426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Development of the camera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5315682" cy="5135563"/>
          </a:xfrm>
        </p:spPr>
        <p:txBody>
          <a:bodyPr/>
          <a:lstStyle/>
          <a:p>
            <a:r>
              <a:rPr lang="en-GB" dirty="0"/>
              <a:t>Leicester 2015, CHEC-M complete.</a:t>
            </a:r>
          </a:p>
        </p:txBody>
      </p:sp>
      <p:grpSp>
        <p:nvGrpSpPr>
          <p:cNvPr id="131" name="Group 130"/>
          <p:cNvGrpSpPr/>
          <p:nvPr/>
        </p:nvGrpSpPr>
        <p:grpSpPr>
          <a:xfrm>
            <a:off x="1553602" y="1983427"/>
            <a:ext cx="6564353" cy="4742856"/>
            <a:chOff x="692458" y="1646073"/>
            <a:chExt cx="6564353" cy="4742856"/>
          </a:xfrm>
        </p:grpSpPr>
        <p:pic>
          <p:nvPicPr>
            <p:cNvPr id="134" name="Picture 133" descr="003609-2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3123" r="94535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0909" r="8211"/>
            <a:stretch/>
          </p:blipFill>
          <p:spPr>
            <a:xfrm>
              <a:off x="1322772" y="1672334"/>
              <a:ext cx="5530789" cy="4644578"/>
            </a:xfrm>
            <a:prstGeom prst="rect">
              <a:avLst/>
            </a:prstGeom>
          </p:spPr>
        </p:pic>
        <p:sp>
          <p:nvSpPr>
            <p:cNvPr id="135" name="TextBox 134"/>
            <p:cNvSpPr txBox="1"/>
            <p:nvPr/>
          </p:nvSpPr>
          <p:spPr>
            <a:xfrm>
              <a:off x="1308153" y="2042855"/>
              <a:ext cx="8261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Lid motor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92458" y="5698453"/>
              <a:ext cx="22073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Motor Bulk-head Connectors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862065" y="5155030"/>
              <a:ext cx="19552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Lid Locking Mechanism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896648" y="2595446"/>
              <a:ext cx="18135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Photodetectors and front end electronics 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5577739" y="1805441"/>
              <a:ext cx="390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Lid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198484" y="1646073"/>
              <a:ext cx="11909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Pointing LEDs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4250439" y="3898779"/>
              <a:ext cx="1062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FFFF"/>
                  </a:solidFill>
                  <a:latin typeface="Arial"/>
                  <a:ea typeface="ＭＳ Ｐゴシック"/>
                  <a:cs typeface="Arial"/>
                </a:rPr>
                <a:t>LED Flasher Units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5858431" y="5978670"/>
              <a:ext cx="10560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Enclosure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077375" y="6111930"/>
              <a:ext cx="18612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Thermal Exchange Unit</a:t>
              </a:r>
            </a:p>
          </p:txBody>
        </p:sp>
        <p:cxnSp>
          <p:nvCxnSpPr>
            <p:cNvPr id="144" name="Straight Connector 143"/>
            <p:cNvCxnSpPr/>
            <p:nvPr/>
          </p:nvCxnSpPr>
          <p:spPr>
            <a:xfrm flipV="1">
              <a:off x="2352583" y="1803461"/>
              <a:ext cx="423591" cy="1980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5" name="Group 144"/>
            <p:cNvGrpSpPr/>
            <p:nvPr/>
          </p:nvGrpSpPr>
          <p:grpSpPr>
            <a:xfrm flipH="1">
              <a:off x="5234082" y="1984099"/>
              <a:ext cx="394803" cy="104935"/>
              <a:chOff x="1958935" y="230412"/>
              <a:chExt cx="526682" cy="139988"/>
            </a:xfrm>
          </p:grpSpPr>
          <p:cxnSp>
            <p:nvCxnSpPr>
              <p:cNvPr id="178" name="Straight Connector 177"/>
              <p:cNvCxnSpPr/>
              <p:nvPr/>
            </p:nvCxnSpPr>
            <p:spPr>
              <a:xfrm>
                <a:off x="1958935" y="230412"/>
                <a:ext cx="411075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 flipH="1" flipV="1">
              <a:off x="3961669" y="3010508"/>
              <a:ext cx="354278" cy="1036270"/>
              <a:chOff x="1995824" y="257026"/>
              <a:chExt cx="526682" cy="139988"/>
            </a:xfrm>
          </p:grpSpPr>
          <p:cxnSp>
            <p:nvCxnSpPr>
              <p:cNvPr id="176" name="Straight Connector 175"/>
              <p:cNvCxnSpPr/>
              <p:nvPr/>
            </p:nvCxnSpPr>
            <p:spPr>
              <a:xfrm flipV="1">
                <a:off x="1995824" y="257026"/>
                <a:ext cx="275124" cy="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2270949" y="257026"/>
                <a:ext cx="251557" cy="139988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/>
            <p:cNvGrpSpPr/>
            <p:nvPr/>
          </p:nvGrpSpPr>
          <p:grpSpPr>
            <a:xfrm>
              <a:off x="1821918" y="3010506"/>
              <a:ext cx="320110" cy="1036274"/>
              <a:chOff x="1888733" y="279475"/>
              <a:chExt cx="376442" cy="129063"/>
            </a:xfrm>
          </p:grpSpPr>
          <p:cxnSp>
            <p:nvCxnSpPr>
              <p:cNvPr id="174" name="Straight Connector 173"/>
              <p:cNvCxnSpPr/>
              <p:nvPr/>
            </p:nvCxnSpPr>
            <p:spPr>
              <a:xfrm flipV="1">
                <a:off x="1888733" y="279475"/>
                <a:ext cx="0" cy="59387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1888737" y="338862"/>
                <a:ext cx="376438" cy="69676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/>
            <p:cNvGrpSpPr/>
            <p:nvPr/>
          </p:nvGrpSpPr>
          <p:grpSpPr>
            <a:xfrm flipH="1" flipV="1">
              <a:off x="5215738" y="5771106"/>
              <a:ext cx="693827" cy="352953"/>
              <a:chOff x="1958935" y="230412"/>
              <a:chExt cx="526682" cy="139988"/>
            </a:xfrm>
          </p:grpSpPr>
          <p:cxnSp>
            <p:nvCxnSpPr>
              <p:cNvPr id="172" name="Straight Connector 171"/>
              <p:cNvCxnSpPr/>
              <p:nvPr/>
            </p:nvCxnSpPr>
            <p:spPr>
              <a:xfrm>
                <a:off x="1958935" y="230412"/>
                <a:ext cx="411075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/>
            <p:cNvGrpSpPr/>
            <p:nvPr/>
          </p:nvGrpSpPr>
          <p:grpSpPr>
            <a:xfrm flipV="1">
              <a:off x="3896356" y="6016759"/>
              <a:ext cx="419591" cy="244485"/>
              <a:chOff x="1958935" y="230412"/>
              <a:chExt cx="526682" cy="139988"/>
            </a:xfrm>
          </p:grpSpPr>
          <p:cxnSp>
            <p:nvCxnSpPr>
              <p:cNvPr id="170" name="Straight Connector 169"/>
              <p:cNvCxnSpPr/>
              <p:nvPr/>
            </p:nvCxnSpPr>
            <p:spPr>
              <a:xfrm>
                <a:off x="1958935" y="230412"/>
                <a:ext cx="411075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0" name="TextBox 149"/>
            <p:cNvSpPr txBox="1"/>
            <p:nvPr/>
          </p:nvSpPr>
          <p:spPr>
            <a:xfrm>
              <a:off x="4978003" y="3437117"/>
              <a:ext cx="1062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FFFF"/>
                  </a:solidFill>
                  <a:latin typeface="Arial"/>
                  <a:ea typeface="ＭＳ Ｐゴシック"/>
                  <a:cs typeface="Arial"/>
                </a:rPr>
                <a:t>Mounting eyelets</a:t>
              </a: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854229" y="4748104"/>
              <a:ext cx="1062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FFFF"/>
                  </a:solidFill>
                  <a:latin typeface="Arial"/>
                  <a:ea typeface="ＭＳ Ｐゴシック"/>
                  <a:cs typeface="Arial"/>
                </a:rPr>
                <a:t>Focal plane plate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6200728" y="4203209"/>
              <a:ext cx="10560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Desiccator</a:t>
              </a:r>
            </a:p>
          </p:txBody>
        </p:sp>
        <p:grpSp>
          <p:nvGrpSpPr>
            <p:cNvPr id="153" name="Group 152"/>
            <p:cNvGrpSpPr/>
            <p:nvPr/>
          </p:nvGrpSpPr>
          <p:grpSpPr>
            <a:xfrm flipH="1" flipV="1">
              <a:off x="6055410" y="3588146"/>
              <a:ext cx="346913" cy="772297"/>
              <a:chOff x="1958937" y="230412"/>
              <a:chExt cx="526680" cy="139988"/>
            </a:xfrm>
          </p:grpSpPr>
          <p:cxnSp>
            <p:nvCxnSpPr>
              <p:cNvPr id="168" name="Straight Connector 167"/>
              <p:cNvCxnSpPr/>
              <p:nvPr/>
            </p:nvCxnSpPr>
            <p:spPr>
              <a:xfrm>
                <a:off x="1958935" y="230412"/>
                <a:ext cx="411075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/>
            <p:cNvGrpSpPr/>
            <p:nvPr/>
          </p:nvGrpSpPr>
          <p:grpSpPr>
            <a:xfrm flipV="1">
              <a:off x="2862393" y="5605601"/>
              <a:ext cx="637558" cy="244485"/>
              <a:chOff x="1958935" y="230412"/>
              <a:chExt cx="526682" cy="139988"/>
            </a:xfrm>
          </p:grpSpPr>
          <p:cxnSp>
            <p:nvCxnSpPr>
              <p:cNvPr id="166" name="Straight Connector 165"/>
              <p:cNvCxnSpPr/>
              <p:nvPr/>
            </p:nvCxnSpPr>
            <p:spPr>
              <a:xfrm>
                <a:off x="1958935" y="230412"/>
                <a:ext cx="411075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" name="Group 154"/>
            <p:cNvGrpSpPr/>
            <p:nvPr/>
          </p:nvGrpSpPr>
          <p:grpSpPr>
            <a:xfrm rot="16200000">
              <a:off x="2025991" y="4789736"/>
              <a:ext cx="329841" cy="510224"/>
              <a:chOff x="2147611" y="230412"/>
              <a:chExt cx="338006" cy="139988"/>
            </a:xfrm>
          </p:grpSpPr>
          <p:cxnSp>
            <p:nvCxnSpPr>
              <p:cNvPr id="164" name="Straight Connector 163"/>
              <p:cNvCxnSpPr/>
              <p:nvPr/>
            </p:nvCxnSpPr>
            <p:spPr>
              <a:xfrm rot="5400000" flipV="1">
                <a:off x="2258810" y="119213"/>
                <a:ext cx="0" cy="222397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6" name="Group 155"/>
            <p:cNvGrpSpPr/>
            <p:nvPr/>
          </p:nvGrpSpPr>
          <p:grpSpPr>
            <a:xfrm flipH="1" flipV="1">
              <a:off x="3527561" y="4194331"/>
              <a:ext cx="354278" cy="715574"/>
              <a:chOff x="1995824" y="257026"/>
              <a:chExt cx="526682" cy="139988"/>
            </a:xfrm>
          </p:grpSpPr>
          <p:cxnSp>
            <p:nvCxnSpPr>
              <p:cNvPr id="162" name="Straight Connector 161"/>
              <p:cNvCxnSpPr/>
              <p:nvPr/>
            </p:nvCxnSpPr>
            <p:spPr>
              <a:xfrm flipV="1">
                <a:off x="1995824" y="257026"/>
                <a:ext cx="275124" cy="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2270949" y="257026"/>
                <a:ext cx="251557" cy="139988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7" name="Group 156"/>
            <p:cNvGrpSpPr/>
            <p:nvPr/>
          </p:nvGrpSpPr>
          <p:grpSpPr>
            <a:xfrm rot="5400000" flipH="1">
              <a:off x="5092820" y="3140354"/>
              <a:ext cx="282521" cy="411443"/>
              <a:chOff x="1995824" y="257026"/>
              <a:chExt cx="526682" cy="139988"/>
            </a:xfrm>
          </p:grpSpPr>
          <p:cxnSp>
            <p:nvCxnSpPr>
              <p:cNvPr id="160" name="Straight Connector 159"/>
              <p:cNvCxnSpPr/>
              <p:nvPr/>
            </p:nvCxnSpPr>
            <p:spPr>
              <a:xfrm flipV="1">
                <a:off x="1995824" y="257026"/>
                <a:ext cx="275124" cy="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2270949" y="257026"/>
                <a:ext cx="251557" cy="139988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8" name="Straight Connector 157"/>
            <p:cNvCxnSpPr/>
            <p:nvPr/>
          </p:nvCxnSpPr>
          <p:spPr>
            <a:xfrm flipV="1">
              <a:off x="2601157" y="1984100"/>
              <a:ext cx="718148" cy="217562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flipH="1">
              <a:off x="2077375" y="2201662"/>
              <a:ext cx="523782" cy="0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22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617085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Camera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Camera in dark box with laser mounted on robot arm.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Lab. tests results (here with external trigger).</a:t>
            </a:r>
          </a:p>
        </p:txBody>
      </p:sp>
      <p:pic>
        <p:nvPicPr>
          <p:cNvPr id="5" name="Picture 4" descr="BoxL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25" t="7212" r="23725"/>
          <a:stretch/>
        </p:blipFill>
        <p:spPr>
          <a:xfrm>
            <a:off x="337352" y="2352581"/>
            <a:ext cx="4534399" cy="4185821"/>
          </a:xfrm>
          <a:prstGeom prst="rect">
            <a:avLst/>
          </a:prstGeom>
        </p:spPr>
      </p:pic>
      <p:pic>
        <p:nvPicPr>
          <p:cNvPr id="6" name="Picture 5" descr="Tota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156" y="2352581"/>
            <a:ext cx="4375455" cy="4243531"/>
          </a:xfrm>
          <a:prstGeom prst="rect">
            <a:avLst/>
          </a:prstGeom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23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93497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Completing the </a:t>
            </a:r>
            <a:br>
              <a:rPr lang="en-GB" dirty="0"/>
            </a:br>
            <a:r>
              <a:rPr lang="en-GB" dirty="0"/>
              <a:t>GCT prototype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Camera shipped to Paris, arrived Friday 13</a:t>
            </a:r>
            <a:r>
              <a:rPr lang="en-GB" baseline="30000" dirty="0"/>
              <a:t>th</a:t>
            </a:r>
            <a:r>
              <a:rPr lang="en-GB" dirty="0"/>
              <a:t> November.</a:t>
            </a:r>
          </a:p>
          <a:p>
            <a:r>
              <a:rPr lang="en-GB" dirty="0"/>
              <a:t>Checked in lab and mounted on telescope on 20</a:t>
            </a:r>
            <a:r>
              <a:rPr lang="en-GB" baseline="30000" dirty="0"/>
              <a:t>th</a:t>
            </a:r>
            <a:r>
              <a:rPr lang="en-GB" dirty="0"/>
              <a:t> November…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0" y="3128607"/>
            <a:ext cx="4821278" cy="3205397"/>
          </a:xfrm>
          <a:prstGeom prst="rect">
            <a:avLst/>
          </a:prstGeom>
        </p:spPr>
      </p:pic>
      <p:pic>
        <p:nvPicPr>
          <p:cNvPr id="2050" name="63F00987-BB41-40D7-B40F-83A23BC78BE3" descr="F7965430-72EF-48E9-8348-E398B05DB4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589" y="8878"/>
            <a:ext cx="4551813" cy="684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922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Verify camera operation on telescope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Check that</a:t>
            </a:r>
            <a:br>
              <a:rPr lang="en-GB" dirty="0"/>
            </a:br>
            <a:r>
              <a:rPr lang="en-GB" dirty="0"/>
              <a:t>operation</a:t>
            </a:r>
            <a:br>
              <a:rPr lang="en-GB" dirty="0"/>
            </a:br>
            <a:r>
              <a:rPr lang="en-GB" dirty="0"/>
              <a:t>safe, e.g.</a:t>
            </a:r>
            <a:br>
              <a:rPr lang="en-GB" dirty="0"/>
            </a:br>
            <a:r>
              <a:rPr lang="en-GB" dirty="0"/>
              <a:t>TARGET</a:t>
            </a:r>
            <a:br>
              <a:rPr lang="en-GB" dirty="0"/>
            </a:br>
            <a:r>
              <a:rPr lang="en-GB" dirty="0"/>
              <a:t>module</a:t>
            </a:r>
            <a:br>
              <a:rPr lang="en-GB" dirty="0"/>
            </a:br>
            <a:r>
              <a:rPr lang="en-GB" dirty="0"/>
              <a:t>temperatures.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Check</a:t>
            </a:r>
            <a:br>
              <a:rPr lang="en-GB" dirty="0"/>
            </a:br>
            <a:r>
              <a:rPr lang="en-GB" dirty="0"/>
              <a:t>electronics</a:t>
            </a:r>
            <a:br>
              <a:rPr lang="en-GB" dirty="0"/>
            </a:br>
            <a:r>
              <a:rPr lang="en-GB" dirty="0"/>
              <a:t>performance,</a:t>
            </a:r>
            <a:br>
              <a:rPr lang="en-GB" dirty="0"/>
            </a:br>
            <a:r>
              <a:rPr lang="en-GB" dirty="0"/>
              <a:t>e.g. transfer</a:t>
            </a:r>
            <a:br>
              <a:rPr lang="en-GB" dirty="0"/>
            </a:br>
            <a:r>
              <a:rPr lang="en-GB" dirty="0"/>
              <a:t>functions.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Check that MAPMs functioning as expected – look for single photo-electron peak:</a:t>
            </a:r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817" y="1533525"/>
            <a:ext cx="2424939" cy="2274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000" y="2568337"/>
            <a:ext cx="4277700" cy="31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080" y="3932806"/>
            <a:ext cx="2453138" cy="2337185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25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51150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tests of the GCT prototype on sky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6"/>
            <a:ext cx="9252382" cy="482678"/>
          </a:xfrm>
        </p:spPr>
        <p:txBody>
          <a:bodyPr/>
          <a:lstStyle/>
          <a:p>
            <a:r>
              <a:rPr lang="en-GB" dirty="0"/>
              <a:t>Thursday 26</a:t>
            </a:r>
            <a:r>
              <a:rPr lang="en-GB" baseline="30000" dirty="0"/>
              <a:t>th</a:t>
            </a:r>
            <a:r>
              <a:rPr lang="en-GB" dirty="0"/>
              <a:t> Nov, night sky background 20 to 100 times higher than CTA site…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" b="5430"/>
          <a:stretch/>
        </p:blipFill>
        <p:spPr>
          <a:xfrm>
            <a:off x="674707" y="2016203"/>
            <a:ext cx="8922054" cy="474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63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tests of the GCT prototype on sky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8817376" cy="5135563"/>
          </a:xfrm>
        </p:spPr>
        <p:txBody>
          <a:bodyPr/>
          <a:lstStyle/>
          <a:p>
            <a:r>
              <a:rPr lang="en-GB" dirty="0"/>
              <a:t>…but successfully observed Cherenkov light from ~ 50 TeV showers.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1" y="2218666"/>
            <a:ext cx="9615174" cy="2948140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27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8245196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tests of the GCT prototype on sky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Thursday 26</a:t>
            </a:r>
            <a:r>
              <a:rPr lang="en-GB" baseline="30000" dirty="0"/>
              <a:t>th</a:t>
            </a:r>
            <a:r>
              <a:rPr lang="en-GB" dirty="0"/>
              <a:t> November.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10" y="1960036"/>
            <a:ext cx="7124700" cy="4629150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28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74146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tests of the GCT prototype on sky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Thursday 26</a:t>
            </a:r>
            <a:r>
              <a:rPr lang="en-GB" baseline="30000" dirty="0"/>
              <a:t>th</a:t>
            </a:r>
            <a:r>
              <a:rPr lang="en-GB" dirty="0"/>
              <a:t> November.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15" y="1963434"/>
            <a:ext cx="7124700" cy="4629150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29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8345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Detecting high energy </a:t>
            </a:r>
            <a:r>
              <a:rPr lang="en-GB" dirty="0">
                <a:latin typeface="Symbol" pitchFamily="18" charset="2"/>
              </a:rPr>
              <a:t>g</a:t>
            </a:r>
            <a:r>
              <a:rPr lang="en-GB" dirty="0"/>
              <a:t> rays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4485774" cy="5135563"/>
          </a:xfrm>
        </p:spPr>
        <p:txBody>
          <a:bodyPr/>
          <a:lstStyle/>
          <a:p>
            <a:r>
              <a:rPr lang="en-GB" dirty="0"/>
              <a:t>Cherenkov emission, attenuation in air, QE of photomultiplier lead to:</a:t>
            </a:r>
          </a:p>
          <a:p>
            <a:pPr lvl="1"/>
            <a:r>
              <a:rPr lang="en-GB" dirty="0"/>
              <a:t>About 1 </a:t>
            </a:r>
            <a:r>
              <a:rPr lang="en-GB" dirty="0" err="1"/>
              <a:t>p.e.</a:t>
            </a:r>
            <a:r>
              <a:rPr lang="en-GB" dirty="0"/>
              <a:t>/m</a:t>
            </a:r>
            <a:r>
              <a:rPr lang="en-GB" baseline="30000" dirty="0"/>
              <a:t>2</a:t>
            </a:r>
            <a:r>
              <a:rPr lang="en-GB" dirty="0"/>
              <a:t> in few ns for (frequent) 100 GeV </a:t>
            </a:r>
            <a:r>
              <a:rPr lang="en-GB" dirty="0">
                <a:latin typeface="Symbol" pitchFamily="18" charset="2"/>
              </a:rPr>
              <a:t>g</a:t>
            </a:r>
            <a:r>
              <a:rPr lang="en-GB" dirty="0"/>
              <a:t>-ray.</a:t>
            </a:r>
          </a:p>
          <a:p>
            <a:pPr lvl="1"/>
            <a:r>
              <a:rPr lang="en-GB" dirty="0"/>
              <a:t>About  10</a:t>
            </a:r>
            <a:r>
              <a:rPr lang="en-GB" baseline="30000" dirty="0"/>
              <a:t>3</a:t>
            </a:r>
            <a:r>
              <a:rPr lang="en-GB" dirty="0"/>
              <a:t> </a:t>
            </a:r>
            <a:r>
              <a:rPr lang="en-GB" dirty="0" err="1"/>
              <a:t>p.e</a:t>
            </a:r>
            <a:r>
              <a:rPr lang="en-GB" dirty="0"/>
              <a:t>./m</a:t>
            </a:r>
            <a:r>
              <a:rPr lang="en-GB" baseline="30000" dirty="0"/>
              <a:t>2</a:t>
            </a:r>
            <a:r>
              <a:rPr lang="en-GB" dirty="0"/>
              <a:t> in few 10 to 100 ns for (</a:t>
            </a:r>
            <a:r>
              <a:rPr lang="en-GB" dirty="0" err="1"/>
              <a:t>infreq</a:t>
            </a:r>
            <a:r>
              <a:rPr lang="en-GB" dirty="0"/>
              <a:t>.) 10 TeV </a:t>
            </a:r>
            <a:r>
              <a:rPr lang="en-GB" dirty="0">
                <a:latin typeface="Symbol" pitchFamily="18" charset="2"/>
              </a:rPr>
              <a:t>g</a:t>
            </a:r>
            <a:r>
              <a:rPr lang="en-GB" dirty="0"/>
              <a:t>-ray</a:t>
            </a:r>
            <a:r>
              <a:rPr lang="en-GB" dirty="0">
                <a:latin typeface="Symbol" pitchFamily="18" charset="2"/>
              </a:rPr>
              <a:t>.</a:t>
            </a:r>
            <a:endParaRPr lang="en-GB" dirty="0"/>
          </a:p>
          <a:p>
            <a:r>
              <a:rPr lang="en-GB" dirty="0"/>
              <a:t>Limitations:</a:t>
            </a:r>
          </a:p>
          <a:p>
            <a:pPr lvl="1"/>
            <a:r>
              <a:rPr lang="en-GB" dirty="0"/>
              <a:t>E &lt; 100 GeV, Night Sky Background. </a:t>
            </a:r>
          </a:p>
          <a:p>
            <a:pPr lvl="1"/>
            <a:r>
              <a:rPr lang="en-GB" dirty="0"/>
              <a:t>E ~ 0.1...5 TeV, Cosmic Rays (need </a:t>
            </a:r>
            <a:r>
              <a:rPr lang="en-GB" dirty="0">
                <a:latin typeface="Symbol" pitchFamily="18" charset="2"/>
              </a:rPr>
              <a:t>g</a:t>
            </a:r>
            <a:r>
              <a:rPr lang="en-GB" dirty="0"/>
              <a:t>/h sep).</a:t>
            </a:r>
          </a:p>
          <a:p>
            <a:pPr lvl="1"/>
            <a:r>
              <a:rPr lang="en-GB" dirty="0"/>
              <a:t>E &gt; 5 TeV, rate.</a:t>
            </a:r>
          </a:p>
          <a:p>
            <a:r>
              <a:rPr lang="en-GB" dirty="0"/>
              <a:t>Array of telescopes with different sizes copes best with these different regions.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625" y="1707697"/>
            <a:ext cx="4469313" cy="335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3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218765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tests of the GCT prototype on sky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Thursday 26</a:t>
            </a:r>
            <a:r>
              <a:rPr lang="en-GB" baseline="30000" dirty="0"/>
              <a:t>th</a:t>
            </a:r>
            <a:r>
              <a:rPr lang="en-GB" dirty="0"/>
              <a:t> November.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936" y="1963603"/>
            <a:ext cx="7124700" cy="4629150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30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876436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Inauguration of the telescope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1394460" cy="5135563"/>
          </a:xfrm>
        </p:spPr>
        <p:txBody>
          <a:bodyPr/>
          <a:lstStyle/>
          <a:p>
            <a:r>
              <a:rPr lang="en-GB" dirty="0"/>
              <a:t>Party on 1</a:t>
            </a:r>
            <a:r>
              <a:rPr lang="en-GB" baseline="30000" dirty="0"/>
              <a:t>st</a:t>
            </a:r>
            <a:r>
              <a:rPr lang="en-GB" dirty="0"/>
              <a:t> Dec. 2015!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34" y="1437689"/>
            <a:ext cx="8130466" cy="542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00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have we learnt?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299" y="1533525"/>
            <a:ext cx="4487753" cy="5135563"/>
          </a:xfrm>
        </p:spPr>
        <p:txBody>
          <a:bodyPr/>
          <a:lstStyle/>
          <a:p>
            <a:r>
              <a:rPr lang="en-GB" dirty="0"/>
              <a:t>We need to work on mirrors and  mirror production processes.</a:t>
            </a:r>
          </a:p>
          <a:p>
            <a:r>
              <a:rPr lang="en-GB" dirty="0"/>
              <a:t>Can see by eye that two panels of the secondary are of poor quality (despite nominally all being same). </a:t>
            </a:r>
          </a:p>
          <a:p>
            <a:r>
              <a:rPr lang="en-GB" dirty="0"/>
              <a:t>Try casting aluminium, machining, applying nickel layer, polishing, coating with aluminium and SiO</a:t>
            </a:r>
            <a:r>
              <a:rPr lang="en-GB" baseline="-25000" dirty="0"/>
              <a:t>2</a:t>
            </a:r>
            <a:r>
              <a:rPr lang="en-GB" dirty="0"/>
              <a:t>.</a:t>
            </a:r>
          </a:p>
          <a:p>
            <a:r>
              <a:rPr lang="en-GB" dirty="0"/>
              <a:t>Nickel layer improves surface quality, but also needed if mirror to be recoated, otherwise old Al coating cannot be stripped off.</a:t>
            </a:r>
          </a:p>
          <a:p>
            <a:r>
              <a:rPr lang="en-GB" dirty="0"/>
              <a:t>Good quality control needed.</a:t>
            </a:r>
          </a:p>
          <a:p>
            <a:r>
              <a:rPr lang="en-GB" dirty="0"/>
              <a:t>Casting should also reduce cost.</a:t>
            </a:r>
          </a:p>
          <a:p>
            <a:r>
              <a:rPr lang="en-GB" dirty="0"/>
              <a:t>(Applies also to structural elements.)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Bad panel in GCT secondary.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1125" y="2590294"/>
            <a:ext cx="4671503" cy="3503627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32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737625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Glass mirror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Hot slump glass mirrors using concave mould.</a:t>
            </a:r>
          </a:p>
          <a:p>
            <a:r>
              <a:rPr lang="en-GB" dirty="0"/>
              <a:t>Proof-of-principle studies.</a:t>
            </a:r>
          </a:p>
          <a:p>
            <a:r>
              <a:rPr lang="en-GB" dirty="0"/>
              <a:t>Grind a ceramic mould with radius of curvature of 3 m.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Level mould in oven and slump</a:t>
            </a:r>
            <a:br>
              <a:rPr lang="en-GB" dirty="0"/>
            </a:br>
            <a:r>
              <a:rPr lang="en-GB" dirty="0"/>
              <a:t>4 mm thick glass sheet, 35 cm diameter, using carefully controlled temperature cycle.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21" y="3362907"/>
            <a:ext cx="4455079" cy="330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98" y="2835210"/>
            <a:ext cx="3987702" cy="302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33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8288877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glass mirror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Measure </a:t>
            </a:r>
            <a:r>
              <a:rPr lang="en-GB" dirty="0" err="1"/>
              <a:t>RoC</a:t>
            </a:r>
            <a:r>
              <a:rPr lang="en-GB" dirty="0"/>
              <a:t> of glass samples and of mould.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Mould shrinks slightly after baking.</a:t>
            </a:r>
          </a:p>
          <a:p>
            <a:r>
              <a:rPr lang="en-GB" dirty="0"/>
              <a:t>Part 1, slumped simultaneously with  mould baking, during power cut.</a:t>
            </a:r>
          </a:p>
          <a:p>
            <a:r>
              <a:rPr lang="en-GB" dirty="0"/>
              <a:t>Part 2, smaller </a:t>
            </a:r>
            <a:r>
              <a:rPr lang="en-GB" dirty="0" err="1"/>
              <a:t>RoC</a:t>
            </a:r>
            <a:r>
              <a:rPr lang="en-GB" dirty="0"/>
              <a:t> than mould.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Glass follows shape </a:t>
            </a:r>
            <a:r>
              <a:rPr lang="en-GB"/>
              <a:t>of </a:t>
            </a:r>
            <a:r>
              <a:rPr lang="en-GB" dirty="0"/>
              <a:t>details</a:t>
            </a:r>
            <a:r>
              <a:rPr lang="en-GB"/>
              <a:t> </a:t>
            </a:r>
            <a:r>
              <a:rPr lang="en-GB" dirty="0"/>
              <a:t>of</a:t>
            </a:r>
            <a:r>
              <a:rPr lang="en-GB"/>
              <a:t> mould</a:t>
            </a:r>
            <a:r>
              <a:rPr lang="en-GB" dirty="0"/>
              <a:t>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Next steps, larger samples, petal shapes, smaller </a:t>
            </a:r>
            <a:r>
              <a:rPr lang="en-GB" dirty="0" err="1"/>
              <a:t>RoC</a:t>
            </a:r>
            <a:r>
              <a:rPr lang="en-GB" dirty="0"/>
              <a:t>, coating…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85" b="24413"/>
          <a:stretch/>
        </p:blipFill>
        <p:spPr bwMode="auto">
          <a:xfrm>
            <a:off x="5093193" y="2267388"/>
            <a:ext cx="4317507" cy="3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34</a:t>
            </a:fld>
            <a:endParaRPr lang="en-GB" sz="1600" dirty="0"/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4111510577"/>
              </p:ext>
            </p:extLst>
          </p:nvPr>
        </p:nvGraphicFramePr>
        <p:xfrm>
          <a:off x="217714" y="2420982"/>
          <a:ext cx="4595949" cy="2474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72452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24597"/>
            <a:ext cx="8915400" cy="1143000"/>
          </a:xfrm>
        </p:spPr>
        <p:txBody>
          <a:bodyPr/>
          <a:lstStyle/>
          <a:p>
            <a:r>
              <a:rPr lang="en-GB" dirty="0"/>
              <a:t>Next steps for the GCT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3243863" cy="5135563"/>
          </a:xfrm>
        </p:spPr>
        <p:txBody>
          <a:bodyPr/>
          <a:lstStyle/>
          <a:p>
            <a:r>
              <a:rPr lang="en-GB" dirty="0"/>
              <a:t>Complete commissioning and testing of GCT camera and structure.</a:t>
            </a:r>
          </a:p>
          <a:p>
            <a:r>
              <a:rPr lang="en-GB" dirty="0"/>
              <a:t>Complete SiPM-based camera and test.</a:t>
            </a:r>
          </a:p>
          <a:p>
            <a:r>
              <a:rPr lang="en-GB" dirty="0"/>
              <a:t>Design pre-production camera and telescope.</a:t>
            </a:r>
          </a:p>
          <a:p>
            <a:r>
              <a:rPr lang="en-GB" dirty="0"/>
              <a:t>Produce three pre-production instruments and install on southern site from end 2017.</a:t>
            </a:r>
          </a:p>
          <a:p>
            <a:r>
              <a:rPr lang="en-GB" dirty="0"/>
              <a:t>Produce further 32 telescope and deliver 35 systems to CTA Observatory.</a:t>
            </a: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35</a:t>
            </a:fld>
            <a:endParaRPr lang="en-GB" sz="1600" dirty="0"/>
          </a:p>
        </p:txBody>
      </p:sp>
      <p:pic>
        <p:nvPicPr>
          <p:cNvPr id="8" name="Picture 2" descr="http://upload.wikimedia.org/wikipedia/commons/9/91/Winkel_triple_projection_S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1" t="9616" r="28451" b="10099"/>
          <a:stretch/>
        </p:blipFill>
        <p:spPr bwMode="auto">
          <a:xfrm>
            <a:off x="3744674" y="1533525"/>
            <a:ext cx="5666025" cy="517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3991708" y="2955923"/>
            <a:ext cx="93133" cy="1016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6624847" y="3032148"/>
            <a:ext cx="93133" cy="101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7598546" y="5013420"/>
            <a:ext cx="93133" cy="1016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5210846" y="4996480"/>
            <a:ext cx="93133" cy="101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7166621" y="5055745"/>
            <a:ext cx="1295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Aar, Namibia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75238" y="4666259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Paranal, Chile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44675" y="3040611"/>
            <a:ext cx="1644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San Pedro Martir,</a:t>
            </a:r>
            <a:br>
              <a:rPr lang="en-GB" sz="1600" dirty="0">
                <a:solidFill>
                  <a:schemeClr val="bg1"/>
                </a:solidFill>
              </a:rPr>
            </a:br>
            <a:r>
              <a:rPr lang="en-GB" sz="1600" dirty="0">
                <a:solidFill>
                  <a:schemeClr val="bg1"/>
                </a:solidFill>
              </a:rPr>
              <a:t>Mexico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25434" y="2710400"/>
            <a:ext cx="1537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La Palma, Spain</a:t>
            </a:r>
          </a:p>
        </p:txBody>
      </p:sp>
    </p:spTree>
    <p:extLst>
      <p:ext uri="{BB962C8B-B14F-4D97-AF65-F5344CB8AC3E}">
        <p14:creationId xmlns:p14="http://schemas.microsoft.com/office/powerpoint/2010/main" val="26704552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ESO </a:t>
            </a:r>
            <a:r>
              <a:rPr lang="en-GB" dirty="0" err="1"/>
              <a:t>Paranal</a:t>
            </a:r>
            <a:r>
              <a:rPr lang="en-GB" dirty="0"/>
              <a:t> site in Chile</a:t>
            </a:r>
          </a:p>
        </p:txBody>
      </p:sp>
      <p:pic>
        <p:nvPicPr>
          <p:cNvPr id="7172" name="Picture 4" descr="http://www.jamesbondlifestyle.com/sites/default/files/styles/full_width_image/public/images/product/tr011-eso-landrover.jpg?itok=en0fNk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70" y="4410326"/>
            <a:ext cx="5040852" cy="232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7" y="1522966"/>
            <a:ext cx="9204664" cy="2799752"/>
          </a:xfrm>
          <a:prstGeom prst="rect">
            <a:avLst/>
          </a:prstGeom>
        </p:spPr>
      </p:pic>
      <p:pic>
        <p:nvPicPr>
          <p:cNvPr id="7174" name="Picture 6" descr="© MPC Moving Picture Company 20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77" y="4429544"/>
            <a:ext cx="4077596" cy="229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36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89694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3484517" cy="5135563"/>
          </a:xfrm>
        </p:spPr>
        <p:txBody>
          <a:bodyPr/>
          <a:lstStyle/>
          <a:p>
            <a:r>
              <a:rPr lang="en-GB" dirty="0"/>
              <a:t>Progress with GCT good.</a:t>
            </a:r>
          </a:p>
          <a:p>
            <a:r>
              <a:rPr lang="en-GB" dirty="0"/>
              <a:t>First of CTA’s prototypes to observe Cherenkov light images of air showers.</a:t>
            </a:r>
          </a:p>
          <a:p>
            <a:r>
              <a:rPr lang="en-GB" dirty="0"/>
              <a:t>Comprehensive prototype telescope and camera test programme underway.</a:t>
            </a:r>
          </a:p>
          <a:p>
            <a:r>
              <a:rPr lang="en-GB" dirty="0"/>
              <a:t>Design and review pre-production structure by end of 2016.</a:t>
            </a:r>
          </a:p>
          <a:p>
            <a:r>
              <a:rPr lang="en-GB" dirty="0"/>
              <a:t>Test SiPM camera early in 2017. </a:t>
            </a:r>
          </a:p>
          <a:p>
            <a:r>
              <a:rPr lang="en-GB" dirty="0"/>
              <a:t>Plan to install first telescopes on southern and northern sites in 2017.</a:t>
            </a:r>
          </a:p>
        </p:txBody>
      </p:sp>
      <p:pic>
        <p:nvPicPr>
          <p:cNvPr id="6" name="Picture 2" descr="http://starcraftscience.com/wp-content/uploads/2010/09/supernova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145" y="1854976"/>
            <a:ext cx="5722434" cy="429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37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259187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ta_aspera_image"/>
          <p:cNvPicPr>
            <a:picLocks noChangeAspect="1" noChangeArrowheads="1"/>
          </p:cNvPicPr>
          <p:nvPr/>
        </p:nvPicPr>
        <p:blipFill>
          <a:blip r:embed="rId2" cstate="print"/>
          <a:srcRect t="8596" r="979"/>
          <a:stretch>
            <a:fillRect/>
          </a:stretch>
        </p:blipFill>
        <p:spPr bwMode="auto">
          <a:xfrm>
            <a:off x="0" y="0"/>
            <a:ext cx="9906000" cy="6858001"/>
          </a:xfrm>
          <a:prstGeom prst="rect">
            <a:avLst/>
          </a:prstGeom>
          <a:noFill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 Cherenkov Telescope Array concept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50982" y="1405976"/>
            <a:ext cx="267269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Low energy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Four 23 m telescopes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4.5</a:t>
            </a:r>
            <a:r>
              <a:rPr lang="en-US" baseline="42000" dirty="0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FoV</a:t>
            </a:r>
            <a:endParaRPr lang="en-US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~2000 pixels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~ 0.1</a:t>
            </a:r>
            <a:r>
              <a:rPr lang="en-US" baseline="42000" dirty="0">
                <a:solidFill>
                  <a:schemeClr val="bg1"/>
                </a:solidFill>
                <a:latin typeface="+mn-lt"/>
              </a:rPr>
              <a:t>o</a:t>
            </a: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1592428" y="3019925"/>
            <a:ext cx="0" cy="139758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178889" y="1413992"/>
            <a:ext cx="347457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Medium energy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About twenty-five 12 m telescopes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8</a:t>
            </a:r>
            <a:r>
              <a:rPr lang="en-US" baseline="42000" dirty="0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FoV</a:t>
            </a:r>
            <a:endParaRPr lang="en-US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~2000 pixels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~ 0.18</a:t>
            </a:r>
            <a:r>
              <a:rPr lang="en-US" baseline="42000" dirty="0">
                <a:solidFill>
                  <a:schemeClr val="bg1"/>
                </a:solidFill>
                <a:latin typeface="+mn-lt"/>
              </a:rPr>
              <a:t>o</a:t>
            </a: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4909244" y="3027941"/>
            <a:ext cx="0" cy="139758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6557434" y="1409984"/>
            <a:ext cx="334856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High energy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About seventy 4 m telescopes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9</a:t>
            </a:r>
            <a:r>
              <a:rPr lang="en-US" baseline="42000" dirty="0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FoV</a:t>
            </a:r>
            <a:endParaRPr lang="en-US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1000…2000 pixels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~ 0.17</a:t>
            </a:r>
            <a:r>
              <a:rPr lang="en-US" baseline="42000" dirty="0">
                <a:solidFill>
                  <a:schemeClr val="bg1"/>
                </a:solidFill>
                <a:latin typeface="+mn-lt"/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…0.23</a:t>
            </a:r>
            <a:r>
              <a:rPr lang="en-US" baseline="42000" dirty="0">
                <a:solidFill>
                  <a:schemeClr val="bg1"/>
                </a:solidFill>
              </a:rPr>
              <a:t>o</a:t>
            </a:r>
            <a:endParaRPr lang="en-US" baseline="4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>
            <a:off x="8238092" y="3023925"/>
            <a:ext cx="0" cy="139758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1347544"/>
            <a:ext cx="938463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43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CTA sensitivity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52997" y="1566859"/>
            <a:ext cx="7340677" cy="5079474"/>
            <a:chOff x="1583171" y="957263"/>
            <a:chExt cx="7098867" cy="4943475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5"/>
            <a:stretch/>
          </p:blipFill>
          <p:spPr bwMode="auto">
            <a:xfrm>
              <a:off x="1794933" y="957263"/>
              <a:ext cx="6887105" cy="494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541091" y="2995777"/>
              <a:ext cx="23919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Differential sensitivity (C.U.)</a:t>
              </a:r>
            </a:p>
          </p:txBody>
        </p:sp>
      </p:grpSp>
      <p:sp>
        <p:nvSpPr>
          <p:cNvPr id="9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5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42474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first Atmospheric Cherenkov Telescope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5346700" cy="5135563"/>
          </a:xfrm>
        </p:spPr>
        <p:txBody>
          <a:bodyPr/>
          <a:lstStyle/>
          <a:p>
            <a:r>
              <a:rPr lang="en-GB" dirty="0"/>
              <a:t>Galbraith and </a:t>
            </a:r>
            <a:r>
              <a:rPr lang="en-GB" dirty="0" err="1"/>
              <a:t>Jelley</a:t>
            </a:r>
            <a:r>
              <a:rPr lang="en-GB" dirty="0"/>
              <a:t>, Harwell, 1953.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-99"/>
          <a:stretch/>
        </p:blipFill>
        <p:spPr bwMode="auto">
          <a:xfrm>
            <a:off x="1338897" y="1918891"/>
            <a:ext cx="7484533" cy="487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6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3557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first dual mirror ACT?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1393" y="1533525"/>
            <a:ext cx="2982698" cy="5135563"/>
          </a:xfrm>
        </p:spPr>
        <p:txBody>
          <a:bodyPr/>
          <a:lstStyle/>
          <a:p>
            <a:r>
              <a:rPr lang="en-GB" dirty="0"/>
              <a:t>An early “dual mirror” gamma ray telescope, Porter and Jelley, </a:t>
            </a:r>
            <a:r>
              <a:rPr lang="en-GB" dirty="0" err="1"/>
              <a:t>Glencullen</a:t>
            </a:r>
            <a:r>
              <a:rPr lang="en-GB" dirty="0"/>
              <a:t> (Ireland), 1962.</a:t>
            </a:r>
          </a:p>
          <a:p>
            <a:r>
              <a:rPr lang="en-GB" dirty="0"/>
              <a:t>Gun mount and searchlight mirrors from WWII.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539" b="16113"/>
          <a:stretch/>
        </p:blipFill>
        <p:spPr>
          <a:xfrm>
            <a:off x="3675019" y="1455144"/>
            <a:ext cx="5033555" cy="529617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7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597575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SSTs – take 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4214265" cy="5135563"/>
          </a:xfrm>
        </p:spPr>
        <p:txBody>
          <a:bodyPr/>
          <a:lstStyle/>
          <a:p>
            <a:r>
              <a:rPr lang="en-GB" dirty="0"/>
              <a:t>Davies-Cotton 7 m telescope designed for CTA.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This is a viable solution for the SST.</a:t>
            </a:r>
          </a:p>
          <a:p>
            <a:r>
              <a:rPr lang="en-GB" dirty="0"/>
              <a:t>But, the camera:</a:t>
            </a:r>
          </a:p>
          <a:p>
            <a:pPr lvl="1"/>
            <a:r>
              <a:rPr lang="en-GB" dirty="0"/>
              <a:t>Has a diameter of about 1.6 m.</a:t>
            </a:r>
          </a:p>
          <a:p>
            <a:pPr lvl="1"/>
            <a:r>
              <a:rPr lang="en-GB" dirty="0"/>
              <a:t>Weighs about 2 tonnes.</a:t>
            </a:r>
          </a:p>
          <a:p>
            <a:pPr lvl="1"/>
            <a:r>
              <a:rPr lang="en-GB" dirty="0"/>
              <a:t>Is expensive, in no small part because of the price of the </a:t>
            </a:r>
            <a:r>
              <a:rPr lang="en-GB" dirty="0" err="1"/>
              <a:t>PMTs.</a:t>
            </a:r>
            <a:endParaRPr lang="en-GB" dirty="0"/>
          </a:p>
          <a:p>
            <a:r>
              <a:rPr lang="en-GB" dirty="0"/>
              <a:t>The cost of the camera dominates that of the telescope.</a:t>
            </a:r>
          </a:p>
          <a:p>
            <a:r>
              <a:rPr lang="en-GB" dirty="0"/>
              <a:t>Making it cheaper would allow the construction of more telescopes and hence improve CTA performance. 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445063" y="2214873"/>
            <a:ext cx="4049558" cy="4469147"/>
            <a:chOff x="794925" y="2093495"/>
            <a:chExt cx="3804020" cy="4102342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69587" t="1668" b="40110"/>
            <a:stretch>
              <a:fillRect/>
            </a:stretch>
          </p:blipFill>
          <p:spPr bwMode="auto">
            <a:xfrm>
              <a:off x="794925" y="2106398"/>
              <a:ext cx="3804020" cy="4089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2689615" y="2093495"/>
              <a:ext cx="1906447" cy="8301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8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901218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SSTs – take two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299" y="1533525"/>
            <a:ext cx="4581797" cy="5135563"/>
          </a:xfrm>
        </p:spPr>
        <p:txBody>
          <a:bodyPr/>
          <a:lstStyle/>
          <a:p>
            <a:r>
              <a:rPr lang="en-GB" dirty="0"/>
              <a:t>Can we use cheaper sensors (e.g. SiPMs) in a compact camera?</a:t>
            </a:r>
          </a:p>
          <a:p>
            <a:r>
              <a:rPr lang="en-GB" dirty="0"/>
              <a:t>Must have F ~ 2 m so ~ 6 × 6 mm</a:t>
            </a:r>
            <a:r>
              <a:rPr lang="en-GB" baseline="30000" dirty="0"/>
              <a:t>2</a:t>
            </a:r>
            <a:r>
              <a:rPr lang="en-GB" dirty="0"/>
              <a:t> pixels commercially available match required angular resolution of ~ 0.2°.</a:t>
            </a:r>
          </a:p>
          <a:p>
            <a:r>
              <a:rPr lang="en-GB" dirty="0"/>
              <a:t>Need reasonable area, D &gt; 3 m, hence “fast” focal ratio (f = F/D small).</a:t>
            </a:r>
          </a:p>
          <a:p>
            <a:r>
              <a:rPr lang="en-GB" dirty="0"/>
              <a:t>Primary aberrations:</a:t>
            </a:r>
          </a:p>
          <a:p>
            <a:pPr lvl="1"/>
            <a:r>
              <a:rPr lang="en-GB" dirty="0"/>
              <a:t>Spherical ~ 1/f</a:t>
            </a:r>
            <a:r>
              <a:rPr lang="en-GB" baseline="30000" dirty="0"/>
              <a:t>3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Coma (1</a:t>
            </a:r>
            <a:r>
              <a:rPr lang="en-GB" baseline="30000" dirty="0"/>
              <a:t>st</a:t>
            </a:r>
            <a:r>
              <a:rPr lang="en-GB" dirty="0"/>
              <a:t> order) ~ </a:t>
            </a:r>
            <a:r>
              <a:rPr lang="en-GB" dirty="0">
                <a:latin typeface="Symbol" panose="05050102010706020507" pitchFamily="18" charset="2"/>
              </a:rPr>
              <a:t>d</a:t>
            </a:r>
            <a:r>
              <a:rPr lang="en-GB" dirty="0"/>
              <a:t>/f</a:t>
            </a:r>
            <a:r>
              <a:rPr lang="en-GB" baseline="30000" dirty="0"/>
              <a:t>2</a:t>
            </a:r>
            <a:r>
              <a:rPr lang="en-GB" dirty="0"/>
              <a:t>.</a:t>
            </a:r>
          </a:p>
          <a:p>
            <a:r>
              <a:rPr lang="en-GB" dirty="0"/>
              <a:t>Require sophisticated optics to correct for aberrations at large field angles.</a:t>
            </a:r>
          </a:p>
          <a:p>
            <a:r>
              <a:rPr lang="en-GB" dirty="0"/>
              <a:t>Look at two-mirror telescope designs, c.f. 9 m dual mirror telescope originally proposed by Vassiliev for AGIS.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1863"/>
          <a:stretch/>
        </p:blipFill>
        <p:spPr>
          <a:xfrm>
            <a:off x="5192310" y="1533525"/>
            <a:ext cx="3806031" cy="4893908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9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07067838"/>
      </p:ext>
    </p:extLst>
  </p:cSld>
  <p:clrMapOvr>
    <a:masterClrMapping/>
  </p:clrMapOvr>
</p:sld>
</file>

<file path=ppt/theme/theme1.xml><?xml version="1.0" encoding="utf-8"?>
<a:theme xmlns:a="http://schemas.openxmlformats.org/drawingml/2006/main" name="CTAnumA4">
  <a:themeElements>
    <a:clrScheme name="TimA4Landscap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mA4Landscap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mA4Landsca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CTAnumA4</Template>
  <TotalTime>4894</TotalTime>
  <Words>1699</Words>
  <Application>Microsoft Office PowerPoint</Application>
  <PresentationFormat>A4 Paper (210x297 mm)</PresentationFormat>
  <Paragraphs>415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ＭＳ Ｐゴシック</vt:lpstr>
      <vt:lpstr>Arial</vt:lpstr>
      <vt:lpstr>Futura Std Book</vt:lpstr>
      <vt:lpstr>Helvetica</vt:lpstr>
      <vt:lpstr>Helvetica Neue</vt:lpstr>
      <vt:lpstr>Symbol</vt:lpstr>
      <vt:lpstr>Times New Roman</vt:lpstr>
      <vt:lpstr>ヒラギノ角ゴ ProN W3</vt:lpstr>
      <vt:lpstr>CTAnumA4</vt:lpstr>
      <vt:lpstr>The Gamma-ray Cherenkov Telescope for CTA</vt:lpstr>
      <vt:lpstr>Detecting high energy g rays</vt:lpstr>
      <vt:lpstr>Detecting high energy g rays   </vt:lpstr>
      <vt:lpstr>The Cherenkov Telescope Array concept</vt:lpstr>
      <vt:lpstr>CTA sensitivity</vt:lpstr>
      <vt:lpstr>The first Atmospheric Cherenkov Telescope</vt:lpstr>
      <vt:lpstr>The first dual mirror ACT? </vt:lpstr>
      <vt:lpstr>The SSTs – take one</vt:lpstr>
      <vt:lpstr>The SSTs – take two</vt:lpstr>
      <vt:lpstr>Gamma-ray Cherenkov Telescope optics</vt:lpstr>
      <vt:lpstr>Mechanical design</vt:lpstr>
      <vt:lpstr>Mechanical design</vt:lpstr>
      <vt:lpstr>Mechanical structure</vt:lpstr>
      <vt:lpstr>Dual Mirror – alternative Italian design</vt:lpstr>
      <vt:lpstr>SST-1M prototype</vt:lpstr>
      <vt:lpstr>ASTRI prototype</vt:lpstr>
      <vt:lpstr>A shelter for the GCT</vt:lpstr>
      <vt:lpstr>Camera design</vt:lpstr>
      <vt:lpstr>Camera</vt:lpstr>
      <vt:lpstr>Camera</vt:lpstr>
      <vt:lpstr>Development of the camera</vt:lpstr>
      <vt:lpstr>Development of the camera</vt:lpstr>
      <vt:lpstr>Camera tests</vt:lpstr>
      <vt:lpstr>Completing the  GCT prototype</vt:lpstr>
      <vt:lpstr>Verify camera operation on telescope</vt:lpstr>
      <vt:lpstr>First tests of the GCT prototype on sky</vt:lpstr>
      <vt:lpstr>First tests of the GCT prototype on sky</vt:lpstr>
      <vt:lpstr>First tests of the GCT prototype on sky</vt:lpstr>
      <vt:lpstr>First tests of the GCT prototype on sky</vt:lpstr>
      <vt:lpstr>First tests of the GCT prototype on sky</vt:lpstr>
      <vt:lpstr>Inauguration of the telescope</vt:lpstr>
      <vt:lpstr>What have we learnt?</vt:lpstr>
      <vt:lpstr>Glass mirror studies</vt:lpstr>
      <vt:lpstr>First glass mirror studies</vt:lpstr>
      <vt:lpstr>Next steps for the GCT</vt:lpstr>
      <vt:lpstr>ESO Paranal site in Chile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SST</dc:title>
  <dc:creator>green</dc:creator>
  <cp:lastModifiedBy>Tim Greenshaw</cp:lastModifiedBy>
  <cp:revision>177</cp:revision>
  <dcterms:created xsi:type="dcterms:W3CDTF">2014-06-27T08:24:21Z</dcterms:created>
  <dcterms:modified xsi:type="dcterms:W3CDTF">2016-04-14T06:51:27Z</dcterms:modified>
</cp:coreProperties>
</file>