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4" r:id="rId1"/>
    <p:sldMasterId id="2147483788" r:id="rId2"/>
  </p:sldMasterIdLst>
  <p:notesMasterIdLst>
    <p:notesMasterId r:id="rId20"/>
  </p:notesMasterIdLst>
  <p:sldIdLst>
    <p:sldId id="857" r:id="rId3"/>
    <p:sldId id="859" r:id="rId4"/>
    <p:sldId id="865" r:id="rId5"/>
    <p:sldId id="866" r:id="rId6"/>
    <p:sldId id="867" r:id="rId7"/>
    <p:sldId id="823" r:id="rId8"/>
    <p:sldId id="835" r:id="rId9"/>
    <p:sldId id="825" r:id="rId10"/>
    <p:sldId id="847" r:id="rId11"/>
    <p:sldId id="855" r:id="rId12"/>
    <p:sldId id="834" r:id="rId13"/>
    <p:sldId id="846" r:id="rId14"/>
    <p:sldId id="845" r:id="rId15"/>
    <p:sldId id="868" r:id="rId16"/>
    <p:sldId id="863" r:id="rId17"/>
    <p:sldId id="864" r:id="rId18"/>
    <p:sldId id="849" r:id="rId19"/>
  </p:sldIdLst>
  <p:sldSz cx="9144000" cy="6858000" type="screen4x3"/>
  <p:notesSz cx="7102475" cy="10234613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27">
          <p15:clr>
            <a:srgbClr val="A4A3A4"/>
          </p15:clr>
        </p15:guide>
        <p15:guide id="2" orient="horz" pos="787">
          <p15:clr>
            <a:srgbClr val="A4A3A4"/>
          </p15:clr>
        </p15:guide>
        <p15:guide id="3" pos="5492">
          <p15:clr>
            <a:srgbClr val="A4A3A4"/>
          </p15:clr>
        </p15:guide>
        <p15:guide id="4" pos="340">
          <p15:clr>
            <a:srgbClr val="A4A3A4"/>
          </p15:clr>
        </p15:guide>
        <p15:guide id="5" pos="220">
          <p15:clr>
            <a:srgbClr val="A4A3A4"/>
          </p15:clr>
        </p15:guide>
        <p15:guide id="6" pos="287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4188"/>
    <a:srgbClr val="000000"/>
    <a:srgbClr val="004080"/>
    <a:srgbClr val="4F4F4F"/>
    <a:srgbClr val="00FF00"/>
    <a:srgbClr val="1BD421"/>
    <a:srgbClr val="24BECD"/>
    <a:srgbClr val="66FFFF"/>
    <a:srgbClr val="66FF66"/>
    <a:srgbClr val="1220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66" autoAdjust="0"/>
    <p:restoredTop sz="85616" autoAdjust="0"/>
  </p:normalViewPr>
  <p:slideViewPr>
    <p:cSldViewPr snapToGrid="0" snapToObjects="1">
      <p:cViewPr varScale="1">
        <p:scale>
          <a:sx n="61" d="100"/>
          <a:sy n="61" d="100"/>
        </p:scale>
        <p:origin x="1596" y="60"/>
      </p:cViewPr>
      <p:guideLst>
        <p:guide orient="horz" pos="727"/>
        <p:guide orient="horz" pos="787"/>
        <p:guide pos="5492"/>
        <p:guide pos="340"/>
        <p:guide pos="220"/>
        <p:guide pos="287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7951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937" y="1"/>
            <a:ext cx="3077951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781C88A-4DAD-694E-A5B6-136008852785}" type="datetime1">
              <a:rPr lang="en-US"/>
              <a:pPr>
                <a:defRPr/>
              </a:pPr>
              <a:t>5/12/2015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1" y="4860925"/>
            <a:ext cx="5682615" cy="4605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noProof="0" smtClean="0"/>
              <a:t>Click to edit Master text styles</a:t>
            </a:r>
          </a:p>
          <a:p>
            <a:pPr lvl="1"/>
            <a:r>
              <a:rPr lang="de-DE" noProof="0" smtClean="0"/>
              <a:t>Second level</a:t>
            </a:r>
          </a:p>
          <a:p>
            <a:pPr lvl="2"/>
            <a:r>
              <a:rPr lang="de-DE" noProof="0" smtClean="0"/>
              <a:t>Third level</a:t>
            </a:r>
          </a:p>
          <a:p>
            <a:pPr lvl="3"/>
            <a:r>
              <a:rPr lang="de-DE" noProof="0" smtClean="0"/>
              <a:t>Fourth level</a:t>
            </a:r>
          </a:p>
          <a:p>
            <a:pPr lvl="4"/>
            <a:r>
              <a:rPr lang="de-DE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1"/>
            <a:ext cx="3077951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937" y="9721851"/>
            <a:ext cx="3077951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EA44807-7ECD-8042-8557-71A426479A8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71548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A44807-7ECD-8042-8557-71A426479A81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6272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A44807-7ECD-8042-8557-71A426479A81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324540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A44807-7ECD-8042-8557-71A426479A81}" type="slidenum">
              <a:rPr lang="de-DE" smtClean="0"/>
              <a:pPr>
                <a:defRPr/>
              </a:pPr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161171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A44807-7ECD-8042-8557-71A426479A81}" type="slidenum">
              <a:rPr lang="de-DE" smtClean="0"/>
              <a:pPr>
                <a:defRPr/>
              </a:pPr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152639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A44807-7ECD-8042-8557-71A426479A81}" type="slidenum">
              <a:rPr lang="de-DE" smtClean="0"/>
              <a:pPr>
                <a:defRPr/>
              </a:pPr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838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A44807-7ECD-8042-8557-71A426479A81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846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A44807-7ECD-8042-8557-71A426479A81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838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A44807-7ECD-8042-8557-71A426479A81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838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A44807-7ECD-8042-8557-71A426479A81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38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A44807-7ECD-8042-8557-71A426479A81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38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A44807-7ECD-8042-8557-71A426479A81}" type="slidenum">
              <a:rPr lang="de-DE" smtClean="0"/>
              <a:pPr>
                <a:defRPr/>
              </a:pPr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838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A44807-7ECD-8042-8557-71A426479A81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1363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A44807-7ECD-8042-8557-71A426479A81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136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ChangeArrowheads="1"/>
          </p:cNvSpPr>
          <p:nvPr userDrawn="1"/>
        </p:nvSpPr>
        <p:spPr bwMode="auto">
          <a:xfrm>
            <a:off x="1692275" y="6237288"/>
            <a:ext cx="792163" cy="431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b="1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18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5702300"/>
            <a:ext cx="1584325" cy="103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484785"/>
            <a:ext cx="9144000" cy="1367954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25" name="Rectangle 28"/>
          <p:cNvSpPr>
            <a:spLocks noGrp="1" noChangeArrowheads="1"/>
          </p:cNvSpPr>
          <p:nvPr>
            <p:ph type="subTitle" idx="1"/>
          </p:nvPr>
        </p:nvSpPr>
        <p:spPr>
          <a:xfrm>
            <a:off x="179388" y="3068638"/>
            <a:ext cx="8856662" cy="432370"/>
          </a:xfrm>
          <a:noFill/>
          <a:ln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GB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4151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560840" cy="720080"/>
          </a:xfrm>
        </p:spPr>
        <p:txBody>
          <a:bodyPr/>
          <a:lstStyle>
            <a:lvl1pPr>
              <a:defRPr sz="3600" b="1">
                <a:solidFill>
                  <a:schemeClr val="accent2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>
            <a:lvl1pPr marL="342900" indent="-342900">
              <a:buFont typeface="Wingdings" charset="2"/>
              <a:buChar char=""/>
              <a:defRPr sz="2800"/>
            </a:lvl1pPr>
            <a:lvl2pPr marL="742950" indent="-285750">
              <a:buFont typeface="Wingdings" charset="2"/>
              <a:buChar char="Ø"/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488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4083" y="147129"/>
            <a:ext cx="7740000" cy="1440000"/>
          </a:xfrm>
        </p:spPr>
        <p:txBody>
          <a:bodyPr/>
          <a:lstStyle>
            <a:lvl1pPr algn="l">
              <a:lnSpc>
                <a:spcPct val="100000"/>
              </a:lnSpc>
              <a:defRPr sz="4400" b="0" cap="none">
                <a:solidFill>
                  <a:srgbClr val="FFFFFF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4083" y="1659129"/>
            <a:ext cx="7740000" cy="2520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800" cap="none">
                <a:solidFill>
                  <a:srgbClr val="D9DBEB"/>
                </a:solidFill>
                <a:latin typeface="Helvetica Neue"/>
                <a:cs typeface="Helvetica Neue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0094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7" y="57419"/>
            <a:ext cx="7539367" cy="765175"/>
          </a:xfrm>
        </p:spPr>
        <p:txBody>
          <a:bodyPr/>
          <a:lstStyle>
            <a:lvl1pPr>
              <a:defRPr sz="3200" b="0" i="0" u="none" cap="none" normalizeH="0">
                <a:solidFill>
                  <a:srgbClr val="D9DBEB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400"/>
              </a:spcBef>
              <a:buClr>
                <a:schemeClr val="accent2"/>
              </a:buClr>
              <a:defRPr sz="2600">
                <a:solidFill>
                  <a:schemeClr val="bg1"/>
                </a:solidFill>
                <a:latin typeface="Helvetica Neue"/>
                <a:cs typeface="Helvetica Neue"/>
              </a:defRPr>
            </a:lvl1pPr>
            <a:lvl2pPr>
              <a:buClr>
                <a:schemeClr val="accent2"/>
              </a:buClr>
              <a:defRPr sz="2200">
                <a:solidFill>
                  <a:schemeClr val="bg1"/>
                </a:solidFill>
                <a:latin typeface="Helvetica Neue"/>
                <a:cs typeface="Helvetica Neue"/>
              </a:defRPr>
            </a:lvl2pPr>
            <a:lvl3pPr>
              <a:buClr>
                <a:schemeClr val="accent2"/>
              </a:buClr>
              <a:defRPr sz="2000">
                <a:solidFill>
                  <a:schemeClr val="bg1"/>
                </a:solidFill>
                <a:latin typeface="Helvetica Neue"/>
                <a:cs typeface="Helvetica Neue"/>
              </a:defRPr>
            </a:lvl3pPr>
            <a:lvl4pPr>
              <a:buClr>
                <a:schemeClr val="accent2"/>
              </a:buClr>
              <a:defRPr sz="1800">
                <a:solidFill>
                  <a:schemeClr val="bg1"/>
                </a:solidFill>
                <a:latin typeface="Helvetica Neue"/>
                <a:cs typeface="Helvetica Neue"/>
              </a:defRPr>
            </a:lvl4pPr>
            <a:lvl5pPr>
              <a:buClr>
                <a:schemeClr val="accent2"/>
              </a:buClr>
              <a:defRPr sz="1600">
                <a:solidFill>
                  <a:schemeClr val="bg1"/>
                </a:solidFill>
                <a:latin typeface="Helvetica Neue"/>
                <a:cs typeface="Helvetica Neue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76918" y="636193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F1CB1B9-5E8B-3D48-A67D-14C66211A878}" type="slidenum">
              <a:rPr lang="en-GB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GB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17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7" y="57419"/>
            <a:ext cx="7539367" cy="765175"/>
          </a:xfrm>
        </p:spPr>
        <p:txBody>
          <a:bodyPr/>
          <a:lstStyle>
            <a:lvl1pPr>
              <a:defRPr sz="4000" b="1" i="0" u="none" cap="none" normalizeH="0">
                <a:solidFill>
                  <a:schemeClr val="bg2">
                    <a:lumMod val="75000"/>
                  </a:schemeClr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400"/>
              </a:spcBef>
              <a:buClr>
                <a:schemeClr val="accent2"/>
              </a:buClr>
              <a:defRPr sz="2400">
                <a:solidFill>
                  <a:schemeClr val="bg1"/>
                </a:solidFill>
                <a:latin typeface="Helvetica Neue"/>
                <a:cs typeface="Helvetica Neue"/>
              </a:defRPr>
            </a:lvl1pPr>
            <a:lvl2pPr marL="742950" indent="-360000">
              <a:buClr>
                <a:schemeClr val="bg1"/>
              </a:buClr>
              <a:buSzPct val="100000"/>
              <a:buFont typeface="Courier"/>
              <a:buChar char="‣"/>
              <a:defRPr sz="2000">
                <a:solidFill>
                  <a:srgbClr val="D4D2FE"/>
                </a:solidFill>
                <a:latin typeface="Helvetica Neue"/>
                <a:cs typeface="Helvetica Neue"/>
              </a:defRPr>
            </a:lvl2pPr>
            <a:lvl3pPr>
              <a:buClr>
                <a:schemeClr val="bg1"/>
              </a:buClr>
              <a:defRPr sz="1800">
                <a:solidFill>
                  <a:srgbClr val="D4D2FE"/>
                </a:solidFill>
                <a:latin typeface="Helvetica Neue"/>
                <a:cs typeface="Helvetica Neue"/>
              </a:defRPr>
            </a:lvl3pPr>
            <a:lvl4pPr>
              <a:buClr>
                <a:schemeClr val="bg1"/>
              </a:buClr>
              <a:defRPr sz="1600">
                <a:solidFill>
                  <a:srgbClr val="D4D2FE"/>
                </a:solidFill>
                <a:latin typeface="Helvetica Neue"/>
                <a:cs typeface="Helvetica Neue"/>
              </a:defRPr>
            </a:lvl4pPr>
            <a:lvl5pPr>
              <a:buClr>
                <a:schemeClr val="bg1"/>
              </a:buClr>
              <a:defRPr sz="1400">
                <a:solidFill>
                  <a:srgbClr val="D4D2FE"/>
                </a:solidFill>
                <a:latin typeface="Helvetica Neue"/>
                <a:cs typeface="Helvetica Neue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7" name="Picture 6" descr="Final PC logo white tex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2436" y="239977"/>
            <a:ext cx="1561308" cy="371853"/>
          </a:xfrm>
          <a:prstGeom prst="rect">
            <a:avLst/>
          </a:prstGeom>
        </p:spPr>
      </p:pic>
      <p:sp>
        <p:nvSpPr>
          <p:cNvPr id="9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76918" y="636193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F1CB1B9-5E8B-3D48-A67D-14C66211A878}" type="slidenum">
              <a:rPr lang="en-GB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GB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695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bg>
      <p:bgPr>
        <a:solidFill>
          <a:srgbClr val="008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7" y="57419"/>
            <a:ext cx="7539367" cy="765175"/>
          </a:xfrm>
        </p:spPr>
        <p:txBody>
          <a:bodyPr/>
          <a:lstStyle>
            <a:lvl1pPr>
              <a:defRPr sz="4000" b="0" i="0" u="none" cap="none" normalizeH="0">
                <a:solidFill>
                  <a:schemeClr val="bg1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400"/>
              </a:spcBef>
              <a:buClr>
                <a:schemeClr val="accent2"/>
              </a:buClr>
              <a:defRPr sz="2600">
                <a:solidFill>
                  <a:schemeClr val="bg1"/>
                </a:solidFill>
                <a:latin typeface="Helvetica Neue"/>
                <a:cs typeface="Helvetica Neue"/>
              </a:defRPr>
            </a:lvl1pPr>
            <a:lvl2pPr>
              <a:buClr>
                <a:schemeClr val="accent2"/>
              </a:buClr>
              <a:defRPr sz="2200">
                <a:solidFill>
                  <a:schemeClr val="bg1"/>
                </a:solidFill>
                <a:latin typeface="Helvetica Neue"/>
                <a:cs typeface="Helvetica Neue"/>
              </a:defRPr>
            </a:lvl2pPr>
            <a:lvl3pPr>
              <a:buClr>
                <a:schemeClr val="accent2"/>
              </a:buClr>
              <a:defRPr sz="2000">
                <a:solidFill>
                  <a:schemeClr val="bg1"/>
                </a:solidFill>
                <a:latin typeface="Helvetica Neue"/>
                <a:cs typeface="Helvetica Neue"/>
              </a:defRPr>
            </a:lvl3pPr>
            <a:lvl4pPr>
              <a:buClr>
                <a:schemeClr val="accent2"/>
              </a:buClr>
              <a:defRPr sz="1800">
                <a:solidFill>
                  <a:schemeClr val="bg1"/>
                </a:solidFill>
                <a:latin typeface="Helvetica Neue"/>
                <a:cs typeface="Helvetica Neue"/>
              </a:defRPr>
            </a:lvl4pPr>
            <a:lvl5pPr>
              <a:buClr>
                <a:schemeClr val="accent2"/>
              </a:buClr>
              <a:defRPr sz="1600">
                <a:solidFill>
                  <a:schemeClr val="bg1"/>
                </a:solidFill>
                <a:latin typeface="Helvetica Neue"/>
                <a:cs typeface="Helvetica Neue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7" name="Picture 6" descr="Cta_logo_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7447" y="65471"/>
            <a:ext cx="1366671" cy="842025"/>
          </a:xfrm>
          <a:prstGeom prst="rect">
            <a:avLst/>
          </a:prstGeom>
        </p:spPr>
      </p:pic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76918" y="636193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F1CB1B9-5E8B-3D48-A67D-14C66211A878}" type="slidenum">
              <a:rPr lang="en-GB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GB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595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eicester_logo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2762" y="231763"/>
            <a:ext cx="1566907" cy="373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7" y="57419"/>
            <a:ext cx="7539367" cy="765175"/>
          </a:xfrm>
        </p:spPr>
        <p:txBody>
          <a:bodyPr/>
          <a:lstStyle>
            <a:lvl1pPr>
              <a:defRPr sz="4000" b="0" i="0" u="none" cap="none" normalizeH="0">
                <a:solidFill>
                  <a:schemeClr val="bg2">
                    <a:lumMod val="75000"/>
                  </a:schemeClr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400"/>
              </a:spcBef>
              <a:buClr>
                <a:schemeClr val="accent2"/>
              </a:buClr>
              <a:defRPr sz="2600">
                <a:solidFill>
                  <a:srgbClr val="000000"/>
                </a:solidFill>
                <a:latin typeface="Helvetica Neue"/>
                <a:cs typeface="Helvetica Neue"/>
              </a:defRPr>
            </a:lvl1pPr>
            <a:lvl2pPr>
              <a:buClr>
                <a:schemeClr val="accent2"/>
              </a:buClr>
              <a:defRPr sz="2200">
                <a:solidFill>
                  <a:srgbClr val="000000"/>
                </a:solidFill>
                <a:latin typeface="Helvetica Neue"/>
                <a:cs typeface="Helvetica Neue"/>
              </a:defRPr>
            </a:lvl2pPr>
            <a:lvl3pPr>
              <a:buClr>
                <a:schemeClr val="accent2"/>
              </a:buClr>
              <a:defRPr sz="2000">
                <a:solidFill>
                  <a:srgbClr val="000000"/>
                </a:solidFill>
                <a:latin typeface="Helvetica Neue"/>
                <a:cs typeface="Helvetica Neue"/>
              </a:defRPr>
            </a:lvl3pPr>
            <a:lvl4pPr>
              <a:buClr>
                <a:schemeClr val="accent2"/>
              </a:buClr>
              <a:defRPr sz="1800">
                <a:solidFill>
                  <a:srgbClr val="000000"/>
                </a:solidFill>
                <a:latin typeface="Helvetica Neue"/>
                <a:cs typeface="Helvetica Neue"/>
              </a:defRPr>
            </a:lvl4pPr>
            <a:lvl5pPr>
              <a:buClr>
                <a:schemeClr val="accent2"/>
              </a:buClr>
              <a:defRPr sz="1600">
                <a:solidFill>
                  <a:srgbClr val="000000"/>
                </a:solidFill>
                <a:latin typeface="Helvetica Neue"/>
                <a:cs typeface="Helvetica Neue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76918" y="636193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F1CB1B9-5E8B-3D48-A67D-14C66211A878}" type="slidenum">
              <a:rPr lang="en-GB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en-GB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411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31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 userDrawn="1"/>
        </p:nvSpPr>
        <p:spPr>
          <a:xfrm>
            <a:off x="210813" y="6515112"/>
            <a:ext cx="8749842" cy="291409"/>
          </a:xfrm>
          <a:prstGeom prst="roundRect">
            <a:avLst/>
          </a:prstGeom>
          <a:solidFill>
            <a:srgbClr val="FFFFFF">
              <a:alpha val="15000"/>
            </a:srgbClr>
          </a:solidFill>
          <a:ln>
            <a:noFill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>
                  <a:lumMod val="50000"/>
                </a:srgbClr>
              </a:solidFill>
              <a:latin typeface="Trebuchet MS"/>
            </a:endParaRPr>
          </a:p>
        </p:txBody>
      </p:sp>
      <p:sp>
        <p:nvSpPr>
          <p:cNvPr id="17" name="Rounded Rectangle 16"/>
          <p:cNvSpPr/>
          <p:nvPr userDrawn="1"/>
        </p:nvSpPr>
        <p:spPr>
          <a:xfrm>
            <a:off x="210814" y="43299"/>
            <a:ext cx="8749842" cy="583257"/>
          </a:xfrm>
          <a:prstGeom prst="roundRect">
            <a:avLst>
              <a:gd name="adj" fmla="val 4296"/>
            </a:avLst>
          </a:prstGeom>
          <a:solidFill>
            <a:schemeClr val="bg1">
              <a:alpha val="15000"/>
            </a:schemeClr>
          </a:solidFill>
          <a:ln>
            <a:solidFill>
              <a:srgbClr val="F15721"/>
            </a:solidFill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248913" y="6483156"/>
            <a:ext cx="141142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cap="small" dirty="0" smtClean="0">
                <a:solidFill>
                  <a:srgbClr val="FFFFFF"/>
                </a:solidFill>
                <a:latin typeface="Futura Std Book"/>
              </a:rPr>
              <a:t>Richard </a:t>
            </a:r>
            <a:r>
              <a:rPr lang="en-US" cap="small" dirty="0">
                <a:solidFill>
                  <a:srgbClr val="FFFFFF"/>
                </a:solidFill>
                <a:latin typeface="Futura Std Book"/>
              </a:rPr>
              <a:t>White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6619638" y="646054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 b="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7026377-340F-9C49-8DB1-294682F2183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715" y="21250"/>
            <a:ext cx="8711744" cy="646271"/>
          </a:xfrm>
          <a:prstGeom prst="rect">
            <a:avLst/>
          </a:prstGeom>
          <a:ln>
            <a:noFill/>
          </a:ln>
          <a:effectLst/>
        </p:spPr>
        <p:txBody>
          <a:bodyPr/>
          <a:lstStyle>
            <a:lvl1pPr algn="ctr">
              <a:defRPr sz="3200" cap="small">
                <a:solidFill>
                  <a:srgbClr val="FFFFFF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10" name="Rounded Rectangle 9"/>
          <p:cNvSpPr/>
          <p:nvPr userDrawn="1"/>
        </p:nvSpPr>
        <p:spPr>
          <a:xfrm>
            <a:off x="1442083" y="5870211"/>
            <a:ext cx="6285434" cy="826290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>
                  <a:lumMod val="50000"/>
                </a:srgbClr>
              </a:solidFill>
              <a:latin typeface="Trebuchet MS"/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>
            <a:off x="-1" y="5303766"/>
            <a:ext cx="9144001" cy="1188215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>
                  <a:lumMod val="50000"/>
                </a:srgbClr>
              </a:solidFill>
              <a:latin typeface="Trebuchet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5159"/>
            <a:ext cx="8229600" cy="54219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buClr>
                <a:schemeClr val="bg1"/>
              </a:buClr>
              <a:buSzPct val="80000"/>
              <a:buFont typeface="Wingdings" charset="2"/>
              <a:buChar char=""/>
              <a:defRPr sz="2400">
                <a:solidFill>
                  <a:schemeClr val="bg1"/>
                </a:solidFill>
              </a:defRPr>
            </a:lvl1pPr>
            <a:lvl2pPr>
              <a:buFont typeface="Arial"/>
              <a:buChar char="•"/>
              <a:defRPr sz="2000">
                <a:solidFill>
                  <a:srgbClr val="00FFFF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52916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683190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7544" y="71537"/>
            <a:ext cx="82296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52736"/>
            <a:ext cx="8229600" cy="5243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76918" y="636193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F1CB1B9-5E8B-3D48-A67D-14C66211A878}" type="slidenum">
              <a:rPr lang="en-GB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GB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95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Calibri" pitchFamily="34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Trebuchet MS" pitchFamily="34" charset="0"/>
        <a:buChar char="•"/>
        <a:defRPr sz="2400">
          <a:solidFill>
            <a:srgbClr val="FFFFFF"/>
          </a:solidFill>
          <a:latin typeface="Calibri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–"/>
        <a:defRPr sz="2400">
          <a:solidFill>
            <a:srgbClr val="FFFFFF"/>
          </a:solidFill>
          <a:latin typeface="Calibri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rgbClr val="FFFFFF"/>
          </a:solidFill>
          <a:latin typeface="Calibri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–"/>
        <a:defRPr sz="1800">
          <a:solidFill>
            <a:srgbClr val="FFFFFF"/>
          </a:solidFill>
          <a:latin typeface="Calibri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1800">
          <a:solidFill>
            <a:srgbClr val="FFFFFF"/>
          </a:solidFill>
          <a:latin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5.jpe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17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gif"/><Relationship Id="rId15" Type="http://schemas.openxmlformats.org/officeDocument/2006/relationships/image" Target="../media/image17.jpg"/><Relationship Id="rId10" Type="http://schemas.openxmlformats.org/officeDocument/2006/relationships/image" Target="../media/image12.png"/><Relationship Id="rId19" Type="http://schemas.openxmlformats.org/officeDocument/2006/relationships/image" Target="../media/image21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41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jpg"/><Relationship Id="rId7" Type="http://schemas.microsoft.com/office/2007/relationships/hdphoto" Target="../media/hdphoto5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jpg"/><Relationship Id="rId10" Type="http://schemas.openxmlformats.org/officeDocument/2006/relationships/image" Target="../media/image55.jpg"/><Relationship Id="rId4" Type="http://schemas.openxmlformats.org/officeDocument/2006/relationships/image" Target="../media/image50.jpg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0" y="0"/>
            <a:ext cx="9144000" cy="152649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de-DE" dirty="0"/>
          </a:p>
        </p:txBody>
      </p:sp>
      <p:sp>
        <p:nvSpPr>
          <p:cNvPr id="9" name="Rectangle 8"/>
          <p:cNvSpPr/>
          <p:nvPr/>
        </p:nvSpPr>
        <p:spPr>
          <a:xfrm>
            <a:off x="1" y="5866632"/>
            <a:ext cx="91440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1"/>
            <a:ext cx="9144000" cy="5079760"/>
          </a:xfrm>
          <a:prstGeom prst="rect">
            <a:avLst/>
          </a:prstGeom>
          <a:solidFill>
            <a:srgbClr val="24418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de-DE" dirty="0"/>
          </a:p>
        </p:txBody>
      </p:sp>
      <p:pic>
        <p:nvPicPr>
          <p:cNvPr id="14" name="Picture 13" descr="University_of_Liverpool_logo_20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88" y="6119303"/>
            <a:ext cx="1822879" cy="396858"/>
          </a:xfrm>
          <a:prstGeom prst="rect">
            <a:avLst/>
          </a:prstGeom>
        </p:spPr>
      </p:pic>
      <p:pic>
        <p:nvPicPr>
          <p:cNvPr id="17" name="Picture 16" descr="SLAC_Logo_hire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7247" y="6147877"/>
            <a:ext cx="1265716" cy="392135"/>
          </a:xfrm>
          <a:prstGeom prst="rect">
            <a:avLst/>
          </a:prstGeom>
        </p:spPr>
      </p:pic>
      <p:pic>
        <p:nvPicPr>
          <p:cNvPr id="18" name="Picture 17" descr="Nagoya Logo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3536" y="6057629"/>
            <a:ext cx="1060416" cy="5996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12" y="5370263"/>
            <a:ext cx="2130778" cy="462191"/>
          </a:xfrm>
          <a:prstGeom prst="rect">
            <a:avLst/>
          </a:prstGeom>
        </p:spPr>
      </p:pic>
      <p:pic>
        <p:nvPicPr>
          <p:cNvPr id="21" name="Picture 20" descr="leicester_logo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4507" y="5431464"/>
            <a:ext cx="1679404" cy="399780"/>
          </a:xfrm>
          <a:prstGeom prst="rect">
            <a:avLst/>
          </a:prstGeom>
        </p:spPr>
      </p:pic>
      <p:pic>
        <p:nvPicPr>
          <p:cNvPr id="13" name="Picture 12" descr="DU_2-col_lrg.gi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744" y="6054412"/>
            <a:ext cx="1394008" cy="52625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 flipV="1">
            <a:off x="0" y="5156731"/>
            <a:ext cx="9144000" cy="111717"/>
          </a:xfrm>
          <a:prstGeom prst="rect">
            <a:avLst/>
          </a:prstGeom>
          <a:solidFill>
            <a:srgbClr val="2441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341" name="Text Box 11"/>
          <p:cNvSpPr txBox="1">
            <a:spLocks noChangeArrowheads="1"/>
          </p:cNvSpPr>
          <p:nvPr/>
        </p:nvSpPr>
        <p:spPr bwMode="auto">
          <a:xfrm>
            <a:off x="522107" y="4216769"/>
            <a:ext cx="80935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>
              <a:spcBef>
                <a:spcPct val="30000"/>
              </a:spcBef>
            </a:pPr>
            <a:r>
              <a:rPr lang="de-DE" sz="1600" dirty="0" smtClean="0">
                <a:solidFill>
                  <a:schemeClr val="bg1"/>
                </a:solidFill>
                <a:latin typeface="Helvetica Light"/>
                <a:ea typeface="Myriad Pro Cond" charset="0"/>
                <a:cs typeface="Helvetica Light"/>
              </a:rPr>
              <a:t>May 2015</a:t>
            </a:r>
            <a:endParaRPr lang="en-GB" sz="1600" dirty="0">
              <a:solidFill>
                <a:schemeClr val="bg1"/>
              </a:solidFill>
              <a:latin typeface="Helvetica Light"/>
              <a:ea typeface="Myriad Pro Cond" charset="0"/>
              <a:cs typeface="Helvetica Light"/>
            </a:endParaRPr>
          </a:p>
        </p:txBody>
      </p:sp>
      <p:pic>
        <p:nvPicPr>
          <p:cNvPr id="5" name="Picture 4" descr="uva-logo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2944" y="5368222"/>
            <a:ext cx="544011" cy="588119"/>
          </a:xfrm>
          <a:prstGeom prst="rect">
            <a:avLst/>
          </a:prstGeom>
        </p:spPr>
      </p:pic>
      <p:sp>
        <p:nvSpPr>
          <p:cNvPr id="14340" name="Text Box 10"/>
          <p:cNvSpPr txBox="1">
            <a:spLocks noChangeArrowheads="1"/>
          </p:cNvSpPr>
          <p:nvPr/>
        </p:nvSpPr>
        <p:spPr bwMode="auto">
          <a:xfrm>
            <a:off x="200022" y="2766506"/>
            <a:ext cx="8877303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sz="88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vantGarde-Book"/>
                <a:ea typeface="Myriad Pro Cond" charset="0"/>
                <a:cs typeface="AvantGarde-Book"/>
              </a:rPr>
              <a:t>GCT </a:t>
            </a:r>
            <a:r>
              <a:rPr lang="de-DE" sz="60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vantGarde-Book"/>
                <a:ea typeface="Myriad Pro Cond" charset="0"/>
                <a:cs typeface="AvantGarde-Book"/>
              </a:rPr>
              <a:t>Progress</a:t>
            </a:r>
            <a:endParaRPr lang="de-DE" sz="8800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vantGarde-Book"/>
              <a:ea typeface="Myriad Pro Cond" charset="0"/>
              <a:cs typeface="AvantGarde-Book"/>
            </a:endParaRPr>
          </a:p>
        </p:txBody>
      </p:sp>
      <p:pic>
        <p:nvPicPr>
          <p:cNvPr id="24" name="Picture 23" descr="Glidecontent_UH1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9187" y="6040251"/>
            <a:ext cx="1032989" cy="678821"/>
          </a:xfrm>
          <a:prstGeom prst="rect">
            <a:avLst/>
          </a:prstGeom>
        </p:spPr>
      </p:pic>
      <p:pic>
        <p:nvPicPr>
          <p:cNvPr id="25" name="Picture 24" descr="WUSTL_Shield_2-01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1936" y="5291562"/>
            <a:ext cx="822448" cy="82244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9535" y="5349172"/>
            <a:ext cx="631160" cy="751080"/>
          </a:xfrm>
          <a:prstGeom prst="rect">
            <a:avLst/>
          </a:prstGeom>
        </p:spPr>
      </p:pic>
      <p:pic>
        <p:nvPicPr>
          <p:cNvPr id="2" name="Picture 1" descr="slug_logo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0771" y="6038622"/>
            <a:ext cx="782965" cy="661121"/>
          </a:xfrm>
          <a:prstGeom prst="rect">
            <a:avLst/>
          </a:prstGeom>
        </p:spPr>
      </p:pic>
      <p:pic>
        <p:nvPicPr>
          <p:cNvPr id="14339" name="Picture 14338" descr="Adelaide Uni logo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9622" y="5401185"/>
            <a:ext cx="1386387" cy="6135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3" r="-29213"/>
          <a:stretch/>
        </p:blipFill>
        <p:spPr>
          <a:xfrm>
            <a:off x="195937" y="150162"/>
            <a:ext cx="3778155" cy="252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439" y="142598"/>
            <a:ext cx="3780923" cy="25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694" y="147202"/>
            <a:ext cx="2520000" cy="2520000"/>
          </a:xfrm>
          <a:prstGeom prst="rect">
            <a:avLst/>
          </a:prstGeom>
        </p:spPr>
      </p:pic>
      <p:pic>
        <p:nvPicPr>
          <p:cNvPr id="1026" name="C4FF4A1D-B9F2-4ECD-B208-BE0AEA5E1986" descr="AF9DA018-8631-4DFB-BE3C-5E24E12AD91D@mpi-hd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054" y="5954603"/>
            <a:ext cx="743262" cy="798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C5672B77-F93F-497B-A16C-CF2C102CB7EE" descr="Image result for ECAP logo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922" y="5332163"/>
            <a:ext cx="1326410" cy="7086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439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/>
          <p:cNvSpPr/>
          <p:nvPr/>
        </p:nvSpPr>
        <p:spPr>
          <a:xfrm flipH="1">
            <a:off x="6693736" y="5699831"/>
            <a:ext cx="326594" cy="179304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grpSp>
        <p:nvGrpSpPr>
          <p:cNvPr id="95" name="Group 94"/>
          <p:cNvGrpSpPr/>
          <p:nvPr/>
        </p:nvGrpSpPr>
        <p:grpSpPr>
          <a:xfrm flipH="1">
            <a:off x="7123495" y="5691865"/>
            <a:ext cx="134299" cy="201447"/>
            <a:chOff x="2504261" y="2063393"/>
            <a:chExt cx="155613" cy="273407"/>
          </a:xfrm>
        </p:grpSpPr>
        <p:sp>
          <p:nvSpPr>
            <p:cNvPr id="96" name="Rectangle 95"/>
            <p:cNvSpPr/>
            <p:nvPr/>
          </p:nvSpPr>
          <p:spPr>
            <a:xfrm>
              <a:off x="2504261" y="2063393"/>
              <a:ext cx="155613" cy="27340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2507435" y="2114193"/>
              <a:ext cx="149264" cy="4571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2504261" y="2234486"/>
              <a:ext cx="149264" cy="4571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sp>
        <p:nvSpPr>
          <p:cNvPr id="121" name="Rectangle 120"/>
          <p:cNvSpPr/>
          <p:nvPr/>
        </p:nvSpPr>
        <p:spPr>
          <a:xfrm flipH="1">
            <a:off x="6732415" y="5731852"/>
            <a:ext cx="275417" cy="265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91" name="Rectangle 90"/>
          <p:cNvSpPr/>
          <p:nvPr/>
        </p:nvSpPr>
        <p:spPr>
          <a:xfrm flipH="1">
            <a:off x="6693736" y="3924471"/>
            <a:ext cx="375544" cy="201447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329183" y="1329218"/>
            <a:ext cx="4049283" cy="2274544"/>
          </a:xfrm>
        </p:spPr>
        <p:txBody>
          <a:bodyPr/>
          <a:lstStyle/>
          <a:p>
            <a:pPr>
              <a:defRPr/>
            </a:pPr>
            <a:r>
              <a:rPr lang="en-US" sz="2000" dirty="0" smtClean="0"/>
              <a:t>TMs pulled in from </a:t>
            </a:r>
            <a:r>
              <a:rPr lang="en-US" sz="2000" dirty="0" smtClean="0"/>
              <a:t>rear with </a:t>
            </a:r>
            <a:r>
              <a:rPr lang="en-US" sz="2000" dirty="0"/>
              <a:t>screw via tool inserted through backplane </a:t>
            </a:r>
            <a:r>
              <a:rPr lang="en-US" sz="2000" dirty="0" smtClean="0"/>
              <a:t>access hole</a:t>
            </a:r>
            <a:endParaRPr lang="en-US" sz="2000" dirty="0"/>
          </a:p>
          <a:p>
            <a:pPr>
              <a:defRPr/>
            </a:pPr>
            <a:r>
              <a:rPr lang="en-US" sz="2000" dirty="0" smtClean="0"/>
              <a:t>Pre-amps </a:t>
            </a:r>
            <a:r>
              <a:rPr lang="en-US" sz="2000" dirty="0"/>
              <a:t>secured from front</a:t>
            </a:r>
          </a:p>
          <a:p>
            <a:pPr>
              <a:defRPr/>
            </a:pPr>
            <a:r>
              <a:rPr lang="en-US" sz="2000" dirty="0"/>
              <a:t>MAPMs added</a:t>
            </a:r>
          </a:p>
          <a:p>
            <a:pPr>
              <a:defRPr/>
            </a:pPr>
            <a:r>
              <a:rPr lang="en-US" sz="2000" dirty="0"/>
              <a:t>Enclosure added</a:t>
            </a:r>
          </a:p>
          <a:p>
            <a:pPr lvl="1">
              <a:defRPr/>
            </a:pPr>
            <a:endParaRPr lang="en-US" sz="1100" dirty="0"/>
          </a:p>
          <a:p>
            <a:pPr lvl="1">
              <a:defRPr/>
            </a:pPr>
            <a:endParaRPr lang="en-US" sz="1400" dirty="0"/>
          </a:p>
          <a:p>
            <a:pPr lvl="1">
              <a:defRPr/>
            </a:pPr>
            <a:endParaRPr lang="en-US" sz="2000" dirty="0" smtClean="0"/>
          </a:p>
          <a:p>
            <a:pPr lvl="1">
              <a:defRPr/>
            </a:pPr>
            <a:endParaRPr lang="en-US" sz="2000" dirty="0" smtClean="0"/>
          </a:p>
          <a:p>
            <a:pPr lvl="1">
              <a:defRPr/>
            </a:pPr>
            <a:endParaRPr lang="en-US" sz="16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647" y="45333"/>
            <a:ext cx="7559675" cy="7207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8153E"/>
                </a:solidFill>
              </a:rPr>
              <a:t>Assembly</a:t>
            </a:r>
            <a:endParaRPr lang="en-US" dirty="0">
              <a:solidFill>
                <a:srgbClr val="08153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6634086" y="2488846"/>
            <a:ext cx="326594" cy="179304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grpSp>
        <p:nvGrpSpPr>
          <p:cNvPr id="13" name="Group 12"/>
          <p:cNvGrpSpPr/>
          <p:nvPr/>
        </p:nvGrpSpPr>
        <p:grpSpPr>
          <a:xfrm flipH="1">
            <a:off x="7063845" y="2480880"/>
            <a:ext cx="134299" cy="201447"/>
            <a:chOff x="2504261" y="2063393"/>
            <a:chExt cx="155613" cy="273407"/>
          </a:xfrm>
        </p:grpSpPr>
        <p:sp>
          <p:nvSpPr>
            <p:cNvPr id="14" name="Rectangle 13"/>
            <p:cNvSpPr/>
            <p:nvPr/>
          </p:nvSpPr>
          <p:spPr>
            <a:xfrm>
              <a:off x="2504261" y="2063393"/>
              <a:ext cx="155613" cy="27340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507435" y="2114193"/>
              <a:ext cx="149264" cy="4571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504261" y="2234486"/>
              <a:ext cx="149264" cy="4571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grpSp>
        <p:nvGrpSpPr>
          <p:cNvPr id="17" name="Group 16"/>
          <p:cNvGrpSpPr/>
          <p:nvPr/>
        </p:nvGrpSpPr>
        <p:grpSpPr>
          <a:xfrm flipH="1">
            <a:off x="6432750" y="2487082"/>
            <a:ext cx="134299" cy="201447"/>
            <a:chOff x="2504261" y="2063393"/>
            <a:chExt cx="155613" cy="273407"/>
          </a:xfrm>
        </p:grpSpPr>
        <p:sp>
          <p:nvSpPr>
            <p:cNvPr id="18" name="Rectangle 17"/>
            <p:cNvSpPr/>
            <p:nvPr/>
          </p:nvSpPr>
          <p:spPr>
            <a:xfrm>
              <a:off x="2504261" y="2063393"/>
              <a:ext cx="155613" cy="27340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507435" y="2114193"/>
              <a:ext cx="149264" cy="4571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504261" y="2234486"/>
              <a:ext cx="149264" cy="4571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sp>
        <p:nvSpPr>
          <p:cNvPr id="25" name="Rectangle 24"/>
          <p:cNvSpPr/>
          <p:nvPr/>
        </p:nvSpPr>
        <p:spPr>
          <a:xfrm flipH="1">
            <a:off x="6669294" y="2597675"/>
            <a:ext cx="275417" cy="6737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27" name="Rectangle 26"/>
          <p:cNvSpPr/>
          <p:nvPr/>
        </p:nvSpPr>
        <p:spPr>
          <a:xfrm flipH="1">
            <a:off x="6672765" y="2520867"/>
            <a:ext cx="275417" cy="265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28" name="Rectangle 27"/>
          <p:cNvSpPr/>
          <p:nvPr/>
        </p:nvSpPr>
        <p:spPr>
          <a:xfrm flipH="1">
            <a:off x="6634087" y="2007815"/>
            <a:ext cx="201448" cy="248732"/>
          </a:xfrm>
          <a:prstGeom prst="rect">
            <a:avLst/>
          </a:prstGeom>
          <a:solidFill>
            <a:schemeClr val="tx1"/>
          </a:solidFill>
          <a:ln w="952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grpSp>
        <p:nvGrpSpPr>
          <p:cNvPr id="29" name="Group 28"/>
          <p:cNvGrpSpPr/>
          <p:nvPr/>
        </p:nvGrpSpPr>
        <p:grpSpPr>
          <a:xfrm flipH="1">
            <a:off x="6532548" y="1563358"/>
            <a:ext cx="134299" cy="100724"/>
            <a:chOff x="2967887" y="1574800"/>
            <a:chExt cx="137741" cy="165100"/>
          </a:xfrm>
        </p:grpSpPr>
        <p:cxnSp>
          <p:nvCxnSpPr>
            <p:cNvPr id="30" name="Straight Connector 29"/>
            <p:cNvCxnSpPr/>
            <p:nvPr/>
          </p:nvCxnSpPr>
          <p:spPr>
            <a:xfrm flipH="1">
              <a:off x="2967887" y="1574800"/>
              <a:ext cx="137741" cy="0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2967887" y="1739900"/>
              <a:ext cx="137741" cy="0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 flipH="1">
            <a:off x="7081647" y="713486"/>
            <a:ext cx="134299" cy="201447"/>
            <a:chOff x="2504261" y="2063393"/>
            <a:chExt cx="155613" cy="273407"/>
          </a:xfrm>
        </p:grpSpPr>
        <p:sp>
          <p:nvSpPr>
            <p:cNvPr id="33" name="Rectangle 32"/>
            <p:cNvSpPr/>
            <p:nvPr/>
          </p:nvSpPr>
          <p:spPr>
            <a:xfrm>
              <a:off x="2504261" y="2063393"/>
              <a:ext cx="155613" cy="27340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507435" y="2114193"/>
              <a:ext cx="149264" cy="4571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504261" y="2234486"/>
              <a:ext cx="149264" cy="4571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grpSp>
        <p:nvGrpSpPr>
          <p:cNvPr id="36" name="Group 35"/>
          <p:cNvGrpSpPr/>
          <p:nvPr/>
        </p:nvGrpSpPr>
        <p:grpSpPr>
          <a:xfrm flipH="1">
            <a:off x="6400937" y="339999"/>
            <a:ext cx="2730640" cy="2976999"/>
            <a:chOff x="497517" y="-1"/>
            <a:chExt cx="2927895" cy="3192051"/>
          </a:xfrm>
        </p:grpSpPr>
        <p:grpSp>
          <p:nvGrpSpPr>
            <p:cNvPr id="37" name="Group 36"/>
            <p:cNvGrpSpPr/>
            <p:nvPr/>
          </p:nvGrpSpPr>
          <p:grpSpPr>
            <a:xfrm>
              <a:off x="497517" y="-1"/>
              <a:ext cx="2780569" cy="3192051"/>
              <a:chOff x="497517" y="-1"/>
              <a:chExt cx="2780569" cy="3192051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2772748" y="400466"/>
                <a:ext cx="402672" cy="215999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952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grpSp>
            <p:nvGrpSpPr>
              <p:cNvPr id="43" name="Group 42"/>
              <p:cNvGrpSpPr/>
              <p:nvPr/>
            </p:nvGrpSpPr>
            <p:grpSpPr>
              <a:xfrm>
                <a:off x="497517" y="-1"/>
                <a:ext cx="2473691" cy="3192051"/>
                <a:chOff x="463550" y="900889"/>
                <a:chExt cx="2473691" cy="3192051"/>
              </a:xfrm>
            </p:grpSpPr>
            <p:sp>
              <p:nvSpPr>
                <p:cNvPr id="45" name="Rectangle 44"/>
                <p:cNvSpPr/>
                <p:nvPr/>
              </p:nvSpPr>
              <p:spPr>
                <a:xfrm>
                  <a:off x="2663087" y="900889"/>
                  <a:ext cx="137741" cy="3192051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/>
                </a:p>
              </p:txBody>
            </p:sp>
            <p:sp>
              <p:nvSpPr>
                <p:cNvPr id="46" name="Rectangle 45"/>
                <p:cNvSpPr/>
                <p:nvPr/>
              </p:nvSpPr>
              <p:spPr>
                <a:xfrm>
                  <a:off x="463550" y="2644735"/>
                  <a:ext cx="2196324" cy="352465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/>
                </a:p>
              </p:txBody>
            </p:sp>
            <p:cxnSp>
              <p:nvCxnSpPr>
                <p:cNvPr id="47" name="Straight Connector 46"/>
                <p:cNvCxnSpPr/>
                <p:nvPr/>
              </p:nvCxnSpPr>
              <p:spPr>
                <a:xfrm flipH="1">
                  <a:off x="463550" y="2726372"/>
                  <a:ext cx="2189978" cy="0"/>
                </a:xfrm>
                <a:prstGeom prst="line">
                  <a:avLst/>
                </a:prstGeom>
                <a:ln w="6350" cmpd="sng">
                  <a:solidFill>
                    <a:srgbClr val="000000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 flipH="1">
                  <a:off x="479463" y="2919072"/>
                  <a:ext cx="2174063" cy="0"/>
                </a:xfrm>
                <a:prstGeom prst="line">
                  <a:avLst/>
                </a:prstGeom>
                <a:ln w="6350" cmpd="sng">
                  <a:solidFill>
                    <a:srgbClr val="000000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9" name="Group 48"/>
                <p:cNvGrpSpPr/>
                <p:nvPr/>
              </p:nvGrpSpPr>
              <p:grpSpPr>
                <a:xfrm>
                  <a:off x="2656736" y="2679700"/>
                  <a:ext cx="150349" cy="276185"/>
                  <a:chOff x="3034701" y="1574800"/>
                  <a:chExt cx="143815" cy="165100"/>
                </a:xfrm>
              </p:grpSpPr>
              <p:cxnSp>
                <p:nvCxnSpPr>
                  <p:cNvPr id="54" name="Straight Connector 53"/>
                  <p:cNvCxnSpPr/>
                  <p:nvPr/>
                </p:nvCxnSpPr>
                <p:spPr>
                  <a:xfrm flipH="1">
                    <a:off x="3034701" y="1574800"/>
                    <a:ext cx="137741" cy="0"/>
                  </a:xfrm>
                  <a:prstGeom prst="line">
                    <a:avLst/>
                  </a:prstGeom>
                  <a:ln w="6350" cmpd="sng">
                    <a:solidFill>
                      <a:srgbClr val="000000"/>
                    </a:solidFill>
                    <a:prstDash val="sysDash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Straight Connector 54"/>
                  <p:cNvCxnSpPr/>
                  <p:nvPr/>
                </p:nvCxnSpPr>
                <p:spPr>
                  <a:xfrm flipH="1">
                    <a:off x="3040775" y="1739900"/>
                    <a:ext cx="137741" cy="0"/>
                  </a:xfrm>
                  <a:prstGeom prst="line">
                    <a:avLst/>
                  </a:prstGeom>
                  <a:ln w="6350" cmpd="sng">
                    <a:solidFill>
                      <a:srgbClr val="000000"/>
                    </a:solidFill>
                    <a:prstDash val="sysDash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0" name="Rectangle 49"/>
                <p:cNvSpPr/>
                <p:nvPr/>
              </p:nvSpPr>
              <p:spPr>
                <a:xfrm>
                  <a:off x="2800029" y="2144887"/>
                  <a:ext cx="130156" cy="230717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/>
                </a:p>
              </p:txBody>
            </p:sp>
            <p:grpSp>
              <p:nvGrpSpPr>
                <p:cNvPr id="51" name="Group 50"/>
                <p:cNvGrpSpPr/>
                <p:nvPr/>
              </p:nvGrpSpPr>
              <p:grpSpPr>
                <a:xfrm>
                  <a:off x="2656736" y="2180871"/>
                  <a:ext cx="280505" cy="165100"/>
                  <a:chOff x="2967887" y="1574800"/>
                  <a:chExt cx="137741" cy="165100"/>
                </a:xfrm>
              </p:grpSpPr>
              <p:cxnSp>
                <p:nvCxnSpPr>
                  <p:cNvPr id="52" name="Straight Connector 51"/>
                  <p:cNvCxnSpPr/>
                  <p:nvPr/>
                </p:nvCxnSpPr>
                <p:spPr>
                  <a:xfrm flipH="1">
                    <a:off x="2967887" y="1574800"/>
                    <a:ext cx="137741" cy="0"/>
                  </a:xfrm>
                  <a:prstGeom prst="line">
                    <a:avLst/>
                  </a:prstGeom>
                  <a:ln w="6350" cmpd="sng">
                    <a:solidFill>
                      <a:srgbClr val="000000"/>
                    </a:solidFill>
                    <a:prstDash val="sysDash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Connector 52"/>
                  <p:cNvCxnSpPr/>
                  <p:nvPr/>
                </p:nvCxnSpPr>
                <p:spPr>
                  <a:xfrm flipH="1">
                    <a:off x="2967887" y="1739900"/>
                    <a:ext cx="137741" cy="0"/>
                  </a:xfrm>
                  <a:prstGeom prst="line">
                    <a:avLst/>
                  </a:prstGeom>
                  <a:ln w="6350" cmpd="sng">
                    <a:solidFill>
                      <a:srgbClr val="000000"/>
                    </a:solidFill>
                    <a:prstDash val="sysDash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44" name="Rectangle 43"/>
              <p:cNvSpPr/>
              <p:nvPr/>
            </p:nvSpPr>
            <p:spPr>
              <a:xfrm>
                <a:off x="3140345" y="246026"/>
                <a:ext cx="137741" cy="2892479"/>
              </a:xfrm>
              <a:prstGeom prst="rect">
                <a:avLst/>
              </a:prstGeom>
              <a:solidFill>
                <a:srgbClr val="008000"/>
              </a:solidFill>
              <a:ln w="952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3281412" y="400466"/>
              <a:ext cx="144000" cy="215999"/>
              <a:chOff x="2504261" y="2063393"/>
              <a:chExt cx="155613" cy="273407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2504261" y="2063393"/>
                <a:ext cx="155613" cy="273407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952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2507435" y="2114193"/>
                <a:ext cx="149264" cy="45719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9525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2504261" y="2234486"/>
                <a:ext cx="149264" cy="45719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9525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sp>
        <p:nvSpPr>
          <p:cNvPr id="56" name="Rectangle 55"/>
          <p:cNvSpPr/>
          <p:nvPr/>
        </p:nvSpPr>
        <p:spPr>
          <a:xfrm flipH="1">
            <a:off x="6671591" y="845786"/>
            <a:ext cx="275417" cy="6737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57" name="Rectangle 56"/>
          <p:cNvSpPr/>
          <p:nvPr/>
        </p:nvSpPr>
        <p:spPr>
          <a:xfrm flipH="1">
            <a:off x="6675062" y="747270"/>
            <a:ext cx="275417" cy="265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grpSp>
        <p:nvGrpSpPr>
          <p:cNvPr id="58" name="Group 57"/>
          <p:cNvGrpSpPr/>
          <p:nvPr/>
        </p:nvGrpSpPr>
        <p:grpSpPr>
          <a:xfrm flipH="1">
            <a:off x="6960681" y="733855"/>
            <a:ext cx="128461" cy="153977"/>
            <a:chOff x="2967887" y="1574800"/>
            <a:chExt cx="137741" cy="165100"/>
          </a:xfrm>
        </p:grpSpPr>
        <p:cxnSp>
          <p:nvCxnSpPr>
            <p:cNvPr id="59" name="Straight Connector 58"/>
            <p:cNvCxnSpPr/>
            <p:nvPr/>
          </p:nvCxnSpPr>
          <p:spPr>
            <a:xfrm flipH="1">
              <a:off x="2967887" y="1574800"/>
              <a:ext cx="137741" cy="0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>
              <a:off x="2967887" y="1739900"/>
              <a:ext cx="137741" cy="0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 flipH="1">
            <a:off x="6544119" y="734093"/>
            <a:ext cx="128461" cy="153977"/>
            <a:chOff x="2967887" y="1574800"/>
            <a:chExt cx="137741" cy="165100"/>
          </a:xfrm>
        </p:grpSpPr>
        <p:cxnSp>
          <p:nvCxnSpPr>
            <p:cNvPr id="62" name="Straight Connector 61"/>
            <p:cNvCxnSpPr/>
            <p:nvPr/>
          </p:nvCxnSpPr>
          <p:spPr>
            <a:xfrm flipH="1">
              <a:off x="2967887" y="1574800"/>
              <a:ext cx="137741" cy="0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>
              <a:off x="2967887" y="1739900"/>
              <a:ext cx="137741" cy="0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/>
          <p:nvPr/>
        </p:nvGrpSpPr>
        <p:grpSpPr>
          <a:xfrm flipH="1">
            <a:off x="6682441" y="1502820"/>
            <a:ext cx="670686" cy="212541"/>
            <a:chOff x="2333896" y="2147710"/>
            <a:chExt cx="719135" cy="227894"/>
          </a:xfrm>
        </p:grpSpPr>
        <p:sp>
          <p:nvSpPr>
            <p:cNvPr id="65" name="Rectangle 64"/>
            <p:cNvSpPr/>
            <p:nvPr/>
          </p:nvSpPr>
          <p:spPr>
            <a:xfrm>
              <a:off x="2333896" y="2212445"/>
              <a:ext cx="636493" cy="98425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schemeClr val="bg2">
                  <a:lumMod val="75000"/>
                </a:schemeClr>
              </a:bgClr>
            </a:pattFill>
            <a:ln w="952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2937241" y="2147710"/>
              <a:ext cx="115790" cy="227894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952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grpSp>
        <p:nvGrpSpPr>
          <p:cNvPr id="67" name="Group 66"/>
          <p:cNvGrpSpPr/>
          <p:nvPr/>
        </p:nvGrpSpPr>
        <p:grpSpPr>
          <a:xfrm flipH="1">
            <a:off x="6958384" y="2504351"/>
            <a:ext cx="128461" cy="153977"/>
            <a:chOff x="2967887" y="1574800"/>
            <a:chExt cx="137741" cy="165100"/>
          </a:xfrm>
        </p:grpSpPr>
        <p:cxnSp>
          <p:nvCxnSpPr>
            <p:cNvPr id="68" name="Straight Connector 67"/>
            <p:cNvCxnSpPr/>
            <p:nvPr/>
          </p:nvCxnSpPr>
          <p:spPr>
            <a:xfrm flipH="1">
              <a:off x="2967887" y="1574800"/>
              <a:ext cx="137741" cy="0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H="1">
              <a:off x="2967887" y="1739900"/>
              <a:ext cx="137741" cy="0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/>
          <p:cNvGrpSpPr/>
          <p:nvPr/>
        </p:nvGrpSpPr>
        <p:grpSpPr>
          <a:xfrm flipH="1">
            <a:off x="6541822" y="2504351"/>
            <a:ext cx="128461" cy="153977"/>
            <a:chOff x="2967887" y="1574800"/>
            <a:chExt cx="137741" cy="165100"/>
          </a:xfrm>
        </p:grpSpPr>
        <p:cxnSp>
          <p:nvCxnSpPr>
            <p:cNvPr id="71" name="Straight Connector 70"/>
            <p:cNvCxnSpPr/>
            <p:nvPr/>
          </p:nvCxnSpPr>
          <p:spPr>
            <a:xfrm flipH="1">
              <a:off x="2967887" y="1574800"/>
              <a:ext cx="137741" cy="0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H="1">
              <a:off x="2967887" y="1739900"/>
              <a:ext cx="137741" cy="0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/>
          <p:cNvGrpSpPr/>
          <p:nvPr/>
        </p:nvGrpSpPr>
        <p:grpSpPr>
          <a:xfrm flipH="1">
            <a:off x="7254925" y="1285852"/>
            <a:ext cx="1714318" cy="952929"/>
            <a:chOff x="637610" y="1915069"/>
            <a:chExt cx="1838156" cy="1021766"/>
          </a:xfrm>
        </p:grpSpPr>
        <p:grpSp>
          <p:nvGrpSpPr>
            <p:cNvPr id="74" name="Group 73"/>
            <p:cNvGrpSpPr/>
            <p:nvPr/>
          </p:nvGrpSpPr>
          <p:grpSpPr>
            <a:xfrm>
              <a:off x="637610" y="1915069"/>
              <a:ext cx="1838156" cy="1021766"/>
              <a:chOff x="1032522" y="1915069"/>
              <a:chExt cx="1838156" cy="1021766"/>
            </a:xfrm>
          </p:grpSpPr>
          <p:sp>
            <p:nvSpPr>
              <p:cNvPr id="76" name="Rectangle 75"/>
              <p:cNvSpPr/>
              <p:nvPr/>
            </p:nvSpPr>
            <p:spPr>
              <a:xfrm>
                <a:off x="2374104" y="2144887"/>
                <a:ext cx="130156" cy="23071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1032522" y="2754683"/>
                <a:ext cx="1503489" cy="140917"/>
              </a:xfrm>
              <a:prstGeom prst="rect">
                <a:avLst/>
              </a:prstGeom>
              <a:solidFill>
                <a:srgbClr val="008000"/>
              </a:solidFill>
              <a:ln w="952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2688487" y="2739072"/>
                <a:ext cx="182191" cy="169228"/>
              </a:xfrm>
              <a:prstGeom prst="rect">
                <a:avLst/>
              </a:prstGeom>
              <a:pattFill prst="dkHorz">
                <a:fgClr>
                  <a:schemeClr val="bg2">
                    <a:lumMod val="50000"/>
                  </a:schemeClr>
                </a:fgClr>
                <a:bgClr>
                  <a:schemeClr val="tx1"/>
                </a:bgClr>
              </a:pattFill>
              <a:ln w="952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158921" y="2055986"/>
                <a:ext cx="216000" cy="69869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1065768" y="1915069"/>
                <a:ext cx="1438492" cy="140917"/>
              </a:xfrm>
              <a:prstGeom prst="rect">
                <a:avLst/>
              </a:prstGeom>
              <a:solidFill>
                <a:srgbClr val="008000"/>
              </a:solidFill>
              <a:ln w="952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2542360" y="2708235"/>
                <a:ext cx="216000" cy="228600"/>
              </a:xfrm>
              <a:prstGeom prst="rect">
                <a:avLst/>
              </a:prstGeom>
              <a:solidFill>
                <a:schemeClr val="tx1"/>
              </a:solidFill>
              <a:ln w="952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grpSp>
            <p:nvGrpSpPr>
              <p:cNvPr id="82" name="Group 81"/>
              <p:cNvGrpSpPr/>
              <p:nvPr/>
            </p:nvGrpSpPr>
            <p:grpSpPr>
              <a:xfrm>
                <a:off x="2158921" y="2199920"/>
                <a:ext cx="351689" cy="127001"/>
                <a:chOff x="2967887" y="1574800"/>
                <a:chExt cx="137741" cy="165100"/>
              </a:xfrm>
            </p:grpSpPr>
            <p:cxnSp>
              <p:nvCxnSpPr>
                <p:cNvPr id="83" name="Straight Connector 82"/>
                <p:cNvCxnSpPr/>
                <p:nvPr/>
              </p:nvCxnSpPr>
              <p:spPr>
                <a:xfrm flipH="1">
                  <a:off x="2967887" y="1574800"/>
                  <a:ext cx="137741" cy="0"/>
                </a:xfrm>
                <a:prstGeom prst="line">
                  <a:avLst/>
                </a:prstGeom>
                <a:ln w="6350" cmpd="sng">
                  <a:solidFill>
                    <a:srgbClr val="000000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/>
                <p:cNvCxnSpPr/>
                <p:nvPr/>
              </p:nvCxnSpPr>
              <p:spPr>
                <a:xfrm flipH="1">
                  <a:off x="2967887" y="1739900"/>
                  <a:ext cx="137741" cy="0"/>
                </a:xfrm>
                <a:prstGeom prst="line">
                  <a:avLst/>
                </a:prstGeom>
                <a:ln w="6350" cmpd="sng">
                  <a:solidFill>
                    <a:srgbClr val="000000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5" name="Rectangle 74"/>
            <p:cNvSpPr/>
            <p:nvPr/>
          </p:nvSpPr>
          <p:spPr>
            <a:xfrm>
              <a:off x="1764009" y="2209445"/>
              <a:ext cx="342164" cy="107999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schemeClr val="bg1">
                  <a:lumMod val="85000"/>
                </a:schemeClr>
              </a:bgClr>
            </a:pattFill>
            <a:ln w="952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cxnSp>
        <p:nvCxnSpPr>
          <p:cNvPr id="85" name="Straight Arrow Connector 84"/>
          <p:cNvCxnSpPr/>
          <p:nvPr/>
        </p:nvCxnSpPr>
        <p:spPr>
          <a:xfrm flipH="1" flipV="1">
            <a:off x="7359677" y="1190590"/>
            <a:ext cx="602894" cy="5922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ys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Donut 85"/>
          <p:cNvSpPr>
            <a:spLocks noChangeAspect="1"/>
          </p:cNvSpPr>
          <p:nvPr/>
        </p:nvSpPr>
        <p:spPr>
          <a:xfrm flipH="1">
            <a:off x="5700334" y="112233"/>
            <a:ext cx="3488536" cy="3488536"/>
          </a:xfrm>
          <a:prstGeom prst="donut">
            <a:avLst>
              <a:gd name="adj" fmla="val 79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solidFill>
                <a:schemeClr val="tx1"/>
              </a:solidFill>
            </a:endParaRPr>
          </a:p>
        </p:txBody>
      </p:sp>
      <p:grpSp>
        <p:nvGrpSpPr>
          <p:cNvPr id="87" name="Group 86"/>
          <p:cNvGrpSpPr/>
          <p:nvPr/>
        </p:nvGrpSpPr>
        <p:grpSpPr>
          <a:xfrm flipH="1">
            <a:off x="6532497" y="1545931"/>
            <a:ext cx="128514" cy="142637"/>
            <a:chOff x="2967887" y="1574800"/>
            <a:chExt cx="137741" cy="165100"/>
          </a:xfrm>
        </p:grpSpPr>
        <p:cxnSp>
          <p:nvCxnSpPr>
            <p:cNvPr id="88" name="Straight Connector 87"/>
            <p:cNvCxnSpPr/>
            <p:nvPr/>
          </p:nvCxnSpPr>
          <p:spPr>
            <a:xfrm flipH="1">
              <a:off x="2967887" y="1574800"/>
              <a:ext cx="137741" cy="0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flipH="1">
              <a:off x="2967887" y="1739900"/>
              <a:ext cx="137741" cy="0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Rectangle 89"/>
          <p:cNvSpPr/>
          <p:nvPr/>
        </p:nvSpPr>
        <p:spPr>
          <a:xfrm flipH="1">
            <a:off x="6682441" y="1553376"/>
            <a:ext cx="56966" cy="117109"/>
          </a:xfrm>
          <a:prstGeom prst="rect">
            <a:avLst/>
          </a:prstGeom>
          <a:noFill/>
          <a:ln w="6350" cmpd="sng">
            <a:solidFill>
              <a:srgbClr val="00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62" name="Oval 161"/>
          <p:cNvSpPr>
            <a:spLocks noChangeAspect="1"/>
          </p:cNvSpPr>
          <p:nvPr/>
        </p:nvSpPr>
        <p:spPr>
          <a:xfrm flipH="1">
            <a:off x="5984105" y="396004"/>
            <a:ext cx="2920994" cy="2920994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grpSp>
        <p:nvGrpSpPr>
          <p:cNvPr id="232" name="Group 231"/>
          <p:cNvGrpSpPr/>
          <p:nvPr/>
        </p:nvGrpSpPr>
        <p:grpSpPr>
          <a:xfrm flipH="1" flipV="1">
            <a:off x="8119711" y="2134959"/>
            <a:ext cx="245555" cy="369392"/>
            <a:chOff x="2233162" y="277830"/>
            <a:chExt cx="244040" cy="90158"/>
          </a:xfrm>
        </p:grpSpPr>
        <p:cxnSp>
          <p:nvCxnSpPr>
            <p:cNvPr id="233" name="Straight Connector 232"/>
            <p:cNvCxnSpPr/>
            <p:nvPr/>
          </p:nvCxnSpPr>
          <p:spPr>
            <a:xfrm>
              <a:off x="2233162" y="277830"/>
              <a:ext cx="1" cy="41903"/>
            </a:xfrm>
            <a:prstGeom prst="line">
              <a:avLst/>
            </a:prstGeom>
            <a:ln w="952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/>
            <p:cNvCxnSpPr/>
            <p:nvPr/>
          </p:nvCxnSpPr>
          <p:spPr>
            <a:xfrm>
              <a:off x="2233166" y="318930"/>
              <a:ext cx="244036" cy="49058"/>
            </a:xfrm>
            <a:prstGeom prst="line">
              <a:avLst/>
            </a:prstGeom>
            <a:ln w="9525" cmpd="sng">
              <a:solidFill>
                <a:srgbClr val="000000"/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5" name="TextBox 234"/>
          <p:cNvSpPr txBox="1"/>
          <p:nvPr/>
        </p:nvSpPr>
        <p:spPr>
          <a:xfrm flipH="1">
            <a:off x="7336237" y="2431254"/>
            <a:ext cx="1244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000000"/>
                </a:solidFill>
                <a:latin typeface="Arial"/>
                <a:cs typeface="Arial"/>
              </a:rPr>
              <a:t>ASIC and Readout PCB</a:t>
            </a:r>
          </a:p>
        </p:txBody>
      </p:sp>
      <p:sp>
        <p:nvSpPr>
          <p:cNvPr id="236" name="TextBox 235"/>
          <p:cNvSpPr txBox="1"/>
          <p:nvPr/>
        </p:nvSpPr>
        <p:spPr>
          <a:xfrm flipH="1">
            <a:off x="7089142" y="674346"/>
            <a:ext cx="13152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000000"/>
                </a:solidFill>
                <a:latin typeface="Arial"/>
                <a:cs typeface="Arial"/>
              </a:rPr>
              <a:t>Power </a:t>
            </a:r>
            <a:r>
              <a:rPr lang="en-US" sz="1000" dirty="0">
                <a:solidFill>
                  <a:srgbClr val="000000"/>
                </a:solidFill>
                <a:latin typeface="Arial"/>
                <a:cs typeface="Arial"/>
              </a:rPr>
              <a:t>and Monitoring PCB </a:t>
            </a:r>
            <a:endParaRPr lang="en-US" sz="10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41" name="TextBox 240"/>
          <p:cNvSpPr txBox="1"/>
          <p:nvPr/>
        </p:nvSpPr>
        <p:spPr>
          <a:xfrm flipH="1">
            <a:off x="8208316" y="1551512"/>
            <a:ext cx="8185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  <a:latin typeface="Arial"/>
                <a:cs typeface="Arial"/>
              </a:rPr>
              <a:t>Standoff</a:t>
            </a:r>
          </a:p>
        </p:txBody>
      </p:sp>
      <p:sp>
        <p:nvSpPr>
          <p:cNvPr id="244" name="TextBox 243"/>
          <p:cNvSpPr txBox="1"/>
          <p:nvPr/>
        </p:nvSpPr>
        <p:spPr>
          <a:xfrm flipH="1">
            <a:off x="5898020" y="3073763"/>
            <a:ext cx="9272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  <a:latin typeface="Arial"/>
                <a:cs typeface="Arial"/>
              </a:rPr>
              <a:t>Backplane</a:t>
            </a:r>
          </a:p>
        </p:txBody>
      </p:sp>
      <p:grpSp>
        <p:nvGrpSpPr>
          <p:cNvPr id="250" name="Group 249"/>
          <p:cNvGrpSpPr/>
          <p:nvPr/>
        </p:nvGrpSpPr>
        <p:grpSpPr>
          <a:xfrm flipH="1">
            <a:off x="8119710" y="1040467"/>
            <a:ext cx="157930" cy="245385"/>
            <a:chOff x="2233162" y="232878"/>
            <a:chExt cx="244040" cy="135110"/>
          </a:xfrm>
        </p:grpSpPr>
        <p:cxnSp>
          <p:nvCxnSpPr>
            <p:cNvPr id="251" name="Straight Connector 250"/>
            <p:cNvCxnSpPr/>
            <p:nvPr/>
          </p:nvCxnSpPr>
          <p:spPr>
            <a:xfrm flipH="1">
              <a:off x="2233162" y="232878"/>
              <a:ext cx="416" cy="86856"/>
            </a:xfrm>
            <a:prstGeom prst="line">
              <a:avLst/>
            </a:prstGeom>
            <a:ln w="952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>
              <a:off x="2233166" y="318930"/>
              <a:ext cx="244036" cy="49058"/>
            </a:xfrm>
            <a:prstGeom prst="line">
              <a:avLst/>
            </a:prstGeom>
            <a:ln w="9525" cmpd="sng">
              <a:solidFill>
                <a:srgbClr val="000000"/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9" name="Group 258"/>
          <p:cNvGrpSpPr/>
          <p:nvPr/>
        </p:nvGrpSpPr>
        <p:grpSpPr>
          <a:xfrm flipV="1">
            <a:off x="6484026" y="2761353"/>
            <a:ext cx="108625" cy="369392"/>
            <a:chOff x="2233162" y="277830"/>
            <a:chExt cx="244040" cy="90158"/>
          </a:xfrm>
        </p:grpSpPr>
        <p:cxnSp>
          <p:nvCxnSpPr>
            <p:cNvPr id="260" name="Straight Connector 259"/>
            <p:cNvCxnSpPr/>
            <p:nvPr/>
          </p:nvCxnSpPr>
          <p:spPr>
            <a:xfrm>
              <a:off x="2233162" y="277830"/>
              <a:ext cx="1" cy="41903"/>
            </a:xfrm>
            <a:prstGeom prst="line">
              <a:avLst/>
            </a:prstGeom>
            <a:ln w="952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>
              <a:off x="2233166" y="318930"/>
              <a:ext cx="244036" cy="49058"/>
            </a:xfrm>
            <a:prstGeom prst="line">
              <a:avLst/>
            </a:prstGeom>
            <a:ln w="9525" cmpd="sng">
              <a:solidFill>
                <a:srgbClr val="000000"/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5" name="Straight Connector 274"/>
          <p:cNvCxnSpPr>
            <a:endCxn id="79" idx="1"/>
          </p:cNvCxnSpPr>
          <p:nvPr/>
        </p:nvCxnSpPr>
        <p:spPr>
          <a:xfrm flipH="1">
            <a:off x="7918730" y="1715360"/>
            <a:ext cx="358641" cy="27728"/>
          </a:xfrm>
          <a:prstGeom prst="line">
            <a:avLst/>
          </a:prstGeom>
          <a:ln w="9525" cmpd="sng">
            <a:solidFill>
              <a:srgbClr val="000000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4" name="Group 103"/>
          <p:cNvGrpSpPr/>
          <p:nvPr/>
        </p:nvGrpSpPr>
        <p:grpSpPr>
          <a:xfrm flipH="1">
            <a:off x="6884191" y="3550984"/>
            <a:ext cx="2179940" cy="2976999"/>
            <a:chOff x="599827" y="900889"/>
            <a:chExt cx="2337414" cy="3192051"/>
          </a:xfrm>
        </p:grpSpPr>
        <p:sp>
          <p:nvSpPr>
            <p:cNvPr id="105" name="Rectangle 104"/>
            <p:cNvSpPr/>
            <p:nvPr/>
          </p:nvSpPr>
          <p:spPr>
            <a:xfrm>
              <a:off x="2663087" y="900889"/>
              <a:ext cx="137741" cy="319205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661927" y="2644735"/>
              <a:ext cx="1997947" cy="3524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cxnSp>
          <p:nvCxnSpPr>
            <p:cNvPr id="107" name="Straight Connector 106"/>
            <p:cNvCxnSpPr/>
            <p:nvPr/>
          </p:nvCxnSpPr>
          <p:spPr>
            <a:xfrm flipH="1">
              <a:off x="599827" y="2726372"/>
              <a:ext cx="2053702" cy="0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flipH="1">
              <a:off x="661927" y="2919072"/>
              <a:ext cx="1991599" cy="0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9" name="Group 108"/>
            <p:cNvGrpSpPr/>
            <p:nvPr/>
          </p:nvGrpSpPr>
          <p:grpSpPr>
            <a:xfrm>
              <a:off x="2656736" y="2679700"/>
              <a:ext cx="150349" cy="276185"/>
              <a:chOff x="3034701" y="1574800"/>
              <a:chExt cx="143815" cy="165100"/>
            </a:xfrm>
          </p:grpSpPr>
          <p:cxnSp>
            <p:nvCxnSpPr>
              <p:cNvPr id="114" name="Straight Connector 113"/>
              <p:cNvCxnSpPr/>
              <p:nvPr/>
            </p:nvCxnSpPr>
            <p:spPr>
              <a:xfrm flipH="1">
                <a:off x="3034701" y="1574800"/>
                <a:ext cx="137741" cy="0"/>
              </a:xfrm>
              <a:prstGeom prst="line">
                <a:avLst/>
              </a:prstGeom>
              <a:ln w="6350" cmpd="sng">
                <a:solidFill>
                  <a:srgbClr val="000000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 flipH="1">
                <a:off x="3040775" y="1739900"/>
                <a:ext cx="137741" cy="0"/>
              </a:xfrm>
              <a:prstGeom prst="line">
                <a:avLst/>
              </a:prstGeom>
              <a:ln w="6350" cmpd="sng">
                <a:solidFill>
                  <a:srgbClr val="000000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0" name="Rectangle 109"/>
            <p:cNvSpPr/>
            <p:nvPr/>
          </p:nvSpPr>
          <p:spPr>
            <a:xfrm>
              <a:off x="2800029" y="2144887"/>
              <a:ext cx="130156" cy="23071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grpSp>
          <p:nvGrpSpPr>
            <p:cNvPr id="111" name="Group 110"/>
            <p:cNvGrpSpPr/>
            <p:nvPr/>
          </p:nvGrpSpPr>
          <p:grpSpPr>
            <a:xfrm>
              <a:off x="2656736" y="2180871"/>
              <a:ext cx="280505" cy="165100"/>
              <a:chOff x="2967887" y="1574800"/>
              <a:chExt cx="137741" cy="165100"/>
            </a:xfrm>
          </p:grpSpPr>
          <p:cxnSp>
            <p:nvCxnSpPr>
              <p:cNvPr id="112" name="Straight Connector 111"/>
              <p:cNvCxnSpPr/>
              <p:nvPr/>
            </p:nvCxnSpPr>
            <p:spPr>
              <a:xfrm flipH="1">
                <a:off x="2967887" y="1574800"/>
                <a:ext cx="137741" cy="0"/>
              </a:xfrm>
              <a:prstGeom prst="line">
                <a:avLst/>
              </a:prstGeom>
              <a:ln w="6350" cmpd="sng">
                <a:solidFill>
                  <a:srgbClr val="000000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 flipH="1">
                <a:off x="2967887" y="1739900"/>
                <a:ext cx="137741" cy="0"/>
              </a:xfrm>
              <a:prstGeom prst="line">
                <a:avLst/>
              </a:prstGeom>
              <a:ln w="6350" cmpd="sng">
                <a:solidFill>
                  <a:srgbClr val="000000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" name="Rectangle 10"/>
          <p:cNvSpPr/>
          <p:nvPr/>
        </p:nvSpPr>
        <p:spPr>
          <a:xfrm flipH="1">
            <a:off x="6693737" y="5218800"/>
            <a:ext cx="201448" cy="248732"/>
          </a:xfrm>
          <a:prstGeom prst="rect">
            <a:avLst/>
          </a:prstGeom>
          <a:solidFill>
            <a:schemeClr val="tx1"/>
          </a:solidFill>
          <a:ln w="952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92" name="Rectangle 91"/>
          <p:cNvSpPr/>
          <p:nvPr/>
        </p:nvSpPr>
        <p:spPr>
          <a:xfrm flipH="1">
            <a:off x="6731241" y="4056771"/>
            <a:ext cx="275417" cy="6737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93" name="Rectangle 92"/>
          <p:cNvSpPr/>
          <p:nvPr/>
        </p:nvSpPr>
        <p:spPr>
          <a:xfrm flipH="1">
            <a:off x="6734712" y="3958255"/>
            <a:ext cx="275417" cy="265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grpSp>
        <p:nvGrpSpPr>
          <p:cNvPr id="99" name="Group 98"/>
          <p:cNvGrpSpPr/>
          <p:nvPr/>
        </p:nvGrpSpPr>
        <p:grpSpPr>
          <a:xfrm flipH="1">
            <a:off x="6492400" y="5698067"/>
            <a:ext cx="134299" cy="201447"/>
            <a:chOff x="2504261" y="2063393"/>
            <a:chExt cx="155613" cy="273407"/>
          </a:xfrm>
        </p:grpSpPr>
        <p:sp>
          <p:nvSpPr>
            <p:cNvPr id="100" name="Rectangle 99"/>
            <p:cNvSpPr/>
            <p:nvPr/>
          </p:nvSpPr>
          <p:spPr>
            <a:xfrm>
              <a:off x="2504261" y="2063393"/>
              <a:ext cx="155613" cy="27340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2507435" y="2114193"/>
              <a:ext cx="149264" cy="4571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2504261" y="2234486"/>
              <a:ext cx="149264" cy="4571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sp>
        <p:nvSpPr>
          <p:cNvPr id="103" name="Rectangle 102"/>
          <p:cNvSpPr/>
          <p:nvPr/>
        </p:nvSpPr>
        <p:spPr>
          <a:xfrm flipH="1">
            <a:off x="6597988" y="3780436"/>
            <a:ext cx="128461" cy="2561294"/>
          </a:xfrm>
          <a:prstGeom prst="rect">
            <a:avLst/>
          </a:prstGeom>
          <a:solidFill>
            <a:srgbClr val="008000"/>
          </a:solidFill>
          <a:ln w="952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grpSp>
        <p:nvGrpSpPr>
          <p:cNvPr id="116" name="Group 115"/>
          <p:cNvGrpSpPr/>
          <p:nvPr/>
        </p:nvGrpSpPr>
        <p:grpSpPr>
          <a:xfrm flipH="1">
            <a:off x="6460587" y="3924471"/>
            <a:ext cx="134299" cy="201447"/>
            <a:chOff x="2504261" y="2063393"/>
            <a:chExt cx="155613" cy="273407"/>
          </a:xfrm>
        </p:grpSpPr>
        <p:sp>
          <p:nvSpPr>
            <p:cNvPr id="117" name="Rectangle 116"/>
            <p:cNvSpPr/>
            <p:nvPr/>
          </p:nvSpPr>
          <p:spPr>
            <a:xfrm>
              <a:off x="2504261" y="2063393"/>
              <a:ext cx="155613" cy="27340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2507435" y="2114193"/>
              <a:ext cx="149264" cy="4571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2504261" y="2234486"/>
              <a:ext cx="149264" cy="4571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sp>
        <p:nvSpPr>
          <p:cNvPr id="120" name="Rectangle 119"/>
          <p:cNvSpPr/>
          <p:nvPr/>
        </p:nvSpPr>
        <p:spPr>
          <a:xfrm flipH="1">
            <a:off x="6728944" y="5817927"/>
            <a:ext cx="291386" cy="5810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grpSp>
        <p:nvGrpSpPr>
          <p:cNvPr id="122" name="Group 121"/>
          <p:cNvGrpSpPr/>
          <p:nvPr/>
        </p:nvGrpSpPr>
        <p:grpSpPr>
          <a:xfrm flipH="1">
            <a:off x="6592198" y="4774343"/>
            <a:ext cx="134299" cy="100724"/>
            <a:chOff x="2967887" y="1574800"/>
            <a:chExt cx="137741" cy="165100"/>
          </a:xfrm>
        </p:grpSpPr>
        <p:cxnSp>
          <p:nvCxnSpPr>
            <p:cNvPr id="123" name="Straight Connector 122"/>
            <p:cNvCxnSpPr/>
            <p:nvPr/>
          </p:nvCxnSpPr>
          <p:spPr>
            <a:xfrm flipH="1">
              <a:off x="2967887" y="1574800"/>
              <a:ext cx="137741" cy="0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 flipH="1">
              <a:off x="2967887" y="1739900"/>
              <a:ext cx="137741" cy="0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Group 124"/>
          <p:cNvGrpSpPr/>
          <p:nvPr/>
        </p:nvGrpSpPr>
        <p:grpSpPr>
          <a:xfrm flipH="1">
            <a:off x="7141297" y="3924471"/>
            <a:ext cx="134299" cy="201447"/>
            <a:chOff x="2504261" y="2063393"/>
            <a:chExt cx="155613" cy="273407"/>
          </a:xfrm>
        </p:grpSpPr>
        <p:sp>
          <p:nvSpPr>
            <p:cNvPr id="126" name="Rectangle 125"/>
            <p:cNvSpPr/>
            <p:nvPr/>
          </p:nvSpPr>
          <p:spPr>
            <a:xfrm>
              <a:off x="2504261" y="2063393"/>
              <a:ext cx="155613" cy="27340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2507435" y="2114193"/>
              <a:ext cx="149264" cy="4571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2504261" y="2234486"/>
              <a:ext cx="149264" cy="4571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grpSp>
        <p:nvGrpSpPr>
          <p:cNvPr id="129" name="Group 128"/>
          <p:cNvGrpSpPr/>
          <p:nvPr/>
        </p:nvGrpSpPr>
        <p:grpSpPr>
          <a:xfrm flipH="1">
            <a:off x="7020331" y="3944840"/>
            <a:ext cx="128461" cy="153977"/>
            <a:chOff x="2967887" y="1574800"/>
            <a:chExt cx="137741" cy="165100"/>
          </a:xfrm>
        </p:grpSpPr>
        <p:cxnSp>
          <p:nvCxnSpPr>
            <p:cNvPr id="130" name="Straight Connector 129"/>
            <p:cNvCxnSpPr/>
            <p:nvPr/>
          </p:nvCxnSpPr>
          <p:spPr>
            <a:xfrm flipH="1">
              <a:off x="2967887" y="1574800"/>
              <a:ext cx="137741" cy="0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 flipH="1">
              <a:off x="2967887" y="1739900"/>
              <a:ext cx="137741" cy="0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2" name="Group 131"/>
          <p:cNvGrpSpPr/>
          <p:nvPr/>
        </p:nvGrpSpPr>
        <p:grpSpPr>
          <a:xfrm flipH="1">
            <a:off x="6603769" y="3945078"/>
            <a:ext cx="128461" cy="153977"/>
            <a:chOff x="2967887" y="1574800"/>
            <a:chExt cx="137741" cy="165100"/>
          </a:xfrm>
        </p:grpSpPr>
        <p:cxnSp>
          <p:nvCxnSpPr>
            <p:cNvPr id="133" name="Straight Connector 132"/>
            <p:cNvCxnSpPr/>
            <p:nvPr/>
          </p:nvCxnSpPr>
          <p:spPr>
            <a:xfrm flipH="1">
              <a:off x="2967887" y="1574800"/>
              <a:ext cx="137741" cy="0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 flipH="1">
              <a:off x="2967887" y="1739900"/>
              <a:ext cx="137741" cy="0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5" name="Group 134"/>
          <p:cNvGrpSpPr/>
          <p:nvPr/>
        </p:nvGrpSpPr>
        <p:grpSpPr>
          <a:xfrm flipH="1">
            <a:off x="7018034" y="5715336"/>
            <a:ext cx="128461" cy="153977"/>
            <a:chOff x="2967887" y="1574800"/>
            <a:chExt cx="137741" cy="165100"/>
          </a:xfrm>
        </p:grpSpPr>
        <p:cxnSp>
          <p:nvCxnSpPr>
            <p:cNvPr id="136" name="Straight Connector 135"/>
            <p:cNvCxnSpPr/>
            <p:nvPr/>
          </p:nvCxnSpPr>
          <p:spPr>
            <a:xfrm flipH="1">
              <a:off x="2967887" y="1574800"/>
              <a:ext cx="137741" cy="0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flipH="1">
              <a:off x="2967887" y="1739900"/>
              <a:ext cx="137741" cy="0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8" name="Group 137"/>
          <p:cNvGrpSpPr/>
          <p:nvPr/>
        </p:nvGrpSpPr>
        <p:grpSpPr>
          <a:xfrm flipH="1">
            <a:off x="6601472" y="5715336"/>
            <a:ext cx="128461" cy="153977"/>
            <a:chOff x="2967887" y="1574800"/>
            <a:chExt cx="137741" cy="165100"/>
          </a:xfrm>
        </p:grpSpPr>
        <p:cxnSp>
          <p:nvCxnSpPr>
            <p:cNvPr id="139" name="Straight Connector 138"/>
            <p:cNvCxnSpPr/>
            <p:nvPr/>
          </p:nvCxnSpPr>
          <p:spPr>
            <a:xfrm flipH="1">
              <a:off x="2967887" y="1574800"/>
              <a:ext cx="137741" cy="0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 flipH="1">
              <a:off x="2967887" y="1739900"/>
              <a:ext cx="137741" cy="0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1" name="Group 140"/>
          <p:cNvGrpSpPr/>
          <p:nvPr/>
        </p:nvGrpSpPr>
        <p:grpSpPr>
          <a:xfrm flipH="1">
            <a:off x="6982112" y="4496837"/>
            <a:ext cx="1966728" cy="952929"/>
            <a:chOff x="366966" y="1915069"/>
            <a:chExt cx="2108800" cy="1021766"/>
          </a:xfrm>
        </p:grpSpPr>
        <p:grpSp>
          <p:nvGrpSpPr>
            <p:cNvPr id="142" name="Group 141"/>
            <p:cNvGrpSpPr/>
            <p:nvPr/>
          </p:nvGrpSpPr>
          <p:grpSpPr>
            <a:xfrm>
              <a:off x="366966" y="1915069"/>
              <a:ext cx="2108800" cy="1021766"/>
              <a:chOff x="761878" y="1915069"/>
              <a:chExt cx="2108800" cy="1021766"/>
            </a:xfrm>
          </p:grpSpPr>
          <p:sp>
            <p:nvSpPr>
              <p:cNvPr id="144" name="Rectangle 143"/>
              <p:cNvSpPr/>
              <p:nvPr/>
            </p:nvSpPr>
            <p:spPr>
              <a:xfrm>
                <a:off x="2374104" y="2144887"/>
                <a:ext cx="130156" cy="23071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45" name="Rectangle 144"/>
              <p:cNvSpPr/>
              <p:nvPr/>
            </p:nvSpPr>
            <p:spPr>
              <a:xfrm>
                <a:off x="761878" y="2754683"/>
                <a:ext cx="1774133" cy="140917"/>
              </a:xfrm>
              <a:prstGeom prst="rect">
                <a:avLst/>
              </a:prstGeom>
              <a:solidFill>
                <a:srgbClr val="008000"/>
              </a:solidFill>
              <a:ln w="952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46" name="Rectangle 145"/>
              <p:cNvSpPr/>
              <p:nvPr/>
            </p:nvSpPr>
            <p:spPr>
              <a:xfrm>
                <a:off x="2688487" y="2739072"/>
                <a:ext cx="182191" cy="169228"/>
              </a:xfrm>
              <a:prstGeom prst="rect">
                <a:avLst/>
              </a:prstGeom>
              <a:pattFill prst="dkHorz">
                <a:fgClr>
                  <a:schemeClr val="bg2">
                    <a:lumMod val="50000"/>
                  </a:schemeClr>
                </a:fgClr>
                <a:bgClr>
                  <a:schemeClr val="tx1"/>
                </a:bgClr>
              </a:pattFill>
              <a:ln w="952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47" name="Rectangle 146"/>
              <p:cNvSpPr/>
              <p:nvPr/>
            </p:nvSpPr>
            <p:spPr>
              <a:xfrm>
                <a:off x="2158921" y="2055986"/>
                <a:ext cx="216000" cy="69869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48" name="Rectangle 147"/>
              <p:cNvSpPr/>
              <p:nvPr/>
            </p:nvSpPr>
            <p:spPr>
              <a:xfrm>
                <a:off x="829107" y="1915069"/>
                <a:ext cx="1675153" cy="140917"/>
              </a:xfrm>
              <a:prstGeom prst="rect">
                <a:avLst/>
              </a:prstGeom>
              <a:solidFill>
                <a:srgbClr val="008000"/>
              </a:solidFill>
              <a:ln w="952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49" name="Rectangle 148"/>
              <p:cNvSpPr/>
              <p:nvPr/>
            </p:nvSpPr>
            <p:spPr>
              <a:xfrm>
                <a:off x="2542360" y="2708235"/>
                <a:ext cx="216000" cy="228600"/>
              </a:xfrm>
              <a:prstGeom prst="rect">
                <a:avLst/>
              </a:prstGeom>
              <a:solidFill>
                <a:schemeClr val="tx1"/>
              </a:solidFill>
              <a:ln w="952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grpSp>
            <p:nvGrpSpPr>
              <p:cNvPr id="150" name="Group 149"/>
              <p:cNvGrpSpPr/>
              <p:nvPr/>
            </p:nvGrpSpPr>
            <p:grpSpPr>
              <a:xfrm>
                <a:off x="2158921" y="2199920"/>
                <a:ext cx="351689" cy="127001"/>
                <a:chOff x="2967887" y="1574800"/>
                <a:chExt cx="137741" cy="165100"/>
              </a:xfrm>
            </p:grpSpPr>
            <p:cxnSp>
              <p:nvCxnSpPr>
                <p:cNvPr id="151" name="Straight Connector 150"/>
                <p:cNvCxnSpPr/>
                <p:nvPr/>
              </p:nvCxnSpPr>
              <p:spPr>
                <a:xfrm flipH="1">
                  <a:off x="2967887" y="1574800"/>
                  <a:ext cx="137741" cy="0"/>
                </a:xfrm>
                <a:prstGeom prst="line">
                  <a:avLst/>
                </a:prstGeom>
                <a:ln w="6350" cmpd="sng">
                  <a:solidFill>
                    <a:srgbClr val="000000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/>
              </p:nvCxnSpPr>
              <p:spPr>
                <a:xfrm flipH="1">
                  <a:off x="2967887" y="1739900"/>
                  <a:ext cx="137741" cy="0"/>
                </a:xfrm>
                <a:prstGeom prst="line">
                  <a:avLst/>
                </a:prstGeom>
                <a:ln w="6350" cmpd="sng">
                  <a:solidFill>
                    <a:srgbClr val="000000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43" name="Rectangle 142"/>
            <p:cNvSpPr/>
            <p:nvPr/>
          </p:nvSpPr>
          <p:spPr>
            <a:xfrm>
              <a:off x="1764009" y="2209445"/>
              <a:ext cx="342164" cy="107999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schemeClr val="bg1">
                  <a:lumMod val="85000"/>
                </a:schemeClr>
              </a:bgClr>
            </a:pattFill>
            <a:ln w="952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cxnSp>
        <p:nvCxnSpPr>
          <p:cNvPr id="153" name="Straight Arrow Connector 152"/>
          <p:cNvCxnSpPr/>
          <p:nvPr/>
        </p:nvCxnSpPr>
        <p:spPr>
          <a:xfrm flipH="1" flipV="1">
            <a:off x="7419327" y="4401575"/>
            <a:ext cx="602894" cy="5922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ys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4" name="Rectangle 153"/>
          <p:cNvSpPr/>
          <p:nvPr/>
        </p:nvSpPr>
        <p:spPr>
          <a:xfrm flipH="1">
            <a:off x="6860723" y="4774179"/>
            <a:ext cx="593612" cy="91794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2">
                <a:lumMod val="75000"/>
              </a:schemeClr>
            </a:bgClr>
          </a:pattFill>
          <a:ln w="952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cxnSp>
        <p:nvCxnSpPr>
          <p:cNvPr id="155" name="Straight Connector 154"/>
          <p:cNvCxnSpPr/>
          <p:nvPr/>
        </p:nvCxnSpPr>
        <p:spPr>
          <a:xfrm>
            <a:off x="6601625" y="4747020"/>
            <a:ext cx="128514" cy="0"/>
          </a:xfrm>
          <a:prstGeom prst="line">
            <a:avLst/>
          </a:prstGeom>
          <a:ln w="6350" cmpd="sng"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6" name="Rectangle 155"/>
          <p:cNvSpPr/>
          <p:nvPr/>
        </p:nvSpPr>
        <p:spPr>
          <a:xfrm flipH="1">
            <a:off x="6783649" y="4711172"/>
            <a:ext cx="107989" cy="215173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57" name="Rectangle 156"/>
          <p:cNvSpPr/>
          <p:nvPr/>
        </p:nvSpPr>
        <p:spPr>
          <a:xfrm flipH="1">
            <a:off x="6781530" y="4754997"/>
            <a:ext cx="56966" cy="117109"/>
          </a:xfrm>
          <a:prstGeom prst="rect">
            <a:avLst/>
          </a:prstGeom>
          <a:solidFill>
            <a:schemeClr val="bg2">
              <a:lumMod val="50000"/>
            </a:schemeClr>
          </a:solidFill>
          <a:ln w="6350" cmpd="sng">
            <a:solidFill>
              <a:srgbClr val="00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58" name="Rectangle 157"/>
          <p:cNvSpPr/>
          <p:nvPr/>
        </p:nvSpPr>
        <p:spPr>
          <a:xfrm flipH="1">
            <a:off x="6064837" y="4765459"/>
            <a:ext cx="763228" cy="9179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59" name="Rectangle 158"/>
          <p:cNvSpPr/>
          <p:nvPr/>
        </p:nvSpPr>
        <p:spPr>
          <a:xfrm flipH="1">
            <a:off x="6043756" y="4802769"/>
            <a:ext cx="782191" cy="4263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61" name="Arc 160"/>
          <p:cNvSpPr/>
          <p:nvPr/>
        </p:nvSpPr>
        <p:spPr>
          <a:xfrm flipH="1">
            <a:off x="6308091" y="4688536"/>
            <a:ext cx="91818" cy="288484"/>
          </a:xfrm>
          <a:prstGeom prst="arc">
            <a:avLst>
              <a:gd name="adj1" fmla="val 3345439"/>
              <a:gd name="adj2" fmla="val 17300705"/>
            </a:avLst>
          </a:prstGeom>
          <a:ln w="9525" cmpd="sng">
            <a:solidFill>
              <a:srgbClr val="000000"/>
            </a:solidFill>
            <a:tailEnd type="stealth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231" name="Oval 230"/>
          <p:cNvSpPr>
            <a:spLocks noChangeAspect="1"/>
          </p:cNvSpPr>
          <p:nvPr/>
        </p:nvSpPr>
        <p:spPr>
          <a:xfrm flipH="1">
            <a:off x="6043755" y="3606989"/>
            <a:ext cx="2920994" cy="2920994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237" name="TextBox 236"/>
          <p:cNvSpPr txBox="1"/>
          <p:nvPr/>
        </p:nvSpPr>
        <p:spPr>
          <a:xfrm flipH="1">
            <a:off x="8209350" y="5776403"/>
            <a:ext cx="7598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  <a:latin typeface="Arial"/>
                <a:cs typeface="Arial"/>
              </a:rPr>
              <a:t>Slot</a:t>
            </a:r>
          </a:p>
        </p:txBody>
      </p:sp>
      <p:grpSp>
        <p:nvGrpSpPr>
          <p:cNvPr id="262" name="Group 261"/>
          <p:cNvGrpSpPr/>
          <p:nvPr/>
        </p:nvGrpSpPr>
        <p:grpSpPr>
          <a:xfrm flipH="1" flipV="1">
            <a:off x="8244538" y="5414348"/>
            <a:ext cx="208770" cy="443467"/>
            <a:chOff x="2233162" y="277830"/>
            <a:chExt cx="244040" cy="90158"/>
          </a:xfrm>
        </p:grpSpPr>
        <p:cxnSp>
          <p:nvCxnSpPr>
            <p:cNvPr id="263" name="Straight Connector 262"/>
            <p:cNvCxnSpPr/>
            <p:nvPr/>
          </p:nvCxnSpPr>
          <p:spPr>
            <a:xfrm>
              <a:off x="2233162" y="277830"/>
              <a:ext cx="1" cy="41903"/>
            </a:xfrm>
            <a:prstGeom prst="line">
              <a:avLst/>
            </a:prstGeom>
            <a:ln w="952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>
              <a:off x="2233166" y="318930"/>
              <a:ext cx="244036" cy="49058"/>
            </a:xfrm>
            <a:prstGeom prst="line">
              <a:avLst/>
            </a:prstGeom>
            <a:ln w="9525" cmpd="sng">
              <a:solidFill>
                <a:srgbClr val="000000"/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0" name="Donut 159"/>
          <p:cNvSpPr>
            <a:spLocks noChangeAspect="1"/>
          </p:cNvSpPr>
          <p:nvPr/>
        </p:nvSpPr>
        <p:spPr>
          <a:xfrm flipH="1">
            <a:off x="5832522" y="3395024"/>
            <a:ext cx="3344534" cy="3344534"/>
          </a:xfrm>
          <a:prstGeom prst="donut">
            <a:avLst>
              <a:gd name="adj" fmla="val 622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solidFill>
                <a:schemeClr val="tx1"/>
              </a:solidFill>
            </a:endParaRPr>
          </a:p>
        </p:txBody>
      </p:sp>
      <p:sp>
        <p:nvSpPr>
          <p:cNvPr id="249" name="TextBox 248"/>
          <p:cNvSpPr txBox="1"/>
          <p:nvPr/>
        </p:nvSpPr>
        <p:spPr>
          <a:xfrm flipH="1">
            <a:off x="5879093" y="4176551"/>
            <a:ext cx="599394" cy="2462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  <a:latin typeface="Arial"/>
                <a:cs typeface="Arial"/>
              </a:rPr>
              <a:t>Tool</a:t>
            </a:r>
          </a:p>
        </p:txBody>
      </p:sp>
      <p:grpSp>
        <p:nvGrpSpPr>
          <p:cNvPr id="272" name="Group 271"/>
          <p:cNvGrpSpPr/>
          <p:nvPr/>
        </p:nvGrpSpPr>
        <p:grpSpPr>
          <a:xfrm>
            <a:off x="6043756" y="4419361"/>
            <a:ext cx="167567" cy="269175"/>
            <a:chOff x="2233162" y="277830"/>
            <a:chExt cx="244040" cy="90158"/>
          </a:xfrm>
        </p:grpSpPr>
        <p:cxnSp>
          <p:nvCxnSpPr>
            <p:cNvPr id="273" name="Straight Connector 272"/>
            <p:cNvCxnSpPr/>
            <p:nvPr/>
          </p:nvCxnSpPr>
          <p:spPr>
            <a:xfrm>
              <a:off x="2233162" y="277830"/>
              <a:ext cx="1" cy="41903"/>
            </a:xfrm>
            <a:prstGeom prst="line">
              <a:avLst/>
            </a:prstGeom>
            <a:ln w="952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/>
            <p:cNvCxnSpPr/>
            <p:nvPr/>
          </p:nvCxnSpPr>
          <p:spPr>
            <a:xfrm>
              <a:off x="2233166" y="318930"/>
              <a:ext cx="244036" cy="49058"/>
            </a:xfrm>
            <a:prstGeom prst="line">
              <a:avLst/>
            </a:prstGeom>
            <a:ln w="9525" cmpd="sng">
              <a:solidFill>
                <a:srgbClr val="000000"/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9" name="Group 268"/>
          <p:cNvGrpSpPr/>
          <p:nvPr/>
        </p:nvGrpSpPr>
        <p:grpSpPr>
          <a:xfrm flipV="1">
            <a:off x="6250039" y="5392335"/>
            <a:ext cx="428673" cy="865864"/>
            <a:chOff x="2233162" y="277830"/>
            <a:chExt cx="244040" cy="90158"/>
          </a:xfrm>
        </p:grpSpPr>
        <p:cxnSp>
          <p:nvCxnSpPr>
            <p:cNvPr id="270" name="Straight Connector 269"/>
            <p:cNvCxnSpPr/>
            <p:nvPr/>
          </p:nvCxnSpPr>
          <p:spPr>
            <a:xfrm>
              <a:off x="2233162" y="277830"/>
              <a:ext cx="1" cy="41903"/>
            </a:xfrm>
            <a:prstGeom prst="line">
              <a:avLst/>
            </a:prstGeom>
            <a:ln w="952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>
              <a:off x="2233166" y="318930"/>
              <a:ext cx="244036" cy="49058"/>
            </a:xfrm>
            <a:prstGeom prst="line">
              <a:avLst/>
            </a:prstGeom>
            <a:ln w="9525" cmpd="sng">
              <a:solidFill>
                <a:srgbClr val="000000"/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9" name="TextBox 238"/>
          <p:cNvSpPr txBox="1"/>
          <p:nvPr/>
        </p:nvSpPr>
        <p:spPr>
          <a:xfrm flipH="1">
            <a:off x="5865921" y="6258199"/>
            <a:ext cx="1214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  <a:latin typeface="Arial"/>
                <a:cs typeface="Arial"/>
              </a:rPr>
              <a:t>Backplane </a:t>
            </a:r>
            <a:r>
              <a:rPr lang="en-US" sz="1000" dirty="0" err="1" smtClean="0">
                <a:solidFill>
                  <a:srgbClr val="000000"/>
                </a:solidFill>
                <a:latin typeface="Arial"/>
                <a:cs typeface="Arial"/>
              </a:rPr>
              <a:t>Samtec</a:t>
            </a:r>
            <a:r>
              <a:rPr lang="en-US" sz="1000" dirty="0" smtClean="0">
                <a:solidFill>
                  <a:srgbClr val="000000"/>
                </a:solidFill>
                <a:latin typeface="Arial"/>
                <a:cs typeface="Arial"/>
              </a:rPr>
              <a:t> connector </a:t>
            </a:r>
          </a:p>
        </p:txBody>
      </p:sp>
      <p:sp>
        <p:nvSpPr>
          <p:cNvPr id="242" name="TextBox 241"/>
          <p:cNvSpPr txBox="1"/>
          <p:nvPr/>
        </p:nvSpPr>
        <p:spPr>
          <a:xfrm flipH="1">
            <a:off x="7901652" y="4628260"/>
            <a:ext cx="927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  <a:latin typeface="Arial"/>
                <a:cs typeface="Arial"/>
              </a:rPr>
              <a:t>Threaded hole</a:t>
            </a:r>
          </a:p>
        </p:txBody>
      </p:sp>
      <p:cxnSp>
        <p:nvCxnSpPr>
          <p:cNvPr id="276" name="Straight Connector 275"/>
          <p:cNvCxnSpPr/>
          <p:nvPr/>
        </p:nvCxnSpPr>
        <p:spPr>
          <a:xfrm flipH="1">
            <a:off x="7602389" y="4711172"/>
            <a:ext cx="340933" cy="66770"/>
          </a:xfrm>
          <a:prstGeom prst="line">
            <a:avLst/>
          </a:prstGeom>
          <a:ln w="9525" cmpd="sng">
            <a:solidFill>
              <a:srgbClr val="000000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Connector 278"/>
          <p:cNvCxnSpPr>
            <a:endCxn id="81" idx="3"/>
          </p:cNvCxnSpPr>
          <p:nvPr/>
        </p:nvCxnSpPr>
        <p:spPr>
          <a:xfrm flipV="1">
            <a:off x="6250039" y="2132182"/>
            <a:ext cx="1109637" cy="106600"/>
          </a:xfrm>
          <a:prstGeom prst="line">
            <a:avLst/>
          </a:prstGeom>
          <a:ln w="9525" cmpd="sng">
            <a:solidFill>
              <a:srgbClr val="000000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2014-12-10 18.46.43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24" t="3536" b="4822"/>
          <a:stretch/>
        </p:blipFill>
        <p:spPr>
          <a:xfrm>
            <a:off x="4396669" y="52649"/>
            <a:ext cx="1503965" cy="1510709"/>
          </a:xfrm>
          <a:prstGeom prst="rect">
            <a:avLst/>
          </a:prstGeom>
        </p:spPr>
      </p:pic>
      <p:sp>
        <p:nvSpPr>
          <p:cNvPr id="282" name="Down Arrow 281"/>
          <p:cNvSpPr/>
          <p:nvPr/>
        </p:nvSpPr>
        <p:spPr bwMode="auto">
          <a:xfrm>
            <a:off x="7343854" y="3073763"/>
            <a:ext cx="330315" cy="762333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cxnSp>
        <p:nvCxnSpPr>
          <p:cNvPr id="283" name="Straight Connector 282"/>
          <p:cNvCxnSpPr/>
          <p:nvPr/>
        </p:nvCxnSpPr>
        <p:spPr>
          <a:xfrm flipH="1" flipV="1">
            <a:off x="4955953" y="1074456"/>
            <a:ext cx="1336584" cy="1686898"/>
          </a:xfrm>
          <a:prstGeom prst="line">
            <a:avLst/>
          </a:prstGeom>
          <a:ln w="9525" cmpd="sng">
            <a:solidFill>
              <a:srgbClr val="00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0" name="TextBox 239"/>
          <p:cNvSpPr txBox="1"/>
          <p:nvPr/>
        </p:nvSpPr>
        <p:spPr>
          <a:xfrm flipH="1">
            <a:off x="4885592" y="2099895"/>
            <a:ext cx="1406945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000000"/>
                </a:solidFill>
                <a:latin typeface="Arial"/>
                <a:cs typeface="Arial"/>
              </a:rPr>
              <a:t>TARGET module </a:t>
            </a:r>
            <a:r>
              <a:rPr lang="en-US" sz="1000" dirty="0" err="1" smtClean="0">
                <a:solidFill>
                  <a:srgbClr val="000000"/>
                </a:solidFill>
                <a:latin typeface="Arial"/>
                <a:cs typeface="Arial"/>
              </a:rPr>
              <a:t>Samtec</a:t>
            </a:r>
            <a:r>
              <a:rPr lang="en-US" sz="1000" dirty="0" smtClean="0">
                <a:solidFill>
                  <a:srgbClr val="000000"/>
                </a:solidFill>
                <a:latin typeface="Arial"/>
                <a:cs typeface="Arial"/>
              </a:rPr>
              <a:t> connector </a:t>
            </a:r>
          </a:p>
        </p:txBody>
      </p:sp>
      <p:cxnSp>
        <p:nvCxnSpPr>
          <p:cNvPr id="287" name="Straight Connector 286"/>
          <p:cNvCxnSpPr/>
          <p:nvPr/>
        </p:nvCxnSpPr>
        <p:spPr>
          <a:xfrm flipH="1">
            <a:off x="4955953" y="513907"/>
            <a:ext cx="1904770" cy="401026"/>
          </a:xfrm>
          <a:prstGeom prst="line">
            <a:avLst/>
          </a:prstGeom>
          <a:ln w="9525" cmpd="sng">
            <a:solidFill>
              <a:srgbClr val="00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1" name="Picture 290" descr="14738372493_8f1f53b65f_z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317" t="13042" r="14453"/>
          <a:stretch/>
        </p:blipFill>
        <p:spPr>
          <a:xfrm>
            <a:off x="3049822" y="4099055"/>
            <a:ext cx="2829271" cy="2555548"/>
          </a:xfrm>
          <a:prstGeom prst="rect">
            <a:avLst/>
          </a:prstGeom>
        </p:spPr>
      </p:pic>
      <p:sp>
        <p:nvSpPr>
          <p:cNvPr id="292" name="TextBox 291"/>
          <p:cNvSpPr txBox="1"/>
          <p:nvPr/>
        </p:nvSpPr>
        <p:spPr>
          <a:xfrm flipH="1">
            <a:off x="4165171" y="3575202"/>
            <a:ext cx="1218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000000"/>
                </a:solidFill>
                <a:latin typeface="Arial"/>
                <a:cs typeface="Arial"/>
              </a:rPr>
              <a:t>Pre-amp retention washers</a:t>
            </a:r>
          </a:p>
        </p:txBody>
      </p:sp>
      <p:cxnSp>
        <p:nvCxnSpPr>
          <p:cNvPr id="293" name="Straight Connector 292"/>
          <p:cNvCxnSpPr/>
          <p:nvPr/>
        </p:nvCxnSpPr>
        <p:spPr>
          <a:xfrm flipH="1">
            <a:off x="4331692" y="3836976"/>
            <a:ext cx="64977" cy="716401"/>
          </a:xfrm>
          <a:prstGeom prst="line">
            <a:avLst/>
          </a:prstGeom>
          <a:ln w="9525" cmpd="sng">
            <a:solidFill>
              <a:srgbClr val="000000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9" name="Picture 298" descr="14531856518_20ed5184dd_z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0" t="2879" r="13808" b="9719"/>
          <a:stretch/>
        </p:blipFill>
        <p:spPr>
          <a:xfrm>
            <a:off x="95781" y="4084219"/>
            <a:ext cx="2831804" cy="2574090"/>
          </a:xfrm>
          <a:prstGeom prst="rect">
            <a:avLst/>
          </a:prstGeom>
        </p:spPr>
      </p:pic>
      <p:sp>
        <p:nvSpPr>
          <p:cNvPr id="300" name="Down Arrow 299"/>
          <p:cNvSpPr/>
          <p:nvPr/>
        </p:nvSpPr>
        <p:spPr bwMode="auto">
          <a:xfrm rot="5400000">
            <a:off x="2811555" y="3779578"/>
            <a:ext cx="330315" cy="762333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09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Straight Connector 66"/>
          <p:cNvCxnSpPr/>
          <p:nvPr/>
        </p:nvCxnSpPr>
        <p:spPr>
          <a:xfrm>
            <a:off x="944766" y="3137288"/>
            <a:ext cx="0" cy="909276"/>
          </a:xfrm>
          <a:prstGeom prst="line">
            <a:avLst/>
          </a:prstGeom>
          <a:ln w="9525" cmpd="sng">
            <a:solidFill>
              <a:srgbClr val="000000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6798931" y="2872638"/>
            <a:ext cx="1778764" cy="1659115"/>
            <a:chOff x="5704052" y="3653827"/>
            <a:chExt cx="1695840" cy="1550221"/>
          </a:xfrm>
        </p:grpSpPr>
        <p:pic>
          <p:nvPicPr>
            <p:cNvPr id="29" name="Picture 28" descr="UR10_Robot01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451" b="89945" l="9966" r="9745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37206" t="17732" r="6887" b="12534"/>
            <a:stretch/>
          </p:blipFill>
          <p:spPr>
            <a:xfrm>
              <a:off x="6348449" y="3715490"/>
              <a:ext cx="1051443" cy="1488558"/>
            </a:xfrm>
            <a:prstGeom prst="rect">
              <a:avLst/>
            </a:prstGeom>
          </p:spPr>
        </p:pic>
        <p:pic>
          <p:nvPicPr>
            <p:cNvPr id="28" name="Picture 27" descr="UR10_Robot01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451" b="89945" l="9966" r="9745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65055" b="65987"/>
            <a:stretch/>
          </p:blipFill>
          <p:spPr>
            <a:xfrm rot="12798624" flipH="1">
              <a:off x="5704052" y="3653827"/>
              <a:ext cx="657226" cy="726047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647" y="45333"/>
            <a:ext cx="7559675" cy="7207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8153E"/>
                </a:solidFill>
              </a:rPr>
              <a:t>Commissioning Lab Setup</a:t>
            </a:r>
            <a:endParaRPr lang="en-US" dirty="0">
              <a:solidFill>
                <a:srgbClr val="08153E"/>
              </a:solidFill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230637" y="2100450"/>
            <a:ext cx="1763998" cy="1794009"/>
            <a:chOff x="621956" y="2198204"/>
            <a:chExt cx="2071843" cy="2107087"/>
          </a:xfrm>
        </p:grpSpPr>
        <p:pic>
          <p:nvPicPr>
            <p:cNvPr id="8" name="Picture 7" descr="Side2.jpg"/>
            <p:cNvPicPr>
              <a:picLocks noChangeAspect="1"/>
            </p:cNvPicPr>
            <p:nvPr/>
          </p:nvPicPr>
          <p:blipFill rotWithShape="1">
            <a:blip r:embed="rId5" cstate="screen">
              <a:grayscl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9346" l="0" r="100000">
                          <a14:backgroundMark x1="68769" y1="35294" x2="36114" y2="34771"/>
                          <a14:backgroundMark x1="61241" y1="46405" x2="63479" y2="76340"/>
                          <a14:backgroundMark x1="49237" y1="51242" x2="49644" y2="72941"/>
                          <a14:backgroundMark x1="34995" y1="48235" x2="36826" y2="72941"/>
                          <a14:backgroundMark x1="69176" y1="48758" x2="69888" y2="75294"/>
                          <a14:backgroundMark x1="72940" y1="47320" x2="72940" y2="72418"/>
                          <a14:backgroundMark x1="25229" y1="56993" x2="24822" y2="68105"/>
                          <a14:backgroundMark x1="12411" y1="96601" x2="92065" y2="97516"/>
                          <a14:backgroundMark x1="1526" y1="39085" x2="1933" y2="77255"/>
                          <a14:backgroundMark x1="33062" y1="32418" x2="33062" y2="37255"/>
                          <a14:backgroundMark x1="38759" y1="75294" x2="35300" y2="77778"/>
                          <a14:backgroundMark x1="24822" y1="70980" x2="23296" y2="550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 flipH="1">
              <a:off x="412707" y="2515053"/>
              <a:ext cx="1887215" cy="1468718"/>
            </a:xfrm>
            <a:prstGeom prst="rect">
              <a:avLst/>
            </a:prstGeom>
          </p:spPr>
        </p:pic>
        <p:pic>
          <p:nvPicPr>
            <p:cNvPr id="9" name="Picture 8" descr="Side2.jpg"/>
            <p:cNvPicPr>
              <a:picLocks noChangeAspect="1"/>
            </p:cNvPicPr>
            <p:nvPr/>
          </p:nvPicPr>
          <p:blipFill rotWithShape="1">
            <a:blip r:embed="rId7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 flipH="1">
              <a:off x="1395334" y="3006827"/>
              <a:ext cx="2107087" cy="489842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2405465" y="2302895"/>
            <a:ext cx="276188" cy="2223553"/>
          </a:xfrm>
          <a:prstGeom prst="rect">
            <a:avLst/>
          </a:prstGeom>
          <a:solidFill>
            <a:schemeClr val="bg1"/>
          </a:solidFill>
          <a:ln w="952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/>
          <p:cNvSpPr/>
          <p:nvPr/>
        </p:nvSpPr>
        <p:spPr>
          <a:xfrm>
            <a:off x="2681653" y="4321434"/>
            <a:ext cx="336004" cy="205013"/>
          </a:xfrm>
          <a:prstGeom prst="rtTriangle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/>
          <p:cNvSpPr/>
          <p:nvPr/>
        </p:nvSpPr>
        <p:spPr>
          <a:xfrm flipH="1">
            <a:off x="2049511" y="4320074"/>
            <a:ext cx="351724" cy="205013"/>
          </a:xfrm>
          <a:prstGeom prst="rtTriangle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5400000">
            <a:off x="4453173" y="783253"/>
            <a:ext cx="115111" cy="7553519"/>
          </a:xfrm>
          <a:prstGeom prst="rect">
            <a:avLst/>
          </a:prstGeom>
          <a:solidFill>
            <a:srgbClr val="FFFFFF"/>
          </a:solidFill>
          <a:ln w="952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5400000">
            <a:off x="2888333" y="-838132"/>
            <a:ext cx="3590318" cy="8034975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/>
          <p:cNvSpPr/>
          <p:nvPr/>
        </p:nvSpPr>
        <p:spPr>
          <a:xfrm rot="5400000">
            <a:off x="4005612" y="924132"/>
            <a:ext cx="2026760" cy="4067650"/>
          </a:xfrm>
          <a:prstGeom prst="triangle">
            <a:avLst/>
          </a:prstGeom>
          <a:gradFill flip="none" rotWithShape="1">
            <a:gsLst>
              <a:gs pos="0">
                <a:srgbClr val="24BECD">
                  <a:alpha val="65000"/>
                </a:srgbClr>
              </a:gs>
              <a:gs pos="100000">
                <a:srgbClr val="FFFFFF">
                  <a:alpha val="65000"/>
                </a:srgbClr>
              </a:gs>
            </a:gsLst>
            <a:lin ang="618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6" name="Straight Connector 5"/>
          <p:cNvCxnSpPr>
            <a:stCxn id="23" idx="1"/>
          </p:cNvCxnSpPr>
          <p:nvPr/>
        </p:nvCxnSpPr>
        <p:spPr>
          <a:xfrm flipH="1">
            <a:off x="2825380" y="2960834"/>
            <a:ext cx="4117069" cy="1"/>
          </a:xfrm>
          <a:prstGeom prst="line">
            <a:avLst/>
          </a:prstGeom>
          <a:ln w="6350" cmpd="sng">
            <a:solidFill>
              <a:srgbClr val="0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flipH="1">
            <a:off x="944766" y="1783829"/>
            <a:ext cx="12185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000000"/>
                </a:solidFill>
                <a:latin typeface="Arial"/>
                <a:cs typeface="Arial"/>
              </a:rPr>
              <a:t>Camera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2985167" y="4169897"/>
            <a:ext cx="384155" cy="300354"/>
          </a:xfrm>
          <a:prstGeom prst="line">
            <a:avLst/>
          </a:prstGeom>
          <a:ln w="9525" cmpd="sng">
            <a:solidFill>
              <a:srgbClr val="000000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6942449" y="2872638"/>
            <a:ext cx="459792" cy="176392"/>
          </a:xfrm>
          <a:prstGeom prst="rect">
            <a:avLst/>
          </a:prstGeom>
          <a:solidFill>
            <a:srgbClr val="000000"/>
          </a:solidFill>
          <a:ln w="952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 flipH="1">
            <a:off x="6385326" y="1110841"/>
            <a:ext cx="8092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0000"/>
                </a:solidFill>
                <a:latin typeface="Arial"/>
                <a:cs typeface="Arial"/>
              </a:rPr>
              <a:t>Dark Box</a:t>
            </a:r>
          </a:p>
        </p:txBody>
      </p:sp>
      <p:sp>
        <p:nvSpPr>
          <p:cNvPr id="32" name="TextBox 31"/>
          <p:cNvSpPr txBox="1"/>
          <p:nvPr/>
        </p:nvSpPr>
        <p:spPr>
          <a:xfrm flipH="1">
            <a:off x="6229148" y="2584952"/>
            <a:ext cx="12185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000000"/>
                </a:solidFill>
                <a:latin typeface="Arial"/>
                <a:cs typeface="Arial"/>
              </a:rPr>
              <a:t>Laser and diffuser</a:t>
            </a:r>
          </a:p>
        </p:txBody>
      </p:sp>
      <p:sp>
        <p:nvSpPr>
          <p:cNvPr id="35" name="TextBox 34"/>
          <p:cNvSpPr txBox="1"/>
          <p:nvPr/>
        </p:nvSpPr>
        <p:spPr>
          <a:xfrm flipH="1">
            <a:off x="3017657" y="3909109"/>
            <a:ext cx="1218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000000"/>
                </a:solidFill>
                <a:latin typeface="Arial"/>
                <a:cs typeface="Arial"/>
              </a:rPr>
              <a:t>Camera mounted on sliding rail </a:t>
            </a:r>
          </a:p>
        </p:txBody>
      </p:sp>
      <p:sp>
        <p:nvSpPr>
          <p:cNvPr id="36" name="TextBox 35"/>
          <p:cNvSpPr txBox="1"/>
          <p:nvPr/>
        </p:nvSpPr>
        <p:spPr>
          <a:xfrm flipH="1">
            <a:off x="7444266" y="2577735"/>
            <a:ext cx="12185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000000"/>
                </a:solidFill>
                <a:latin typeface="Arial"/>
                <a:cs typeface="Arial"/>
              </a:rPr>
              <a:t>Robot Arm</a:t>
            </a:r>
          </a:p>
        </p:txBody>
      </p:sp>
      <p:sp>
        <p:nvSpPr>
          <p:cNvPr id="38" name="TextBox 37"/>
          <p:cNvSpPr txBox="1"/>
          <p:nvPr/>
        </p:nvSpPr>
        <p:spPr>
          <a:xfrm flipH="1">
            <a:off x="205257" y="840165"/>
            <a:ext cx="25828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i="1" dirty="0" smtClean="0">
                <a:solidFill>
                  <a:srgbClr val="000000"/>
                </a:solidFill>
                <a:latin typeface="Arial"/>
                <a:cs typeface="Arial"/>
              </a:rPr>
              <a:t>Initial setup for uniform illumination</a:t>
            </a:r>
          </a:p>
        </p:txBody>
      </p:sp>
      <p:sp>
        <p:nvSpPr>
          <p:cNvPr id="39" name="TextBox 38"/>
          <p:cNvSpPr txBox="1"/>
          <p:nvPr/>
        </p:nvSpPr>
        <p:spPr>
          <a:xfrm flipH="1">
            <a:off x="4085637" y="5319695"/>
            <a:ext cx="1236550" cy="24622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0000"/>
                </a:solidFill>
                <a:latin typeface="Arial"/>
                <a:cs typeface="Arial"/>
              </a:rPr>
              <a:t>Pulse Generator</a:t>
            </a:r>
          </a:p>
        </p:txBody>
      </p:sp>
      <p:sp>
        <p:nvSpPr>
          <p:cNvPr id="40" name="TextBox 39"/>
          <p:cNvSpPr txBox="1"/>
          <p:nvPr/>
        </p:nvSpPr>
        <p:spPr>
          <a:xfrm flipH="1">
            <a:off x="4085637" y="5911329"/>
            <a:ext cx="1236550" cy="24622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0000"/>
                </a:solidFill>
                <a:latin typeface="Arial"/>
                <a:cs typeface="Arial"/>
              </a:rPr>
              <a:t>Scope</a:t>
            </a:r>
          </a:p>
        </p:txBody>
      </p:sp>
      <p:cxnSp>
        <p:nvCxnSpPr>
          <p:cNvPr id="41" name="Straight Connector 40"/>
          <p:cNvCxnSpPr>
            <a:stCxn id="39" idx="2"/>
            <a:endCxn id="40" idx="0"/>
          </p:cNvCxnSpPr>
          <p:nvPr/>
        </p:nvCxnSpPr>
        <p:spPr>
          <a:xfrm>
            <a:off x="4703912" y="5565916"/>
            <a:ext cx="0" cy="345413"/>
          </a:xfrm>
          <a:prstGeom prst="line">
            <a:avLst/>
          </a:prstGeom>
          <a:ln w="9525" cmpd="sng">
            <a:solidFill>
              <a:srgbClr val="000000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endCxn id="23" idx="0"/>
          </p:cNvCxnSpPr>
          <p:nvPr/>
        </p:nvCxnSpPr>
        <p:spPr>
          <a:xfrm flipV="1">
            <a:off x="7172345" y="2872638"/>
            <a:ext cx="0" cy="2314050"/>
          </a:xfrm>
          <a:prstGeom prst="line">
            <a:avLst/>
          </a:prstGeom>
          <a:ln w="9525" cmpd="sng">
            <a:solidFill>
              <a:srgbClr val="000000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7311543" y="3039451"/>
            <a:ext cx="0" cy="2787380"/>
          </a:xfrm>
          <a:prstGeom prst="line">
            <a:avLst/>
          </a:prstGeom>
          <a:ln w="9525" cmpd="sng">
            <a:solidFill>
              <a:srgbClr val="FF0000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 flipH="1">
            <a:off x="6338186" y="5826831"/>
            <a:ext cx="1094263" cy="24622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0000"/>
                </a:solidFill>
                <a:latin typeface="Arial"/>
                <a:cs typeface="Arial"/>
              </a:rPr>
              <a:t>Laser 12 V PSU</a:t>
            </a:r>
          </a:p>
        </p:txBody>
      </p:sp>
      <p:sp>
        <p:nvSpPr>
          <p:cNvPr id="57" name="TextBox 56"/>
          <p:cNvSpPr txBox="1"/>
          <p:nvPr/>
        </p:nvSpPr>
        <p:spPr>
          <a:xfrm flipH="1">
            <a:off x="7814934" y="5319695"/>
            <a:ext cx="1130641" cy="55399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0000"/>
                </a:solidFill>
                <a:latin typeface="Arial"/>
                <a:cs typeface="Arial"/>
              </a:rPr>
              <a:t>Control PC with TCP/IP control interface</a:t>
            </a:r>
          </a:p>
        </p:txBody>
      </p:sp>
      <p:cxnSp>
        <p:nvCxnSpPr>
          <p:cNvPr id="59" name="Straight Connector 58"/>
          <p:cNvCxnSpPr/>
          <p:nvPr/>
        </p:nvCxnSpPr>
        <p:spPr>
          <a:xfrm flipV="1">
            <a:off x="7912873" y="4470251"/>
            <a:ext cx="0" cy="849444"/>
          </a:xfrm>
          <a:prstGeom prst="line">
            <a:avLst/>
          </a:prstGeom>
          <a:ln w="9525" cmpd="sng">
            <a:solidFill>
              <a:srgbClr val="000000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>
            <a:off x="1021910" y="5186688"/>
            <a:ext cx="6150435" cy="0"/>
          </a:xfrm>
          <a:prstGeom prst="line">
            <a:avLst/>
          </a:prstGeom>
          <a:ln w="9525" cmpd="sng">
            <a:solidFill>
              <a:srgbClr val="000000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1021909" y="4241209"/>
            <a:ext cx="0" cy="945479"/>
          </a:xfrm>
          <a:prstGeom prst="line">
            <a:avLst/>
          </a:prstGeom>
          <a:ln w="9525" cmpd="sng">
            <a:solidFill>
              <a:srgbClr val="000000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 flipH="1">
            <a:off x="747768" y="3994988"/>
            <a:ext cx="1236550" cy="246221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0000"/>
                </a:solidFill>
                <a:latin typeface="Arial"/>
                <a:cs typeface="Arial"/>
              </a:rPr>
              <a:t>Tester board</a:t>
            </a:r>
          </a:p>
        </p:txBody>
      </p:sp>
      <p:cxnSp>
        <p:nvCxnSpPr>
          <p:cNvPr id="69" name="Straight Connector 68"/>
          <p:cNvCxnSpPr/>
          <p:nvPr/>
        </p:nvCxnSpPr>
        <p:spPr>
          <a:xfrm flipH="1">
            <a:off x="944766" y="3142512"/>
            <a:ext cx="407932" cy="0"/>
          </a:xfrm>
          <a:prstGeom prst="line">
            <a:avLst/>
          </a:prstGeom>
          <a:ln w="9525" cmpd="sng">
            <a:solidFill>
              <a:srgbClr val="000000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>
            <a:off x="1772094" y="2041886"/>
            <a:ext cx="95675" cy="300354"/>
          </a:xfrm>
          <a:prstGeom prst="line">
            <a:avLst/>
          </a:prstGeom>
          <a:ln w="9525" cmpd="sng">
            <a:solidFill>
              <a:srgbClr val="000000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 flipH="1">
            <a:off x="981372" y="5321310"/>
            <a:ext cx="1311700" cy="24622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0000"/>
                </a:solidFill>
                <a:latin typeface="Arial"/>
                <a:cs typeface="Arial"/>
              </a:rPr>
              <a:t>PC</a:t>
            </a:r>
          </a:p>
        </p:txBody>
      </p:sp>
      <p:cxnSp>
        <p:nvCxnSpPr>
          <p:cNvPr id="75" name="Straight Connector 74"/>
          <p:cNvCxnSpPr/>
          <p:nvPr/>
        </p:nvCxnSpPr>
        <p:spPr>
          <a:xfrm>
            <a:off x="472559" y="3039451"/>
            <a:ext cx="0" cy="2404970"/>
          </a:xfrm>
          <a:prstGeom prst="line">
            <a:avLst/>
          </a:prstGeom>
          <a:ln w="9525" cmpd="sng">
            <a:solidFill>
              <a:srgbClr val="000000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H="1">
            <a:off x="472559" y="3049030"/>
            <a:ext cx="880140" cy="0"/>
          </a:xfrm>
          <a:prstGeom prst="line">
            <a:avLst/>
          </a:prstGeom>
          <a:ln w="9525" cmpd="sng">
            <a:solidFill>
              <a:srgbClr val="000000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endCxn id="74" idx="3"/>
          </p:cNvCxnSpPr>
          <p:nvPr/>
        </p:nvCxnSpPr>
        <p:spPr>
          <a:xfrm>
            <a:off x="472559" y="5442806"/>
            <a:ext cx="508813" cy="1615"/>
          </a:xfrm>
          <a:prstGeom prst="line">
            <a:avLst/>
          </a:prstGeom>
          <a:ln w="9525" cmpd="sng">
            <a:solidFill>
              <a:srgbClr val="000000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>
            <a:endCxn id="39" idx="0"/>
          </p:cNvCxnSpPr>
          <p:nvPr/>
        </p:nvCxnSpPr>
        <p:spPr>
          <a:xfrm>
            <a:off x="4703912" y="5186688"/>
            <a:ext cx="0" cy="133007"/>
          </a:xfrm>
          <a:prstGeom prst="line">
            <a:avLst/>
          </a:prstGeom>
          <a:ln w="9525" cmpd="sng">
            <a:solidFill>
              <a:srgbClr val="000000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stCxn id="39" idx="3"/>
            <a:endCxn id="74" idx="1"/>
          </p:cNvCxnSpPr>
          <p:nvPr/>
        </p:nvCxnSpPr>
        <p:spPr>
          <a:xfrm flipH="1">
            <a:off x="2293072" y="5442806"/>
            <a:ext cx="1792565" cy="1615"/>
          </a:xfrm>
          <a:prstGeom prst="line">
            <a:avLst/>
          </a:prstGeom>
          <a:ln w="9525" cmpd="sng">
            <a:solidFill>
              <a:srgbClr val="000000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TextBox 105"/>
          <p:cNvSpPr txBox="1"/>
          <p:nvPr/>
        </p:nvSpPr>
        <p:spPr>
          <a:xfrm flipH="1">
            <a:off x="981372" y="6073051"/>
            <a:ext cx="1311700" cy="24622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0000"/>
                </a:solidFill>
                <a:latin typeface="Arial"/>
                <a:cs typeface="Arial"/>
              </a:rPr>
              <a:t>Camera 12 V PSU</a:t>
            </a:r>
          </a:p>
        </p:txBody>
      </p:sp>
      <p:cxnSp>
        <p:nvCxnSpPr>
          <p:cNvPr id="108" name="Straight Connector 107"/>
          <p:cNvCxnSpPr/>
          <p:nvPr/>
        </p:nvCxnSpPr>
        <p:spPr>
          <a:xfrm flipV="1">
            <a:off x="264940" y="2873670"/>
            <a:ext cx="0" cy="3322491"/>
          </a:xfrm>
          <a:prstGeom prst="line">
            <a:avLst/>
          </a:prstGeom>
          <a:ln w="9525" cmpd="sng">
            <a:solidFill>
              <a:srgbClr val="FF0000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flipV="1">
            <a:off x="274238" y="2872639"/>
            <a:ext cx="1078460" cy="1"/>
          </a:xfrm>
          <a:prstGeom prst="line">
            <a:avLst/>
          </a:prstGeom>
          <a:ln w="9525" cmpd="sng">
            <a:solidFill>
              <a:srgbClr val="FF0000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>
            <a:endCxn id="106" idx="3"/>
          </p:cNvCxnSpPr>
          <p:nvPr/>
        </p:nvCxnSpPr>
        <p:spPr>
          <a:xfrm>
            <a:off x="274237" y="6196161"/>
            <a:ext cx="707135" cy="1"/>
          </a:xfrm>
          <a:prstGeom prst="line">
            <a:avLst/>
          </a:prstGeom>
          <a:ln w="9525" cmpd="sng">
            <a:solidFill>
              <a:srgbClr val="FF0000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/>
        </p:nvSpPr>
        <p:spPr>
          <a:xfrm flipH="1">
            <a:off x="981533" y="5750582"/>
            <a:ext cx="1632811" cy="24622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0000"/>
                </a:solidFill>
                <a:latin typeface="Arial"/>
                <a:cs typeface="Arial"/>
              </a:rPr>
              <a:t>Tester board 12 V PSU</a:t>
            </a:r>
          </a:p>
        </p:txBody>
      </p:sp>
      <p:sp>
        <p:nvSpPr>
          <p:cNvPr id="117" name="TextBox 116"/>
          <p:cNvSpPr txBox="1"/>
          <p:nvPr/>
        </p:nvSpPr>
        <p:spPr>
          <a:xfrm flipH="1">
            <a:off x="981533" y="6444132"/>
            <a:ext cx="2006842" cy="24622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0000"/>
                </a:solidFill>
                <a:latin typeface="Arial"/>
                <a:cs typeface="Arial"/>
              </a:rPr>
              <a:t>Proto. Backplane 5 V PSU</a:t>
            </a:r>
          </a:p>
        </p:txBody>
      </p:sp>
      <p:cxnSp>
        <p:nvCxnSpPr>
          <p:cNvPr id="121" name="Straight Connector 120"/>
          <p:cNvCxnSpPr/>
          <p:nvPr/>
        </p:nvCxnSpPr>
        <p:spPr>
          <a:xfrm flipH="1" flipV="1">
            <a:off x="139713" y="2634512"/>
            <a:ext cx="1" cy="3940209"/>
          </a:xfrm>
          <a:prstGeom prst="line">
            <a:avLst/>
          </a:prstGeom>
          <a:ln w="9525" cmpd="sng">
            <a:solidFill>
              <a:srgbClr val="FF0000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 flipV="1">
            <a:off x="126774" y="2634513"/>
            <a:ext cx="1225924" cy="1"/>
          </a:xfrm>
          <a:prstGeom prst="line">
            <a:avLst/>
          </a:prstGeom>
          <a:ln w="9525" cmpd="sng">
            <a:solidFill>
              <a:srgbClr val="FF0000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>
            <a:endCxn id="66" idx="3"/>
          </p:cNvCxnSpPr>
          <p:nvPr/>
        </p:nvCxnSpPr>
        <p:spPr>
          <a:xfrm>
            <a:off x="405536" y="4117832"/>
            <a:ext cx="342232" cy="267"/>
          </a:xfrm>
          <a:prstGeom prst="line">
            <a:avLst/>
          </a:prstGeom>
          <a:ln w="9525" cmpd="sng">
            <a:solidFill>
              <a:srgbClr val="FF0000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>
            <a:endCxn id="117" idx="3"/>
          </p:cNvCxnSpPr>
          <p:nvPr/>
        </p:nvCxnSpPr>
        <p:spPr>
          <a:xfrm flipV="1">
            <a:off x="139714" y="6567243"/>
            <a:ext cx="841819" cy="7478"/>
          </a:xfrm>
          <a:prstGeom prst="line">
            <a:avLst/>
          </a:prstGeom>
          <a:ln w="9525" cmpd="sng">
            <a:solidFill>
              <a:srgbClr val="FF0000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383647" y="5873693"/>
            <a:ext cx="602612" cy="0"/>
          </a:xfrm>
          <a:prstGeom prst="line">
            <a:avLst/>
          </a:prstGeom>
          <a:ln w="9525" cmpd="sng">
            <a:solidFill>
              <a:srgbClr val="FF0000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 flipV="1">
            <a:off x="383647" y="4117832"/>
            <a:ext cx="0" cy="1755862"/>
          </a:xfrm>
          <a:prstGeom prst="line">
            <a:avLst/>
          </a:prstGeom>
          <a:ln w="9525" cmpd="sng">
            <a:solidFill>
              <a:srgbClr val="FF0000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7" name="TextBox 136"/>
          <p:cNvSpPr txBox="1"/>
          <p:nvPr/>
        </p:nvSpPr>
        <p:spPr>
          <a:xfrm flipH="1">
            <a:off x="2560800" y="5277103"/>
            <a:ext cx="12185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 smtClean="0">
                <a:solidFill>
                  <a:srgbClr val="000000"/>
                </a:solidFill>
                <a:latin typeface="Arial"/>
                <a:cs typeface="Arial"/>
              </a:rPr>
              <a:t>Control</a:t>
            </a:r>
          </a:p>
        </p:txBody>
      </p:sp>
      <p:sp>
        <p:nvSpPr>
          <p:cNvPr id="138" name="TextBox 137"/>
          <p:cNvSpPr txBox="1"/>
          <p:nvPr/>
        </p:nvSpPr>
        <p:spPr>
          <a:xfrm rot="16200000" flipH="1">
            <a:off x="-52953" y="4866792"/>
            <a:ext cx="12185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 smtClean="0">
                <a:solidFill>
                  <a:srgbClr val="000000"/>
                </a:solidFill>
                <a:latin typeface="Arial"/>
                <a:cs typeface="Arial"/>
              </a:rPr>
              <a:t>Raw Data &amp; Control</a:t>
            </a:r>
          </a:p>
        </p:txBody>
      </p:sp>
      <p:sp>
        <p:nvSpPr>
          <p:cNvPr id="140" name="TextBox 139"/>
          <p:cNvSpPr txBox="1"/>
          <p:nvPr/>
        </p:nvSpPr>
        <p:spPr>
          <a:xfrm flipH="1">
            <a:off x="1395831" y="4974515"/>
            <a:ext cx="12185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 smtClean="0">
                <a:solidFill>
                  <a:srgbClr val="000000"/>
                </a:solidFill>
                <a:latin typeface="Arial"/>
                <a:cs typeface="Arial"/>
              </a:rPr>
              <a:t>Trigger</a:t>
            </a:r>
          </a:p>
        </p:txBody>
      </p:sp>
      <p:cxnSp>
        <p:nvCxnSpPr>
          <p:cNvPr id="141" name="Straight Connector 140"/>
          <p:cNvCxnSpPr/>
          <p:nvPr/>
        </p:nvCxnSpPr>
        <p:spPr>
          <a:xfrm>
            <a:off x="5547428" y="3909109"/>
            <a:ext cx="0" cy="2125331"/>
          </a:xfrm>
          <a:prstGeom prst="line">
            <a:avLst/>
          </a:prstGeom>
          <a:ln w="9525" cmpd="sng">
            <a:solidFill>
              <a:srgbClr val="000000"/>
            </a:solidFill>
            <a:prstDash val="dot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>
            <a:endCxn id="40" idx="1"/>
          </p:cNvCxnSpPr>
          <p:nvPr/>
        </p:nvCxnSpPr>
        <p:spPr>
          <a:xfrm flipH="1">
            <a:off x="5322187" y="6034440"/>
            <a:ext cx="225241" cy="0"/>
          </a:xfrm>
          <a:prstGeom prst="line">
            <a:avLst/>
          </a:prstGeom>
          <a:ln w="9525" cmpd="sng">
            <a:solidFill>
              <a:srgbClr val="000000"/>
            </a:solidFill>
            <a:prstDash val="dot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/>
          <p:nvPr/>
        </p:nvCxnSpPr>
        <p:spPr>
          <a:xfrm flipH="1" flipV="1">
            <a:off x="2923208" y="3909110"/>
            <a:ext cx="2624221" cy="1"/>
          </a:xfrm>
          <a:prstGeom prst="line">
            <a:avLst/>
          </a:prstGeom>
          <a:ln w="9525" cmpd="sng">
            <a:solidFill>
              <a:srgbClr val="000000"/>
            </a:solidFill>
            <a:prstDash val="dot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1" name="TextBox 150"/>
          <p:cNvSpPr txBox="1"/>
          <p:nvPr/>
        </p:nvSpPr>
        <p:spPr>
          <a:xfrm flipH="1">
            <a:off x="3119778" y="3440799"/>
            <a:ext cx="59314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rgbClr val="000000"/>
                </a:solidFill>
                <a:latin typeface="Arial"/>
                <a:cs typeface="Arial"/>
              </a:rPr>
              <a:t>Monitor </a:t>
            </a:r>
            <a:r>
              <a:rPr lang="en-US" sz="900" dirty="0" err="1" smtClean="0">
                <a:solidFill>
                  <a:srgbClr val="000000"/>
                </a:solidFill>
                <a:latin typeface="Arial"/>
                <a:cs typeface="Arial"/>
              </a:rPr>
              <a:t>SiPM</a:t>
            </a:r>
            <a:endParaRPr lang="en-US" sz="9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52" name="Rectangle 151"/>
          <p:cNvSpPr/>
          <p:nvPr/>
        </p:nvSpPr>
        <p:spPr>
          <a:xfrm>
            <a:off x="2688276" y="3677093"/>
            <a:ext cx="274207" cy="145991"/>
          </a:xfrm>
          <a:prstGeom prst="rect">
            <a:avLst/>
          </a:prstGeom>
          <a:solidFill>
            <a:srgbClr val="FFFF00"/>
          </a:solidFill>
          <a:ln w="952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4" name="Straight Connector 153"/>
          <p:cNvCxnSpPr/>
          <p:nvPr/>
        </p:nvCxnSpPr>
        <p:spPr>
          <a:xfrm flipV="1">
            <a:off x="2923208" y="3829647"/>
            <a:ext cx="0" cy="79462"/>
          </a:xfrm>
          <a:prstGeom prst="line">
            <a:avLst/>
          </a:prstGeom>
          <a:ln w="9525" cmpd="sng">
            <a:solidFill>
              <a:srgbClr val="000000"/>
            </a:solidFill>
            <a:prstDash val="dot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 flipH="1">
            <a:off x="2994637" y="3636211"/>
            <a:ext cx="258345" cy="104942"/>
          </a:xfrm>
          <a:prstGeom prst="line">
            <a:avLst/>
          </a:prstGeom>
          <a:ln w="9525" cmpd="sng">
            <a:solidFill>
              <a:srgbClr val="000000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0" name="TextBox 169"/>
          <p:cNvSpPr txBox="1"/>
          <p:nvPr/>
        </p:nvSpPr>
        <p:spPr>
          <a:xfrm flipH="1">
            <a:off x="4773989" y="5492547"/>
            <a:ext cx="12185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 err="1" smtClean="0">
                <a:solidFill>
                  <a:srgbClr val="000000"/>
                </a:solidFill>
                <a:latin typeface="Arial"/>
                <a:cs typeface="Arial"/>
              </a:rPr>
              <a:t>SiPM</a:t>
            </a:r>
            <a:r>
              <a:rPr lang="en-US" sz="800" i="1" dirty="0" smtClean="0">
                <a:solidFill>
                  <a:srgbClr val="000000"/>
                </a:solidFill>
                <a:latin typeface="Arial"/>
                <a:cs typeface="Arial"/>
              </a:rPr>
              <a:t> Out</a:t>
            </a:r>
          </a:p>
        </p:txBody>
      </p:sp>
    </p:spTree>
    <p:extLst>
      <p:ext uri="{BB962C8B-B14F-4D97-AF65-F5344CB8AC3E}">
        <p14:creationId xmlns:p14="http://schemas.microsoft.com/office/powerpoint/2010/main" val="231627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35867" y="57419"/>
            <a:ext cx="7539367" cy="765175"/>
          </a:xfrm>
        </p:spPr>
        <p:txBody>
          <a:bodyPr/>
          <a:lstStyle/>
          <a:p>
            <a:r>
              <a:rPr lang="en-US" dirty="0"/>
              <a:t>Commissioning Lab Setup</a:t>
            </a:r>
          </a:p>
        </p:txBody>
      </p:sp>
      <p:pic>
        <p:nvPicPr>
          <p:cNvPr id="22" name="Picture 21" descr="BoxL1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56773"/>
            <a:ext cx="9159301" cy="559961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7056051" y="940485"/>
            <a:ext cx="208794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000000"/>
                </a:solidFill>
                <a:latin typeface="Helvetica Light"/>
                <a:cs typeface="Helvetica Light"/>
              </a:rPr>
              <a:t>Light-tight enclosure (with roller blind)</a:t>
            </a:r>
            <a:endParaRPr lang="en-US" sz="1600" dirty="0">
              <a:solidFill>
                <a:srgbClr val="000000"/>
              </a:solidFill>
              <a:latin typeface="Helvetica Light"/>
              <a:cs typeface="Helvetica Light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8043898" y="1519919"/>
            <a:ext cx="611044" cy="506855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12" name="Picture 11" descr="PSU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771333" y="4123894"/>
            <a:ext cx="2450292" cy="2061705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7953358" y="2669503"/>
            <a:ext cx="1205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000000"/>
                </a:solidFill>
                <a:latin typeface="Helvetica Light"/>
                <a:cs typeface="Helvetica Light"/>
              </a:rPr>
              <a:t>Camera PSU and switch box</a:t>
            </a:r>
            <a:endParaRPr lang="en-US" sz="1600" dirty="0">
              <a:solidFill>
                <a:srgbClr val="000000"/>
              </a:solidFill>
              <a:latin typeface="Helvetica Light"/>
              <a:cs typeface="Helvetica Light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7684680" y="3484086"/>
            <a:ext cx="869178" cy="646429"/>
          </a:xfrm>
          <a:prstGeom prst="line">
            <a:avLst/>
          </a:prstGeom>
          <a:ln w="127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534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35867" y="57419"/>
            <a:ext cx="7539367" cy="765175"/>
          </a:xfrm>
        </p:spPr>
        <p:txBody>
          <a:bodyPr/>
          <a:lstStyle/>
          <a:p>
            <a:r>
              <a:rPr lang="en-US" dirty="0" smtClean="0"/>
              <a:t>Commissioning Lab Setup</a:t>
            </a:r>
            <a:endParaRPr lang="en-US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76918" y="636193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F1CB1B9-5E8B-3D48-A67D-14C66211A878}" type="slidenum">
              <a:rPr lang="en-GB" smtClean="0">
                <a:solidFill>
                  <a:srgbClr val="FFFFFF">
                    <a:lumMod val="75000"/>
                  </a:srgbClr>
                </a:solidFill>
              </a:rPr>
              <a:pPr/>
              <a:t>13</a:t>
            </a:fld>
            <a:endParaRPr lang="en-GB" dirty="0">
              <a:solidFill>
                <a:srgbClr val="FFFFFF">
                  <a:lumMod val="75000"/>
                </a:srgbClr>
              </a:solidFill>
            </a:endParaRPr>
          </a:p>
        </p:txBody>
      </p:sp>
      <p:pic>
        <p:nvPicPr>
          <p:cNvPr id="12" name="Picture 11" descr="BoxCZ1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20"/>
          <a:stretch/>
        </p:blipFill>
        <p:spPr>
          <a:xfrm>
            <a:off x="137785" y="756695"/>
            <a:ext cx="4741508" cy="5894503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3954949" y="1325317"/>
            <a:ext cx="105199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Helvetica Light"/>
                <a:cs typeface="Helvetica Light"/>
              </a:rPr>
              <a:t>DACQ boards</a:t>
            </a:r>
            <a:endParaRPr lang="en-US" sz="1600" dirty="0">
              <a:solidFill>
                <a:srgbClr val="FFFFFF"/>
              </a:solidFill>
              <a:latin typeface="Helvetica Light"/>
              <a:cs typeface="Helvetica Light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2930166" y="1500839"/>
            <a:ext cx="1046880" cy="179589"/>
          </a:xfrm>
          <a:prstGeom prst="line">
            <a:avLst/>
          </a:prstGeom>
          <a:ln w="127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22495" y="1036587"/>
            <a:ext cx="2094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Helvetica Light"/>
                <a:cs typeface="Helvetica Light"/>
              </a:rPr>
              <a:t>p</a:t>
            </a:r>
            <a:r>
              <a:rPr lang="en-US" sz="1600" dirty="0" smtClean="0">
                <a:solidFill>
                  <a:srgbClr val="FFFFFF"/>
                </a:solidFill>
                <a:latin typeface="Helvetica Light"/>
                <a:cs typeface="Helvetica Light"/>
              </a:rPr>
              <a:t>roto-Backplane</a:t>
            </a:r>
            <a:endParaRPr lang="en-US" sz="1600" dirty="0">
              <a:solidFill>
                <a:srgbClr val="FFFFFF"/>
              </a:solidFill>
              <a:latin typeface="Helvetica Light"/>
              <a:cs typeface="Helvetica Light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H="1" flipV="1">
            <a:off x="955775" y="1396022"/>
            <a:ext cx="500339" cy="820973"/>
          </a:xfrm>
          <a:prstGeom prst="line">
            <a:avLst/>
          </a:prstGeom>
          <a:ln w="127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09324" y="4300868"/>
            <a:ext cx="146407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>
                <a:solidFill>
                  <a:srgbClr val="FFFFFF"/>
                </a:solidFill>
                <a:latin typeface="Helvetica Light"/>
                <a:cs typeface="Helvetica Light"/>
              </a:rPr>
              <a:t>Tester Board: FPGA board to generate CLK and Trigger signals for </a:t>
            </a:r>
            <a:r>
              <a:rPr lang="en-US" sz="1100" dirty="0" err="1" smtClean="0">
                <a:solidFill>
                  <a:srgbClr val="FFFFFF"/>
                </a:solidFill>
                <a:latin typeface="Helvetica Light"/>
                <a:cs typeface="Helvetica Light"/>
              </a:rPr>
              <a:t>protoBackplane</a:t>
            </a:r>
            <a:endParaRPr lang="en-US" sz="1100" dirty="0">
              <a:solidFill>
                <a:srgbClr val="FFFFFF"/>
              </a:solidFill>
              <a:latin typeface="Helvetica Light"/>
              <a:cs typeface="Helvetica Light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flipH="1" flipV="1">
            <a:off x="1275732" y="3979394"/>
            <a:ext cx="437598" cy="321474"/>
          </a:xfrm>
          <a:prstGeom prst="line">
            <a:avLst/>
          </a:prstGeom>
          <a:ln w="127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15842348867_b7cfaf8133_z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10" r="10890" b="8731"/>
          <a:stretch/>
        </p:blipFill>
        <p:spPr>
          <a:xfrm>
            <a:off x="4957453" y="756695"/>
            <a:ext cx="4004579" cy="3094578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4" name="Picture 3" descr="15405840654_92ff02ea3c_z-2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7454" y="3979393"/>
            <a:ext cx="4004579" cy="2671805"/>
          </a:xfrm>
          <a:prstGeom prst="rect">
            <a:avLst/>
          </a:prstGeom>
          <a:ln>
            <a:solidFill>
              <a:srgbClr val="FFFFFF"/>
            </a:solidFill>
          </a:ln>
        </p:spPr>
      </p:pic>
      <p:cxnSp>
        <p:nvCxnSpPr>
          <p:cNvPr id="22" name="Straight Connector 21"/>
          <p:cNvCxnSpPr/>
          <p:nvPr/>
        </p:nvCxnSpPr>
        <p:spPr>
          <a:xfrm flipH="1">
            <a:off x="4706036" y="1102312"/>
            <a:ext cx="1870882" cy="362623"/>
          </a:xfrm>
          <a:prstGeom prst="line">
            <a:avLst/>
          </a:prstGeom>
          <a:ln w="127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40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7777" y="836712"/>
            <a:ext cx="4316079" cy="1442274"/>
          </a:xfrm>
        </p:spPr>
        <p:txBody>
          <a:bodyPr/>
          <a:lstStyle/>
          <a:p>
            <a:pPr>
              <a:defRPr/>
            </a:pPr>
            <a:r>
              <a:rPr lang="en-US" sz="2000" dirty="0" smtClean="0"/>
              <a:t>Laser flashes, externally triggered camera readout</a:t>
            </a:r>
          </a:p>
        </p:txBody>
      </p:sp>
      <p:sp>
        <p:nvSpPr>
          <p:cNvPr id="141" name="Content Placeholder 2"/>
          <p:cNvSpPr txBox="1">
            <a:spLocks/>
          </p:cNvSpPr>
          <p:nvPr/>
        </p:nvSpPr>
        <p:spPr bwMode="auto">
          <a:xfrm>
            <a:off x="177571" y="1553683"/>
            <a:ext cx="2835872" cy="3537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"/>
              <a:defRPr sz="28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Ø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1">
              <a:defRPr/>
            </a:pPr>
            <a:r>
              <a:rPr lang="en-US" sz="1800" dirty="0" smtClean="0"/>
              <a:t>Full </a:t>
            </a:r>
            <a:r>
              <a:rPr lang="en-US" sz="1800" dirty="0" err="1" smtClean="0"/>
              <a:t>libCHEC</a:t>
            </a:r>
            <a:r>
              <a:rPr lang="en-US" sz="1800" dirty="0" smtClean="0"/>
              <a:t> software setup: camera server, controller “online”</a:t>
            </a:r>
          </a:p>
          <a:p>
            <a:pPr lvl="1">
              <a:defRPr/>
            </a:pPr>
            <a:r>
              <a:rPr lang="en-US" sz="1800" dirty="0" smtClean="0"/>
              <a:t>“offline” data analysis</a:t>
            </a:r>
          </a:p>
          <a:p>
            <a:pPr lvl="1">
              <a:defRPr/>
            </a:pPr>
            <a:r>
              <a:rPr lang="en-US" sz="1800" dirty="0" smtClean="0"/>
              <a:t>Use waveform sampling: per event, step through waveform around peak </a:t>
            </a:r>
          </a:p>
          <a:p>
            <a:pPr lvl="1">
              <a:defRPr/>
            </a:pPr>
            <a:r>
              <a:rPr lang="en-US" sz="1800" dirty="0" smtClean="0"/>
              <a:t>Fake air-shower images with mask</a:t>
            </a:r>
          </a:p>
        </p:txBody>
      </p:sp>
      <p:sp>
        <p:nvSpPr>
          <p:cNvPr id="63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560840" cy="720080"/>
          </a:xfrm>
        </p:spPr>
        <p:txBody>
          <a:bodyPr/>
          <a:lstStyle/>
          <a:p>
            <a:r>
              <a:rPr lang="en-US" dirty="0" smtClean="0"/>
              <a:t>CHEC-M Commissioning Results</a:t>
            </a:r>
            <a:endParaRPr lang="en-US" dirty="0"/>
          </a:p>
        </p:txBody>
      </p:sp>
      <p:pic>
        <p:nvPicPr>
          <p:cNvPr id="2" name="Picture 1" descr="Tota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621" y="1192376"/>
            <a:ext cx="5469217" cy="530431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010400" y="6482723"/>
            <a:ext cx="2133600" cy="365125"/>
          </a:xfrm>
          <a:prstGeom prst="rect">
            <a:avLst/>
          </a:prstGeom>
        </p:spPr>
        <p:txBody>
          <a:bodyPr/>
          <a:lstStyle/>
          <a:p>
            <a:fld id="{5F1CB1B9-5E8B-3D48-A67D-14C66211A878}" type="slidenum">
              <a:rPr lang="en-GB" smtClean="0">
                <a:solidFill>
                  <a:srgbClr val="FFFFFF">
                    <a:lumMod val="75000"/>
                  </a:srgbClr>
                </a:solidFill>
              </a:rPr>
              <a:pPr/>
              <a:t>14</a:t>
            </a:fld>
            <a:endParaRPr lang="en-GB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09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56" y="0"/>
            <a:ext cx="7559675" cy="7207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8153E"/>
                </a:solidFill>
              </a:rPr>
              <a:t>CHEC-S</a:t>
            </a:r>
            <a:endParaRPr lang="en-US" dirty="0">
              <a:solidFill>
                <a:srgbClr val="08153E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520" y="657456"/>
            <a:ext cx="2867105" cy="3006230"/>
          </a:xfrm>
        </p:spPr>
        <p:txBody>
          <a:bodyPr/>
          <a:lstStyle/>
          <a:p>
            <a:pPr>
              <a:defRPr/>
            </a:pPr>
            <a:r>
              <a:rPr lang="en-US" sz="2000" dirty="0" smtClean="0"/>
              <a:t>Latest </a:t>
            </a:r>
            <a:r>
              <a:rPr lang="en-US" sz="2000" dirty="0" smtClean="0"/>
              <a:t>news:</a:t>
            </a:r>
          </a:p>
          <a:p>
            <a:pPr lvl="1">
              <a:defRPr/>
            </a:pPr>
            <a:r>
              <a:rPr lang="en-US" sz="1800" dirty="0" smtClean="0"/>
              <a:t>TARGET-7 modules under test </a:t>
            </a:r>
            <a:r>
              <a:rPr lang="en-US" sz="1800" dirty="0" smtClean="0"/>
              <a:t>in Erlangen</a:t>
            </a:r>
            <a:endParaRPr lang="en-US" sz="1800" dirty="0" smtClean="0"/>
          </a:p>
          <a:p>
            <a:pPr lvl="1">
              <a:defRPr/>
            </a:pPr>
            <a:r>
              <a:rPr lang="en-US" sz="1800" dirty="0" smtClean="0"/>
              <a:t>Front-end buffer and preamp now under test at Leicester with full </a:t>
            </a:r>
            <a:r>
              <a:rPr lang="en-US" sz="1800" dirty="0" err="1" smtClean="0"/>
              <a:t>SiPM</a:t>
            </a:r>
            <a:r>
              <a:rPr lang="en-US" sz="1800" dirty="0" smtClean="0"/>
              <a:t> tile attached to base</a:t>
            </a:r>
          </a:p>
          <a:p>
            <a:pPr lvl="1">
              <a:defRPr/>
            </a:pPr>
            <a:endParaRPr lang="en-US" sz="1800" dirty="0" smtClean="0"/>
          </a:p>
          <a:p>
            <a:pPr lvl="1">
              <a:defRPr/>
            </a:pPr>
            <a:endParaRPr lang="en-US" sz="1800" dirty="0" smtClean="0"/>
          </a:p>
        </p:txBody>
      </p:sp>
      <p:pic>
        <p:nvPicPr>
          <p:cNvPr id="3" name="Picture 2" descr="2014-12-10 12.58.19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4" t="10476" r="7337"/>
          <a:stretch/>
        </p:blipFill>
        <p:spPr>
          <a:xfrm>
            <a:off x="4790934" y="57315"/>
            <a:ext cx="2045604" cy="1693595"/>
          </a:xfrm>
          <a:prstGeom prst="rect">
            <a:avLst/>
          </a:prstGeom>
        </p:spPr>
      </p:pic>
      <p:pic>
        <p:nvPicPr>
          <p:cNvPr id="6" name="Picture 5" descr="2014-12-10 12.58.3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6" t="13219" r="6455"/>
          <a:stretch/>
        </p:blipFill>
        <p:spPr>
          <a:xfrm>
            <a:off x="6890454" y="57315"/>
            <a:ext cx="2182123" cy="1692007"/>
          </a:xfrm>
          <a:prstGeom prst="rect">
            <a:avLst/>
          </a:prstGeom>
        </p:spPr>
      </p:pic>
      <p:pic>
        <p:nvPicPr>
          <p:cNvPr id="9" name="Picture 8" descr="2014-12-10 12.59.27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3" t="16415" r="17860" b="2538"/>
          <a:stretch/>
        </p:blipFill>
        <p:spPr>
          <a:xfrm>
            <a:off x="2706363" y="57315"/>
            <a:ext cx="2012679" cy="1703989"/>
          </a:xfrm>
          <a:prstGeom prst="rect">
            <a:avLst/>
          </a:prstGeom>
        </p:spPr>
      </p:pic>
      <p:pic>
        <p:nvPicPr>
          <p:cNvPr id="10" name="Picture 9" descr="2014-12-10 12.59.08.jp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90438" y1="96083" x2="10688" y2="94167"/>
                        <a14:foregroundMark x1="19938" y1="86833" x2="24000" y2="88750"/>
                        <a14:foregroundMark x1="87250" y1="53333" x2="94188" y2="97250"/>
                        <a14:foregroundMark x1="60875" y1="16250" x2="58813" y2="16250"/>
                        <a14:foregroundMark x1="87813" y1="52667" x2="95125" y2="99667"/>
                        <a14:backgroundMark x1="94750" y1="93417" x2="95438" y2="99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" t="10072" r="2311"/>
          <a:stretch/>
        </p:blipFill>
        <p:spPr>
          <a:xfrm>
            <a:off x="431756" y="3892286"/>
            <a:ext cx="3836621" cy="2818769"/>
          </a:xfrm>
          <a:prstGeom prst="rect">
            <a:avLst/>
          </a:prstGeom>
        </p:spPr>
      </p:pic>
      <p:pic>
        <p:nvPicPr>
          <p:cNvPr id="11" name="Picture 10" descr="Screen Shot 2014-09-19 at 21.55.40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22" r="2550"/>
          <a:stretch/>
        </p:blipFill>
        <p:spPr>
          <a:xfrm>
            <a:off x="5549558" y="4735290"/>
            <a:ext cx="2339863" cy="1415315"/>
          </a:xfrm>
          <a:prstGeom prst="rect">
            <a:avLst/>
          </a:prstGeom>
          <a:ln w="12700" cmpd="sng">
            <a:solidFill>
              <a:srgbClr val="000000"/>
            </a:solidFill>
          </a:ln>
        </p:spPr>
      </p:pic>
      <p:sp>
        <p:nvSpPr>
          <p:cNvPr id="12" name="Rectangle 11"/>
          <p:cNvSpPr>
            <a:spLocks noChangeAspect="1"/>
          </p:cNvSpPr>
          <p:nvPr/>
        </p:nvSpPr>
        <p:spPr>
          <a:xfrm>
            <a:off x="2295059" y="5578921"/>
            <a:ext cx="360000" cy="360000"/>
          </a:xfrm>
          <a:prstGeom prst="rect">
            <a:avLst/>
          </a:prstGeom>
          <a:noFill/>
          <a:ln w="952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2295060" y="4735290"/>
            <a:ext cx="3254498" cy="843631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2295059" y="5938921"/>
            <a:ext cx="3254499" cy="211686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987143" y="6446424"/>
            <a:ext cx="2713533" cy="0"/>
          </a:xfrm>
          <a:prstGeom prst="line">
            <a:avLst/>
          </a:prstGeom>
          <a:ln w="19050" cmpd="sng">
            <a:solidFill>
              <a:srgbClr val="FFFFFF"/>
            </a:solidFill>
            <a:headEnd type="stealth" w="med" len="med"/>
            <a:tailEnd type="stealth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40001" y="4256307"/>
            <a:ext cx="346075" cy="1958975"/>
          </a:xfrm>
          <a:prstGeom prst="line">
            <a:avLst/>
          </a:prstGeom>
          <a:ln w="19050" cmpd="sng">
            <a:solidFill>
              <a:srgbClr val="FFFFFF"/>
            </a:solidFill>
            <a:headEnd type="stealth" w="med" len="med"/>
            <a:tailEnd type="stealth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836826" y="6205757"/>
            <a:ext cx="171450" cy="3176"/>
          </a:xfrm>
          <a:prstGeom prst="line">
            <a:avLst/>
          </a:prstGeom>
          <a:ln w="9525" cmpd="sng">
            <a:solidFill>
              <a:srgbClr val="FFFF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189251" y="4255527"/>
            <a:ext cx="132529" cy="780"/>
          </a:xfrm>
          <a:prstGeom prst="line">
            <a:avLst/>
          </a:prstGeom>
          <a:ln w="9525" cmpd="sng">
            <a:solidFill>
              <a:srgbClr val="FFFF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979701" y="6205757"/>
            <a:ext cx="25400" cy="238125"/>
          </a:xfrm>
          <a:prstGeom prst="line">
            <a:avLst/>
          </a:prstGeom>
          <a:ln w="9525" cmpd="sng">
            <a:solidFill>
              <a:srgbClr val="FFFF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656226" y="6215282"/>
            <a:ext cx="38100" cy="254000"/>
          </a:xfrm>
          <a:prstGeom prst="line">
            <a:avLst/>
          </a:prstGeom>
          <a:ln w="9525" cmpd="sng">
            <a:solidFill>
              <a:srgbClr val="FFFF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rot="16804177">
            <a:off x="488739" y="5005674"/>
            <a:ext cx="800266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Arial"/>
                <a:cs typeface="Arial"/>
              </a:rPr>
              <a:t>51.4 mm</a:t>
            </a:r>
            <a:endParaRPr lang="en-US" sz="1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97844" y="6413494"/>
            <a:ext cx="2676071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Arial"/>
                <a:cs typeface="Arial"/>
              </a:rPr>
              <a:t>51.4 mm</a:t>
            </a:r>
            <a:endParaRPr lang="en-US" sz="1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59744" y="3644895"/>
            <a:ext cx="2676071" cy="4308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r-TR" sz="1100" b="1" dirty="0" smtClean="0">
                <a:latin typeface="Arial"/>
                <a:cs typeface="Arial"/>
              </a:rPr>
              <a:t>CHEC-S SiPM: </a:t>
            </a:r>
          </a:p>
          <a:p>
            <a:pPr algn="ctr"/>
            <a:r>
              <a:rPr lang="tr-TR" sz="1100" b="1" dirty="0" smtClean="0">
                <a:latin typeface="Arial"/>
                <a:cs typeface="Arial"/>
              </a:rPr>
              <a:t>Hamamatsu </a:t>
            </a:r>
            <a:r>
              <a:rPr lang="tr-TR" sz="1100" b="1" dirty="0">
                <a:latin typeface="Arial"/>
                <a:cs typeface="Arial"/>
              </a:rPr>
              <a:t>S12642-1616PA-50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24" name="Trapezoid 23"/>
          <p:cNvSpPr/>
          <p:nvPr/>
        </p:nvSpPr>
        <p:spPr>
          <a:xfrm>
            <a:off x="2179851" y="4758877"/>
            <a:ext cx="282575" cy="219075"/>
          </a:xfrm>
          <a:prstGeom prst="trapezoid">
            <a:avLst>
              <a:gd name="adj" fmla="val 3261"/>
            </a:avLst>
          </a:prstGeom>
          <a:noFill/>
          <a:ln w="1270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 flipH="1">
            <a:off x="1959418" y="4544018"/>
            <a:ext cx="353390" cy="289366"/>
            <a:chOff x="2058819" y="4652870"/>
            <a:chExt cx="395515" cy="289366"/>
          </a:xfrm>
        </p:grpSpPr>
        <p:cxnSp>
          <p:nvCxnSpPr>
            <p:cNvPr id="26" name="Straight Connector 25"/>
            <p:cNvCxnSpPr/>
            <p:nvPr/>
          </p:nvCxnSpPr>
          <p:spPr>
            <a:xfrm flipV="1">
              <a:off x="2058819" y="4652870"/>
              <a:ext cx="193222" cy="289366"/>
            </a:xfrm>
            <a:prstGeom prst="line">
              <a:avLst/>
            </a:prstGeom>
            <a:ln w="12700" cmpd="sng">
              <a:solidFill>
                <a:srgbClr val="FFFFFF"/>
              </a:solidFill>
              <a:headEnd type="oval" w="sm" len="sm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2249319" y="4656485"/>
              <a:ext cx="205015" cy="0"/>
            </a:xfrm>
            <a:prstGeom prst="line">
              <a:avLst/>
            </a:prstGeom>
            <a:ln w="12700" cmpd="sng">
              <a:solidFill>
                <a:srgbClr val="FFFFFF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1330625" y="4430751"/>
            <a:ext cx="683220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solidFill>
                  <a:schemeClr val="bg1"/>
                </a:solidFill>
                <a:latin typeface="Arial"/>
                <a:cs typeface="Arial"/>
              </a:rPr>
              <a:t>4 pixels combined to make 1 CHEC-S pixel</a:t>
            </a:r>
            <a:endParaRPr lang="en-US" sz="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880489" y="6295248"/>
            <a:ext cx="1912098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/>
                <a:cs typeface="Arial"/>
              </a:rPr>
              <a:t>Through Silicon Via (TSV)</a:t>
            </a:r>
            <a:endParaRPr lang="en-US" sz="800" dirty="0">
              <a:latin typeface="Arial"/>
              <a:cs typeface="Arial"/>
            </a:endParaRPr>
          </a:p>
        </p:txBody>
      </p:sp>
      <p:grpSp>
        <p:nvGrpSpPr>
          <p:cNvPr id="30" name="Group 29"/>
          <p:cNvGrpSpPr/>
          <p:nvPr/>
        </p:nvGrpSpPr>
        <p:grpSpPr>
          <a:xfrm flipH="1" flipV="1">
            <a:off x="7180367" y="5930774"/>
            <a:ext cx="304220" cy="485145"/>
            <a:chOff x="6941520" y="6153683"/>
            <a:chExt cx="395515" cy="289366"/>
          </a:xfrm>
        </p:grpSpPr>
        <p:cxnSp>
          <p:nvCxnSpPr>
            <p:cNvPr id="31" name="Straight Connector 30"/>
            <p:cNvCxnSpPr/>
            <p:nvPr/>
          </p:nvCxnSpPr>
          <p:spPr>
            <a:xfrm flipV="1">
              <a:off x="6941520" y="6153683"/>
              <a:ext cx="193222" cy="289366"/>
            </a:xfrm>
            <a:prstGeom prst="line">
              <a:avLst/>
            </a:prstGeom>
            <a:ln w="12700" cmpd="sng">
              <a:solidFill>
                <a:schemeClr val="tx1"/>
              </a:solidFill>
              <a:headEnd type="oval" w="sm" len="sm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7132020" y="6157298"/>
              <a:ext cx="205015" cy="0"/>
            </a:xfrm>
            <a:prstGeom prst="line">
              <a:avLst/>
            </a:prstGeom>
            <a:ln w="12700" cmpd="sng"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2284169" y="4145649"/>
            <a:ext cx="346531" cy="279400"/>
            <a:chOff x="1739505" y="2564627"/>
            <a:chExt cx="395515" cy="289366"/>
          </a:xfrm>
        </p:grpSpPr>
        <p:cxnSp>
          <p:nvCxnSpPr>
            <p:cNvPr id="34" name="Straight Connector 33"/>
            <p:cNvCxnSpPr/>
            <p:nvPr/>
          </p:nvCxnSpPr>
          <p:spPr>
            <a:xfrm flipV="1">
              <a:off x="1739505" y="2564627"/>
              <a:ext cx="193222" cy="289366"/>
            </a:xfrm>
            <a:prstGeom prst="line">
              <a:avLst/>
            </a:prstGeom>
            <a:ln w="12700" cmpd="sng">
              <a:solidFill>
                <a:srgbClr val="FFFFFF"/>
              </a:solidFill>
              <a:headEnd type="oval" w="sm" len="sm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1930005" y="2568242"/>
              <a:ext cx="205015" cy="0"/>
            </a:xfrm>
            <a:prstGeom prst="line">
              <a:avLst/>
            </a:prstGeom>
            <a:ln w="12700" cmpd="sng">
              <a:solidFill>
                <a:srgbClr val="FFFFFF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/>
        </p:nvSpPr>
        <p:spPr>
          <a:xfrm>
            <a:off x="2592593" y="4035844"/>
            <a:ext cx="1026885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Arial"/>
                <a:cs typeface="Arial"/>
              </a:rPr>
              <a:t>64 camera pixels</a:t>
            </a:r>
            <a:endParaRPr lang="en-US" sz="1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201887" y="6328955"/>
            <a:ext cx="1250029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  <a:latin typeface="Arial"/>
                <a:cs typeface="Arial"/>
              </a:rPr>
              <a:t>Depth of ~3.5 mm (including base PCB)</a:t>
            </a:r>
            <a:endParaRPr lang="en-US" sz="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38" name="Group 37"/>
          <p:cNvGrpSpPr/>
          <p:nvPr/>
        </p:nvGrpSpPr>
        <p:grpSpPr>
          <a:xfrm flipV="1">
            <a:off x="3664844" y="6223004"/>
            <a:ext cx="616857" cy="208644"/>
            <a:chOff x="1739505" y="2564627"/>
            <a:chExt cx="395515" cy="289366"/>
          </a:xfrm>
        </p:grpSpPr>
        <p:cxnSp>
          <p:nvCxnSpPr>
            <p:cNvPr id="39" name="Straight Connector 38"/>
            <p:cNvCxnSpPr/>
            <p:nvPr/>
          </p:nvCxnSpPr>
          <p:spPr>
            <a:xfrm flipV="1">
              <a:off x="1739505" y="2564627"/>
              <a:ext cx="193222" cy="289366"/>
            </a:xfrm>
            <a:prstGeom prst="line">
              <a:avLst/>
            </a:prstGeom>
            <a:ln w="12700" cmpd="sng">
              <a:solidFill>
                <a:srgbClr val="FFFFFF"/>
              </a:solidFill>
              <a:headEnd type="oval" w="sm" len="sm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930005" y="2568242"/>
              <a:ext cx="205015" cy="0"/>
            </a:xfrm>
            <a:prstGeom prst="line">
              <a:avLst/>
            </a:prstGeom>
            <a:ln w="12700" cmpd="sng">
              <a:solidFill>
                <a:srgbClr val="FFFFFF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3038915" y="4345220"/>
            <a:ext cx="635000" cy="390071"/>
            <a:chOff x="1739505" y="2564627"/>
            <a:chExt cx="395515" cy="289366"/>
          </a:xfrm>
        </p:grpSpPr>
        <p:cxnSp>
          <p:nvCxnSpPr>
            <p:cNvPr id="42" name="Straight Connector 41"/>
            <p:cNvCxnSpPr/>
            <p:nvPr/>
          </p:nvCxnSpPr>
          <p:spPr>
            <a:xfrm flipV="1">
              <a:off x="1739505" y="2564627"/>
              <a:ext cx="193222" cy="289366"/>
            </a:xfrm>
            <a:prstGeom prst="line">
              <a:avLst/>
            </a:prstGeom>
            <a:ln w="12700" cmpd="sng">
              <a:solidFill>
                <a:srgbClr val="FFFFFF"/>
              </a:solidFill>
              <a:headEnd type="oval" w="sm" len="sm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1930005" y="2568242"/>
              <a:ext cx="205015" cy="0"/>
            </a:xfrm>
            <a:prstGeom prst="line">
              <a:avLst/>
            </a:prstGeom>
            <a:ln w="12700" cmpd="sng">
              <a:solidFill>
                <a:srgbClr val="FFFFFF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Box 43"/>
          <p:cNvSpPr txBox="1"/>
          <p:nvPr/>
        </p:nvSpPr>
        <p:spPr>
          <a:xfrm>
            <a:off x="3619501" y="4249786"/>
            <a:ext cx="970630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  <a:latin typeface="Arial"/>
                <a:cs typeface="Arial"/>
              </a:rPr>
              <a:t>87% geometric fill factor</a:t>
            </a:r>
            <a:endParaRPr lang="en-US" sz="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3409029" y="5232406"/>
            <a:ext cx="635000" cy="390071"/>
            <a:chOff x="1739505" y="2564627"/>
            <a:chExt cx="395515" cy="289366"/>
          </a:xfrm>
        </p:grpSpPr>
        <p:cxnSp>
          <p:nvCxnSpPr>
            <p:cNvPr id="46" name="Straight Connector 45"/>
            <p:cNvCxnSpPr/>
            <p:nvPr/>
          </p:nvCxnSpPr>
          <p:spPr>
            <a:xfrm flipV="1">
              <a:off x="1739505" y="2564627"/>
              <a:ext cx="193222" cy="289366"/>
            </a:xfrm>
            <a:prstGeom prst="line">
              <a:avLst/>
            </a:prstGeom>
            <a:ln w="12700" cmpd="sng">
              <a:solidFill>
                <a:srgbClr val="FFFFFF"/>
              </a:solidFill>
              <a:headEnd type="oval" w="sm" len="sm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1930005" y="2568242"/>
              <a:ext cx="205015" cy="0"/>
            </a:xfrm>
            <a:prstGeom prst="line">
              <a:avLst/>
            </a:prstGeom>
            <a:ln w="12700" cmpd="sng">
              <a:solidFill>
                <a:srgbClr val="FFFFFF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/>
          <p:cNvSpPr txBox="1"/>
          <p:nvPr/>
        </p:nvSpPr>
        <p:spPr>
          <a:xfrm>
            <a:off x="3989614" y="5136972"/>
            <a:ext cx="1253657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  <a:latin typeface="Arial"/>
                <a:cs typeface="Arial"/>
              </a:rPr>
              <a:t>93% geometric fill factor possible with 6 mm pixels and same gaps, tile reduces to 50 mm x 50 mm</a:t>
            </a:r>
            <a:endParaRPr lang="en-US" sz="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49" name="Picture 24" descr="SAMTEC ERF8-010 proposal view 1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496999" y="1971473"/>
            <a:ext cx="3907239" cy="2679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 descr="2015-03-16 16.12.26.jp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9" t="26851" r="36175" b="44543"/>
          <a:stretch/>
        </p:blipFill>
        <p:spPr>
          <a:xfrm>
            <a:off x="7478596" y="2136552"/>
            <a:ext cx="1518248" cy="1334448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7549305" y="3704633"/>
            <a:ext cx="1253657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  <a:latin typeface="Arial"/>
                <a:cs typeface="Arial"/>
              </a:rPr>
              <a:t>Micro coax cables</a:t>
            </a:r>
            <a:endParaRPr lang="en-US" sz="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 flipH="1">
            <a:off x="7684071" y="3342591"/>
            <a:ext cx="279978" cy="391789"/>
          </a:xfrm>
          <a:prstGeom prst="line">
            <a:avLst/>
          </a:prstGeom>
          <a:ln w="12700" cmpd="sng">
            <a:solidFill>
              <a:schemeClr val="tx1"/>
            </a:solidFill>
            <a:headEnd type="oval" w="sm" len="sm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7697831" y="1793839"/>
            <a:ext cx="1253657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  <a:latin typeface="Arial"/>
                <a:cs typeface="Arial"/>
              </a:rPr>
              <a:t>Rear of front-end buffer</a:t>
            </a:r>
            <a:endParaRPr lang="en-US" sz="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196539" y="1783299"/>
            <a:ext cx="1253657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  <a:latin typeface="Arial"/>
                <a:cs typeface="Arial"/>
              </a:rPr>
              <a:t>Front of front-end buffer</a:t>
            </a:r>
            <a:endParaRPr lang="en-US" sz="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092418" y="1805867"/>
            <a:ext cx="1253657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solidFill>
                  <a:srgbClr val="000000"/>
                </a:solidFill>
                <a:latin typeface="Arial"/>
                <a:cs typeface="Arial"/>
              </a:rPr>
              <a:t>Rear of </a:t>
            </a:r>
            <a:r>
              <a:rPr lang="en-US" sz="800" dirty="0" err="1" smtClean="0">
                <a:solidFill>
                  <a:srgbClr val="000000"/>
                </a:solidFill>
                <a:latin typeface="Arial"/>
                <a:cs typeface="Arial"/>
              </a:rPr>
              <a:t>SiPM</a:t>
            </a:r>
            <a:r>
              <a:rPr lang="en-US" sz="800" dirty="0" smtClean="0">
                <a:solidFill>
                  <a:srgbClr val="000000"/>
                </a:solidFill>
                <a:latin typeface="Arial"/>
                <a:cs typeface="Arial"/>
              </a:rPr>
              <a:t> base</a:t>
            </a:r>
            <a:endParaRPr lang="en-US" sz="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65" name="Straight Connector 64"/>
          <p:cNvCxnSpPr>
            <a:endCxn id="62" idx="0"/>
          </p:cNvCxnSpPr>
          <p:nvPr/>
        </p:nvCxnSpPr>
        <p:spPr>
          <a:xfrm>
            <a:off x="8324660" y="1636653"/>
            <a:ext cx="0" cy="157186"/>
          </a:xfrm>
          <a:prstGeom prst="line">
            <a:avLst/>
          </a:prstGeom>
          <a:ln w="12700" cmpd="sng">
            <a:solidFill>
              <a:schemeClr val="tx1"/>
            </a:solidFill>
            <a:headEnd type="oval" w="sm" len="sm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5877837" y="1648681"/>
            <a:ext cx="0" cy="157186"/>
          </a:xfrm>
          <a:prstGeom prst="line">
            <a:avLst/>
          </a:prstGeom>
          <a:ln w="12700" cmpd="sng">
            <a:solidFill>
              <a:schemeClr val="tx1"/>
            </a:solidFill>
            <a:headEnd type="oval" w="sm" len="sm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3752539" y="1670729"/>
            <a:ext cx="0" cy="157186"/>
          </a:xfrm>
          <a:prstGeom prst="line">
            <a:avLst/>
          </a:prstGeom>
          <a:ln w="12700" cmpd="sng">
            <a:solidFill>
              <a:schemeClr val="tx1"/>
            </a:solidFill>
            <a:headEnd type="oval" w="sm" len="sm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6177974" y="90028"/>
            <a:ext cx="640588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  <a:latin typeface="Arial"/>
                <a:cs typeface="Arial"/>
              </a:rPr>
              <a:t>Op-amps</a:t>
            </a:r>
            <a:endParaRPr lang="en-US" sz="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 flipV="1">
            <a:off x="6048205" y="203686"/>
            <a:ext cx="194063" cy="113768"/>
          </a:xfrm>
          <a:prstGeom prst="line">
            <a:avLst/>
          </a:prstGeom>
          <a:ln w="12700" cmpd="sng">
            <a:solidFill>
              <a:schemeClr val="tx1"/>
            </a:solidFill>
            <a:headEnd type="oval" w="sm" len="sm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2772124" y="1455285"/>
            <a:ext cx="640588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"/>
                <a:cs typeface="Arial"/>
              </a:rPr>
              <a:t>Bias circuits</a:t>
            </a:r>
            <a:endParaRPr lang="en-US" sz="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77" name="Straight Connector 76"/>
          <p:cNvCxnSpPr/>
          <p:nvPr/>
        </p:nvCxnSpPr>
        <p:spPr>
          <a:xfrm flipH="1">
            <a:off x="2949673" y="1282037"/>
            <a:ext cx="225379" cy="214940"/>
          </a:xfrm>
          <a:prstGeom prst="line">
            <a:avLst/>
          </a:prstGeom>
          <a:ln w="12700" cmpd="sng">
            <a:solidFill>
              <a:srgbClr val="FFFFFF"/>
            </a:solidFill>
            <a:headEnd type="oval" w="sm" len="sm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4314715" y="136195"/>
            <a:ext cx="881824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solidFill>
                  <a:srgbClr val="000000"/>
                </a:solidFill>
                <a:latin typeface="Arial"/>
                <a:cs typeface="Arial"/>
              </a:rPr>
              <a:t>Latching connectors</a:t>
            </a:r>
            <a:endParaRPr lang="en-US" sz="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82" name="Straight Connector 81"/>
          <p:cNvCxnSpPr/>
          <p:nvPr/>
        </p:nvCxnSpPr>
        <p:spPr>
          <a:xfrm flipV="1">
            <a:off x="4044029" y="377423"/>
            <a:ext cx="419016" cy="280033"/>
          </a:xfrm>
          <a:prstGeom prst="line">
            <a:avLst/>
          </a:prstGeom>
          <a:ln w="12700" cmpd="sng">
            <a:solidFill>
              <a:srgbClr val="FFFFFF"/>
            </a:solidFill>
            <a:headEnd type="oval" w="sm" len="sm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 flipV="1">
            <a:off x="5029212" y="377423"/>
            <a:ext cx="422704" cy="280032"/>
          </a:xfrm>
          <a:prstGeom prst="line">
            <a:avLst/>
          </a:prstGeom>
          <a:ln w="12700" cmpd="sng">
            <a:solidFill>
              <a:srgbClr val="FFFFFF"/>
            </a:solidFill>
            <a:headEnd type="oval" w="sm" len="sm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H="1">
            <a:off x="7484587" y="1282037"/>
            <a:ext cx="78478" cy="871056"/>
          </a:xfrm>
          <a:prstGeom prst="line">
            <a:avLst/>
          </a:prstGeom>
          <a:ln w="6350" cmpd="sng">
            <a:solidFill>
              <a:schemeClr val="tx1"/>
            </a:solidFill>
            <a:headEnd type="none" w="sm" len="sm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8595951" y="1282037"/>
            <a:ext cx="396278" cy="860506"/>
          </a:xfrm>
          <a:prstGeom prst="line">
            <a:avLst/>
          </a:prstGeom>
          <a:ln w="6350" cmpd="sng">
            <a:solidFill>
              <a:schemeClr val="tx1"/>
            </a:solidFill>
            <a:headEnd type="none" w="sm" len="sm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100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56" y="0"/>
            <a:ext cx="7559675" cy="7207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8153E"/>
                </a:solidFill>
              </a:rPr>
              <a:t>CHEC-S</a:t>
            </a:r>
            <a:endParaRPr lang="en-US" dirty="0">
              <a:solidFill>
                <a:srgbClr val="08153E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38156" y="867567"/>
            <a:ext cx="4633541" cy="2813544"/>
          </a:xfrm>
        </p:spPr>
        <p:txBody>
          <a:bodyPr/>
          <a:lstStyle/>
          <a:p>
            <a:pPr>
              <a:defRPr/>
            </a:pPr>
            <a:r>
              <a:rPr lang="en-US" sz="2000" dirty="0" smtClean="0"/>
              <a:t>Front end buffer tests</a:t>
            </a:r>
          </a:p>
          <a:p>
            <a:pPr>
              <a:defRPr/>
            </a:pPr>
            <a:r>
              <a:rPr lang="en-US" sz="2000" dirty="0" smtClean="0"/>
              <a:t>Only using mechanical samples thus far</a:t>
            </a:r>
          </a:p>
          <a:p>
            <a:pPr>
              <a:defRPr/>
            </a:pPr>
            <a:r>
              <a:rPr lang="en-US" sz="2000" dirty="0" smtClean="0"/>
              <a:t>Faster pulse rise time than previous </a:t>
            </a:r>
            <a:r>
              <a:rPr lang="en-US" sz="2000" dirty="0" smtClean="0"/>
              <a:t>devices</a:t>
            </a:r>
            <a:endParaRPr lang="en-US" sz="2000" dirty="0" smtClean="0"/>
          </a:p>
        </p:txBody>
      </p:sp>
      <p:grpSp>
        <p:nvGrpSpPr>
          <p:cNvPr id="60" name="Group 59"/>
          <p:cNvGrpSpPr/>
          <p:nvPr/>
        </p:nvGrpSpPr>
        <p:grpSpPr>
          <a:xfrm>
            <a:off x="358376" y="3136384"/>
            <a:ext cx="4540939" cy="2864123"/>
            <a:chOff x="358376" y="3583784"/>
            <a:chExt cx="4540939" cy="2864123"/>
          </a:xfrm>
        </p:grpSpPr>
        <p:pic>
          <p:nvPicPr>
            <p:cNvPr id="73" name="Picture 72" descr="2015-03-16 16.06.35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24" t="11860" r="30284" b="54857"/>
            <a:stretch/>
          </p:blipFill>
          <p:spPr>
            <a:xfrm>
              <a:off x="358376" y="3583784"/>
              <a:ext cx="2991251" cy="2855115"/>
            </a:xfrm>
            <a:prstGeom prst="rect">
              <a:avLst/>
            </a:prstGeom>
          </p:spPr>
        </p:pic>
        <p:cxnSp>
          <p:nvCxnSpPr>
            <p:cNvPr id="74" name="Straight Connector 73"/>
            <p:cNvCxnSpPr>
              <a:endCxn id="75" idx="1"/>
            </p:cNvCxnSpPr>
            <p:nvPr/>
          </p:nvCxnSpPr>
          <p:spPr>
            <a:xfrm>
              <a:off x="2462369" y="5568496"/>
              <a:ext cx="988999" cy="602412"/>
            </a:xfrm>
            <a:prstGeom prst="line">
              <a:avLst/>
            </a:prstGeom>
            <a:ln w="12700" cmpd="sng">
              <a:solidFill>
                <a:srgbClr val="FFFFFF"/>
              </a:solidFill>
              <a:headEnd type="oval" w="sm" len="sm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3451368" y="5893909"/>
              <a:ext cx="1447947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1000" dirty="0" err="1" smtClean="0">
                  <a:solidFill>
                    <a:srgbClr val="000000"/>
                  </a:solidFill>
                  <a:latin typeface="Arial"/>
                  <a:cs typeface="Arial"/>
                </a:rPr>
                <a:t>SiPM</a:t>
              </a:r>
              <a:r>
                <a:rPr lang="en-US" sz="1000" dirty="0" smtClean="0">
                  <a:solidFill>
                    <a:srgbClr val="000000"/>
                  </a:solidFill>
                  <a:latin typeface="Arial"/>
                  <a:cs typeface="Arial"/>
                </a:rPr>
                <a:t> tile, base and front-end buffer test in dark box</a:t>
              </a:r>
              <a:endParaRPr lang="en-US" sz="10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9315" y="499190"/>
            <a:ext cx="3973412" cy="2382218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9315" y="3482168"/>
            <a:ext cx="3977985" cy="2382218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5619488" y="2902020"/>
            <a:ext cx="25330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Preamp response with 1 pixel</a:t>
            </a:r>
            <a:endParaRPr lang="en-GB" dirty="0"/>
          </a:p>
        </p:txBody>
      </p:sp>
      <p:sp>
        <p:nvSpPr>
          <p:cNvPr id="79" name="TextBox 78"/>
          <p:cNvSpPr txBox="1"/>
          <p:nvPr/>
        </p:nvSpPr>
        <p:spPr>
          <a:xfrm>
            <a:off x="5619488" y="5911805"/>
            <a:ext cx="26228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Preamp response with 4 pixels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750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14-12-10 18.54.07.jpg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77" b="99117" l="0" r="100000">
                        <a14:foregroundMark x1="76077" y1="5666" x2="29365" y2="77263"/>
                        <a14:foregroundMark x1="71202" y1="41280" x2="67347" y2="62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578864" y="-149302"/>
            <a:ext cx="4565135" cy="70356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647" y="45333"/>
            <a:ext cx="7559675" cy="7207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8153E"/>
                </a:solidFill>
              </a:rPr>
              <a:t>Summary</a:t>
            </a:r>
            <a:endParaRPr lang="en-US" dirty="0">
              <a:solidFill>
                <a:srgbClr val="08153E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60713" y="1045440"/>
            <a:ext cx="5908107" cy="4192164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Helvetica Neue"/>
                <a:cs typeface="Helvetica Neue"/>
              </a:rPr>
              <a:t>Prototype GCT assembled</a:t>
            </a:r>
          </a:p>
          <a:p>
            <a:pPr>
              <a:defRPr/>
            </a:pPr>
            <a:r>
              <a:rPr lang="en-US" dirty="0" smtClean="0">
                <a:latin typeface="Helvetica Neue"/>
                <a:cs typeface="Helvetica Neue"/>
              </a:rPr>
              <a:t>Mirrors under construction </a:t>
            </a:r>
            <a:br>
              <a:rPr lang="en-US" dirty="0" smtClean="0">
                <a:latin typeface="Helvetica Neue"/>
                <a:cs typeface="Helvetica Neue"/>
              </a:rPr>
            </a:br>
            <a:r>
              <a:rPr lang="en-US" dirty="0" smtClean="0">
                <a:latin typeface="Helvetica Neue"/>
                <a:cs typeface="Helvetica Neue"/>
              </a:rPr>
              <a:t>and test</a:t>
            </a:r>
          </a:p>
          <a:p>
            <a:pPr lvl="1">
              <a:defRPr/>
            </a:pPr>
            <a:r>
              <a:rPr lang="en-US" dirty="0">
                <a:latin typeface="Helvetica Neue"/>
                <a:cs typeface="Helvetica Neue"/>
              </a:rPr>
              <a:t>O</a:t>
            </a:r>
            <a:r>
              <a:rPr lang="en-US" dirty="0" smtClean="0">
                <a:latin typeface="Helvetica Neue"/>
                <a:cs typeface="Helvetica Neue"/>
              </a:rPr>
              <a:t>n telescope in July</a:t>
            </a:r>
          </a:p>
          <a:p>
            <a:pPr>
              <a:defRPr/>
            </a:pPr>
            <a:r>
              <a:rPr lang="en-US" dirty="0" smtClean="0">
                <a:latin typeface="Helvetica Neue"/>
                <a:cs typeface="Helvetica Neue"/>
              </a:rPr>
              <a:t>CHEC-M </a:t>
            </a:r>
            <a:r>
              <a:rPr lang="en-US" dirty="0">
                <a:latin typeface="Helvetica Neue"/>
                <a:cs typeface="Helvetica Neue"/>
              </a:rPr>
              <a:t>commissioning </a:t>
            </a:r>
            <a:r>
              <a:rPr lang="en-US" dirty="0" smtClean="0">
                <a:latin typeface="Helvetica Neue"/>
                <a:cs typeface="Helvetica Neue"/>
              </a:rPr>
              <a:t>in progress</a:t>
            </a:r>
            <a:endParaRPr lang="en-US" dirty="0">
              <a:latin typeface="Helvetica Neue"/>
              <a:cs typeface="Helvetica Neue"/>
            </a:endParaRPr>
          </a:p>
          <a:p>
            <a:pPr>
              <a:defRPr/>
            </a:pPr>
            <a:r>
              <a:rPr lang="en-US" dirty="0">
                <a:latin typeface="Helvetica Neue"/>
                <a:cs typeface="Helvetica Neue"/>
              </a:rPr>
              <a:t>Meudon field </a:t>
            </a:r>
            <a:r>
              <a:rPr lang="en-US" dirty="0" smtClean="0">
                <a:latin typeface="Helvetica Neue"/>
                <a:cs typeface="Helvetica Neue"/>
              </a:rPr>
              <a:t>trials</a:t>
            </a:r>
          </a:p>
          <a:p>
            <a:pPr lvl="1">
              <a:defRPr/>
            </a:pPr>
            <a:r>
              <a:rPr lang="en-US" dirty="0" smtClean="0">
                <a:latin typeface="Helvetica Neue"/>
                <a:cs typeface="Helvetica Neue"/>
              </a:rPr>
              <a:t>Later in 2015</a:t>
            </a:r>
            <a:endParaRPr lang="en-US" dirty="0">
              <a:latin typeface="Helvetica Neue"/>
              <a:cs typeface="Helvetica Neue"/>
            </a:endParaRPr>
          </a:p>
          <a:p>
            <a:r>
              <a:rPr lang="en-US" dirty="0" smtClean="0">
                <a:latin typeface="Helvetica Neue"/>
                <a:cs typeface="Helvetica Neue"/>
              </a:rPr>
              <a:t>CHEC-S progressing</a:t>
            </a:r>
            <a:endParaRPr lang="en-US" dirty="0">
              <a:latin typeface="Helvetica Neue"/>
              <a:cs typeface="Helvetica Neue"/>
            </a:endParaRPr>
          </a:p>
          <a:p>
            <a:pPr lvl="1"/>
            <a:r>
              <a:rPr lang="en-US" dirty="0" smtClean="0">
                <a:latin typeface="Helvetica Neue"/>
                <a:cs typeface="Helvetica Neue"/>
              </a:rPr>
              <a:t>First batch of MPPCs delivered</a:t>
            </a:r>
          </a:p>
          <a:p>
            <a:pPr lvl="1"/>
            <a:r>
              <a:rPr lang="en-US" dirty="0" smtClean="0">
                <a:latin typeface="Helvetica Neue"/>
              </a:rPr>
              <a:t>Second MPPC batch due end-May</a:t>
            </a:r>
            <a:endParaRPr lang="en-US" sz="2400" dirty="0" smtClean="0"/>
          </a:p>
          <a:p>
            <a:pPr lvl="1">
              <a:defRPr/>
            </a:pP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356594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ST_GCT_tel_sept2014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9845" y="3655310"/>
            <a:ext cx="4720074" cy="31926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45333"/>
            <a:ext cx="9144000" cy="7207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8153E"/>
                </a:solidFill>
              </a:rPr>
              <a:t>GCT: The Gamma Cherenkov Telescope</a:t>
            </a:r>
            <a:endParaRPr lang="en-US" dirty="0">
              <a:solidFill>
                <a:srgbClr val="08153E"/>
              </a:solidFill>
            </a:endParaRPr>
          </a:p>
        </p:txBody>
      </p:sp>
      <p:cxnSp>
        <p:nvCxnSpPr>
          <p:cNvPr id="10" name="Straight Connector 9"/>
          <p:cNvCxnSpPr>
            <a:stCxn id="12" idx="0"/>
            <a:endCxn id="19" idx="0"/>
          </p:cNvCxnSpPr>
          <p:nvPr/>
        </p:nvCxnSpPr>
        <p:spPr bwMode="auto">
          <a:xfrm flipV="1">
            <a:off x="5021092" y="2083938"/>
            <a:ext cx="597744" cy="2577665"/>
          </a:xfrm>
          <a:prstGeom prst="line">
            <a:avLst/>
          </a:prstGeom>
          <a:ln w="1905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12" idx="3"/>
            <a:endCxn id="19" idx="3"/>
          </p:cNvCxnSpPr>
          <p:nvPr/>
        </p:nvCxnSpPr>
        <p:spPr bwMode="auto">
          <a:xfrm flipV="1">
            <a:off x="5291914" y="3481678"/>
            <a:ext cx="2706705" cy="1338990"/>
          </a:xfrm>
          <a:prstGeom prst="line">
            <a:avLst/>
          </a:prstGeom>
          <a:ln w="1905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>
            <a:spLocks noChangeAspect="1"/>
          </p:cNvSpPr>
          <p:nvPr/>
        </p:nvSpPr>
        <p:spPr bwMode="auto">
          <a:xfrm rot="16669966">
            <a:off x="5018713" y="4514890"/>
            <a:ext cx="341313" cy="339725"/>
          </a:xfrm>
          <a:prstGeom prst="ellipse">
            <a:avLst/>
          </a:prstGeom>
          <a:noFill/>
          <a:ln w="1905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 sz="1800" b="1">
              <a:solidFill>
                <a:srgbClr val="000000">
                  <a:lumMod val="65000"/>
                  <a:lumOff val="35000"/>
                </a:srgbClr>
              </a:solidFill>
              <a:latin typeface="Arial"/>
              <a:ea typeface="ＭＳ Ｐゴシック"/>
            </a:endParaRPr>
          </a:p>
        </p:txBody>
      </p:sp>
      <p:pic>
        <p:nvPicPr>
          <p:cNvPr id="9" name="Picture 8" descr="003609-2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123" r="94535"/>
                    </a14:imgEffect>
                    <a14:imgEffect>
                      <a14:brightnessContrast brigh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5130" y="1029896"/>
            <a:ext cx="3861798" cy="2622953"/>
          </a:xfrm>
          <a:prstGeom prst="rect">
            <a:avLst/>
          </a:prstGeom>
        </p:spPr>
      </p:pic>
      <p:sp>
        <p:nvSpPr>
          <p:cNvPr id="19" name="Oval 18"/>
          <p:cNvSpPr>
            <a:spLocks noChangeAspect="1"/>
          </p:cNvSpPr>
          <p:nvPr/>
        </p:nvSpPr>
        <p:spPr bwMode="auto">
          <a:xfrm rot="16669966">
            <a:off x="5597933" y="794733"/>
            <a:ext cx="2999200" cy="2985246"/>
          </a:xfrm>
          <a:prstGeom prst="ellipse">
            <a:avLst/>
          </a:prstGeom>
          <a:noFill/>
          <a:ln w="1905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 sz="1800" b="1">
              <a:solidFill>
                <a:srgbClr val="000000">
                  <a:lumMod val="65000"/>
                  <a:lumOff val="35000"/>
                </a:srgbClr>
              </a:solidFill>
              <a:latin typeface="Arial"/>
              <a:ea typeface="ＭＳ Ｐゴシック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14" y="725874"/>
            <a:ext cx="5590971" cy="101536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The UK-designed CHEC camera will equip the </a:t>
            </a:r>
            <a:r>
              <a:rPr lang="en-US" dirty="0" smtClean="0"/>
              <a:t>GCT</a:t>
            </a:r>
          </a:p>
          <a:p>
            <a:pPr>
              <a:defRPr/>
            </a:pPr>
            <a:r>
              <a:rPr lang="en-US" dirty="0" smtClean="0"/>
              <a:t>Optics and first mechanical design of telescope in UK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P</a:t>
            </a:r>
            <a:r>
              <a:rPr lang="en-US" dirty="0" smtClean="0"/>
              <a:t>rototype structure was</a:t>
            </a:r>
            <a:br>
              <a:rPr lang="en-US" dirty="0" smtClean="0"/>
            </a:br>
            <a:r>
              <a:rPr lang="en-US" dirty="0" smtClean="0"/>
              <a:t>assembled </a:t>
            </a:r>
            <a:r>
              <a:rPr lang="en-US" dirty="0" smtClean="0"/>
              <a:t>in </a:t>
            </a:r>
            <a:r>
              <a:rPr lang="en-US" dirty="0" err="1" smtClean="0"/>
              <a:t>Meudon</a:t>
            </a:r>
            <a:r>
              <a:rPr lang="en-US" dirty="0" smtClean="0"/>
              <a:t> (Paris Observatory) in April.</a:t>
            </a:r>
          </a:p>
          <a:p>
            <a:pPr>
              <a:defRPr/>
            </a:pPr>
            <a:r>
              <a:rPr lang="en-US" dirty="0" smtClean="0"/>
              <a:t>Prototype </a:t>
            </a:r>
            <a:r>
              <a:rPr lang="en-US" dirty="0" smtClean="0"/>
              <a:t>mirrors will</a:t>
            </a:r>
            <a:br>
              <a:rPr lang="en-US" dirty="0" smtClean="0"/>
            </a:br>
            <a:r>
              <a:rPr lang="en-US" dirty="0" smtClean="0"/>
              <a:t>be added in June.</a:t>
            </a:r>
          </a:p>
          <a:p>
            <a:pPr>
              <a:defRPr/>
            </a:pPr>
            <a:r>
              <a:rPr lang="en-US" dirty="0" smtClean="0"/>
              <a:t>C</a:t>
            </a:r>
            <a:r>
              <a:rPr lang="en-US" dirty="0" smtClean="0"/>
              <a:t>amera </a:t>
            </a:r>
            <a:r>
              <a:rPr lang="en-US" dirty="0" smtClean="0"/>
              <a:t>will be</a:t>
            </a:r>
            <a:br>
              <a:rPr lang="en-US" dirty="0" smtClean="0"/>
            </a:br>
            <a:r>
              <a:rPr lang="en-US" dirty="0" smtClean="0"/>
              <a:t>tested on telescope in</a:t>
            </a:r>
            <a:br>
              <a:rPr lang="en-US" dirty="0" smtClean="0"/>
            </a:br>
            <a:r>
              <a:rPr lang="en-US" dirty="0" smtClean="0"/>
              <a:t>September.</a:t>
            </a:r>
          </a:p>
        </p:txBody>
      </p:sp>
    </p:spTree>
    <p:extLst>
      <p:ext uri="{BB962C8B-B14F-4D97-AF65-F5344CB8AC3E}">
        <p14:creationId xmlns:p14="http://schemas.microsoft.com/office/powerpoint/2010/main" val="223210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Prototype telescope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Optical </a:t>
            </a:r>
            <a:r>
              <a:rPr lang="en-GB" dirty="0" smtClean="0"/>
              <a:t>Support </a:t>
            </a:r>
            <a:r>
              <a:rPr lang="en-GB" dirty="0" smtClean="0"/>
              <a:t>Structure and Alt-</a:t>
            </a:r>
            <a:r>
              <a:rPr lang="en-GB" dirty="0" err="1" smtClean="0"/>
              <a:t>Az</a:t>
            </a:r>
            <a:r>
              <a:rPr lang="en-GB" dirty="0" smtClean="0"/>
              <a:t> system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9" y="1661391"/>
            <a:ext cx="3435287" cy="45803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43"/>
          <a:stretch/>
        </p:blipFill>
        <p:spPr>
          <a:xfrm>
            <a:off x="5095385" y="1661391"/>
            <a:ext cx="2856842" cy="463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45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Prototype telescope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r>
              <a:rPr lang="en-GB" dirty="0" smtClean="0"/>
              <a:t>Counterweight, mounting of Alt-</a:t>
            </a:r>
            <a:r>
              <a:rPr lang="en-GB" dirty="0" err="1" smtClean="0"/>
              <a:t>Az</a:t>
            </a:r>
            <a:r>
              <a:rPr lang="en-GB" dirty="0" smtClean="0"/>
              <a:t> structure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3114" y="1797077"/>
            <a:ext cx="3393653" cy="46355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44" y="1797077"/>
            <a:ext cx="3476652" cy="463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89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Prototype telescope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r>
              <a:rPr lang="en-GB" dirty="0" smtClean="0"/>
              <a:t>Assembly completed in two days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152" y="1658765"/>
            <a:ext cx="6148552" cy="461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15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647" y="45333"/>
            <a:ext cx="7559675" cy="7207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8153E"/>
                </a:solidFill>
              </a:rPr>
              <a:t>Camera O</a:t>
            </a:r>
            <a:r>
              <a:rPr lang="en-US" dirty="0" smtClean="0">
                <a:solidFill>
                  <a:srgbClr val="08153E"/>
                </a:solidFill>
              </a:rPr>
              <a:t>verview</a:t>
            </a:r>
            <a:endParaRPr lang="en-US" dirty="0">
              <a:solidFill>
                <a:srgbClr val="08153E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07928" y="1511483"/>
            <a:ext cx="6154431" cy="5112330"/>
            <a:chOff x="-603954" y="687269"/>
            <a:chExt cx="6838257" cy="5680367"/>
          </a:xfrm>
        </p:grpSpPr>
        <p:pic>
          <p:nvPicPr>
            <p:cNvPr id="14" name="Picture 13" descr="003609-2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3123" r="94535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603954" y="1272831"/>
              <a:ext cx="6838257" cy="4644578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-60665" y="687269"/>
              <a:ext cx="6136743" cy="5680367"/>
              <a:chOff x="-60665" y="687269"/>
              <a:chExt cx="6136743" cy="5680367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2447016" y="809480"/>
                <a:ext cx="82614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Lid motor</a:t>
                </a:r>
                <a:endParaRPr lang="en-US" sz="12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240921" y="5290072"/>
                <a:ext cx="149595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Motor Bulk-head Connectors</a:t>
                </a:r>
                <a:endParaRPr lang="en-US" sz="12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40598" y="4755527"/>
                <a:ext cx="149595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Lid Locking Mechanism</a:t>
                </a:r>
                <a:endParaRPr lang="en-US" sz="12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-60665" y="1636649"/>
                <a:ext cx="140369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Photodetectors attached to trigger and </a:t>
                </a:r>
                <a:r>
                  <a:rPr lang="en-US" sz="1200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digitisation</a:t>
                </a:r>
                <a:r>
                  <a:rPr lang="en-US" sz="12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 electronics </a:t>
                </a:r>
                <a:endParaRPr lang="en-US" sz="12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4397006" y="1405938"/>
                <a:ext cx="3900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Lid</a:t>
                </a:r>
                <a:endParaRPr lang="en-US" sz="12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349601" y="687269"/>
                <a:ext cx="91239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Pointing LEDs</a:t>
                </a:r>
                <a:endParaRPr lang="en-US" sz="12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3069706" y="3499276"/>
                <a:ext cx="106286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  <a:latin typeface="Arial"/>
                    <a:cs typeface="Arial"/>
                  </a:rPr>
                  <a:t>LED Flasher Units</a:t>
                </a:r>
                <a:endParaRPr lang="en-US" sz="12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4677698" y="5588045"/>
                <a:ext cx="105608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Enclosure</a:t>
                </a:r>
                <a:endParaRPr lang="en-US" sz="12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636557" y="5721305"/>
                <a:ext cx="112137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Thermal Exchange Unit</a:t>
                </a:r>
                <a:endParaRPr lang="en-US" sz="12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grpSp>
            <p:nvGrpSpPr>
              <p:cNvPr id="30" name="Group 29"/>
              <p:cNvGrpSpPr/>
              <p:nvPr/>
            </p:nvGrpSpPr>
            <p:grpSpPr>
              <a:xfrm>
                <a:off x="1219435" y="1058867"/>
                <a:ext cx="376003" cy="345091"/>
                <a:chOff x="1958935" y="230412"/>
                <a:chExt cx="526682" cy="139988"/>
              </a:xfrm>
            </p:grpSpPr>
            <p:cxnSp>
              <p:nvCxnSpPr>
                <p:cNvPr id="31" name="Straight Connector 30"/>
                <p:cNvCxnSpPr/>
                <p:nvPr/>
              </p:nvCxnSpPr>
              <p:spPr>
                <a:xfrm>
                  <a:off x="1958935" y="230412"/>
                  <a:ext cx="411075" cy="0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>
                  <a:off x="2370010" y="230412"/>
                  <a:ext cx="115607" cy="139988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Group 32"/>
              <p:cNvGrpSpPr/>
              <p:nvPr/>
            </p:nvGrpSpPr>
            <p:grpSpPr>
              <a:xfrm flipH="1">
                <a:off x="4053349" y="1584596"/>
                <a:ext cx="394803" cy="104935"/>
                <a:chOff x="1958935" y="230412"/>
                <a:chExt cx="526682" cy="139988"/>
              </a:xfrm>
            </p:grpSpPr>
            <p:cxnSp>
              <p:nvCxnSpPr>
                <p:cNvPr id="34" name="Straight Connector 33"/>
                <p:cNvCxnSpPr/>
                <p:nvPr/>
              </p:nvCxnSpPr>
              <p:spPr>
                <a:xfrm>
                  <a:off x="1958935" y="230412"/>
                  <a:ext cx="411075" cy="0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>
                  <a:off x="2370010" y="230412"/>
                  <a:ext cx="115607" cy="139988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Group 35"/>
              <p:cNvGrpSpPr/>
              <p:nvPr/>
            </p:nvGrpSpPr>
            <p:grpSpPr>
              <a:xfrm flipH="1" flipV="1">
                <a:off x="2780936" y="2611005"/>
                <a:ext cx="354278" cy="1036270"/>
                <a:chOff x="1995824" y="257026"/>
                <a:chExt cx="526682" cy="139988"/>
              </a:xfrm>
            </p:grpSpPr>
            <p:cxnSp>
              <p:nvCxnSpPr>
                <p:cNvPr id="37" name="Straight Connector 36"/>
                <p:cNvCxnSpPr/>
                <p:nvPr/>
              </p:nvCxnSpPr>
              <p:spPr>
                <a:xfrm flipV="1">
                  <a:off x="1995824" y="257026"/>
                  <a:ext cx="275124" cy="0"/>
                </a:xfrm>
                <a:prstGeom prst="line">
                  <a:avLst/>
                </a:prstGeom>
                <a:ln w="952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>
                  <a:off x="2270949" y="257026"/>
                  <a:ext cx="251557" cy="139988"/>
                </a:xfrm>
                <a:prstGeom prst="line">
                  <a:avLst/>
                </a:prstGeom>
                <a:ln w="9525" cmpd="sng">
                  <a:solidFill>
                    <a:schemeClr val="bg1"/>
                  </a:solidFill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/>
              <p:cNvGrpSpPr/>
              <p:nvPr/>
            </p:nvGrpSpPr>
            <p:grpSpPr>
              <a:xfrm>
                <a:off x="641185" y="2754147"/>
                <a:ext cx="320106" cy="893129"/>
                <a:chOff x="1888737" y="297303"/>
                <a:chExt cx="376438" cy="111235"/>
              </a:xfrm>
            </p:grpSpPr>
            <p:cxnSp>
              <p:nvCxnSpPr>
                <p:cNvPr id="43" name="Straight Connector 42"/>
                <p:cNvCxnSpPr/>
                <p:nvPr/>
              </p:nvCxnSpPr>
              <p:spPr>
                <a:xfrm flipV="1">
                  <a:off x="1888737" y="297303"/>
                  <a:ext cx="0" cy="41559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>
                  <a:off x="1888737" y="338862"/>
                  <a:ext cx="376438" cy="69676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" name="Group 44"/>
              <p:cNvGrpSpPr/>
              <p:nvPr/>
            </p:nvGrpSpPr>
            <p:grpSpPr>
              <a:xfrm flipH="1" flipV="1">
                <a:off x="4035005" y="5371603"/>
                <a:ext cx="693827" cy="352953"/>
                <a:chOff x="1958935" y="230412"/>
                <a:chExt cx="526682" cy="139988"/>
              </a:xfrm>
            </p:grpSpPr>
            <p:cxnSp>
              <p:nvCxnSpPr>
                <p:cNvPr id="46" name="Straight Connector 45"/>
                <p:cNvCxnSpPr/>
                <p:nvPr/>
              </p:nvCxnSpPr>
              <p:spPr>
                <a:xfrm>
                  <a:off x="1958935" y="230412"/>
                  <a:ext cx="411075" cy="0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>
                  <a:off x="2370010" y="230412"/>
                  <a:ext cx="115607" cy="139988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" name="Group 47"/>
              <p:cNvGrpSpPr/>
              <p:nvPr/>
            </p:nvGrpSpPr>
            <p:grpSpPr>
              <a:xfrm flipV="1">
                <a:off x="2715623" y="5617256"/>
                <a:ext cx="419591" cy="244485"/>
                <a:chOff x="1958935" y="230412"/>
                <a:chExt cx="526682" cy="139988"/>
              </a:xfrm>
            </p:grpSpPr>
            <p:cxnSp>
              <p:nvCxnSpPr>
                <p:cNvPr id="49" name="Straight Connector 48"/>
                <p:cNvCxnSpPr/>
                <p:nvPr/>
              </p:nvCxnSpPr>
              <p:spPr>
                <a:xfrm>
                  <a:off x="1958935" y="230412"/>
                  <a:ext cx="411075" cy="0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>
                  <a:off x="2370010" y="230412"/>
                  <a:ext cx="115607" cy="139988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2" name="TextBox 51"/>
              <p:cNvSpPr txBox="1"/>
              <p:nvPr/>
            </p:nvSpPr>
            <p:spPr>
              <a:xfrm>
                <a:off x="3797270" y="3037614"/>
                <a:ext cx="106286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  <a:latin typeface="Arial"/>
                    <a:cs typeface="Arial"/>
                  </a:rPr>
                  <a:t>Mounting eyelets</a:t>
                </a:r>
                <a:endParaRPr lang="en-US" sz="12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2673496" y="4348601"/>
                <a:ext cx="106286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  <a:latin typeface="Arial"/>
                    <a:cs typeface="Arial"/>
                  </a:rPr>
                  <a:t>Focal plane plate</a:t>
                </a:r>
                <a:endParaRPr lang="en-US" sz="12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5019995" y="3794828"/>
                <a:ext cx="105608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Desiccator</a:t>
                </a:r>
                <a:endParaRPr lang="en-US" sz="12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grpSp>
            <p:nvGrpSpPr>
              <p:cNvPr id="55" name="Group 54"/>
              <p:cNvGrpSpPr/>
              <p:nvPr/>
            </p:nvGrpSpPr>
            <p:grpSpPr>
              <a:xfrm flipH="1" flipV="1">
                <a:off x="4874679" y="3188643"/>
                <a:ext cx="346914" cy="772297"/>
                <a:chOff x="1958935" y="230412"/>
                <a:chExt cx="526682" cy="139988"/>
              </a:xfrm>
            </p:grpSpPr>
            <p:cxnSp>
              <p:nvCxnSpPr>
                <p:cNvPr id="56" name="Straight Connector 55"/>
                <p:cNvCxnSpPr/>
                <p:nvPr/>
              </p:nvCxnSpPr>
              <p:spPr>
                <a:xfrm>
                  <a:off x="1958935" y="230412"/>
                  <a:ext cx="411075" cy="0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>
                  <a:off x="2370010" y="230412"/>
                  <a:ext cx="115607" cy="139988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/>
            </p:nvGrpSpPr>
            <p:grpSpPr>
              <a:xfrm flipV="1">
                <a:off x="1681660" y="5206098"/>
                <a:ext cx="637558" cy="244485"/>
                <a:chOff x="1958935" y="230412"/>
                <a:chExt cx="526682" cy="139988"/>
              </a:xfrm>
            </p:grpSpPr>
            <p:cxnSp>
              <p:nvCxnSpPr>
                <p:cNvPr id="59" name="Straight Connector 58"/>
                <p:cNvCxnSpPr/>
                <p:nvPr/>
              </p:nvCxnSpPr>
              <p:spPr>
                <a:xfrm>
                  <a:off x="1958935" y="230412"/>
                  <a:ext cx="411075" cy="0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>
                  <a:off x="2370010" y="230412"/>
                  <a:ext cx="115607" cy="139988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" name="Group 60"/>
              <p:cNvGrpSpPr/>
              <p:nvPr/>
            </p:nvGrpSpPr>
            <p:grpSpPr>
              <a:xfrm rot="16200000">
                <a:off x="872627" y="4362864"/>
                <a:ext cx="275102" cy="510224"/>
                <a:chOff x="2203705" y="230412"/>
                <a:chExt cx="281912" cy="139988"/>
              </a:xfrm>
            </p:grpSpPr>
            <p:cxnSp>
              <p:nvCxnSpPr>
                <p:cNvPr id="62" name="Straight Connector 61"/>
                <p:cNvCxnSpPr/>
                <p:nvPr/>
              </p:nvCxnSpPr>
              <p:spPr>
                <a:xfrm rot="5400000" flipH="1" flipV="1">
                  <a:off x="2286857" y="147260"/>
                  <a:ext cx="0" cy="166304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>
                  <a:off x="2370010" y="230412"/>
                  <a:ext cx="115607" cy="139988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" name="Group 63"/>
              <p:cNvGrpSpPr/>
              <p:nvPr/>
            </p:nvGrpSpPr>
            <p:grpSpPr>
              <a:xfrm flipH="1" flipV="1">
                <a:off x="2346828" y="3794828"/>
                <a:ext cx="354278" cy="715574"/>
                <a:chOff x="1995824" y="257026"/>
                <a:chExt cx="526682" cy="139988"/>
              </a:xfrm>
            </p:grpSpPr>
            <p:cxnSp>
              <p:nvCxnSpPr>
                <p:cNvPr id="65" name="Straight Connector 64"/>
                <p:cNvCxnSpPr/>
                <p:nvPr/>
              </p:nvCxnSpPr>
              <p:spPr>
                <a:xfrm flipV="1">
                  <a:off x="1995824" y="257026"/>
                  <a:ext cx="275124" cy="0"/>
                </a:xfrm>
                <a:prstGeom prst="line">
                  <a:avLst/>
                </a:prstGeom>
                <a:ln w="952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2270949" y="257026"/>
                  <a:ext cx="251557" cy="139988"/>
                </a:xfrm>
                <a:prstGeom prst="line">
                  <a:avLst/>
                </a:prstGeom>
                <a:ln w="9525" cmpd="sng">
                  <a:solidFill>
                    <a:schemeClr val="bg1"/>
                  </a:solidFill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7" name="Group 66"/>
              <p:cNvGrpSpPr/>
              <p:nvPr/>
            </p:nvGrpSpPr>
            <p:grpSpPr>
              <a:xfrm rot="5400000" flipH="1">
                <a:off x="3912087" y="2740851"/>
                <a:ext cx="282521" cy="411443"/>
                <a:chOff x="1995824" y="257026"/>
                <a:chExt cx="526682" cy="139988"/>
              </a:xfrm>
            </p:grpSpPr>
            <p:cxnSp>
              <p:nvCxnSpPr>
                <p:cNvPr id="68" name="Straight Connector 67"/>
                <p:cNvCxnSpPr/>
                <p:nvPr/>
              </p:nvCxnSpPr>
              <p:spPr>
                <a:xfrm flipV="1">
                  <a:off x="1995824" y="257026"/>
                  <a:ext cx="275124" cy="0"/>
                </a:xfrm>
                <a:prstGeom prst="line">
                  <a:avLst/>
                </a:prstGeom>
                <a:ln w="952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>
                  <a:off x="2270949" y="257026"/>
                  <a:ext cx="251557" cy="139988"/>
                </a:xfrm>
                <a:prstGeom prst="line">
                  <a:avLst/>
                </a:prstGeom>
                <a:ln w="9525" cmpd="sng">
                  <a:solidFill>
                    <a:schemeClr val="bg1"/>
                  </a:solidFill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" name="Group 69"/>
              <p:cNvGrpSpPr/>
              <p:nvPr/>
            </p:nvGrpSpPr>
            <p:grpSpPr>
              <a:xfrm flipH="1">
                <a:off x="2138572" y="952597"/>
                <a:ext cx="377467" cy="632000"/>
                <a:chOff x="1958935" y="230412"/>
                <a:chExt cx="526682" cy="139988"/>
              </a:xfrm>
            </p:grpSpPr>
            <p:cxnSp>
              <p:nvCxnSpPr>
                <p:cNvPr id="71" name="Straight Connector 70"/>
                <p:cNvCxnSpPr/>
                <p:nvPr/>
              </p:nvCxnSpPr>
              <p:spPr>
                <a:xfrm>
                  <a:off x="1958935" y="230412"/>
                  <a:ext cx="411075" cy="0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/>
              </p:nvCxnSpPr>
              <p:spPr>
                <a:xfrm>
                  <a:off x="2370010" y="230412"/>
                  <a:ext cx="115607" cy="139988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" name="Group 2"/>
          <p:cNvGrpSpPr/>
          <p:nvPr/>
        </p:nvGrpSpPr>
        <p:grpSpPr>
          <a:xfrm>
            <a:off x="4417666" y="59755"/>
            <a:ext cx="5296958" cy="3492288"/>
            <a:chOff x="6364298" y="687269"/>
            <a:chExt cx="4815416" cy="3174807"/>
          </a:xfrm>
        </p:grpSpPr>
        <p:pic>
          <p:nvPicPr>
            <p:cNvPr id="16" name="Picture 10" descr="003609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32270" y="687269"/>
              <a:ext cx="4247444" cy="3100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6563553" y="1516315"/>
              <a:ext cx="10560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rgbClr val="000000"/>
                  </a:solidFill>
                  <a:latin typeface="Arial"/>
                  <a:cs typeface="Arial"/>
                </a:rPr>
                <a:t>Telescope Interface</a:t>
              </a:r>
              <a:endParaRPr lang="en-US" sz="12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7530874" y="1800677"/>
              <a:ext cx="492531" cy="238858"/>
              <a:chOff x="1958935" y="230412"/>
              <a:chExt cx="526682" cy="139988"/>
            </a:xfrm>
          </p:grpSpPr>
          <p:cxnSp>
            <p:nvCxnSpPr>
              <p:cNvPr id="40" name="Straight Connector 39"/>
              <p:cNvCxnSpPr/>
              <p:nvPr/>
            </p:nvCxnSpPr>
            <p:spPr>
              <a:xfrm>
                <a:off x="1958935" y="230412"/>
                <a:ext cx="411075" cy="0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2370010" y="230412"/>
                <a:ext cx="115607" cy="139988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3" name="TextBox 72"/>
            <p:cNvSpPr txBox="1"/>
            <p:nvPr/>
          </p:nvSpPr>
          <p:spPr>
            <a:xfrm>
              <a:off x="6413780" y="3400411"/>
              <a:ext cx="14088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rgbClr val="000000"/>
                  </a:solidFill>
                  <a:latin typeface="Arial"/>
                  <a:cs typeface="Arial"/>
                </a:rPr>
                <a:t>Power and data connections</a:t>
              </a:r>
              <a:endParaRPr lang="en-US" sz="12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grpSp>
          <p:nvGrpSpPr>
            <p:cNvPr id="74" name="Group 73"/>
            <p:cNvGrpSpPr/>
            <p:nvPr/>
          </p:nvGrpSpPr>
          <p:grpSpPr>
            <a:xfrm rot="16200000">
              <a:off x="7754319" y="2242222"/>
              <a:ext cx="604720" cy="632000"/>
              <a:chOff x="1958935" y="230412"/>
              <a:chExt cx="526682" cy="139988"/>
            </a:xfrm>
          </p:grpSpPr>
          <p:cxnSp>
            <p:nvCxnSpPr>
              <p:cNvPr id="75" name="Straight Connector 74"/>
              <p:cNvCxnSpPr/>
              <p:nvPr/>
            </p:nvCxnSpPr>
            <p:spPr>
              <a:xfrm>
                <a:off x="1958935" y="230412"/>
                <a:ext cx="411075" cy="0"/>
              </a:xfrm>
              <a:prstGeom prst="line">
                <a:avLst/>
              </a:prstGeom>
              <a:ln w="9525" cmpd="sng">
                <a:solidFill>
                  <a:srgbClr val="FFFF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2370010" y="230412"/>
                <a:ext cx="115607" cy="139988"/>
              </a:xfrm>
              <a:prstGeom prst="line">
                <a:avLst/>
              </a:prstGeom>
              <a:ln w="9525" cmpd="sng">
                <a:solidFill>
                  <a:srgbClr val="FFFFFF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" name="Group 76"/>
            <p:cNvGrpSpPr/>
            <p:nvPr/>
          </p:nvGrpSpPr>
          <p:grpSpPr>
            <a:xfrm rot="16200000">
              <a:off x="7550790" y="2501351"/>
              <a:ext cx="718062" cy="337196"/>
              <a:chOff x="1958935" y="230412"/>
              <a:chExt cx="479196" cy="74689"/>
            </a:xfrm>
          </p:grpSpPr>
          <p:cxnSp>
            <p:nvCxnSpPr>
              <p:cNvPr id="78" name="Straight Connector 77"/>
              <p:cNvCxnSpPr/>
              <p:nvPr/>
            </p:nvCxnSpPr>
            <p:spPr>
              <a:xfrm>
                <a:off x="1958935" y="230412"/>
                <a:ext cx="411075" cy="0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 rot="5400000" flipV="1">
                <a:off x="2366726" y="233697"/>
                <a:ext cx="74689" cy="68120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0" name="TextBox 79"/>
            <p:cNvSpPr txBox="1"/>
            <p:nvPr/>
          </p:nvSpPr>
          <p:spPr>
            <a:xfrm>
              <a:off x="6364298" y="2948752"/>
              <a:ext cx="16946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rgbClr val="000000"/>
                  </a:solidFill>
                  <a:latin typeface="Arial"/>
                  <a:cs typeface="Arial"/>
                </a:rPr>
                <a:t>Chiller send/return</a:t>
              </a:r>
              <a:endParaRPr lang="en-US" sz="12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grpSp>
          <p:nvGrpSpPr>
            <p:cNvPr id="81" name="Group 80"/>
            <p:cNvGrpSpPr/>
            <p:nvPr/>
          </p:nvGrpSpPr>
          <p:grpSpPr>
            <a:xfrm flipV="1">
              <a:off x="7776978" y="3367848"/>
              <a:ext cx="1127188" cy="193610"/>
              <a:chOff x="1958935" y="230412"/>
              <a:chExt cx="490775" cy="92097"/>
            </a:xfrm>
          </p:grpSpPr>
          <p:cxnSp>
            <p:nvCxnSpPr>
              <p:cNvPr id="82" name="Straight Connector 81"/>
              <p:cNvCxnSpPr/>
              <p:nvPr/>
            </p:nvCxnSpPr>
            <p:spPr>
              <a:xfrm>
                <a:off x="1958935" y="230412"/>
                <a:ext cx="411075" cy="0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2370010" y="230412"/>
                <a:ext cx="79700" cy="92097"/>
              </a:xfrm>
              <a:prstGeom prst="line">
                <a:avLst/>
              </a:prstGeom>
              <a:ln w="9525" cmpd="sng">
                <a:solidFill>
                  <a:schemeClr val="bg1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52281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ontent Placeholder 2"/>
          <p:cNvSpPr txBox="1">
            <a:spLocks/>
          </p:cNvSpPr>
          <p:nvPr/>
        </p:nvSpPr>
        <p:spPr bwMode="auto">
          <a:xfrm>
            <a:off x="172270" y="3556659"/>
            <a:ext cx="150706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0" hangingPunct="0">
              <a:spcBef>
                <a:spcPct val="20000"/>
              </a:spcBef>
              <a:buFont typeface="Arial" pitchFamily="-1" charset="0"/>
              <a:buNone/>
            </a:pPr>
            <a:r>
              <a:rPr lang="en-US" sz="1400" i="1" dirty="0" err="1">
                <a:solidFill>
                  <a:srgbClr val="000000"/>
                </a:solidFill>
                <a:latin typeface="Helvetica"/>
                <a:ea typeface="Futura Std Book" charset="0"/>
                <a:cs typeface="Helvetica"/>
              </a:rPr>
              <a:t>x</a:t>
            </a:r>
            <a:r>
              <a:rPr lang="en-US" sz="1400" i="1" dirty="0">
                <a:solidFill>
                  <a:srgbClr val="000000"/>
                </a:solidFill>
                <a:latin typeface="Helvetica"/>
                <a:ea typeface="Futura Std Book" charset="0"/>
                <a:cs typeface="Helvetica"/>
              </a:rPr>
              <a:t> 32</a:t>
            </a:r>
          </a:p>
        </p:txBody>
      </p:sp>
      <p:sp>
        <p:nvSpPr>
          <p:cNvPr id="128" name="Rounded Rectangle 127"/>
          <p:cNvSpPr/>
          <p:nvPr/>
        </p:nvSpPr>
        <p:spPr>
          <a:xfrm rot="16200000">
            <a:off x="6273316" y="3030693"/>
            <a:ext cx="2889250" cy="556230"/>
          </a:xfrm>
          <a:prstGeom prst="roundRect">
            <a:avLst/>
          </a:prstGeom>
          <a:solidFill>
            <a:srgbClr val="0000CC"/>
          </a:solidFill>
          <a:ln w="6350" cap="flat" cmpd="sng" algn="ctr">
            <a:solidFill>
              <a:srgbClr val="27408B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Backend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Electronics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Electronics and Readout</a:t>
            </a:r>
            <a:endParaRPr lang="en-US" dirty="0"/>
          </a:p>
        </p:txBody>
      </p:sp>
      <p:sp>
        <p:nvSpPr>
          <p:cNvPr id="57" name="Rounded Rectangle 56"/>
          <p:cNvSpPr/>
          <p:nvPr/>
        </p:nvSpPr>
        <p:spPr>
          <a:xfrm>
            <a:off x="3181638" y="1757393"/>
            <a:ext cx="3720460" cy="1436699"/>
          </a:xfrm>
          <a:prstGeom prst="roundRect">
            <a:avLst>
              <a:gd name="adj" fmla="val 1687"/>
            </a:avLst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3370883" y="2120334"/>
            <a:ext cx="1319213" cy="515937"/>
          </a:xfrm>
          <a:prstGeom prst="roundRect">
            <a:avLst/>
          </a:prstGeom>
          <a:solidFill>
            <a:srgbClr val="00BFFF">
              <a:lumMod val="65000"/>
            </a:srgbClr>
          </a:solidFill>
          <a:ln w="6350" cap="flat" cmpd="sng" algn="ctr">
            <a:solidFill>
              <a:srgbClr val="27408B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Target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Asic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5439396" y="2073235"/>
            <a:ext cx="1273175" cy="814919"/>
          </a:xfrm>
          <a:prstGeom prst="roundRect">
            <a:avLst/>
          </a:prstGeom>
          <a:solidFill>
            <a:srgbClr val="008000"/>
          </a:solidFill>
          <a:ln w="6350" cap="flat" cmpd="sng" algn="ctr">
            <a:solidFill>
              <a:srgbClr val="27408B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FPGA</a:t>
            </a:r>
          </a:p>
        </p:txBody>
      </p:sp>
      <p:cxnSp>
        <p:nvCxnSpPr>
          <p:cNvPr id="61" name="Straight Connector 60"/>
          <p:cNvCxnSpPr>
            <a:stCxn id="67" idx="3"/>
            <a:endCxn id="59" idx="1"/>
          </p:cNvCxnSpPr>
          <p:nvPr/>
        </p:nvCxnSpPr>
        <p:spPr>
          <a:xfrm flipV="1">
            <a:off x="5147296" y="2480695"/>
            <a:ext cx="292100" cy="354808"/>
          </a:xfrm>
          <a:prstGeom prst="line">
            <a:avLst/>
          </a:prstGeom>
          <a:noFill/>
          <a:ln w="12700" cap="flat" cmpd="sng" algn="ctr">
            <a:solidFill>
              <a:srgbClr val="27408B"/>
            </a:solidFill>
            <a:prstDash val="solid"/>
            <a:tailEnd type="oval"/>
          </a:ln>
          <a:effectLst/>
        </p:spPr>
      </p:cxnSp>
      <p:cxnSp>
        <p:nvCxnSpPr>
          <p:cNvPr id="62" name="Straight Connector 61"/>
          <p:cNvCxnSpPr>
            <a:endCxn id="59" idx="1"/>
          </p:cNvCxnSpPr>
          <p:nvPr/>
        </p:nvCxnSpPr>
        <p:spPr>
          <a:xfrm flipV="1">
            <a:off x="4842496" y="2480695"/>
            <a:ext cx="596900" cy="79904"/>
          </a:xfrm>
          <a:prstGeom prst="line">
            <a:avLst/>
          </a:prstGeom>
          <a:noFill/>
          <a:ln w="12700" cap="flat" cmpd="sng" algn="ctr">
            <a:solidFill>
              <a:srgbClr val="27408B"/>
            </a:solidFill>
            <a:prstDash val="solid"/>
            <a:tailEnd type="oval"/>
          </a:ln>
          <a:effectLst/>
        </p:spPr>
      </p:cxnSp>
      <p:cxnSp>
        <p:nvCxnSpPr>
          <p:cNvPr id="63" name="Straight Connector 62"/>
          <p:cNvCxnSpPr>
            <a:endCxn id="59" idx="1"/>
          </p:cNvCxnSpPr>
          <p:nvPr/>
        </p:nvCxnSpPr>
        <p:spPr>
          <a:xfrm>
            <a:off x="4842496" y="2360573"/>
            <a:ext cx="596900" cy="120122"/>
          </a:xfrm>
          <a:prstGeom prst="line">
            <a:avLst/>
          </a:prstGeom>
          <a:noFill/>
          <a:ln w="12700" cap="flat" cmpd="sng" algn="ctr">
            <a:solidFill>
              <a:srgbClr val="27408B"/>
            </a:solidFill>
            <a:prstDash val="solid"/>
            <a:tailEnd type="oval"/>
          </a:ln>
          <a:effectLst/>
        </p:spPr>
      </p:cxnSp>
      <p:cxnSp>
        <p:nvCxnSpPr>
          <p:cNvPr id="64" name="Straight Connector 63"/>
          <p:cNvCxnSpPr>
            <a:endCxn id="59" idx="1"/>
          </p:cNvCxnSpPr>
          <p:nvPr/>
        </p:nvCxnSpPr>
        <p:spPr>
          <a:xfrm>
            <a:off x="4690096" y="2255798"/>
            <a:ext cx="749300" cy="224897"/>
          </a:xfrm>
          <a:prstGeom prst="line">
            <a:avLst/>
          </a:prstGeom>
          <a:noFill/>
          <a:ln w="12700" cap="flat" cmpd="sng" algn="ctr">
            <a:solidFill>
              <a:srgbClr val="27408B"/>
            </a:solidFill>
            <a:prstDash val="solid"/>
            <a:tailEnd type="oval"/>
          </a:ln>
          <a:effectLst/>
        </p:spPr>
      </p:cxnSp>
      <p:sp>
        <p:nvSpPr>
          <p:cNvPr id="65" name="Rounded Rectangle 64"/>
          <p:cNvSpPr/>
          <p:nvPr/>
        </p:nvSpPr>
        <p:spPr>
          <a:xfrm>
            <a:off x="3523283" y="2272734"/>
            <a:ext cx="1319213" cy="515937"/>
          </a:xfrm>
          <a:prstGeom prst="roundRect">
            <a:avLst/>
          </a:prstGeom>
          <a:solidFill>
            <a:srgbClr val="00BFFF">
              <a:lumMod val="65000"/>
            </a:srgbClr>
          </a:solidFill>
          <a:ln w="6350" cap="flat" cmpd="sng" algn="ctr">
            <a:solidFill>
              <a:srgbClr val="27408B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Target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Asic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3675683" y="2425134"/>
            <a:ext cx="1319213" cy="515937"/>
          </a:xfrm>
          <a:prstGeom prst="roundRect">
            <a:avLst/>
          </a:prstGeom>
          <a:solidFill>
            <a:srgbClr val="00BFFF">
              <a:lumMod val="65000"/>
            </a:srgbClr>
          </a:solidFill>
          <a:ln w="6350" cap="flat" cmpd="sng" algn="ctr">
            <a:solidFill>
              <a:srgbClr val="27408B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Target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Asic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3828083" y="2577534"/>
            <a:ext cx="1319213" cy="515937"/>
          </a:xfrm>
          <a:prstGeom prst="roundRect">
            <a:avLst/>
          </a:prstGeom>
          <a:solidFill>
            <a:srgbClr val="00BFFF">
              <a:lumMod val="65000"/>
            </a:srgbClr>
          </a:solidFill>
          <a:ln w="6350" cap="flat" cmpd="sng" algn="ctr">
            <a:solidFill>
              <a:srgbClr val="27408B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TARGET ASIC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cxnSp>
        <p:nvCxnSpPr>
          <p:cNvPr id="68" name="Straight Connector 67"/>
          <p:cNvCxnSpPr>
            <a:stCxn id="75" idx="3"/>
            <a:endCxn id="67" idx="1"/>
          </p:cNvCxnSpPr>
          <p:nvPr/>
        </p:nvCxnSpPr>
        <p:spPr>
          <a:xfrm>
            <a:off x="2881488" y="2835503"/>
            <a:ext cx="946595" cy="0"/>
          </a:xfrm>
          <a:prstGeom prst="line">
            <a:avLst/>
          </a:prstGeom>
          <a:noFill/>
          <a:ln w="12700" cap="flat" cmpd="sng" algn="ctr">
            <a:solidFill>
              <a:srgbClr val="27408B"/>
            </a:solidFill>
            <a:prstDash val="solid"/>
            <a:tailEnd type="oval"/>
          </a:ln>
          <a:effectLst/>
        </p:spPr>
      </p:cxnSp>
      <p:cxnSp>
        <p:nvCxnSpPr>
          <p:cNvPr id="69" name="Straight Connector 68"/>
          <p:cNvCxnSpPr>
            <a:endCxn id="66" idx="1"/>
          </p:cNvCxnSpPr>
          <p:nvPr/>
        </p:nvCxnSpPr>
        <p:spPr>
          <a:xfrm>
            <a:off x="2862883" y="2682309"/>
            <a:ext cx="812800" cy="0"/>
          </a:xfrm>
          <a:prstGeom prst="line">
            <a:avLst/>
          </a:prstGeom>
          <a:noFill/>
          <a:ln w="12700" cap="flat" cmpd="sng" algn="ctr">
            <a:solidFill>
              <a:srgbClr val="27408B"/>
            </a:solidFill>
            <a:prstDash val="solid"/>
            <a:tailEnd type="oval"/>
          </a:ln>
          <a:effectLst/>
        </p:spPr>
      </p:cxnSp>
      <p:cxnSp>
        <p:nvCxnSpPr>
          <p:cNvPr id="70" name="Straight Connector 69"/>
          <p:cNvCxnSpPr/>
          <p:nvPr/>
        </p:nvCxnSpPr>
        <p:spPr>
          <a:xfrm>
            <a:off x="2679320" y="2529909"/>
            <a:ext cx="812800" cy="0"/>
          </a:xfrm>
          <a:prstGeom prst="line">
            <a:avLst/>
          </a:prstGeom>
          <a:noFill/>
          <a:ln w="12700" cap="flat" cmpd="sng" algn="ctr">
            <a:solidFill>
              <a:srgbClr val="27408B"/>
            </a:solidFill>
            <a:prstDash val="solid"/>
            <a:tailEnd type="oval"/>
          </a:ln>
          <a:effectLst/>
        </p:spPr>
      </p:cxnSp>
      <p:cxnSp>
        <p:nvCxnSpPr>
          <p:cNvPr id="71" name="Straight Connector 70"/>
          <p:cNvCxnSpPr>
            <a:endCxn id="58" idx="1"/>
          </p:cNvCxnSpPr>
          <p:nvPr/>
        </p:nvCxnSpPr>
        <p:spPr>
          <a:xfrm>
            <a:off x="2558083" y="2377509"/>
            <a:ext cx="812800" cy="0"/>
          </a:xfrm>
          <a:prstGeom prst="line">
            <a:avLst/>
          </a:prstGeom>
          <a:noFill/>
          <a:ln w="12700" cap="flat" cmpd="sng" algn="ctr">
            <a:solidFill>
              <a:srgbClr val="27408B"/>
            </a:solidFill>
            <a:prstDash val="solid"/>
            <a:tailEnd type="oval"/>
          </a:ln>
          <a:effectLst/>
        </p:spPr>
      </p:cxnSp>
      <p:sp>
        <p:nvSpPr>
          <p:cNvPr id="72" name="Rounded Rectangle 71"/>
          <p:cNvSpPr/>
          <p:nvPr/>
        </p:nvSpPr>
        <p:spPr>
          <a:xfrm>
            <a:off x="1106663" y="2120334"/>
            <a:ext cx="1317625" cy="515937"/>
          </a:xfrm>
          <a:prstGeom prst="roundRect">
            <a:avLst/>
          </a:prstGeom>
          <a:solidFill>
            <a:srgbClr val="D9DBEB">
              <a:lumMod val="75000"/>
            </a:srgbClr>
          </a:solidFill>
          <a:ln w="6350" cap="flat" cmpd="sng" algn="ctr">
            <a:solidFill>
              <a:srgbClr val="27408B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16 x Preamps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1259063" y="2272734"/>
            <a:ext cx="1317625" cy="515937"/>
          </a:xfrm>
          <a:prstGeom prst="roundRect">
            <a:avLst/>
          </a:prstGeom>
          <a:solidFill>
            <a:srgbClr val="D9DBEB">
              <a:lumMod val="75000"/>
            </a:srgbClr>
          </a:solidFill>
          <a:ln w="6350" cap="flat" cmpd="sng" algn="ctr">
            <a:solidFill>
              <a:srgbClr val="27408B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16 x Preamps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1411463" y="2425134"/>
            <a:ext cx="1317625" cy="515937"/>
          </a:xfrm>
          <a:prstGeom prst="roundRect">
            <a:avLst/>
          </a:prstGeom>
          <a:solidFill>
            <a:srgbClr val="D9DBEB">
              <a:lumMod val="75000"/>
            </a:srgbClr>
          </a:solidFill>
          <a:ln w="6350" cap="flat" cmpd="sng" algn="ctr">
            <a:solidFill>
              <a:srgbClr val="27408B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16 x Preamps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1563863" y="2577534"/>
            <a:ext cx="1317625" cy="515937"/>
          </a:xfrm>
          <a:prstGeom prst="roundRect">
            <a:avLst/>
          </a:prstGeom>
          <a:solidFill>
            <a:srgbClr val="D9DBEB">
              <a:lumMod val="75000"/>
            </a:srgbClr>
          </a:solidFill>
          <a:ln w="6350" cap="flat" cmpd="sng" algn="ctr">
            <a:solidFill>
              <a:srgbClr val="27408B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16 x Preamp</a:t>
            </a:r>
          </a:p>
        </p:txBody>
      </p:sp>
      <p:cxnSp>
        <p:nvCxnSpPr>
          <p:cNvPr id="76" name="Straight Connector 75"/>
          <p:cNvCxnSpPr>
            <a:endCxn id="75" idx="1"/>
          </p:cNvCxnSpPr>
          <p:nvPr/>
        </p:nvCxnSpPr>
        <p:spPr>
          <a:xfrm>
            <a:off x="835201" y="2606109"/>
            <a:ext cx="728662" cy="228600"/>
          </a:xfrm>
          <a:prstGeom prst="line">
            <a:avLst/>
          </a:prstGeom>
          <a:noFill/>
          <a:ln w="12700" cap="flat" cmpd="sng" algn="ctr">
            <a:solidFill>
              <a:srgbClr val="27408B"/>
            </a:solidFill>
            <a:prstDash val="solid"/>
            <a:tailEnd type="oval"/>
          </a:ln>
          <a:effectLst/>
        </p:spPr>
      </p:cxnSp>
      <p:cxnSp>
        <p:nvCxnSpPr>
          <p:cNvPr id="77" name="Straight Connector 76"/>
          <p:cNvCxnSpPr>
            <a:endCxn id="74" idx="1"/>
          </p:cNvCxnSpPr>
          <p:nvPr/>
        </p:nvCxnSpPr>
        <p:spPr>
          <a:xfrm>
            <a:off x="835201" y="2606109"/>
            <a:ext cx="576262" cy="76200"/>
          </a:xfrm>
          <a:prstGeom prst="line">
            <a:avLst/>
          </a:prstGeom>
          <a:noFill/>
          <a:ln w="12700" cap="flat" cmpd="sng" algn="ctr">
            <a:solidFill>
              <a:srgbClr val="27408B"/>
            </a:solidFill>
            <a:prstDash val="solid"/>
            <a:tailEnd type="oval"/>
          </a:ln>
          <a:effectLst/>
        </p:spPr>
      </p:cxnSp>
      <p:cxnSp>
        <p:nvCxnSpPr>
          <p:cNvPr id="78" name="Straight Connector 77"/>
          <p:cNvCxnSpPr>
            <a:endCxn id="73" idx="1"/>
          </p:cNvCxnSpPr>
          <p:nvPr/>
        </p:nvCxnSpPr>
        <p:spPr>
          <a:xfrm flipV="1">
            <a:off x="835201" y="2529909"/>
            <a:ext cx="423862" cy="76200"/>
          </a:xfrm>
          <a:prstGeom prst="line">
            <a:avLst/>
          </a:prstGeom>
          <a:noFill/>
          <a:ln w="12700" cap="flat" cmpd="sng" algn="ctr">
            <a:solidFill>
              <a:srgbClr val="27408B"/>
            </a:solidFill>
            <a:prstDash val="solid"/>
            <a:tailEnd type="oval"/>
          </a:ln>
          <a:effectLst/>
        </p:spPr>
      </p:cxnSp>
      <p:cxnSp>
        <p:nvCxnSpPr>
          <p:cNvPr id="79" name="Straight Connector 78"/>
          <p:cNvCxnSpPr>
            <a:endCxn id="72" idx="1"/>
          </p:cNvCxnSpPr>
          <p:nvPr/>
        </p:nvCxnSpPr>
        <p:spPr>
          <a:xfrm flipV="1">
            <a:off x="835201" y="2377509"/>
            <a:ext cx="271462" cy="228600"/>
          </a:xfrm>
          <a:prstGeom prst="line">
            <a:avLst/>
          </a:prstGeom>
          <a:noFill/>
          <a:ln w="12700" cap="flat" cmpd="sng" algn="ctr">
            <a:solidFill>
              <a:srgbClr val="27408B"/>
            </a:solidFill>
            <a:prstDash val="solid"/>
            <a:tailEnd type="oval"/>
          </a:ln>
          <a:effectLst/>
        </p:spPr>
      </p:cxnSp>
      <p:cxnSp>
        <p:nvCxnSpPr>
          <p:cNvPr id="80" name="Straight Connector 79"/>
          <p:cNvCxnSpPr>
            <a:stCxn id="59" idx="3"/>
          </p:cNvCxnSpPr>
          <p:nvPr/>
        </p:nvCxnSpPr>
        <p:spPr>
          <a:xfrm>
            <a:off x="6712571" y="2480695"/>
            <a:ext cx="702697" cy="7875"/>
          </a:xfrm>
          <a:prstGeom prst="line">
            <a:avLst/>
          </a:prstGeom>
          <a:noFill/>
          <a:ln w="12700" cap="flat" cmpd="sng" algn="ctr">
            <a:solidFill>
              <a:srgbClr val="27408B"/>
            </a:solidFill>
            <a:prstDash val="solid"/>
            <a:tailEnd type="oval"/>
          </a:ln>
          <a:effectLst/>
        </p:spPr>
      </p:cxnSp>
      <p:cxnSp>
        <p:nvCxnSpPr>
          <p:cNvPr id="83" name="Straight Connector 82"/>
          <p:cNvCxnSpPr>
            <a:stCxn id="87" idx="3"/>
            <a:endCxn id="84" idx="1"/>
          </p:cNvCxnSpPr>
          <p:nvPr/>
        </p:nvCxnSpPr>
        <p:spPr>
          <a:xfrm flipH="1" flipV="1">
            <a:off x="655513" y="3245958"/>
            <a:ext cx="3951" cy="781964"/>
          </a:xfrm>
          <a:prstGeom prst="line">
            <a:avLst/>
          </a:prstGeom>
          <a:noFill/>
          <a:ln w="12700" cap="flat" cmpd="sng" algn="ctr">
            <a:solidFill>
              <a:srgbClr val="27408B"/>
            </a:solidFill>
            <a:prstDash val="dash"/>
            <a:tailEnd type="oval"/>
          </a:ln>
          <a:effectLst/>
        </p:spPr>
      </p:cxnSp>
      <p:sp>
        <p:nvSpPr>
          <p:cNvPr id="84" name="Rounded Rectangle 83"/>
          <p:cNvSpPr/>
          <p:nvPr/>
        </p:nvSpPr>
        <p:spPr>
          <a:xfrm rot="16200000">
            <a:off x="13555" y="2302196"/>
            <a:ext cx="1283914" cy="603609"/>
          </a:xfrm>
          <a:prstGeom prst="roundRect">
            <a:avLst/>
          </a:prstGeom>
          <a:solidFill>
            <a:srgbClr val="3366FF"/>
          </a:solidFill>
          <a:ln w="6350" cap="flat" cmpd="sng" algn="ctr">
            <a:solidFill>
              <a:srgbClr val="27408B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noProof="0" dirty="0" smtClean="0">
                <a:solidFill>
                  <a:srgbClr val="FFFFFF"/>
                </a:solidFill>
                <a:latin typeface="Helvetica"/>
                <a:cs typeface="Helvetica"/>
              </a:rPr>
              <a:t>64 Pixel Module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cxnSp>
        <p:nvCxnSpPr>
          <p:cNvPr id="85" name="Straight Connector 84"/>
          <p:cNvCxnSpPr/>
          <p:nvPr/>
        </p:nvCxnSpPr>
        <p:spPr>
          <a:xfrm>
            <a:off x="5154704" y="2997163"/>
            <a:ext cx="2273393" cy="30170"/>
          </a:xfrm>
          <a:prstGeom prst="line">
            <a:avLst/>
          </a:prstGeom>
          <a:noFill/>
          <a:ln w="12700" cap="flat" cmpd="sng" algn="ctr">
            <a:solidFill>
              <a:srgbClr val="27408B"/>
            </a:solidFill>
            <a:prstDash val="solid"/>
            <a:tailEnd type="oval"/>
          </a:ln>
          <a:effectLst/>
        </p:spPr>
      </p:cxnSp>
      <p:sp>
        <p:nvSpPr>
          <p:cNvPr id="87" name="Rounded Rectangle 86"/>
          <p:cNvSpPr/>
          <p:nvPr/>
        </p:nvSpPr>
        <p:spPr>
          <a:xfrm rot="16200000">
            <a:off x="17507" y="4368074"/>
            <a:ext cx="1283914" cy="603609"/>
          </a:xfrm>
          <a:prstGeom prst="roundRect">
            <a:avLst/>
          </a:prstGeom>
          <a:solidFill>
            <a:srgbClr val="3366FF"/>
          </a:solidFill>
          <a:ln w="6350" cap="flat" cmpd="sng" algn="ctr">
            <a:solidFill>
              <a:srgbClr val="27408B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64 Pixel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Module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88" name="Content Placeholder 2"/>
          <p:cNvSpPr txBox="1">
            <a:spLocks/>
          </p:cNvSpPr>
          <p:nvPr/>
        </p:nvSpPr>
        <p:spPr bwMode="auto">
          <a:xfrm>
            <a:off x="4258489" y="1785368"/>
            <a:ext cx="1821391" cy="359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0" hangingPunct="0">
              <a:spcBef>
                <a:spcPct val="20000"/>
              </a:spcBef>
              <a:buFont typeface="Arial" pitchFamily="-1" charset="0"/>
              <a:buNone/>
            </a:pPr>
            <a:r>
              <a:rPr lang="en-US" sz="1200" i="1" dirty="0" smtClean="0">
                <a:solidFill>
                  <a:srgbClr val="000000"/>
                </a:solidFill>
                <a:latin typeface="Helvetica"/>
                <a:ea typeface="Futura Std Book" charset="0"/>
                <a:cs typeface="Helvetica"/>
              </a:rPr>
              <a:t>TARGET Module</a:t>
            </a:r>
            <a:endParaRPr lang="en-US" sz="1200" i="1" dirty="0">
              <a:solidFill>
                <a:srgbClr val="000000"/>
              </a:solidFill>
              <a:latin typeface="Helvetica"/>
              <a:ea typeface="Futura Std Book" charset="0"/>
              <a:cs typeface="Helvetica"/>
            </a:endParaRPr>
          </a:p>
        </p:txBody>
      </p:sp>
      <p:sp>
        <p:nvSpPr>
          <p:cNvPr id="90" name="Content Placeholder 2"/>
          <p:cNvSpPr txBox="1">
            <a:spLocks/>
          </p:cNvSpPr>
          <p:nvPr/>
        </p:nvSpPr>
        <p:spPr bwMode="auto">
          <a:xfrm>
            <a:off x="6381806" y="3005296"/>
            <a:ext cx="1105678" cy="900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200" i="1" dirty="0" smtClean="0">
                <a:solidFill>
                  <a:srgbClr val="000000"/>
                </a:solidFill>
                <a:latin typeface="Helvetica"/>
                <a:cs typeface="Helvetica"/>
              </a:rPr>
              <a:t>Trigger</a:t>
            </a:r>
          </a:p>
        </p:txBody>
      </p:sp>
      <p:sp>
        <p:nvSpPr>
          <p:cNvPr id="91" name="Content Placeholder 2"/>
          <p:cNvSpPr txBox="1">
            <a:spLocks/>
          </p:cNvSpPr>
          <p:nvPr/>
        </p:nvSpPr>
        <p:spPr bwMode="auto">
          <a:xfrm>
            <a:off x="6303281" y="2221276"/>
            <a:ext cx="1105678" cy="900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200" i="1" dirty="0" smtClean="0">
                <a:solidFill>
                  <a:srgbClr val="000000"/>
                </a:solidFill>
                <a:latin typeface="Helvetica"/>
                <a:cs typeface="Helvetica"/>
              </a:rPr>
              <a:t>Data</a:t>
            </a:r>
          </a:p>
        </p:txBody>
      </p:sp>
      <p:cxnSp>
        <p:nvCxnSpPr>
          <p:cNvPr id="101" name="Straight Connector 100"/>
          <p:cNvCxnSpPr>
            <a:stCxn id="103" idx="1"/>
            <a:endCxn id="104" idx="0"/>
          </p:cNvCxnSpPr>
          <p:nvPr/>
        </p:nvCxnSpPr>
        <p:spPr>
          <a:xfrm flipH="1">
            <a:off x="3365500" y="2933936"/>
            <a:ext cx="3902334" cy="495526"/>
          </a:xfrm>
          <a:prstGeom prst="line">
            <a:avLst/>
          </a:prstGeom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stCxn id="103" idx="5"/>
            <a:endCxn id="104" idx="5"/>
          </p:cNvCxnSpPr>
          <p:nvPr/>
        </p:nvCxnSpPr>
        <p:spPr>
          <a:xfrm flipH="1">
            <a:off x="4411058" y="3175051"/>
            <a:ext cx="3098571" cy="2771496"/>
          </a:xfrm>
          <a:prstGeom prst="line">
            <a:avLst/>
          </a:prstGeom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Oval 102"/>
          <p:cNvSpPr>
            <a:spLocks noChangeAspect="1"/>
          </p:cNvSpPr>
          <p:nvPr/>
        </p:nvSpPr>
        <p:spPr>
          <a:xfrm>
            <a:off x="7217756" y="2884000"/>
            <a:ext cx="341951" cy="340987"/>
          </a:xfrm>
          <a:prstGeom prst="ellipse">
            <a:avLst/>
          </a:prstGeom>
          <a:noFill/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4" name="Oval 103"/>
          <p:cNvSpPr>
            <a:spLocks noChangeAspect="1"/>
          </p:cNvSpPr>
          <p:nvPr/>
        </p:nvSpPr>
        <p:spPr>
          <a:xfrm>
            <a:off x="1886857" y="3429462"/>
            <a:ext cx="2957286" cy="2948948"/>
          </a:xfrm>
          <a:prstGeom prst="ellipse">
            <a:avLst/>
          </a:prstGeom>
          <a:solidFill>
            <a:srgbClr val="FFFFFF"/>
          </a:solidFill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5" name="Content Placeholder 2"/>
          <p:cNvSpPr txBox="1">
            <a:spLocks/>
          </p:cNvSpPr>
          <p:nvPr/>
        </p:nvSpPr>
        <p:spPr bwMode="auto">
          <a:xfrm>
            <a:off x="2286002" y="3758665"/>
            <a:ext cx="2159000" cy="190074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>
            <a:noAutofit/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 smtClean="0">
                <a:solidFill>
                  <a:srgbClr val="000000"/>
                </a:solidFill>
                <a:latin typeface="Helvetica Neue"/>
                <a:cs typeface="Helvetica Neue"/>
              </a:rPr>
              <a:t>Any 2 </a:t>
            </a:r>
            <a:r>
              <a:rPr lang="en-US" sz="1600" dirty="0" err="1" smtClean="0">
                <a:solidFill>
                  <a:srgbClr val="000000"/>
                </a:solidFill>
                <a:latin typeface="Helvetica Neue"/>
                <a:cs typeface="Helvetica Neue"/>
              </a:rPr>
              <a:t>neighbouring</a:t>
            </a:r>
            <a:r>
              <a:rPr lang="en-US" sz="1600" dirty="0" smtClean="0">
                <a:solidFill>
                  <a:srgbClr val="000000"/>
                </a:solidFill>
                <a:latin typeface="Helvetica Neue"/>
                <a:cs typeface="Helvetica Neue"/>
              </a:rPr>
              <a:t> super-pixels</a:t>
            </a:r>
          </a:p>
        </p:txBody>
      </p:sp>
      <p:grpSp>
        <p:nvGrpSpPr>
          <p:cNvPr id="106" name="Group 105"/>
          <p:cNvGrpSpPr/>
          <p:nvPr/>
        </p:nvGrpSpPr>
        <p:grpSpPr>
          <a:xfrm>
            <a:off x="3439492" y="4422436"/>
            <a:ext cx="720040" cy="720040"/>
            <a:chOff x="2771840" y="1772816"/>
            <a:chExt cx="720040" cy="720040"/>
          </a:xfrm>
        </p:grpSpPr>
        <p:sp>
          <p:nvSpPr>
            <p:cNvPr id="107" name="Rectangle 106"/>
            <p:cNvSpPr>
              <a:spLocks noChangeAspect="1"/>
            </p:cNvSpPr>
            <p:nvPr/>
          </p:nvSpPr>
          <p:spPr>
            <a:xfrm>
              <a:off x="2771840" y="1772816"/>
              <a:ext cx="360000" cy="360000"/>
            </a:xfrm>
            <a:prstGeom prst="rect">
              <a:avLst/>
            </a:prstGeom>
            <a:solidFill>
              <a:srgbClr val="3366FF"/>
            </a:solidFill>
            <a:ln w="63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" name="Rectangle 107"/>
            <p:cNvSpPr>
              <a:spLocks noChangeAspect="1"/>
            </p:cNvSpPr>
            <p:nvPr/>
          </p:nvSpPr>
          <p:spPr>
            <a:xfrm>
              <a:off x="3131880" y="1772816"/>
              <a:ext cx="360000" cy="360000"/>
            </a:xfrm>
            <a:prstGeom prst="rect">
              <a:avLst/>
            </a:prstGeom>
            <a:solidFill>
              <a:srgbClr val="3366FF"/>
            </a:solidFill>
            <a:ln w="63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9" name="Rectangle 108"/>
            <p:cNvSpPr>
              <a:spLocks noChangeAspect="1"/>
            </p:cNvSpPr>
            <p:nvPr/>
          </p:nvSpPr>
          <p:spPr>
            <a:xfrm>
              <a:off x="2771840" y="2132856"/>
              <a:ext cx="360000" cy="360000"/>
            </a:xfrm>
            <a:prstGeom prst="rect">
              <a:avLst/>
            </a:prstGeom>
            <a:solidFill>
              <a:srgbClr val="3366FF"/>
            </a:solidFill>
            <a:ln w="63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0" name="Rectangle 109"/>
            <p:cNvSpPr>
              <a:spLocks noChangeAspect="1"/>
            </p:cNvSpPr>
            <p:nvPr/>
          </p:nvSpPr>
          <p:spPr>
            <a:xfrm>
              <a:off x="3131880" y="2132856"/>
              <a:ext cx="360000" cy="360000"/>
            </a:xfrm>
            <a:prstGeom prst="rect">
              <a:avLst/>
            </a:prstGeom>
            <a:solidFill>
              <a:srgbClr val="3366FF"/>
            </a:solidFill>
            <a:ln w="63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2666606" y="4429692"/>
            <a:ext cx="720040" cy="720040"/>
            <a:chOff x="2771840" y="1772816"/>
            <a:chExt cx="720040" cy="720040"/>
          </a:xfrm>
        </p:grpSpPr>
        <p:sp>
          <p:nvSpPr>
            <p:cNvPr id="112" name="Rectangle 111"/>
            <p:cNvSpPr>
              <a:spLocks noChangeAspect="1"/>
            </p:cNvSpPr>
            <p:nvPr/>
          </p:nvSpPr>
          <p:spPr>
            <a:xfrm>
              <a:off x="2771840" y="1772816"/>
              <a:ext cx="360000" cy="360000"/>
            </a:xfrm>
            <a:prstGeom prst="rect">
              <a:avLst/>
            </a:prstGeom>
            <a:solidFill>
              <a:srgbClr val="3366FF"/>
            </a:solidFill>
            <a:ln w="63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3" name="Rectangle 112"/>
            <p:cNvSpPr>
              <a:spLocks noChangeAspect="1"/>
            </p:cNvSpPr>
            <p:nvPr/>
          </p:nvSpPr>
          <p:spPr>
            <a:xfrm>
              <a:off x="3131880" y="1772816"/>
              <a:ext cx="360000" cy="360000"/>
            </a:xfrm>
            <a:prstGeom prst="rect">
              <a:avLst/>
            </a:prstGeom>
            <a:solidFill>
              <a:srgbClr val="3366FF"/>
            </a:solidFill>
            <a:ln w="63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4" name="Rectangle 113"/>
            <p:cNvSpPr>
              <a:spLocks noChangeAspect="1"/>
            </p:cNvSpPr>
            <p:nvPr/>
          </p:nvSpPr>
          <p:spPr>
            <a:xfrm>
              <a:off x="2771840" y="2132856"/>
              <a:ext cx="360000" cy="360000"/>
            </a:xfrm>
            <a:prstGeom prst="rect">
              <a:avLst/>
            </a:prstGeom>
            <a:solidFill>
              <a:srgbClr val="3366FF"/>
            </a:solidFill>
            <a:ln w="63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5" name="Rectangle 114"/>
            <p:cNvSpPr>
              <a:spLocks noChangeAspect="1"/>
            </p:cNvSpPr>
            <p:nvPr/>
          </p:nvSpPr>
          <p:spPr>
            <a:xfrm>
              <a:off x="3131880" y="2132856"/>
              <a:ext cx="360000" cy="360000"/>
            </a:xfrm>
            <a:prstGeom prst="rect">
              <a:avLst/>
            </a:prstGeom>
            <a:solidFill>
              <a:srgbClr val="3366FF"/>
            </a:solidFill>
            <a:ln w="63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6" name="Content Placeholder 2"/>
          <p:cNvSpPr txBox="1">
            <a:spLocks/>
          </p:cNvSpPr>
          <p:nvPr/>
        </p:nvSpPr>
        <p:spPr bwMode="auto">
          <a:xfrm>
            <a:off x="2249714" y="5162921"/>
            <a:ext cx="2231571" cy="106008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>
            <a:noAutofit/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 smtClean="0">
                <a:solidFill>
                  <a:srgbClr val="000000"/>
                </a:solidFill>
                <a:latin typeface="Helvetica Neue"/>
                <a:cs typeface="Helvetica Neue"/>
              </a:rPr>
              <a:t>Following camera trigger data read out to central location</a:t>
            </a:r>
          </a:p>
        </p:txBody>
      </p:sp>
      <p:sp>
        <p:nvSpPr>
          <p:cNvPr id="129" name="Content Placeholder 2"/>
          <p:cNvSpPr txBox="1">
            <a:spLocks/>
          </p:cNvSpPr>
          <p:nvPr/>
        </p:nvSpPr>
        <p:spPr bwMode="auto">
          <a:xfrm>
            <a:off x="7972180" y="3137682"/>
            <a:ext cx="851678" cy="900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200" i="1" dirty="0" smtClean="0">
                <a:solidFill>
                  <a:srgbClr val="000000"/>
                </a:solidFill>
                <a:latin typeface="Helvetica"/>
                <a:cs typeface="Helvetica"/>
              </a:rPr>
              <a:t>Control, &amp; Data</a:t>
            </a:r>
          </a:p>
        </p:txBody>
      </p:sp>
      <p:cxnSp>
        <p:nvCxnSpPr>
          <p:cNvPr id="130" name="Straight Connector 129"/>
          <p:cNvCxnSpPr/>
          <p:nvPr/>
        </p:nvCxnSpPr>
        <p:spPr>
          <a:xfrm flipV="1">
            <a:off x="8003317" y="3100454"/>
            <a:ext cx="461835" cy="2652"/>
          </a:xfrm>
          <a:prstGeom prst="line">
            <a:avLst/>
          </a:prstGeom>
          <a:noFill/>
          <a:ln w="12700" cap="flat" cmpd="sng" algn="ctr">
            <a:solidFill>
              <a:srgbClr val="27408B"/>
            </a:solidFill>
            <a:prstDash val="solid"/>
            <a:tailEnd type="oval"/>
          </a:ln>
          <a:effectLst/>
        </p:spPr>
      </p:cxnSp>
      <p:sp>
        <p:nvSpPr>
          <p:cNvPr id="131" name="Content Placeholder 2"/>
          <p:cNvSpPr txBox="1">
            <a:spLocks/>
          </p:cNvSpPr>
          <p:nvPr/>
        </p:nvSpPr>
        <p:spPr bwMode="auto">
          <a:xfrm>
            <a:off x="7864150" y="2521366"/>
            <a:ext cx="1105678" cy="900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200" i="1" dirty="0" smtClean="0">
                <a:solidFill>
                  <a:srgbClr val="000000"/>
                </a:solidFill>
                <a:latin typeface="Helvetica"/>
                <a:cs typeface="Helvetica"/>
              </a:rPr>
              <a:t>Array/Clock Interface</a:t>
            </a:r>
          </a:p>
        </p:txBody>
      </p:sp>
    </p:spTree>
    <p:extLst>
      <p:ext uri="{BB962C8B-B14F-4D97-AF65-F5344CB8AC3E}">
        <p14:creationId xmlns:p14="http://schemas.microsoft.com/office/powerpoint/2010/main" val="260161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097" y="-85150"/>
            <a:ext cx="7559675" cy="7207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8153E"/>
                </a:solidFill>
              </a:rPr>
              <a:t>CHEC-M Camera Module</a:t>
            </a:r>
            <a:endParaRPr lang="en-US" dirty="0">
              <a:solidFill>
                <a:srgbClr val="08153E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4578" y="612196"/>
            <a:ext cx="9144000" cy="6296746"/>
            <a:chOff x="44578" y="612196"/>
            <a:chExt cx="9144000" cy="6296746"/>
          </a:xfrm>
        </p:grpSpPr>
        <p:pic>
          <p:nvPicPr>
            <p:cNvPr id="4" name="Picture 3" descr="14337474035_29d786717b_k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578" y="811450"/>
              <a:ext cx="9144000" cy="570160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553076" y="6447277"/>
              <a:ext cx="23631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rgbClr val="000000"/>
                  </a:solidFill>
                  <a:latin typeface="Arial"/>
                  <a:cs typeface="Arial"/>
                </a:rPr>
                <a:t>MAPM</a:t>
              </a:r>
            </a:p>
            <a:p>
              <a:pPr algn="r"/>
              <a:r>
                <a:rPr lang="en-US" sz="1200" dirty="0" smtClean="0">
                  <a:solidFill>
                    <a:srgbClr val="000000"/>
                  </a:solidFill>
                  <a:latin typeface="Arial"/>
                  <a:cs typeface="Arial"/>
                </a:rPr>
                <a:t>   </a:t>
              </a:r>
              <a:r>
                <a:rPr lang="en-US" sz="1000" i="1" dirty="0" smtClean="0">
                  <a:solidFill>
                    <a:srgbClr val="000000"/>
                  </a:solidFill>
                  <a:latin typeface="Arial"/>
                  <a:cs typeface="Arial"/>
                </a:rPr>
                <a:t>(Hamamatsu H10966B)</a:t>
              </a:r>
              <a:endParaRPr lang="en-US" sz="1000" i="1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 flipV="1">
              <a:off x="6875363" y="5858042"/>
              <a:ext cx="544285" cy="725714"/>
              <a:chOff x="1958935" y="230412"/>
              <a:chExt cx="526682" cy="139988"/>
            </a:xfrm>
          </p:grpSpPr>
          <p:cxnSp>
            <p:nvCxnSpPr>
              <p:cNvPr id="7" name="Straight Connector 6"/>
              <p:cNvCxnSpPr/>
              <p:nvPr/>
            </p:nvCxnSpPr>
            <p:spPr>
              <a:xfrm>
                <a:off x="1958935" y="230412"/>
                <a:ext cx="263280" cy="0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>
                <a:off x="2222215" y="230412"/>
                <a:ext cx="263402" cy="139988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/>
            <p:cNvGrpSpPr/>
            <p:nvPr/>
          </p:nvGrpSpPr>
          <p:grpSpPr>
            <a:xfrm flipV="1">
              <a:off x="5079221" y="4776725"/>
              <a:ext cx="979715" cy="283031"/>
              <a:chOff x="1958935" y="230412"/>
              <a:chExt cx="526682" cy="139988"/>
            </a:xfrm>
          </p:grpSpPr>
          <p:cxnSp>
            <p:nvCxnSpPr>
              <p:cNvPr id="10" name="Straight Connector 9"/>
              <p:cNvCxnSpPr/>
              <p:nvPr/>
            </p:nvCxnSpPr>
            <p:spPr>
              <a:xfrm>
                <a:off x="1958935" y="230412"/>
                <a:ext cx="263280" cy="0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2222215" y="230412"/>
                <a:ext cx="263402" cy="139988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/>
          </p:nvGrpSpPr>
          <p:grpSpPr>
            <a:xfrm flipH="1">
              <a:off x="6730217" y="2038970"/>
              <a:ext cx="263082" cy="1524009"/>
              <a:chOff x="2233162" y="232878"/>
              <a:chExt cx="244040" cy="135110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 flipH="1">
                <a:off x="2233162" y="232878"/>
                <a:ext cx="416" cy="86856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2233166" y="318930"/>
                <a:ext cx="244036" cy="49058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/>
            <p:cNvGrpSpPr/>
            <p:nvPr/>
          </p:nvGrpSpPr>
          <p:grpSpPr>
            <a:xfrm flipH="1">
              <a:off x="5469293" y="1875685"/>
              <a:ext cx="353788" cy="1170213"/>
              <a:chOff x="2221616" y="75985"/>
              <a:chExt cx="264001" cy="294415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2221616" y="75985"/>
                <a:ext cx="598" cy="154427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2222215" y="230412"/>
                <a:ext cx="263402" cy="139988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/>
            <p:cNvGrpSpPr/>
            <p:nvPr/>
          </p:nvGrpSpPr>
          <p:grpSpPr>
            <a:xfrm flipV="1">
              <a:off x="5799448" y="4774913"/>
              <a:ext cx="763858" cy="1019628"/>
              <a:chOff x="1958935" y="230412"/>
              <a:chExt cx="526682" cy="139988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>
                <a:off x="1958935" y="230412"/>
                <a:ext cx="263280" cy="0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2222215" y="230412"/>
                <a:ext cx="263402" cy="139988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1"/>
            <p:cNvGrpSpPr/>
            <p:nvPr/>
          </p:nvGrpSpPr>
          <p:grpSpPr>
            <a:xfrm flipV="1">
              <a:off x="3065362" y="3078556"/>
              <a:ext cx="313871" cy="901702"/>
              <a:chOff x="2220745" y="156326"/>
              <a:chExt cx="264872" cy="214074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>
                <a:off x="2220745" y="156326"/>
                <a:ext cx="1470" cy="74086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2222215" y="230412"/>
                <a:ext cx="263402" cy="139988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/>
            <p:cNvGrpSpPr/>
            <p:nvPr/>
          </p:nvGrpSpPr>
          <p:grpSpPr>
            <a:xfrm flipH="1">
              <a:off x="2072942" y="1191749"/>
              <a:ext cx="847277" cy="517021"/>
              <a:chOff x="1958935" y="230412"/>
              <a:chExt cx="526682" cy="139988"/>
            </a:xfrm>
          </p:grpSpPr>
          <p:cxnSp>
            <p:nvCxnSpPr>
              <p:cNvPr id="26" name="Straight Connector 25"/>
              <p:cNvCxnSpPr/>
              <p:nvPr/>
            </p:nvCxnSpPr>
            <p:spPr>
              <a:xfrm>
                <a:off x="1958935" y="230412"/>
                <a:ext cx="263280" cy="0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2222215" y="230412"/>
                <a:ext cx="263402" cy="139988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27"/>
            <p:cNvGrpSpPr/>
            <p:nvPr/>
          </p:nvGrpSpPr>
          <p:grpSpPr>
            <a:xfrm flipH="1">
              <a:off x="1109554" y="765504"/>
              <a:ext cx="1135675" cy="252024"/>
              <a:chOff x="1958935" y="230412"/>
              <a:chExt cx="526682" cy="139988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>
                <a:off x="1958935" y="230412"/>
                <a:ext cx="263280" cy="0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2222215" y="230412"/>
                <a:ext cx="263402" cy="139988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/>
            <p:cNvGrpSpPr/>
            <p:nvPr/>
          </p:nvGrpSpPr>
          <p:grpSpPr>
            <a:xfrm flipV="1">
              <a:off x="280435" y="1632567"/>
              <a:ext cx="591461" cy="769259"/>
              <a:chOff x="2219090" y="164910"/>
              <a:chExt cx="266527" cy="205490"/>
            </a:xfrm>
          </p:grpSpPr>
          <p:cxnSp>
            <p:nvCxnSpPr>
              <p:cNvPr id="32" name="Straight Connector 31"/>
              <p:cNvCxnSpPr/>
              <p:nvPr/>
            </p:nvCxnSpPr>
            <p:spPr>
              <a:xfrm>
                <a:off x="2219090" y="164910"/>
                <a:ext cx="3125" cy="65502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2222215" y="230412"/>
                <a:ext cx="263402" cy="139988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TextBox 33"/>
            <p:cNvSpPr txBox="1"/>
            <p:nvPr/>
          </p:nvSpPr>
          <p:spPr>
            <a:xfrm>
              <a:off x="3426406" y="5656248"/>
              <a:ext cx="236316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rgbClr val="000000"/>
                  </a:solidFill>
                  <a:latin typeface="Arial"/>
                  <a:cs typeface="Arial"/>
                </a:rPr>
                <a:t>High Voltage connection </a:t>
              </a:r>
              <a:br>
                <a:rPr lang="en-US" sz="1200" dirty="0" smtClean="0">
                  <a:solidFill>
                    <a:srgbClr val="000000"/>
                  </a:solidFill>
                  <a:latin typeface="Arial"/>
                  <a:cs typeface="Arial"/>
                </a:rPr>
              </a:br>
              <a:r>
                <a:rPr lang="en-US" sz="1200" dirty="0" smtClean="0">
                  <a:solidFill>
                    <a:srgbClr val="000000"/>
                  </a:solidFill>
                  <a:latin typeface="Arial"/>
                  <a:cs typeface="Arial"/>
                </a:rPr>
                <a:t>to the MAPM </a:t>
              </a:r>
            </a:p>
            <a:p>
              <a:pPr algn="r"/>
              <a:endParaRPr lang="en-US" sz="1000" i="1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518935" y="4912391"/>
              <a:ext cx="15812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rgbClr val="000000"/>
                  </a:solidFill>
                  <a:latin typeface="Arial"/>
                  <a:cs typeface="Arial"/>
                </a:rPr>
                <a:t>Individual amplifier circuit</a:t>
              </a:r>
              <a:endParaRPr lang="en-US" sz="12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523221" y="3987106"/>
              <a:ext cx="168729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 smtClean="0">
                  <a:solidFill>
                    <a:srgbClr val="000000"/>
                  </a:solidFill>
                  <a:latin typeface="Arial"/>
                  <a:cs typeface="Arial"/>
                </a:rPr>
                <a:t>TARGET</a:t>
              </a:r>
              <a:r>
                <a:rPr lang="en-US" sz="1200" dirty="0" smtClean="0">
                  <a:solidFill>
                    <a:srgbClr val="000000"/>
                  </a:solidFill>
                  <a:latin typeface="Arial"/>
                  <a:cs typeface="Arial"/>
                </a:rPr>
                <a:t> ASIC </a:t>
              </a:r>
              <a:br>
                <a:rPr lang="en-US" sz="1200" dirty="0" smtClean="0">
                  <a:solidFill>
                    <a:srgbClr val="000000"/>
                  </a:solidFill>
                  <a:latin typeface="Arial"/>
                  <a:cs typeface="Arial"/>
                </a:rPr>
              </a:br>
              <a:r>
                <a:rPr lang="en-US" sz="1200" dirty="0" smtClean="0">
                  <a:solidFill>
                    <a:srgbClr val="000000"/>
                  </a:solidFill>
                  <a:latin typeface="Arial"/>
                  <a:cs typeface="Arial"/>
                </a:rPr>
                <a:t>16 channels </a:t>
              </a:r>
              <a:r>
                <a:rPr lang="en-US" sz="1200" dirty="0" err="1" smtClean="0">
                  <a:solidFill>
                    <a:srgbClr val="000000"/>
                  </a:solidFill>
                  <a:latin typeface="Arial"/>
                  <a:cs typeface="Arial"/>
                </a:rPr>
                <a:t>digitisation</a:t>
              </a:r>
              <a:r>
                <a:rPr lang="en-US" sz="1200" dirty="0" smtClean="0">
                  <a:solidFill>
                    <a:srgbClr val="000000"/>
                  </a:solidFill>
                  <a:latin typeface="Arial"/>
                  <a:cs typeface="Arial"/>
                </a:rPr>
                <a:t> and triggering 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0940" y="3878700"/>
              <a:ext cx="11792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rgbClr val="000000"/>
                  </a:solidFill>
                  <a:latin typeface="Arial"/>
                  <a:cs typeface="Arial"/>
                </a:rPr>
                <a:t>High Voltage supply 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4578" y="2377833"/>
              <a:ext cx="143872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  <a:latin typeface="Arial"/>
                  <a:cs typeface="Arial"/>
                </a:rPr>
                <a:t>Mechanical standoff with retention for </a:t>
              </a:r>
              <a:r>
                <a:rPr lang="en-US" sz="1200" i="1" dirty="0" smtClean="0">
                  <a:solidFill>
                    <a:srgbClr val="000000"/>
                  </a:solidFill>
                  <a:latin typeface="Arial"/>
                  <a:cs typeface="Arial"/>
                </a:rPr>
                <a:t>TARGET</a:t>
              </a:r>
              <a:r>
                <a:rPr lang="en-US" sz="1200" dirty="0" smtClean="0">
                  <a:solidFill>
                    <a:srgbClr val="000000"/>
                  </a:solidFill>
                  <a:latin typeface="Arial"/>
                  <a:cs typeface="Arial"/>
                </a:rPr>
                <a:t> module to the backplane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195205" y="612196"/>
              <a:ext cx="4080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  <a:latin typeface="Arial"/>
                  <a:cs typeface="Arial"/>
                </a:rPr>
                <a:t>Backplane </a:t>
              </a:r>
              <a:r>
                <a:rPr lang="en-US" sz="1200" dirty="0">
                  <a:solidFill>
                    <a:srgbClr val="000000"/>
                  </a:solidFill>
                  <a:latin typeface="Arial"/>
                  <a:cs typeface="Arial"/>
                </a:rPr>
                <a:t>connector </a:t>
              </a:r>
              <a:r>
                <a:rPr lang="en-US" sz="1200" dirty="0" smtClean="0">
                  <a:solidFill>
                    <a:srgbClr val="000000"/>
                  </a:solidFill>
                  <a:latin typeface="Arial"/>
                  <a:cs typeface="Arial"/>
                </a:rPr>
                <a:t>carrying raw data, trigger and sync signals and power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65797" y="1064569"/>
              <a:ext cx="15693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  <a:latin typeface="Arial"/>
                  <a:cs typeface="Arial"/>
                </a:rPr>
                <a:t>Xilinx Spartan 6 FPGA </a:t>
              </a:r>
              <a:r>
                <a:rPr lang="en-US" sz="1000" i="1" dirty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  <a:r>
                <a:rPr lang="en-US" sz="1000" i="1" dirty="0" smtClean="0">
                  <a:solidFill>
                    <a:srgbClr val="000000"/>
                  </a:solidFill>
                  <a:latin typeface="Arial"/>
                  <a:cs typeface="Arial"/>
                </a:rPr>
                <a:t>(under)</a:t>
              </a:r>
              <a:endParaRPr lang="en-US" sz="1200" dirty="0" smtClean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596625" y="1047960"/>
              <a:ext cx="19249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  <a:latin typeface="Arial"/>
                  <a:cs typeface="Arial"/>
                </a:rPr>
                <a:t>Coaxial ribbon cables for analogue signals and preamplifier power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660519" y="1179954"/>
              <a:ext cx="17544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  <a:latin typeface="Arial"/>
                  <a:cs typeface="Arial"/>
                </a:rPr>
                <a:t>Front-end buffer module – 4 x 16 channel preamplifiers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455935" y="2279431"/>
              <a:ext cx="16419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  <a:latin typeface="Arial"/>
                  <a:cs typeface="Arial"/>
                </a:rPr>
                <a:t>PCB to interface with the focal plane plate</a:t>
              </a:r>
            </a:p>
          </p:txBody>
        </p:sp>
        <p:grpSp>
          <p:nvGrpSpPr>
            <p:cNvPr id="44" name="Group 43"/>
            <p:cNvGrpSpPr/>
            <p:nvPr/>
          </p:nvGrpSpPr>
          <p:grpSpPr>
            <a:xfrm flipH="1">
              <a:off x="7844192" y="3118470"/>
              <a:ext cx="355599" cy="488042"/>
              <a:chOff x="2221616" y="75985"/>
              <a:chExt cx="264001" cy="294415"/>
            </a:xfrm>
          </p:grpSpPr>
          <p:cxnSp>
            <p:nvCxnSpPr>
              <p:cNvPr id="45" name="Straight Connector 44"/>
              <p:cNvCxnSpPr/>
              <p:nvPr/>
            </p:nvCxnSpPr>
            <p:spPr>
              <a:xfrm>
                <a:off x="2221616" y="75985"/>
                <a:ext cx="598" cy="154427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2222215" y="230412"/>
                <a:ext cx="263402" cy="139988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 46"/>
            <p:cNvGrpSpPr/>
            <p:nvPr/>
          </p:nvGrpSpPr>
          <p:grpSpPr>
            <a:xfrm flipV="1">
              <a:off x="1230220" y="2287525"/>
              <a:ext cx="605057" cy="1822008"/>
              <a:chOff x="1958935" y="230412"/>
              <a:chExt cx="526682" cy="139988"/>
            </a:xfrm>
          </p:grpSpPr>
          <p:cxnSp>
            <p:nvCxnSpPr>
              <p:cNvPr id="48" name="Straight Connector 47"/>
              <p:cNvCxnSpPr/>
              <p:nvPr/>
            </p:nvCxnSpPr>
            <p:spPr>
              <a:xfrm>
                <a:off x="1958935" y="230412"/>
                <a:ext cx="263280" cy="0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2222215" y="230412"/>
                <a:ext cx="263402" cy="139988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84524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360713" y="1045440"/>
            <a:ext cx="4049283" cy="2528281"/>
          </a:xfrm>
        </p:spPr>
        <p:txBody>
          <a:bodyPr/>
          <a:lstStyle/>
          <a:p>
            <a:pPr>
              <a:defRPr/>
            </a:pPr>
            <a:r>
              <a:rPr lang="en-US" sz="2400" dirty="0" smtClean="0"/>
              <a:t>Internal rack built</a:t>
            </a:r>
          </a:p>
          <a:p>
            <a:pPr>
              <a:defRPr/>
            </a:pPr>
            <a:r>
              <a:rPr lang="en-US" sz="2400" dirty="0" smtClean="0"/>
              <a:t>Focal plane attached </a:t>
            </a:r>
          </a:p>
          <a:p>
            <a:pPr>
              <a:defRPr/>
            </a:pPr>
            <a:r>
              <a:rPr lang="en-US" sz="2400" dirty="0" smtClean="0"/>
              <a:t>Backplane and DACQ boards attached</a:t>
            </a:r>
          </a:p>
          <a:p>
            <a:pPr>
              <a:defRPr/>
            </a:pPr>
            <a:r>
              <a:rPr lang="en-US" sz="2400" dirty="0" smtClean="0"/>
              <a:t>TARGET Modules </a:t>
            </a:r>
            <a:r>
              <a:rPr lang="en-US" sz="2400" dirty="0" smtClean="0"/>
              <a:t>inserted</a:t>
            </a:r>
          </a:p>
          <a:p>
            <a:pPr marL="457200" lvl="1" indent="0">
              <a:buNone/>
              <a:defRPr/>
            </a:pPr>
            <a:endParaRPr lang="en-US" sz="16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647" y="45333"/>
            <a:ext cx="7559675" cy="7207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8153E"/>
                </a:solidFill>
              </a:rPr>
              <a:t>Assembly</a:t>
            </a:r>
            <a:endParaRPr lang="en-US" dirty="0">
              <a:solidFill>
                <a:srgbClr val="08153E"/>
              </a:solidFill>
            </a:endParaRPr>
          </a:p>
        </p:txBody>
      </p:sp>
      <p:pic>
        <p:nvPicPr>
          <p:cNvPr id="21" name="Picture 20" descr="2015-03-17 10.12.56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9287" y="4041575"/>
            <a:ext cx="1893967" cy="25252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22" descr="2015-03-17 10.12.19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9960" y="4041126"/>
            <a:ext cx="1996842" cy="25257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13317134023_17c48d0d93_k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38" t="9323" r="3983" b="9810"/>
          <a:stretch/>
        </p:blipFill>
        <p:spPr>
          <a:xfrm>
            <a:off x="4299936" y="112233"/>
            <a:ext cx="2284780" cy="2046580"/>
          </a:xfrm>
          <a:prstGeom prst="rect">
            <a:avLst/>
          </a:prstGeom>
        </p:spPr>
      </p:pic>
      <p:pic>
        <p:nvPicPr>
          <p:cNvPr id="26" name="Picture 25" descr="14712153761_3fa0cd5435_z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561" r="14250"/>
          <a:stretch/>
        </p:blipFill>
        <p:spPr>
          <a:xfrm>
            <a:off x="4217238" y="2410408"/>
            <a:ext cx="2418468" cy="2332128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>
          <a:xfrm flipH="1">
            <a:off x="2019961" y="3319721"/>
            <a:ext cx="2865108" cy="721405"/>
          </a:xfrm>
          <a:prstGeom prst="line">
            <a:avLst/>
          </a:prstGeom>
          <a:ln w="9525" cmpd="sng">
            <a:solidFill>
              <a:srgbClr val="00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4016802" y="3573721"/>
            <a:ext cx="1116360" cy="2993143"/>
          </a:xfrm>
          <a:prstGeom prst="line">
            <a:avLst/>
          </a:prstGeom>
          <a:ln w="9525" cmpd="sng">
            <a:solidFill>
              <a:srgbClr val="00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398976" y="3839535"/>
            <a:ext cx="1390311" cy="2727329"/>
          </a:xfrm>
          <a:prstGeom prst="line">
            <a:avLst/>
          </a:prstGeom>
          <a:ln w="9525" cmpd="sng">
            <a:solidFill>
              <a:srgbClr val="00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895162" y="3319721"/>
            <a:ext cx="2788092" cy="721405"/>
          </a:xfrm>
          <a:prstGeom prst="line">
            <a:avLst/>
          </a:prstGeom>
          <a:ln w="9525" cmpd="sng">
            <a:solidFill>
              <a:srgbClr val="00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Picture 40" descr="pBP.pn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67" t="8280" r="23535" b="1343"/>
          <a:stretch/>
        </p:blipFill>
        <p:spPr>
          <a:xfrm>
            <a:off x="6789287" y="1045440"/>
            <a:ext cx="2027175" cy="213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86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Default Design">
  <a:themeElements>
    <a:clrScheme name="Custom 9">
      <a:dk1>
        <a:srgbClr val="27408B"/>
      </a:dk1>
      <a:lt1>
        <a:srgbClr val="FFFFFF"/>
      </a:lt1>
      <a:dk2>
        <a:srgbClr val="476FC9"/>
      </a:dk2>
      <a:lt2>
        <a:srgbClr val="ECF4FE"/>
      </a:lt2>
      <a:accent1>
        <a:srgbClr val="00BFFF"/>
      </a:accent1>
      <a:accent2>
        <a:srgbClr val="FF0000"/>
      </a:accent2>
      <a:accent3>
        <a:srgbClr val="00BFFF"/>
      </a:accent3>
      <a:accent4>
        <a:srgbClr val="3258AC"/>
      </a:accent4>
      <a:accent5>
        <a:srgbClr val="809CDA"/>
      </a:accent5>
      <a:accent6>
        <a:srgbClr val="D9DBEB"/>
      </a:accent6>
      <a:hlink>
        <a:srgbClr val="FFFFFF"/>
      </a:hlink>
      <a:folHlink>
        <a:srgbClr val="6067A8"/>
      </a:folHlink>
    </a:clrScheme>
    <a:fontScheme name="Default Design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9050" cmpd="sng">
          <a:solidFill>
            <a:srgbClr val="FF6600"/>
          </a:solidFill>
          <a:headEnd type="oval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62610</TotalTime>
  <Words>600</Words>
  <Application>Microsoft Office PowerPoint</Application>
  <PresentationFormat>On-screen Show (4:3)</PresentationFormat>
  <Paragraphs>174</Paragraphs>
  <Slides>17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ＭＳ Ｐゴシック</vt:lpstr>
      <vt:lpstr>Arial</vt:lpstr>
      <vt:lpstr>AvantGarde-Book</vt:lpstr>
      <vt:lpstr>Calibri</vt:lpstr>
      <vt:lpstr>Courier</vt:lpstr>
      <vt:lpstr>Futura Std Book</vt:lpstr>
      <vt:lpstr>Helvetica</vt:lpstr>
      <vt:lpstr>Helvetica Light</vt:lpstr>
      <vt:lpstr>Helvetica Neue</vt:lpstr>
      <vt:lpstr>Myriad Pro Cond</vt:lpstr>
      <vt:lpstr>Times New Roman</vt:lpstr>
      <vt:lpstr>Trebuchet MS</vt:lpstr>
      <vt:lpstr>Wingdings</vt:lpstr>
      <vt:lpstr>Modèle par défaut</vt:lpstr>
      <vt:lpstr>3_Default Design</vt:lpstr>
      <vt:lpstr>PowerPoint Presentation</vt:lpstr>
      <vt:lpstr>GCT: The Gamma Cherenkov Telescope</vt:lpstr>
      <vt:lpstr>Prototype telescope</vt:lpstr>
      <vt:lpstr>Prototype telescope</vt:lpstr>
      <vt:lpstr>Prototype telescope</vt:lpstr>
      <vt:lpstr>Camera Overview</vt:lpstr>
      <vt:lpstr>Electronics and Readout</vt:lpstr>
      <vt:lpstr>CHEC-M Camera Module</vt:lpstr>
      <vt:lpstr>Assembly</vt:lpstr>
      <vt:lpstr>Assembly</vt:lpstr>
      <vt:lpstr>Commissioning Lab Setup</vt:lpstr>
      <vt:lpstr>Commissioning Lab Setup</vt:lpstr>
      <vt:lpstr>Commissioning Lab Setup</vt:lpstr>
      <vt:lpstr>CHEC-M Commissioning Results</vt:lpstr>
      <vt:lpstr>CHEC-S</vt:lpstr>
      <vt:lpstr>CHEC-S</vt:lpstr>
      <vt:lpstr>Summary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JAH</dc:creator>
  <cp:keywords/>
  <dc:description/>
  <cp:lastModifiedBy>Tim Greenshaw</cp:lastModifiedBy>
  <cp:revision>1289</cp:revision>
  <cp:lastPrinted>2014-09-21T17:01:11Z</cp:lastPrinted>
  <dcterms:created xsi:type="dcterms:W3CDTF">2012-09-26T09:14:28Z</dcterms:created>
  <dcterms:modified xsi:type="dcterms:W3CDTF">2015-05-12T13:04:14Z</dcterms:modified>
  <cp:category/>
</cp:coreProperties>
</file>