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319" r:id="rId3"/>
    <p:sldId id="320" r:id="rId4"/>
    <p:sldId id="321" r:id="rId5"/>
    <p:sldId id="322" r:id="rId6"/>
    <p:sldId id="323" r:id="rId7"/>
    <p:sldId id="325" r:id="rId8"/>
    <p:sldId id="326" r:id="rId9"/>
    <p:sldId id="324" r:id="rId10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2C99A2-2BC2-41F8-B31D-1924AA4BB67E}" v="2" dt="2019-02-08T13:01:09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CA2C99A2-2BC2-41F8-B31D-1924AA4BB67E}"/>
    <pc:docChg chg="modSld modNotesMaster modHandout">
      <pc:chgData name="Tim Greenshaw" userId="7cff769c7af84488" providerId="LiveId" clId="{CA2C99A2-2BC2-41F8-B31D-1924AA4BB67E}" dt="2019-03-25T13:20:41.091" v="20" actId="1076"/>
      <pc:docMkLst>
        <pc:docMk/>
      </pc:docMkLst>
      <pc:sldChg chg="modSp">
        <pc:chgData name="Tim Greenshaw" userId="7cff769c7af84488" providerId="LiveId" clId="{CA2C99A2-2BC2-41F8-B31D-1924AA4BB67E}" dt="2019-03-18T15:52:29.634" v="19" actId="20577"/>
        <pc:sldMkLst>
          <pc:docMk/>
          <pc:sldMk cId="1248896772" sldId="324"/>
        </pc:sldMkLst>
        <pc:spChg chg="mod">
          <ac:chgData name="Tim Greenshaw" userId="7cff769c7af84488" providerId="LiveId" clId="{CA2C99A2-2BC2-41F8-B31D-1924AA4BB67E}" dt="2019-03-18T15:52:29.634" v="19" actId="20577"/>
          <ac:spMkLst>
            <pc:docMk/>
            <pc:sldMk cId="1248896772" sldId="324"/>
            <ac:spMk id="3" creationId="{1109427A-F331-45C8-870A-1175FCF0D60F}"/>
          </ac:spMkLst>
        </pc:spChg>
      </pc:sldChg>
      <pc:sldChg chg="modSp">
        <pc:chgData name="Tim Greenshaw" userId="7cff769c7af84488" providerId="LiveId" clId="{CA2C99A2-2BC2-41F8-B31D-1924AA4BB67E}" dt="2019-03-25T13:20:41.091" v="20" actId="1076"/>
        <pc:sldMkLst>
          <pc:docMk/>
          <pc:sldMk cId="2823649797" sldId="326"/>
        </pc:sldMkLst>
        <pc:graphicFrameChg chg="mod">
          <ac:chgData name="Tim Greenshaw" userId="7cff769c7af84488" providerId="LiveId" clId="{CA2C99A2-2BC2-41F8-B31D-1924AA4BB67E}" dt="2019-03-25T13:20:41.091" v="20" actId="1076"/>
          <ac:graphicFrameMkLst>
            <pc:docMk/>
            <pc:sldMk cId="2823649797" sldId="326"/>
            <ac:graphicFrameMk id="12" creationId="{F2C45FE0-6FA2-4F35-BE43-BFAA6D2B8D6F}"/>
          </ac:graphicFrameMkLst>
        </pc:graphicFrameChg>
      </pc:sldChg>
    </pc:docChg>
  </pc:docChgLst>
  <pc:docChgLst>
    <pc:chgData name="Tim Greenshaw" userId="7cff769c7af84488" providerId="LiveId" clId="{5F0D03F2-1592-449E-A99E-C2D7D5238DE8}"/>
  </pc:docChgLst>
  <pc:docChgLst>
    <pc:chgData name="Tim Greenshaw" userId="7cff769c7af84488" providerId="LiveId" clId="{3BD5E194-6338-44F7-A3C2-92EACA521A28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png"/><Relationship Id="rId4" Type="http://schemas.openxmlformats.org/officeDocument/2006/relationships/image" Target="../media/image11.wmf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Look at some more Fourier transforms.</a:t>
            </a:r>
          </a:p>
          <a:p>
            <a:pPr lvl="1"/>
            <a:r>
              <a:rPr lang="en-GB" dirty="0"/>
              <a:t>See how Fourier transforms can be used to solve differential equations.</a:t>
            </a:r>
          </a:p>
          <a:p>
            <a:pPr lvl="1"/>
            <a:r>
              <a:rPr lang="en-GB" dirty="0"/>
              <a:t>Do a useful integral.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Calculate the Fourier transform of the function given by: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AAA931A-D6FA-409F-806F-0A28DAEDD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831212"/>
              </p:ext>
            </p:extLst>
          </p:nvPr>
        </p:nvGraphicFramePr>
        <p:xfrm>
          <a:off x="5872226" y="2935288"/>
          <a:ext cx="2324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323800" imgH="634680" progId="Equation.DSMT4">
                  <p:embed/>
                </p:oleObj>
              </mc:Choice>
              <mc:Fallback>
                <p:oleObj name="Equation" r:id="rId4" imgW="232380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AAA931A-D6FA-409F-806F-0A28DAEDDD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72226" y="2935288"/>
                        <a:ext cx="23241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transforms – effect of shifting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Shift hat from origin.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Is this function (the orange one!) even or odd?</a:t>
            </a:r>
          </a:p>
          <a:p>
            <a:r>
              <a:rPr lang="en-GB" dirty="0"/>
              <a:t>Would you expect the transform to be purely real (“cosine”)…</a:t>
            </a:r>
          </a:p>
          <a:p>
            <a:r>
              <a:rPr lang="en-GB" dirty="0"/>
              <a:t>…or purely imaginary (“sine”)?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Fourier transform of shifted hat: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010203"/>
            <a:ext cx="4192831" cy="2768700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69D7A12-3A8F-4171-A977-0AA2A93039F2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4537935-A5E2-4DAF-AE1A-C1E2C0EE1D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4"/>
          <a:stretch/>
        </p:blipFill>
        <p:spPr>
          <a:xfrm>
            <a:off x="4793365" y="1892217"/>
            <a:ext cx="4825478" cy="347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1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Shifted hat transform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Fourier transform of hat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Fourier transform of hat shifted to right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Given this, what function would you expect the following transform to represent: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Hat shifted to left!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37491" y="1978747"/>
          <a:ext cx="1524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523880" imgH="634680" progId="Equation.DSMT4">
                  <p:embed/>
                </p:oleObj>
              </mc:Choice>
              <mc:Fallback>
                <p:oleObj name="Equation" r:id="rId3" imgW="1523880" imgH="634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7491" y="1978747"/>
                        <a:ext cx="1524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914347"/>
              </p:ext>
            </p:extLst>
          </p:nvPr>
        </p:nvGraphicFramePr>
        <p:xfrm>
          <a:off x="817563" y="3330575"/>
          <a:ext cx="2692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692080" imgH="634680" progId="Equation.DSMT4">
                  <p:embed/>
                </p:oleObj>
              </mc:Choice>
              <mc:Fallback>
                <p:oleObj name="Equation" r:id="rId5" imgW="2692080" imgH="634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563" y="3330575"/>
                        <a:ext cx="26924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193671"/>
              </p:ext>
            </p:extLst>
          </p:nvPr>
        </p:nvGraphicFramePr>
        <p:xfrm>
          <a:off x="931863" y="4978400"/>
          <a:ext cx="2628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628720" imgH="634680" progId="Equation.DSMT4">
                  <p:embed/>
                </p:oleObj>
              </mc:Choice>
              <mc:Fallback>
                <p:oleObj name="Equation" r:id="rId7" imgW="262872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1863" y="4978400"/>
                        <a:ext cx="2628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2066414"/>
            <a:ext cx="4140091" cy="27225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710D20-E5E1-4CF1-AD3B-A9B36DEDE61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824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50E8FAE4-F690-4D0B-B600-B528A3831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315" y="1460056"/>
            <a:ext cx="5487650" cy="365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D60107-9640-47CC-B2D5-5DEA7D42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Slim 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AB28-42C9-46D6-98C5-36BF27C019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Yet another function.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Fourier transform: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C00FB22-D91D-4CD0-B5C5-047F3FB05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148580"/>
              </p:ext>
            </p:extLst>
          </p:nvPr>
        </p:nvGraphicFramePr>
        <p:xfrm>
          <a:off x="951675" y="1946656"/>
          <a:ext cx="2501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501640" imgH="634680" progId="Equation.DSMT4">
                  <p:embed/>
                </p:oleObj>
              </mc:Choice>
              <mc:Fallback>
                <p:oleObj name="Equation" r:id="rId4" imgW="250164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C00FB22-D91D-4CD0-B5C5-047F3FB059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1675" y="1946656"/>
                        <a:ext cx="2501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83A7FC7-6D73-4EF5-9356-5FEB824D6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678534"/>
              </p:ext>
            </p:extLst>
          </p:nvPr>
        </p:nvGraphicFramePr>
        <p:xfrm>
          <a:off x="952627" y="3008313"/>
          <a:ext cx="44323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4431960" imgH="3644640" progId="Equation.DSMT4">
                  <p:embed/>
                </p:oleObj>
              </mc:Choice>
              <mc:Fallback>
                <p:oleObj name="Equation" r:id="rId6" imgW="4431960" imgH="3644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83A7FC7-6D73-4EF5-9356-5FEB824D6C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2627" y="3008313"/>
                        <a:ext cx="4432300" cy="364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915FBD-5A1C-439A-BBAA-EF8D3FA3332C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6609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87D0-0ADF-4204-BCE6-732C3F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 of exponential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F1A7C-2E72-4842-A5B4-459E940E53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E.g. (a &gt; 0):</a:t>
            </a:r>
          </a:p>
          <a:p>
            <a:pPr marL="0" indent="0">
              <a:buNone/>
            </a:pP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Fourier transform is: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Have used: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67CA-9C75-4419-94C3-C52C3DFD7A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Transform: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Recovered function: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AE3FB9C-260E-4CF6-8D36-E4253A2FD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238800"/>
              </p:ext>
            </p:extLst>
          </p:nvPr>
        </p:nvGraphicFramePr>
        <p:xfrm>
          <a:off x="926910" y="1894507"/>
          <a:ext cx="2616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616120" imgH="736560" progId="Equation.DSMT4">
                  <p:embed/>
                </p:oleObj>
              </mc:Choice>
              <mc:Fallback>
                <p:oleObj name="Equation" r:id="rId3" imgW="2616120" imgH="736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AE3FB9C-260E-4CF6-8D36-E4253A2FD3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6910" y="1894507"/>
                        <a:ext cx="2616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F394972-FB32-4A8B-86F9-DDD7E2F896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740320"/>
              </p:ext>
            </p:extLst>
          </p:nvPr>
        </p:nvGraphicFramePr>
        <p:xfrm>
          <a:off x="926338" y="3354261"/>
          <a:ext cx="4394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4394160" imgH="2717640" progId="Equation.DSMT4">
                  <p:embed/>
                </p:oleObj>
              </mc:Choice>
              <mc:Fallback>
                <p:oleObj name="Equation" r:id="rId5" imgW="4394160" imgH="2717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F394972-FB32-4A8B-86F9-DDD7E2F896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6338" y="3354261"/>
                        <a:ext cx="4394200" cy="271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55D98E2-3BCC-426F-8C2E-B2DA2B29B7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209591"/>
              </p:ext>
            </p:extLst>
          </p:nvPr>
        </p:nvGraphicFramePr>
        <p:xfrm>
          <a:off x="2139188" y="6251830"/>
          <a:ext cx="2527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527200" imgH="291960" progId="Equation.DSMT4">
                  <p:embed/>
                </p:oleObj>
              </mc:Choice>
              <mc:Fallback>
                <p:oleObj name="Equation" r:id="rId7" imgW="2527200" imgH="291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55D98E2-3BCC-426F-8C2E-B2DA2B29B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9188" y="6251830"/>
                        <a:ext cx="2527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B518477-AE98-4BB8-B325-97FB5A9F8F0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9" r="6621"/>
          <a:stretch/>
        </p:blipFill>
        <p:spPr>
          <a:xfrm>
            <a:off x="5605274" y="4427394"/>
            <a:ext cx="3587019" cy="2285375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A9677A8-064A-4CA8-9968-A2718C4863E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2685DA9B-B9FC-4829-8DD5-15C8B941379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9" r="7121"/>
          <a:stretch/>
        </p:blipFill>
        <p:spPr>
          <a:xfrm>
            <a:off x="5565022" y="1903651"/>
            <a:ext cx="3567812" cy="22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1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E61E-2647-4361-BC0A-1418985D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5888"/>
            <a:ext cx="4643628" cy="1143000"/>
          </a:xfrm>
        </p:spPr>
        <p:txBody>
          <a:bodyPr/>
          <a:lstStyle/>
          <a:p>
            <a:r>
              <a:rPr lang="en-GB" dirty="0"/>
              <a:t>Fourier transform of derivative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8C00F-A76C-4D93-B45A-7E4ECC57F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One of the useful properties of Fourier transforms derives from the following result (for functions such that                                  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Applying this twice gives: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B596B-5B6E-4F2D-95E6-7649A1E7BA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This can be used to solve some differential equations, for example:</a:t>
            </a:r>
          </a:p>
          <a:p>
            <a:endParaRPr lang="en-GB" dirty="0"/>
          </a:p>
          <a:p>
            <a:r>
              <a:rPr lang="en-GB" dirty="0"/>
              <a:t>Take the Fourier transform of both sides: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Then use inverse Fourier transform to determine y(x).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C1A00D-C0A6-43C9-B93A-F395249B4D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023493"/>
              </p:ext>
            </p:extLst>
          </p:nvPr>
        </p:nvGraphicFramePr>
        <p:xfrm>
          <a:off x="932307" y="2832100"/>
          <a:ext cx="45720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4572000" imgH="2552400" progId="Equation.DSMT4">
                  <p:embed/>
                </p:oleObj>
              </mc:Choice>
              <mc:Fallback>
                <p:oleObj name="Equation" r:id="rId3" imgW="4572000" imgH="255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C1A00D-C0A6-43C9-B93A-F395249B4D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307" y="2832100"/>
                        <a:ext cx="4572000" cy="25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F0C015-C11C-4605-B088-9202A390FC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61279"/>
              </p:ext>
            </p:extLst>
          </p:nvPr>
        </p:nvGraphicFramePr>
        <p:xfrm>
          <a:off x="1340866" y="2528062"/>
          <a:ext cx="2146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145960" imgH="304560" progId="Equation.DSMT4">
                  <p:embed/>
                </p:oleObj>
              </mc:Choice>
              <mc:Fallback>
                <p:oleObj name="Equation" r:id="rId5" imgW="214596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2F0C015-C11C-4605-B088-9202A390FC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40866" y="2528062"/>
                        <a:ext cx="2146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08E5BF3-7DE4-47E8-B7A5-0E2E09C91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383833"/>
              </p:ext>
            </p:extLst>
          </p:nvPr>
        </p:nvGraphicFramePr>
        <p:xfrm>
          <a:off x="935990" y="5821712"/>
          <a:ext cx="175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752480" imgH="355320" progId="Equation.DSMT4">
                  <p:embed/>
                </p:oleObj>
              </mc:Choice>
              <mc:Fallback>
                <p:oleObj name="Equation" r:id="rId7" imgW="1752480" imgH="355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08E5BF3-7DE4-47E8-B7A5-0E2E09C917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5990" y="5821712"/>
                        <a:ext cx="1752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AC28D10-B98C-4F42-9BCF-FCD2477977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768126"/>
              </p:ext>
            </p:extLst>
          </p:nvPr>
        </p:nvGraphicFramePr>
        <p:xfrm>
          <a:off x="5511927" y="2254250"/>
          <a:ext cx="3111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3111480" imgH="304560" progId="Equation.DSMT4">
                  <p:embed/>
                </p:oleObj>
              </mc:Choice>
              <mc:Fallback>
                <p:oleObj name="Equation" r:id="rId9" imgW="3111480" imgH="304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AC28D10-B98C-4F42-9BCF-FCD2477977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11927" y="2254250"/>
                        <a:ext cx="31115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7D05F27-7843-4981-A898-7503614FA1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05420"/>
              </p:ext>
            </p:extLst>
          </p:nvPr>
        </p:nvGraphicFramePr>
        <p:xfrm>
          <a:off x="5480939" y="3261741"/>
          <a:ext cx="40386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4038480" imgH="2323800" progId="Equation.DSMT4">
                  <p:embed/>
                </p:oleObj>
              </mc:Choice>
              <mc:Fallback>
                <p:oleObj name="Equation" r:id="rId11" imgW="4038480" imgH="2323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7D05F27-7843-4981-A898-7503614FA1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0939" y="3261741"/>
                        <a:ext cx="4038600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755B2FF-F9BB-4263-93ED-96F5EA8F3A83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742D742-D3C0-4B18-9853-03E6425B70C6}"/>
              </a:ext>
            </a:extLst>
          </p:cNvPr>
          <p:cNvSpPr txBox="1">
            <a:spLocks/>
          </p:cNvSpPr>
          <p:nvPr/>
        </p:nvSpPr>
        <p:spPr bwMode="auto">
          <a:xfrm>
            <a:off x="5137404" y="121984"/>
            <a:ext cx="46436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Differential equations and Fourier transforms</a:t>
            </a:r>
          </a:p>
        </p:txBody>
      </p:sp>
    </p:spTree>
    <p:extLst>
      <p:ext uri="{BB962C8B-B14F-4D97-AF65-F5344CB8AC3E}">
        <p14:creationId xmlns:p14="http://schemas.microsoft.com/office/powerpoint/2010/main" val="247281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39A47-6AC7-4333-A550-BA7E4FE1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more useful Fourier 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63755-BBEA-44DE-BBB1-B84D7C181C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Look at</a:t>
            </a:r>
          </a:p>
          <a:p>
            <a:r>
              <a:rPr lang="en-GB" dirty="0"/>
              <a:t>Calculate the transform: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E4DE5-AA42-4694-96C6-C1556A082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3582" y="1533525"/>
            <a:ext cx="3607117" cy="5135563"/>
          </a:xfrm>
        </p:spPr>
        <p:txBody>
          <a:bodyPr/>
          <a:lstStyle/>
          <a:p>
            <a:r>
              <a:rPr lang="en-GB" dirty="0"/>
              <a:t>Using the result (see next slide):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have: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 this case, the Fourier transform has the same functional form (exponential) as the function.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0B895F-5F36-46F4-A4FA-3D50E0B20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622119"/>
              </p:ext>
            </p:extLst>
          </p:nvPr>
        </p:nvGraphicFramePr>
        <p:xfrm>
          <a:off x="1783588" y="1577912"/>
          <a:ext cx="1955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955520" imgH="342720" progId="Equation.DSMT4">
                  <p:embed/>
                </p:oleObj>
              </mc:Choice>
              <mc:Fallback>
                <p:oleObj name="Equation" r:id="rId3" imgW="1955520" imgH="34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20B895F-5F36-46F4-A4FA-3D50E0B201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3588" y="1577912"/>
                        <a:ext cx="1955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61E4AD0-9AAB-40FC-B6C9-086FC78020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65059"/>
              </p:ext>
            </p:extLst>
          </p:nvPr>
        </p:nvGraphicFramePr>
        <p:xfrm>
          <a:off x="939483" y="2271713"/>
          <a:ext cx="4864100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4863960" imgH="3720960" progId="Equation.DSMT4">
                  <p:embed/>
                </p:oleObj>
              </mc:Choice>
              <mc:Fallback>
                <p:oleObj name="Equation" r:id="rId5" imgW="4863960" imgH="3720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61E4AD0-9AAB-40FC-B6C9-086FC78020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9483" y="2271713"/>
                        <a:ext cx="4864100" cy="372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2A7CEF-64F8-4089-8926-DEF92A06D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27554"/>
              </p:ext>
            </p:extLst>
          </p:nvPr>
        </p:nvGraphicFramePr>
        <p:xfrm>
          <a:off x="6246622" y="2219135"/>
          <a:ext cx="2501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501640" imgH="685800" progId="Equation.DSMT4">
                  <p:embed/>
                </p:oleObj>
              </mc:Choice>
              <mc:Fallback>
                <p:oleObj name="Equation" r:id="rId7" imgW="2501640" imgH="68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2A7CEF-64F8-4089-8926-DEF92A06D1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46622" y="2219135"/>
                        <a:ext cx="2501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EE570D7-E8A8-494F-88F7-9B1398E100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258063"/>
              </p:ext>
            </p:extLst>
          </p:nvPr>
        </p:nvGraphicFramePr>
        <p:xfrm>
          <a:off x="6260465" y="3311335"/>
          <a:ext cx="2451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450880" imgH="761760" progId="Equation.DSMT4">
                  <p:embed/>
                </p:oleObj>
              </mc:Choice>
              <mc:Fallback>
                <p:oleObj name="Equation" r:id="rId9" imgW="2450880" imgH="761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EE570D7-E8A8-494F-88F7-9B1398E10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60465" y="3311335"/>
                        <a:ext cx="24511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B276A9-A8F3-40C9-96D5-FC72023B44F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8988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29E1-2EBF-417A-B6EA-16732069B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useful integral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DAAB9-8847-4476-A762-AB3A05BE69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Define:</a:t>
            </a:r>
          </a:p>
          <a:p>
            <a:endParaRPr lang="en-GB" dirty="0"/>
          </a:p>
          <a:p>
            <a:r>
              <a:rPr lang="en-GB" dirty="0"/>
              <a:t>Then: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Think of this as an integral over the (x, y) plane and convert to polar coordinates: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C16ED-6E8B-4DC7-AEE2-EF598E8F14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We then have: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Using:</a:t>
            </a:r>
          </a:p>
          <a:p>
            <a:endParaRPr lang="en-GB" dirty="0"/>
          </a:p>
          <a:p>
            <a:r>
              <a:rPr lang="en-GB" dirty="0"/>
              <a:t>Hence: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This gives: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172A9A-5EE7-4AD7-8246-26B92A26B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9191"/>
              </p:ext>
            </p:extLst>
          </p:nvPr>
        </p:nvGraphicFramePr>
        <p:xfrm>
          <a:off x="951929" y="1856677"/>
          <a:ext cx="2209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209680" imgH="495000" progId="Equation.DSMT4">
                  <p:embed/>
                </p:oleObj>
              </mc:Choice>
              <mc:Fallback>
                <p:oleObj name="Equation" r:id="rId3" imgW="2209680" imgH="495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172A9A-5EE7-4AD7-8246-26B92A26BB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1929" y="1856677"/>
                        <a:ext cx="22098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D09EF-78BB-4360-964C-D9570A1BC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848981"/>
              </p:ext>
            </p:extLst>
          </p:nvPr>
        </p:nvGraphicFramePr>
        <p:xfrm>
          <a:off x="965200" y="2524062"/>
          <a:ext cx="40767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4076640" imgH="2336760" progId="Equation.DSMT4">
                  <p:embed/>
                </p:oleObj>
              </mc:Choice>
              <mc:Fallback>
                <p:oleObj name="Equation" r:id="rId5" imgW="4076640" imgH="2336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D09EF-78BB-4360-964C-D9570A1BC8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5200" y="2524062"/>
                        <a:ext cx="4076700" cy="233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38A481-CECC-4F9B-8A6F-372BFC2CDD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126112"/>
              </p:ext>
            </p:extLst>
          </p:nvPr>
        </p:nvGraphicFramePr>
        <p:xfrm>
          <a:off x="5490464" y="4040505"/>
          <a:ext cx="28448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844720" imgH="2184120" progId="Equation.DSMT4">
                  <p:embed/>
                </p:oleObj>
              </mc:Choice>
              <mc:Fallback>
                <p:oleObj name="Equation" r:id="rId7" imgW="2844720" imgH="21841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838A481-CECC-4F9B-8A6F-372BFC2CDD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90464" y="4040505"/>
                        <a:ext cx="2844800" cy="218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BFE62C9-AFCD-4756-AB98-368D75EE02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36956"/>
              </p:ext>
            </p:extLst>
          </p:nvPr>
        </p:nvGraphicFramePr>
        <p:xfrm>
          <a:off x="958596" y="5834698"/>
          <a:ext cx="2171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2171520" imgH="685800" progId="Equation.DSMT4">
                  <p:embed/>
                </p:oleObj>
              </mc:Choice>
              <mc:Fallback>
                <p:oleObj name="Equation" r:id="rId9" imgW="217152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BFE62C9-AFCD-4756-AB98-368D75EE02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58596" y="5834698"/>
                        <a:ext cx="2171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5C7EF83-4801-43E3-82D1-F7882C7BE0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855393"/>
              </p:ext>
            </p:extLst>
          </p:nvPr>
        </p:nvGraphicFramePr>
        <p:xfrm>
          <a:off x="6655245" y="6308281"/>
          <a:ext cx="1016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1015920" imgH="368280" progId="Equation.DSMT4">
                  <p:embed/>
                </p:oleObj>
              </mc:Choice>
              <mc:Fallback>
                <p:oleObj name="Equation" r:id="rId11" imgW="101592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5C7EF83-4801-43E3-82D1-F7882C7BE0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55245" y="6308281"/>
                        <a:ext cx="1016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E10B53F-5BE4-40F8-870C-D5181EAA729F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9D5D80D-F48C-44E0-969A-514520925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93704"/>
              </p:ext>
            </p:extLst>
          </p:nvPr>
        </p:nvGraphicFramePr>
        <p:xfrm>
          <a:off x="5492242" y="1847978"/>
          <a:ext cx="2908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2908080" imgH="1091880" progId="Equation.DSMT4">
                  <p:embed/>
                </p:oleObj>
              </mc:Choice>
              <mc:Fallback>
                <p:oleObj name="Equation" r:id="rId13" imgW="2908080" imgH="10918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9D5D80D-F48C-44E0-969A-5145209251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92242" y="1847978"/>
                        <a:ext cx="29083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2C45FE0-6FA2-4F35-BE43-BFAA6D2B8D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394179"/>
              </p:ext>
            </p:extLst>
          </p:nvPr>
        </p:nvGraphicFramePr>
        <p:xfrm>
          <a:off x="5490464" y="3295523"/>
          <a:ext cx="3873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3873240" imgH="622080" progId="Equation.DSMT4">
                  <p:embed/>
                </p:oleObj>
              </mc:Choice>
              <mc:Fallback>
                <p:oleObj name="Equation" r:id="rId15" imgW="3873240" imgH="6220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2C45FE0-6FA2-4F35-BE43-BFAA6D2B8D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90464" y="3295523"/>
                        <a:ext cx="3873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364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B108-7176-4847-B2AB-1A236B89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and transforms in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9427A-F331-45C8-870A-1175FCF0D6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time development of many physical systems is described by partial differential equations (involving say position x and time t).</a:t>
            </a:r>
          </a:p>
          <a:p>
            <a:r>
              <a:rPr lang="en-GB" dirty="0"/>
              <a:t>Often we know the initial configuration, e.g. as a function of x at time zero.</a:t>
            </a:r>
          </a:p>
          <a:p>
            <a:r>
              <a:rPr lang="en-GB" dirty="0"/>
              <a:t>In the case of a periodic initial configuration, or one that is confined to a finite region of x, it is often useful to write this configuration as a Fourier series. </a:t>
            </a:r>
          </a:p>
          <a:p>
            <a:r>
              <a:rPr lang="en-GB" dirty="0"/>
              <a:t>Each mode in the series typically has simple (but different) behaviour as a function of 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4EBF4-8635-4725-A64D-C7E2186016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Each mode can therefore be solved and its behaviour with t calculated. </a:t>
            </a:r>
          </a:p>
          <a:p>
            <a:r>
              <a:rPr lang="en-GB" dirty="0"/>
              <a:t>The behaviour of the system can then be found by summing up the solutions for the individual modes.</a:t>
            </a:r>
          </a:p>
          <a:p>
            <a:r>
              <a:rPr lang="en-GB" dirty="0"/>
              <a:t>Examples include heat diffusing along a metal bar or waves on strings.</a:t>
            </a:r>
          </a:p>
          <a:p>
            <a:r>
              <a:rPr lang="en-GB" dirty="0"/>
              <a:t>A similar procedure can be used for non-periodic configurations and those not confined to a limited x range.</a:t>
            </a:r>
          </a:p>
          <a:p>
            <a:r>
              <a:rPr lang="en-GB" dirty="0"/>
              <a:t>In </a:t>
            </a:r>
            <a:r>
              <a:rPr lang="en-GB"/>
              <a:t>these cases, </a:t>
            </a:r>
            <a:r>
              <a:rPr lang="en-GB" dirty="0"/>
              <a:t>Fourier transforms are used rather than Fourier series.</a:t>
            </a:r>
          </a:p>
          <a:p>
            <a:r>
              <a:rPr lang="en-GB" dirty="0"/>
              <a:t>Examples include waves travelling through space and single pulses in electronic circuits.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93ED41-0960-4947-9833-E4945D326E68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48896772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11526</TotalTime>
  <Words>506</Words>
  <Application>Microsoft Office PowerPoint</Application>
  <PresentationFormat>A4 Paper (210x297 mm)</PresentationFormat>
  <Paragraphs>134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TimA4Landscape</vt:lpstr>
      <vt:lpstr>Equation</vt:lpstr>
      <vt:lpstr>Fourier transforms</vt:lpstr>
      <vt:lpstr>Fourier transforms – effect of shifting function</vt:lpstr>
      <vt:lpstr>Shifted hat transform</vt:lpstr>
      <vt:lpstr>Slim hat</vt:lpstr>
      <vt:lpstr>Transform of exponential</vt:lpstr>
      <vt:lpstr>Fourier transform of derivative</vt:lpstr>
      <vt:lpstr>One more useful Fourier transform</vt:lpstr>
      <vt:lpstr>A useful integral</vt:lpstr>
      <vt:lpstr>Fourier series and transforms in physics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2018-04-26T06:31:50Z</cp:lastPrinted>
  <dcterms:created xsi:type="dcterms:W3CDTF">2012-02-06T13:56:19Z</dcterms:created>
  <dcterms:modified xsi:type="dcterms:W3CDTF">2019-03-25T13:20:51Z</dcterms:modified>
</cp:coreProperties>
</file>