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308" r:id="rId3"/>
    <p:sldId id="314" r:id="rId4"/>
    <p:sldId id="321" r:id="rId5"/>
    <p:sldId id="311" r:id="rId6"/>
    <p:sldId id="312" r:id="rId7"/>
    <p:sldId id="313" r:id="rId8"/>
    <p:sldId id="319" r:id="rId9"/>
    <p:sldId id="320" r:id="rId10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99A82-C25D-4272-843E-4166C2E93BC2}" v="12" dt="2019-02-15T14:33:03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0C799A82-C25D-4272-843E-4166C2E93BC2}"/>
    <pc:docChg chg="modSld">
      <pc:chgData name="Tim Greenshaw" userId="7cff769c7af84488" providerId="LiveId" clId="{0C799A82-C25D-4272-843E-4166C2E93BC2}" dt="2019-02-15T14:33:36.512" v="47" actId="20577"/>
      <pc:docMkLst>
        <pc:docMk/>
      </pc:docMkLst>
      <pc:sldChg chg="modSp">
        <pc:chgData name="Tim Greenshaw" userId="7cff769c7af84488" providerId="LiveId" clId="{0C799A82-C25D-4272-843E-4166C2E93BC2}" dt="2019-02-13T17:03:55.878" v="0"/>
        <pc:sldMkLst>
          <pc:docMk/>
          <pc:sldMk cId="0" sldId="313"/>
        </pc:sldMkLst>
        <pc:graphicFrameChg chg="mod">
          <ac:chgData name="Tim Greenshaw" userId="7cff769c7af84488" providerId="LiveId" clId="{0C799A82-C25D-4272-843E-4166C2E93BC2}" dt="2019-02-13T17:03:55.878" v="0"/>
          <ac:graphicFrameMkLst>
            <pc:docMk/>
            <pc:sldMk cId="0" sldId="313"/>
            <ac:graphicFrameMk id="47109" creationId="{00000000-0000-0000-0000-000000000000}"/>
          </ac:graphicFrameMkLst>
        </pc:graphicFrameChg>
      </pc:sldChg>
      <pc:sldChg chg="modSp">
        <pc:chgData name="Tim Greenshaw" userId="7cff769c7af84488" providerId="LiveId" clId="{0C799A82-C25D-4272-843E-4166C2E93BC2}" dt="2019-02-15T14:33:36.512" v="47" actId="20577"/>
        <pc:sldMkLst>
          <pc:docMk/>
          <pc:sldMk cId="0" sldId="320"/>
        </pc:sldMkLst>
        <pc:spChg chg="mod">
          <ac:chgData name="Tim Greenshaw" userId="7cff769c7af84488" providerId="LiveId" clId="{0C799A82-C25D-4272-843E-4166C2E93BC2}" dt="2019-02-15T14:33:36.512" v="47" actId="20577"/>
          <ac:spMkLst>
            <pc:docMk/>
            <pc:sldMk cId="0" sldId="320"/>
            <ac:spMk id="4" creationId="{00000000-0000-0000-0000-000000000000}"/>
          </ac:spMkLst>
        </pc:spChg>
      </pc:sldChg>
      <pc:sldChg chg="modSp">
        <pc:chgData name="Tim Greenshaw" userId="7cff769c7af84488" providerId="LiveId" clId="{0C799A82-C25D-4272-843E-4166C2E93BC2}" dt="2019-02-15T14:32:29" v="9" actId="20577"/>
        <pc:sldMkLst>
          <pc:docMk/>
          <pc:sldMk cId="837840211" sldId="321"/>
        </pc:sldMkLst>
        <pc:spChg chg="mod">
          <ac:chgData name="Tim Greenshaw" userId="7cff769c7af84488" providerId="LiveId" clId="{0C799A82-C25D-4272-843E-4166C2E93BC2}" dt="2019-02-15T14:32:29" v="9" actId="20577"/>
          <ac:spMkLst>
            <pc:docMk/>
            <pc:sldMk cId="837840211" sldId="321"/>
            <ac:spMk id="3" creationId="{FED949C4-29E3-46A5-B2D0-ADBF09ED0A07}"/>
          </ac:spMkLst>
        </pc:spChg>
      </pc:sldChg>
    </pc:docChg>
  </pc:docChgLst>
  <pc:docChgLst>
    <pc:chgData name="Tim Greenshaw" userId="7cff769c7af84488" providerId="LiveId" clId="{3D3A5381-EC01-4C97-8AC8-6669998D35E4}"/>
    <pc:docChg chg="undo custSel addSld delSld modSld">
      <pc:chgData name="Tim Greenshaw" userId="7cff769c7af84488" providerId="LiveId" clId="{3D3A5381-EC01-4C97-8AC8-6669998D35E4}" dt="2019-02-13T16:22:39.957" v="390" actId="1036"/>
      <pc:docMkLst>
        <pc:docMk/>
      </pc:docMkLst>
      <pc:sldChg chg="add del">
        <pc:chgData name="Tim Greenshaw" userId="7cff769c7af84488" providerId="LiveId" clId="{3D3A5381-EC01-4C97-8AC8-6669998D35E4}" dt="2019-02-13T16:12:25.705" v="13" actId="2696"/>
        <pc:sldMkLst>
          <pc:docMk/>
          <pc:sldMk cId="0" sldId="311"/>
        </pc:sldMkLst>
      </pc:sldChg>
      <pc:sldChg chg="modSp">
        <pc:chgData name="Tim Greenshaw" userId="7cff769c7af84488" providerId="LiveId" clId="{3D3A5381-EC01-4C97-8AC8-6669998D35E4}" dt="2019-02-13T16:17:15.652" v="15" actId="20577"/>
        <pc:sldMkLst>
          <pc:docMk/>
          <pc:sldMk cId="0" sldId="314"/>
        </pc:sldMkLst>
        <pc:spChg chg="mod">
          <ac:chgData name="Tim Greenshaw" userId="7cff769c7af84488" providerId="LiveId" clId="{3D3A5381-EC01-4C97-8AC8-6669998D35E4}" dt="2019-02-13T16:17:15.652" v="15" actId="20577"/>
          <ac:spMkLst>
            <pc:docMk/>
            <pc:sldMk cId="0" sldId="314"/>
            <ac:spMk id="14" creationId="{00000000-0000-0000-0000-000000000000}"/>
          </ac:spMkLst>
        </pc:spChg>
      </pc:sldChg>
      <pc:sldChg chg="addSp delSp modSp add">
        <pc:chgData name="Tim Greenshaw" userId="7cff769c7af84488" providerId="LiveId" clId="{3D3A5381-EC01-4C97-8AC8-6669998D35E4}" dt="2019-02-13T16:22:39.957" v="390" actId="1036"/>
        <pc:sldMkLst>
          <pc:docMk/>
          <pc:sldMk cId="837840211" sldId="321"/>
        </pc:sldMkLst>
        <pc:spChg chg="mod">
          <ac:chgData name="Tim Greenshaw" userId="7cff769c7af84488" providerId="LiveId" clId="{3D3A5381-EC01-4C97-8AC8-6669998D35E4}" dt="2019-02-13T16:17:38.132" v="19"/>
          <ac:spMkLst>
            <pc:docMk/>
            <pc:sldMk cId="837840211" sldId="321"/>
            <ac:spMk id="2" creationId="{97B067EB-8B63-4A9C-B9EC-376CEFE76200}"/>
          </ac:spMkLst>
        </pc:spChg>
        <pc:spChg chg="mod">
          <ac:chgData name="Tim Greenshaw" userId="7cff769c7af84488" providerId="LiveId" clId="{3D3A5381-EC01-4C97-8AC8-6669998D35E4}" dt="2019-02-13T16:19:32.902" v="175" actId="20577"/>
          <ac:spMkLst>
            <pc:docMk/>
            <pc:sldMk cId="837840211" sldId="321"/>
            <ac:spMk id="3" creationId="{FED949C4-29E3-46A5-B2D0-ADBF09ED0A07}"/>
          </ac:spMkLst>
        </pc:spChg>
        <pc:spChg chg="del">
          <ac:chgData name="Tim Greenshaw" userId="7cff769c7af84488" providerId="LiveId" clId="{3D3A5381-EC01-4C97-8AC8-6669998D35E4}" dt="2019-02-13T16:19:50.261" v="176" actId="931"/>
          <ac:spMkLst>
            <pc:docMk/>
            <pc:sldMk cId="837840211" sldId="321"/>
            <ac:spMk id="4" creationId="{6DF1F56A-24C5-4DB8-A542-88C3E97C7CF3}"/>
          </ac:spMkLst>
        </pc:spChg>
        <pc:spChg chg="add del">
          <ac:chgData name="Tim Greenshaw" userId="7cff769c7af84488" providerId="LiveId" clId="{3D3A5381-EC01-4C97-8AC8-6669998D35E4}" dt="2019-02-13T16:17:36.151" v="18"/>
          <ac:spMkLst>
            <pc:docMk/>
            <pc:sldMk cId="837840211" sldId="321"/>
            <ac:spMk id="5" creationId="{D94B2273-389F-45CD-B507-4AF0CF9DCEA8}"/>
          </ac:spMkLst>
        </pc:spChg>
        <pc:spChg chg="add mod">
          <ac:chgData name="Tim Greenshaw" userId="7cff769c7af84488" providerId="LiveId" clId="{3D3A5381-EC01-4C97-8AC8-6669998D35E4}" dt="2019-02-13T16:21:26.511" v="320" actId="20577"/>
          <ac:spMkLst>
            <pc:docMk/>
            <pc:sldMk cId="837840211" sldId="321"/>
            <ac:spMk id="8" creationId="{6FCF0AC2-0262-4F72-99BF-6383A1A9F660}"/>
          </ac:spMkLst>
        </pc:spChg>
        <pc:picChg chg="add del mod modCrop">
          <ac:chgData name="Tim Greenshaw" userId="7cff769c7af84488" providerId="LiveId" clId="{3D3A5381-EC01-4C97-8AC8-6669998D35E4}" dt="2019-02-13T16:20:33.624" v="212"/>
          <ac:picMkLst>
            <pc:docMk/>
            <pc:sldMk cId="837840211" sldId="321"/>
            <ac:picMk id="7" creationId="{4F8600B6-3454-4C35-8BB1-A92FED9F2862}"/>
          </ac:picMkLst>
        </pc:picChg>
        <pc:picChg chg="add mod">
          <ac:chgData name="Tim Greenshaw" userId="7cff769c7af84488" providerId="LiveId" clId="{3D3A5381-EC01-4C97-8AC8-6669998D35E4}" dt="2019-02-13T16:22:36.213" v="389" actId="1035"/>
          <ac:picMkLst>
            <pc:docMk/>
            <pc:sldMk cId="837840211" sldId="321"/>
            <ac:picMk id="9" creationId="{72FEB0E8-DA34-4DED-8E34-7F85CA201115}"/>
          </ac:picMkLst>
        </pc:picChg>
        <pc:picChg chg="add mod modCrop">
          <ac:chgData name="Tim Greenshaw" userId="7cff769c7af84488" providerId="LiveId" clId="{3D3A5381-EC01-4C97-8AC8-6669998D35E4}" dt="2019-02-13T16:22:39.957" v="390" actId="1036"/>
          <ac:picMkLst>
            <pc:docMk/>
            <pc:sldMk cId="837840211" sldId="321"/>
            <ac:picMk id="11" creationId="{B605D647-8D50-4138-8C18-F1A682C1572E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61" y="2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EB9A3-B941-4D88-A923-1764D9DB3A85}" type="datetimeFigureOut">
              <a:rPr lang="en-GB" smtClean="0"/>
              <a:t>15/02/19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948264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61" y="6948264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B9A7-F4A0-4B0B-8CF3-FEE55AB13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57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158660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2" y="2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41" y="3474351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48704"/>
            <a:ext cx="4158660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2" y="6948704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7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9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26B62-A38B-4956-B64A-D0ED52DF4E7B}" type="slidenum">
              <a:rPr lang="en-GB"/>
              <a:pPr/>
              <a:t>3</a:t>
            </a:fld>
            <a:endParaRPr lang="en-GB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Define the Laplace operator, or </a:t>
            </a:r>
            <a:r>
              <a:rPr lang="en-GB" dirty="0" err="1"/>
              <a:t>Laplacian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Introduce the Poisson and Laplace equations.</a:t>
            </a:r>
          </a:p>
          <a:p>
            <a:pPr lvl="1"/>
            <a:r>
              <a:rPr lang="en-GB" dirty="0"/>
              <a:t>Look at spherical polar and cylindrical coordinate systems. </a:t>
            </a:r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Write down the Laplace equation.</a:t>
            </a:r>
          </a:p>
          <a:p>
            <a:pPr lvl="1"/>
            <a:r>
              <a:rPr lang="en-GB" dirty="0"/>
              <a:t>Show that the surface area of a sphere of radius R is 4</a:t>
            </a:r>
            <a:r>
              <a:rPr lang="en-GB" dirty="0">
                <a:latin typeface="Symbol" pitchFamily="18" charset="2"/>
              </a:rPr>
              <a:t>p</a:t>
            </a:r>
            <a:r>
              <a:rPr lang="en-GB" dirty="0"/>
              <a:t>R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Write down the equations that give the cylindrical coordinates </a:t>
            </a:r>
            <a:br>
              <a:rPr lang="en-GB" dirty="0"/>
            </a:br>
            <a:r>
              <a:rPr lang="en-GB" dirty="0"/>
              <a:t>r,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 and z in terms of the Cartesian coordinates x, y and z.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Laplace operator and Poisson’s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Laplace operator, or the </a:t>
            </a:r>
            <a:r>
              <a:rPr lang="en-GB" dirty="0" err="1"/>
              <a:t>Laplacian</a:t>
            </a:r>
            <a:r>
              <a:rPr lang="en-GB" dirty="0"/>
              <a:t>, is the operator “divergence of gradient”.</a:t>
            </a:r>
          </a:p>
          <a:p>
            <a:r>
              <a:rPr lang="en-GB" dirty="0"/>
              <a:t>Written</a:t>
            </a:r>
          </a:p>
          <a:p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E.g.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654296" cy="5135563"/>
          </a:xfrm>
        </p:spPr>
        <p:txBody>
          <a:bodyPr/>
          <a:lstStyle/>
          <a:p>
            <a:r>
              <a:rPr lang="en-GB" dirty="0"/>
              <a:t>The Poisson Equation is:</a:t>
            </a:r>
          </a:p>
          <a:p>
            <a:endParaRPr lang="en-GB" dirty="0"/>
          </a:p>
          <a:p>
            <a:r>
              <a:rPr lang="en-GB" dirty="0"/>
              <a:t>Setting g(x,</a:t>
            </a:r>
            <a:r>
              <a:rPr lang="en-GB" baseline="30000" dirty="0"/>
              <a:t> </a:t>
            </a:r>
            <a:r>
              <a:rPr lang="en-GB" dirty="0"/>
              <a:t>y,</a:t>
            </a:r>
            <a:r>
              <a:rPr lang="en-GB" baseline="30000" dirty="0"/>
              <a:t> </a:t>
            </a:r>
            <a:r>
              <a:rPr lang="en-GB" dirty="0"/>
              <a:t>z) = 0 in the Poisson Equation gives Laplace’s Equation:</a:t>
            </a:r>
          </a:p>
          <a:p>
            <a:endParaRPr lang="en-GB" dirty="0"/>
          </a:p>
          <a:p>
            <a:r>
              <a:rPr lang="en-GB" dirty="0"/>
              <a:t>These equations appear often in physics.</a:t>
            </a:r>
          </a:p>
          <a:p>
            <a:r>
              <a:rPr lang="en-GB" dirty="0"/>
              <a:t>For example, we know:</a:t>
            </a:r>
          </a:p>
          <a:p>
            <a:endParaRPr lang="en-GB" dirty="0"/>
          </a:p>
          <a:p>
            <a:pPr lvl="1">
              <a:buNone/>
            </a:pPr>
            <a:r>
              <a:rPr lang="en-GB" dirty="0"/>
              <a:t> </a:t>
            </a:r>
          </a:p>
          <a:p>
            <a:r>
              <a:rPr lang="en-GB" dirty="0"/>
              <a:t>Putting these together: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769647"/>
              </p:ext>
            </p:extLst>
          </p:nvPr>
        </p:nvGraphicFramePr>
        <p:xfrm>
          <a:off x="1738842" y="2545292"/>
          <a:ext cx="199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993680" imgH="342720" progId="Equation.DSMT4">
                  <p:embed/>
                </p:oleObj>
              </mc:Choice>
              <mc:Fallback>
                <p:oleObj name="Equation" r:id="rId3" imgW="1993680" imgH="342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842" y="2545292"/>
                        <a:ext cx="1993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901299"/>
              </p:ext>
            </p:extLst>
          </p:nvPr>
        </p:nvGraphicFramePr>
        <p:xfrm>
          <a:off x="937768" y="2972633"/>
          <a:ext cx="39116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911400" imgH="1930320" progId="Equation.DSMT4">
                  <p:embed/>
                </p:oleObj>
              </mc:Choice>
              <mc:Fallback>
                <p:oleObj name="Equation" r:id="rId5" imgW="3911400" imgH="1930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768" y="2972633"/>
                        <a:ext cx="39116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756875"/>
              </p:ext>
            </p:extLst>
          </p:nvPr>
        </p:nvGraphicFramePr>
        <p:xfrm>
          <a:off x="1411115" y="4939609"/>
          <a:ext cx="27813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781000" imgH="1523880" progId="Equation.DSMT4">
                  <p:embed/>
                </p:oleObj>
              </mc:Choice>
              <mc:Fallback>
                <p:oleObj name="Equation" r:id="rId7" imgW="2781000" imgH="1523880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115" y="4939609"/>
                        <a:ext cx="27813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440730"/>
              </p:ext>
            </p:extLst>
          </p:nvPr>
        </p:nvGraphicFramePr>
        <p:xfrm>
          <a:off x="5480993" y="1927225"/>
          <a:ext cx="2362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361960" imgH="342720" progId="Equation.DSMT4">
                  <p:embed/>
                </p:oleObj>
              </mc:Choice>
              <mc:Fallback>
                <p:oleObj name="Equation" r:id="rId9" imgW="2361960" imgH="3427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993" y="1927225"/>
                        <a:ext cx="2362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153587"/>
              </p:ext>
            </p:extLst>
          </p:nvPr>
        </p:nvGraphicFramePr>
        <p:xfrm>
          <a:off x="5480993" y="4101384"/>
          <a:ext cx="2514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2514600" imgH="698400" progId="Equation.DSMT4">
                  <p:embed/>
                </p:oleObj>
              </mc:Choice>
              <mc:Fallback>
                <p:oleObj name="Equation" r:id="rId11" imgW="2514600" imgH="698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993" y="4101384"/>
                        <a:ext cx="2514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415586"/>
              </p:ext>
            </p:extLst>
          </p:nvPr>
        </p:nvGraphicFramePr>
        <p:xfrm>
          <a:off x="5480993" y="5092891"/>
          <a:ext cx="2387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2387520" imgH="1447560" progId="Equation.DSMT4">
                  <p:embed/>
                </p:oleObj>
              </mc:Choice>
              <mc:Fallback>
                <p:oleObj name="Equation" r:id="rId13" imgW="2387520" imgH="1447560" progId="Equation.DSMT4">
                  <p:embed/>
                  <p:pic>
                    <p:nvPicPr>
                      <p:cNvPr id="28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993" y="5092891"/>
                        <a:ext cx="2387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287148"/>
              </p:ext>
            </p:extLst>
          </p:nvPr>
        </p:nvGraphicFramePr>
        <p:xfrm>
          <a:off x="5480993" y="2981960"/>
          <a:ext cx="1625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1625400" imgH="342720" progId="Equation.DSMT4">
                  <p:embed/>
                </p:oleObj>
              </mc:Choice>
              <mc:Fallback>
                <p:oleObj name="Equation" r:id="rId15" imgW="1625400" imgH="3427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993" y="2981960"/>
                        <a:ext cx="1625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34576AA-80B3-4610-9C65-9BE587A12F9B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 solution of Poisson’s Equation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Rewriting: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Extending to 2D:</a:t>
            </a:r>
          </a:p>
          <a:p>
            <a:pPr marL="0" indent="0">
              <a:buNone/>
            </a:pP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Use this to solve iteratively for </a:t>
            </a:r>
            <a:r>
              <a:rPr lang="en-GB" dirty="0">
                <a:latin typeface="Symbol" panose="05050102010706020507" pitchFamily="18" charset="2"/>
              </a:rPr>
              <a:t>f</a:t>
            </a:r>
            <a:r>
              <a:rPr lang="en-GB" dirty="0"/>
              <a:t>.</a:t>
            </a:r>
          </a:p>
          <a:p>
            <a:r>
              <a:rPr lang="en-GB" dirty="0"/>
              <a:t>“Tortoise convergence” i.e. sure, but slow!</a:t>
            </a:r>
          </a:p>
          <a:p>
            <a:r>
              <a:rPr lang="en-GB" dirty="0"/>
              <a:t>Look at an example…</a:t>
            </a:r>
          </a:p>
          <a:p>
            <a:endParaRPr lang="en-GB" dirty="0"/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477088" y="1529509"/>
            <a:ext cx="43815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lang="en-GB" kern="0" dirty="0">
                <a:latin typeface="+mn-lt"/>
              </a:rPr>
              <a:t>Taylor’s expansion at x</a:t>
            </a:r>
            <a:r>
              <a:rPr lang="en-GB" kern="0" baseline="-25000" dirty="0">
                <a:latin typeface="+mn-lt"/>
              </a:rPr>
              <a:t>i</a:t>
            </a:r>
            <a:r>
              <a:rPr lang="en-GB" kern="0" dirty="0">
                <a:latin typeface="+mn-lt"/>
              </a:rPr>
              <a:t> in 1D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Adding </a:t>
            </a:r>
            <a:r>
              <a:rPr kumimoji="0" lang="en-GB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gives:</a:t>
            </a: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Hence:</a:t>
            </a: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Clr>
                <a:srgbClr val="3333FF"/>
              </a:buClr>
              <a:buFont typeface="Arial" charset="0"/>
              <a:buChar char="■"/>
              <a:defRPr/>
            </a:pPr>
            <a:r>
              <a:rPr lang="en-GB" dirty="0"/>
              <a:t>Substitute in Poisson’s equation:</a:t>
            </a:r>
            <a:br>
              <a:rPr lang="en-GB" dirty="0"/>
            </a:br>
            <a:b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20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829468"/>
              </p:ext>
            </p:extLst>
          </p:nvPr>
        </p:nvGraphicFramePr>
        <p:xfrm>
          <a:off x="920750" y="3455988"/>
          <a:ext cx="2628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628720" imgH="647640" progId="Equation.DSMT4">
                  <p:embed/>
                </p:oleObj>
              </mc:Choice>
              <mc:Fallback>
                <p:oleObj name="Equation" r:id="rId4" imgW="2628720" imgH="647640" progId="Equation.DSMT4">
                  <p:embed/>
                  <p:pic>
                    <p:nvPicPr>
                      <p:cNvPr id="1720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455988"/>
                        <a:ext cx="26289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03565"/>
              </p:ext>
            </p:extLst>
          </p:nvPr>
        </p:nvGraphicFramePr>
        <p:xfrm>
          <a:off x="924560" y="1852613"/>
          <a:ext cx="3251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251160" imgH="1371600" progId="Equation.DSMT4">
                  <p:embed/>
                </p:oleObj>
              </mc:Choice>
              <mc:Fallback>
                <p:oleObj name="Equation" r:id="rId6" imgW="3251160" imgH="1371600" progId="Equation.DSMT4">
                  <p:embed/>
                  <p:pic>
                    <p:nvPicPr>
                      <p:cNvPr id="1720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560" y="1852613"/>
                        <a:ext cx="3251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925886"/>
              </p:ext>
            </p:extLst>
          </p:nvPr>
        </p:nvGraphicFramePr>
        <p:xfrm>
          <a:off x="898843" y="4433888"/>
          <a:ext cx="2768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768400" imgH="647640" progId="Equation.DSMT4">
                  <p:embed/>
                </p:oleObj>
              </mc:Choice>
              <mc:Fallback>
                <p:oleObj name="Equation" r:id="rId8" imgW="2768400" imgH="647640" progId="Equation.DSMT4">
                  <p:embed/>
                  <p:pic>
                    <p:nvPicPr>
                      <p:cNvPr id="1720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843" y="4433888"/>
                        <a:ext cx="2768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975353"/>
              </p:ext>
            </p:extLst>
          </p:nvPr>
        </p:nvGraphicFramePr>
        <p:xfrm>
          <a:off x="5440426" y="3236913"/>
          <a:ext cx="43815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381200" imgH="1650960" progId="Equation.DSMT4">
                  <p:embed/>
                </p:oleObj>
              </mc:Choice>
              <mc:Fallback>
                <p:oleObj name="Equation" r:id="rId10" imgW="4381200" imgH="1650960" progId="Equation.DSMT4">
                  <p:embed/>
                  <p:pic>
                    <p:nvPicPr>
                      <p:cNvPr id="481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426" y="3236913"/>
                        <a:ext cx="43815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776B030-352E-469D-81DB-431FBDAD9D07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74129E11-0335-4A88-9AD1-B912983FF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243828"/>
              </p:ext>
            </p:extLst>
          </p:nvPr>
        </p:nvGraphicFramePr>
        <p:xfrm>
          <a:off x="954850" y="5462588"/>
          <a:ext cx="2908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908080" imgH="685800" progId="Equation.DSMT4">
                  <p:embed/>
                </p:oleObj>
              </mc:Choice>
              <mc:Fallback>
                <p:oleObj name="Equation" r:id="rId12" imgW="2908080" imgH="685800" progId="Equation.DSMT4">
                  <p:embed/>
                  <p:pic>
                    <p:nvPicPr>
                      <p:cNvPr id="12" name="Object 10">
                        <a:extLst>
                          <a:ext uri="{FF2B5EF4-FFF2-40B4-BE49-F238E27FC236}">
                            <a16:creationId xmlns:a16="http://schemas.microsoft.com/office/drawing/2014/main" id="{74129E11-0335-4A88-9AD1-B912983FFC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850" y="5462588"/>
                        <a:ext cx="2908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>
            <a:extLst>
              <a:ext uri="{FF2B5EF4-FFF2-40B4-BE49-F238E27FC236}">
                <a16:creationId xmlns:a16="http://schemas.microsoft.com/office/drawing/2014/main" id="{1221A4B0-EB54-407B-9481-D8D5A7C7D8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030439"/>
              </p:ext>
            </p:extLst>
          </p:nvPr>
        </p:nvGraphicFramePr>
        <p:xfrm>
          <a:off x="5458841" y="1931988"/>
          <a:ext cx="3048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3047760" imgH="812520" progId="Equation.DSMT4">
                  <p:embed/>
                </p:oleObj>
              </mc:Choice>
              <mc:Fallback>
                <p:oleObj name="Equation" r:id="rId14" imgW="3047760" imgH="812520" progId="Equation.DSMT4">
                  <p:embed/>
                  <p:pic>
                    <p:nvPicPr>
                      <p:cNvPr id="13" name="Object 10">
                        <a:extLst>
                          <a:ext uri="{FF2B5EF4-FFF2-40B4-BE49-F238E27FC236}">
                            <a16:creationId xmlns:a16="http://schemas.microsoft.com/office/drawing/2014/main" id="{1221A4B0-EB54-407B-9481-D8D5A7C7D8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8841" y="1931988"/>
                        <a:ext cx="3048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67EB-8B63-4A9C-B9EC-376CEFE7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 solution of Poisson’s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49C4-29E3-46A5-B2D0-ADBF09ED0A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Put a charged blob in the centre of a box with side walls at earth potential.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CF0AC2-0262-4F72-99BF-6383A1A9F6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Use the method of relaxation to calculate the resulting potential distribution. </a:t>
            </a: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2FEB0E8-DA34-4DED-8E34-7F85CA2011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" t="6300" r="11867" b="3316"/>
          <a:stretch/>
        </p:blipFill>
        <p:spPr bwMode="auto">
          <a:xfrm>
            <a:off x="332938" y="2625754"/>
            <a:ext cx="4857226" cy="3967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05D647-8D50-4138-8C18-F1A682C157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1" t="5795" r="11190" b="3821"/>
          <a:stretch/>
        </p:blipFill>
        <p:spPr>
          <a:xfrm>
            <a:off x="5043006" y="2592359"/>
            <a:ext cx="4857227" cy="396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4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Spherical polar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Sometimes use coordinate systems other than Cartesian (x,</a:t>
            </a:r>
            <a:r>
              <a:rPr lang="en-GB" baseline="30000" dirty="0"/>
              <a:t> </a:t>
            </a:r>
            <a:r>
              <a:rPr lang="en-GB" dirty="0"/>
              <a:t>y) or (x,</a:t>
            </a:r>
            <a:r>
              <a:rPr lang="en-GB" baseline="30000" dirty="0"/>
              <a:t> </a:t>
            </a:r>
            <a:r>
              <a:rPr lang="en-GB" dirty="0"/>
              <a:t>y,</a:t>
            </a:r>
            <a:r>
              <a:rPr lang="en-GB" baseline="30000" dirty="0"/>
              <a:t> </a:t>
            </a:r>
            <a:r>
              <a:rPr lang="en-GB" dirty="0"/>
              <a:t>z).</a:t>
            </a:r>
          </a:p>
          <a:p>
            <a:r>
              <a:rPr lang="en-GB" dirty="0"/>
              <a:t>E.g. circular motion, use (r,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) rather than (x, y) coordinates.</a:t>
            </a:r>
          </a:p>
          <a:p>
            <a:r>
              <a:rPr lang="en-GB" dirty="0"/>
              <a:t>Consider spherical polar </a:t>
            </a:r>
            <a:r>
              <a:rPr lang="en-GB" dirty="0" err="1"/>
              <a:t>coords</a:t>
            </a:r>
            <a:r>
              <a:rPr lang="en-GB" dirty="0"/>
              <a:t>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Relationship between Cartesian and spherical polar coordinates: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Note, these are “physics” definitions, mathematicians often label the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 and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 coordinates the other way round!</a:t>
            </a:r>
          </a:p>
          <a:p>
            <a:r>
              <a:rPr lang="en-GB" dirty="0"/>
              <a:t>Inverting the above: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950495" y="3765873"/>
            <a:ext cx="2931740" cy="2707116"/>
            <a:chOff x="950495" y="3765873"/>
            <a:chExt cx="2931740" cy="270711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804740" y="3765873"/>
              <a:ext cx="0" cy="19491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36326" y="5506488"/>
              <a:ext cx="22459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816791" y="4553959"/>
              <a:ext cx="1359640" cy="95649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311471" y="563075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27221" y="5522495"/>
              <a:ext cx="589547" cy="9504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606838" y="538613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56107" y="4491803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z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152274" y="4553959"/>
              <a:ext cx="24157" cy="160620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1431752" y="6148150"/>
              <a:ext cx="1732553" cy="1201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804737" y="5522496"/>
              <a:ext cx="1359568" cy="6376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812753" y="3906192"/>
              <a:ext cx="1359568" cy="6376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3164305" y="5518479"/>
              <a:ext cx="393088" cy="641689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768664" y="5017186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52616" y="54944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Symbol" pitchFamily="18" charset="2"/>
                </a:rPr>
                <a:t>f</a:t>
              </a:r>
            </a:p>
          </p:txBody>
        </p:sp>
        <p:sp>
          <p:nvSpPr>
            <p:cNvPr id="45" name="Arc 44"/>
            <p:cNvSpPr/>
            <p:nvPr/>
          </p:nvSpPr>
          <p:spPr>
            <a:xfrm>
              <a:off x="1419726" y="5065300"/>
              <a:ext cx="794085" cy="34891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Arc 45"/>
            <p:cNvSpPr/>
            <p:nvPr/>
          </p:nvSpPr>
          <p:spPr>
            <a:xfrm flipV="1">
              <a:off x="950495" y="5534524"/>
              <a:ext cx="1287379" cy="36094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98075" y="4668267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</a:rPr>
                <a:t>r</a:t>
              </a:r>
            </a:p>
          </p:txBody>
        </p:sp>
      </p:grpSp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461997" y="2252493"/>
          <a:ext cx="1562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562040" imgH="1015920" progId="Equation.DSMT4">
                  <p:embed/>
                </p:oleObj>
              </mc:Choice>
              <mc:Fallback>
                <p:oleObj name="Equation" r:id="rId3" imgW="1562040" imgH="101592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997" y="2252493"/>
                        <a:ext cx="15621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5500020" y="4670425"/>
          <a:ext cx="25908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590560" imgH="2145960" progId="Equation.DSMT4">
                  <p:embed/>
                </p:oleObj>
              </mc:Choice>
              <mc:Fallback>
                <p:oleObj name="Equation" r:id="rId5" imgW="2590560" imgH="2145960" progId="Equation.DSMT4">
                  <p:embed/>
                  <p:pic>
                    <p:nvPicPr>
                      <p:cNvPr id="450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020" y="4670425"/>
                        <a:ext cx="2590800" cy="214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6872A28-872B-4B3E-9E87-B641011431BB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Spherical polar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111" y="1533525"/>
            <a:ext cx="4381500" cy="5135563"/>
          </a:xfrm>
        </p:spPr>
        <p:txBody>
          <a:bodyPr/>
          <a:lstStyle/>
          <a:p>
            <a:r>
              <a:rPr lang="en-GB" dirty="0"/>
              <a:t>Line element from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Variation of the spherical polar coordinates produces the following volume element: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Volume of this element is: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51919" y="2458632"/>
            <a:ext cx="2931740" cy="2707116"/>
            <a:chOff x="950495" y="3765873"/>
            <a:chExt cx="2931740" cy="270711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804740" y="3765873"/>
              <a:ext cx="0" cy="19491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36326" y="5506488"/>
              <a:ext cx="22459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816791" y="4553959"/>
              <a:ext cx="1359640" cy="956497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311471" y="5630756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227221" y="5522495"/>
              <a:ext cx="589547" cy="9504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606838" y="538613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56107" y="4491803"/>
              <a:ext cx="298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z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3152274" y="4553959"/>
              <a:ext cx="24157" cy="160620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1431752" y="6148150"/>
              <a:ext cx="1732553" cy="1201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804737" y="5522496"/>
              <a:ext cx="1359568" cy="6376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1812753" y="3906192"/>
              <a:ext cx="1359568" cy="6376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164305" y="5518479"/>
              <a:ext cx="393088" cy="641689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68664" y="5017186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52616" y="54944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Symbol" pitchFamily="18" charset="2"/>
                </a:rPr>
                <a:t>f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1419726" y="5065300"/>
              <a:ext cx="794085" cy="348917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c 20"/>
            <p:cNvSpPr/>
            <p:nvPr/>
          </p:nvSpPr>
          <p:spPr>
            <a:xfrm flipV="1">
              <a:off x="950495" y="5534524"/>
              <a:ext cx="1287379" cy="36094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10107" y="4692331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</a:rPr>
                <a:t>r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764019"/>
              </p:ext>
            </p:extLst>
          </p:nvPr>
        </p:nvGraphicFramePr>
        <p:xfrm>
          <a:off x="895753" y="1936385"/>
          <a:ext cx="2095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095200" imgH="304560" progId="Equation.DSMT4">
                  <p:embed/>
                </p:oleObj>
              </mc:Choice>
              <mc:Fallback>
                <p:oleObj name="Equation" r:id="rId3" imgW="2095200" imgH="30456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753" y="1936385"/>
                        <a:ext cx="20955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323505"/>
              </p:ext>
            </p:extLst>
          </p:nvPr>
        </p:nvGraphicFramePr>
        <p:xfrm>
          <a:off x="878791" y="5647258"/>
          <a:ext cx="2374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374560" imgH="304560" progId="Equation.DSMT4">
                  <p:embed/>
                </p:oleObj>
              </mc:Choice>
              <mc:Fallback>
                <p:oleObj name="Equation" r:id="rId5" imgW="2374560" imgH="304560" progId="Equation.DSMT4">
                  <p:embed/>
                  <p:pic>
                    <p:nvPicPr>
                      <p:cNvPr id="460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791" y="5647258"/>
                        <a:ext cx="2374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12981"/>
              </p:ext>
            </p:extLst>
          </p:nvPr>
        </p:nvGraphicFramePr>
        <p:xfrm>
          <a:off x="2496833" y="3587299"/>
          <a:ext cx="10703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71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6833" y="3587299"/>
                        <a:ext cx="107030" cy="228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5153574" y="2326029"/>
            <a:ext cx="4062712" cy="2578783"/>
            <a:chOff x="4539942" y="3252493"/>
            <a:chExt cx="4062712" cy="2578783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4940990" y="4874779"/>
              <a:ext cx="1359640" cy="95649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6320624" y="3908216"/>
              <a:ext cx="1359640" cy="956497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961038" y="5293895"/>
              <a:ext cx="1692425" cy="533366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6581342" y="4784535"/>
              <a:ext cx="1620235" cy="521334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18512" y="524173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solidFill>
                    <a:srgbClr val="3333FF"/>
                  </a:solidFill>
                  <a:latin typeface="+mn-lt"/>
                </a:rPr>
                <a:t>d</a:t>
              </a:r>
              <a:r>
                <a:rPr lang="en-GB" dirty="0" err="1">
                  <a:solidFill>
                    <a:srgbClr val="3333FF"/>
                  </a:solidFill>
                  <a:latin typeface="Symbol" pitchFamily="18" charset="2"/>
                </a:rPr>
                <a:t>q</a:t>
              </a:r>
              <a:endParaRPr lang="en-GB" dirty="0">
                <a:solidFill>
                  <a:srgbClr val="3333FF"/>
                </a:solidFill>
                <a:latin typeface="Symbol" pitchFamily="18" charset="2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7672142" y="3252493"/>
              <a:ext cx="393088" cy="641689"/>
            </a:xfrm>
            <a:prstGeom prst="straightConnector1">
              <a:avLst/>
            </a:prstGeom>
            <a:ln>
              <a:solidFill>
                <a:srgbClr val="3333FF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539942" y="4876780"/>
              <a:ext cx="4459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solidFill>
                    <a:srgbClr val="3333FF"/>
                  </a:solidFill>
                  <a:latin typeface="+mn-lt"/>
                </a:rPr>
                <a:t>d</a:t>
              </a:r>
              <a:r>
                <a:rPr lang="en-GB" dirty="0" err="1">
                  <a:solidFill>
                    <a:srgbClr val="3333FF"/>
                  </a:solidFill>
                  <a:latin typeface="Symbol" pitchFamily="18" charset="2"/>
                </a:rPr>
                <a:t>f</a:t>
              </a:r>
              <a:endParaRPr lang="en-GB" dirty="0">
                <a:solidFill>
                  <a:srgbClr val="3333FF"/>
                </a:solidFill>
                <a:latin typeface="Symbol" pitchFamily="18" charset="2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4957022" y="4547937"/>
              <a:ext cx="1540030" cy="12632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481021" y="3284621"/>
              <a:ext cx="1550991" cy="1271269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>
              <a:off x="6356691" y="4487777"/>
              <a:ext cx="212553" cy="340856"/>
            </a:xfrm>
            <a:prstGeom prst="straightConnector1">
              <a:avLst/>
            </a:prstGeom>
            <a:ln>
              <a:solidFill>
                <a:srgbClr val="3333FF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376737" y="4872789"/>
              <a:ext cx="276726" cy="397043"/>
            </a:xfrm>
            <a:prstGeom prst="straightConnector1">
              <a:avLst/>
            </a:prstGeom>
            <a:ln>
              <a:solidFill>
                <a:srgbClr val="3333FF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077346" y="4066662"/>
              <a:ext cx="1091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+mn-lt"/>
                </a:rPr>
                <a:t>r</a:t>
              </a:r>
              <a:r>
                <a:rPr lang="en-GB" baseline="30000" dirty="0">
                  <a:solidFill>
                    <a:srgbClr val="3333FF"/>
                  </a:solidFill>
                  <a:latin typeface="+mn-lt"/>
                </a:rPr>
                <a:t> </a:t>
              </a:r>
              <a:r>
                <a:rPr lang="en-GB" dirty="0">
                  <a:solidFill>
                    <a:srgbClr val="3333FF"/>
                  </a:solidFill>
                  <a:latin typeface="+mn-lt"/>
                </a:rPr>
                <a:t>sin</a:t>
              </a:r>
              <a:r>
                <a:rPr lang="en-GB" baseline="30000" dirty="0">
                  <a:solidFill>
                    <a:srgbClr val="3333FF"/>
                  </a:solidFill>
                  <a:latin typeface="+mn-lt"/>
                </a:rPr>
                <a:t> </a:t>
              </a:r>
              <a:r>
                <a:rPr lang="en-GB" dirty="0">
                  <a:solidFill>
                    <a:srgbClr val="3333FF"/>
                  </a:solidFill>
                  <a:latin typeface="Symbol" pitchFamily="18" charset="2"/>
                </a:rPr>
                <a:t>q</a:t>
              </a:r>
              <a:r>
                <a:rPr lang="en-GB" baseline="30000" dirty="0">
                  <a:solidFill>
                    <a:srgbClr val="3333FF"/>
                  </a:solidFill>
                  <a:latin typeface="Symbol" pitchFamily="18" charset="2"/>
                </a:rPr>
                <a:t> </a:t>
              </a:r>
              <a:r>
                <a:rPr lang="en-GB" dirty="0" err="1">
                  <a:solidFill>
                    <a:srgbClr val="3333FF"/>
                  </a:solidFill>
                  <a:latin typeface="+mn-lt"/>
                </a:rPr>
                <a:t>d</a:t>
              </a:r>
              <a:r>
                <a:rPr lang="en-GB" dirty="0" err="1">
                  <a:solidFill>
                    <a:srgbClr val="3333FF"/>
                  </a:solidFill>
                  <a:latin typeface="Symbol" pitchFamily="18" charset="2"/>
                </a:rPr>
                <a:t>f</a:t>
              </a:r>
              <a:endParaRPr lang="en-GB" dirty="0">
                <a:solidFill>
                  <a:srgbClr val="3333FF"/>
                </a:solidFill>
                <a:latin typeface="Symbol" pitchFamily="18" charset="2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56969" y="4772517"/>
              <a:ext cx="5741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+mn-lt"/>
                </a:rPr>
                <a:t>r</a:t>
              </a:r>
              <a:r>
                <a:rPr lang="en-GB" baseline="30000" dirty="0">
                  <a:solidFill>
                    <a:srgbClr val="3333FF"/>
                  </a:solidFill>
                  <a:latin typeface="+mn-lt"/>
                </a:rPr>
                <a:t> </a:t>
              </a:r>
              <a:r>
                <a:rPr lang="en-GB" dirty="0" err="1">
                  <a:solidFill>
                    <a:srgbClr val="3333FF"/>
                  </a:solidFill>
                  <a:latin typeface="+mn-lt"/>
                </a:rPr>
                <a:t>d</a:t>
              </a:r>
              <a:r>
                <a:rPr lang="en-GB" dirty="0" err="1">
                  <a:solidFill>
                    <a:srgbClr val="3333FF"/>
                  </a:solidFill>
                  <a:latin typeface="Symbol" pitchFamily="18" charset="2"/>
                </a:rPr>
                <a:t>q</a:t>
              </a:r>
              <a:endParaRPr lang="en-GB" dirty="0">
                <a:solidFill>
                  <a:srgbClr val="3333FF"/>
                </a:solidFill>
                <a:latin typeface="Symbol" pitchFamily="18" charset="2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 flipV="1">
              <a:off x="7688179" y="3922295"/>
              <a:ext cx="517357" cy="878305"/>
            </a:xfrm>
            <a:prstGeom prst="straightConnector1">
              <a:avLst/>
            </a:prstGeom>
            <a:ln>
              <a:solidFill>
                <a:srgbClr val="3333FF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 flipV="1">
              <a:off x="8081219" y="3268551"/>
              <a:ext cx="517357" cy="878305"/>
            </a:xfrm>
            <a:prstGeom prst="straightConnector1">
              <a:avLst/>
            </a:prstGeom>
            <a:ln>
              <a:solidFill>
                <a:srgbClr val="3333FF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8209566" y="4138845"/>
              <a:ext cx="393088" cy="641689"/>
            </a:xfrm>
            <a:prstGeom prst="straightConnector1">
              <a:avLst/>
            </a:prstGeom>
            <a:ln>
              <a:solidFill>
                <a:srgbClr val="3333FF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5727032" y="4379495"/>
              <a:ext cx="697832" cy="2887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4787528" y="5208720"/>
              <a:ext cx="578556" cy="2776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371364" y="4928901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>
                  <a:solidFill>
                    <a:srgbClr val="3333FF"/>
                  </a:solidFill>
                  <a:latin typeface="+mn-lt"/>
                </a:rPr>
                <a:t>dr</a:t>
              </a:r>
              <a:endParaRPr lang="en-GB" dirty="0">
                <a:solidFill>
                  <a:srgbClr val="3333FF"/>
                </a:solidFill>
                <a:latin typeface="Symbol" pitchFamily="18" charset="2"/>
              </a:endParaRPr>
            </a:p>
          </p:txBody>
        </p:sp>
        <p:graphicFrame>
          <p:nvGraphicFramePr>
            <p:cNvPr id="4609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9081220"/>
                </p:ext>
              </p:extLst>
            </p:nvPr>
          </p:nvGraphicFramePr>
          <p:xfrm>
            <a:off x="6134934" y="5507206"/>
            <a:ext cx="165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4609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4934" y="5507206"/>
                          <a:ext cx="1651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395729"/>
              </p:ext>
            </p:extLst>
          </p:nvPr>
        </p:nvGraphicFramePr>
        <p:xfrm>
          <a:off x="5540375" y="5532438"/>
          <a:ext cx="2463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2463480" imgH="711000" progId="Equation.DSMT4">
                  <p:embed/>
                </p:oleObj>
              </mc:Choice>
              <mc:Fallback>
                <p:oleObj name="Equation" r:id="rId11" imgW="2463480" imgH="711000" progId="Equation.DSMT4">
                  <p:embed/>
                  <p:pic>
                    <p:nvPicPr>
                      <p:cNvPr id="75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5532438"/>
                        <a:ext cx="24638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lide Number Placeholder 5">
            <a:extLst>
              <a:ext uri="{FF2B5EF4-FFF2-40B4-BE49-F238E27FC236}">
                <a16:creationId xmlns:a16="http://schemas.microsoft.com/office/drawing/2014/main" id="{80BC1B34-135D-4AAE-9767-A2B6DC3701A8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Spherical polar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surface element spanning from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Solid angle subtended by this element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calculate area of sphere of radius R by integrating over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 and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 (try it!):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Get volume of sphere by integrating over r,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 and </a:t>
            </a:r>
            <a:r>
              <a:rPr lang="en-GB" dirty="0">
                <a:latin typeface="Symbol" pitchFamily="18" charset="2"/>
              </a:rPr>
              <a:t>f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89264" y="1943281"/>
          <a:ext cx="3022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022560" imgH="1104840" progId="Equation.DSMT4">
                  <p:embed/>
                </p:oleObj>
              </mc:Choice>
              <mc:Fallback>
                <p:oleObj name="Equation" r:id="rId3" imgW="30225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264" y="1943281"/>
                        <a:ext cx="30226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945128" y="3443288"/>
          <a:ext cx="1663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663560" imgH="990360" progId="Equation.DSMT4">
                  <p:embed/>
                </p:oleObj>
              </mc:Choice>
              <mc:Fallback>
                <p:oleObj name="Equation" r:id="rId5" imgW="1663560" imgH="990360" progId="Equation.DSMT4">
                  <p:embed/>
                  <p:pic>
                    <p:nvPicPr>
                      <p:cNvPr id="471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128" y="3443288"/>
                        <a:ext cx="1663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202017"/>
              </p:ext>
            </p:extLst>
          </p:nvPr>
        </p:nvGraphicFramePr>
        <p:xfrm>
          <a:off x="5503784" y="2298952"/>
          <a:ext cx="25146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514600" imgH="3873240" progId="Equation.DSMT4">
                  <p:embed/>
                </p:oleObj>
              </mc:Choice>
              <mc:Fallback>
                <p:oleObj name="Equation" r:id="rId7" imgW="2514600" imgH="3873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784" y="2298952"/>
                        <a:ext cx="2514600" cy="387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917387"/>
              </p:ext>
            </p:extLst>
          </p:nvPr>
        </p:nvGraphicFramePr>
        <p:xfrm>
          <a:off x="938130" y="5153355"/>
          <a:ext cx="220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2209680" imgH="736560" progId="Equation.DSMT4">
                  <p:embed/>
                </p:oleObj>
              </mc:Choice>
              <mc:Fallback>
                <p:oleObj name="Equation" r:id="rId9" imgW="2209680" imgH="736560" progId="Equation.DSMT4">
                  <p:embed/>
                  <p:pic>
                    <p:nvPicPr>
                      <p:cNvPr id="471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130" y="5153355"/>
                        <a:ext cx="2209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F10FC5-7A95-4638-B98C-FD8D87DDA6FF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Spherical polar and cylindrical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Gradient in Spherical Polar coordinate system: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Divergence: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Expressions for curl and </a:t>
            </a:r>
            <a:r>
              <a:rPr lang="en-GB" dirty="0" err="1"/>
              <a:t>Laplacian</a:t>
            </a:r>
            <a:r>
              <a:rPr lang="en-GB" dirty="0"/>
              <a:t> in Spherical </a:t>
            </a:r>
            <a:r>
              <a:rPr lang="en-GB" dirty="0" err="1"/>
              <a:t>Polars</a:t>
            </a:r>
            <a:r>
              <a:rPr lang="en-GB" dirty="0"/>
              <a:t> are messy – look them up when you need them!</a:t>
            </a:r>
          </a:p>
          <a:p>
            <a:r>
              <a:rPr lang="en-GB" dirty="0"/>
              <a:t>Cylindrical coordinate system also often useful.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55259" y="2216150"/>
          <a:ext cx="34544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3454200" imgH="1473120" progId="Equation.DSMT4">
                  <p:embed/>
                </p:oleObj>
              </mc:Choice>
              <mc:Fallback>
                <p:oleObj name="Equation" r:id="rId3" imgW="3454200" imgH="1473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259" y="2216150"/>
                        <a:ext cx="34544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949593" y="4047190"/>
          <a:ext cx="38227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822480" imgH="1346040" progId="Equation.DSMT4">
                  <p:embed/>
                </p:oleObj>
              </mc:Choice>
              <mc:Fallback>
                <p:oleObj name="Equation" r:id="rId5" imgW="3822480" imgH="1346040" progId="Equation.DSMT4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593" y="4047190"/>
                        <a:ext cx="38227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077471" y="3513201"/>
            <a:ext cx="2931740" cy="2707116"/>
            <a:chOff x="5089503" y="3741809"/>
            <a:chExt cx="2931740" cy="2707116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5943748" y="3741809"/>
              <a:ext cx="0" cy="194912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775334" y="5482424"/>
              <a:ext cx="22459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955799" y="4529895"/>
              <a:ext cx="1359640" cy="956497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50479" y="5606692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366229" y="5498431"/>
              <a:ext cx="589547" cy="9504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45846" y="5362073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18379" y="4491803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z, </a:t>
              </a:r>
              <a:r>
                <a:rPr lang="en-GB" dirty="0">
                  <a:solidFill>
                    <a:srgbClr val="3333FF"/>
                  </a:solidFill>
                </a:rPr>
                <a:t>z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7291282" y="4529895"/>
              <a:ext cx="24157" cy="160620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5570760" y="6124086"/>
              <a:ext cx="1732553" cy="12019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5943745" y="5498432"/>
              <a:ext cx="1359568" cy="6376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5951761" y="3882128"/>
              <a:ext cx="1359568" cy="63767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7303313" y="5494415"/>
              <a:ext cx="393088" cy="641689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91624" y="5470386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  <a:latin typeface="Symbol" pitchFamily="18" charset="2"/>
                </a:rPr>
                <a:t>f</a:t>
              </a:r>
            </a:p>
          </p:txBody>
        </p:sp>
        <p:sp>
          <p:nvSpPr>
            <p:cNvPr id="23" name="Arc 22"/>
            <p:cNvSpPr/>
            <p:nvPr/>
          </p:nvSpPr>
          <p:spPr>
            <a:xfrm flipV="1">
              <a:off x="5089503" y="5510460"/>
              <a:ext cx="1287379" cy="360949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61147" y="3801963"/>
              <a:ext cx="269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3333FF"/>
                  </a:solidFill>
                </a:rPr>
                <a:t>r</a:t>
              </a:r>
            </a:p>
          </p:txBody>
        </p:sp>
        <p:graphicFrame>
          <p:nvGraphicFramePr>
            <p:cNvPr id="583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725896"/>
                </p:ext>
              </p:extLst>
            </p:nvPr>
          </p:nvGraphicFramePr>
          <p:xfrm>
            <a:off x="6857917" y="4882651"/>
            <a:ext cx="165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5837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7917" y="4882651"/>
                          <a:ext cx="1651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8055818" y="3684939"/>
          <a:ext cx="106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066680" imgH="990360" progId="Equation.DSMT4">
                  <p:embed/>
                </p:oleObj>
              </mc:Choice>
              <mc:Fallback>
                <p:oleObj name="Equation" r:id="rId9" imgW="1066680" imgH="99036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818" y="3684939"/>
                        <a:ext cx="1066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E09604FB-E4FF-4A30-8134-0495E2796996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Cylindrical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Gradient in cylindrical coordinate system: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Divergence: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Cartesian, spherical polar and cylindrical coordinates are the most commonly used systems.</a:t>
            </a:r>
          </a:p>
          <a:p>
            <a:r>
              <a:rPr lang="en-GB" dirty="0"/>
              <a:t>General approach to use of orthogonal curvilinear coordinate systems described in text book.</a:t>
            </a:r>
          </a:p>
          <a:p>
            <a:r>
              <a:rPr lang="en-GB"/>
              <a:t>Good </a:t>
            </a:r>
            <a:r>
              <a:rPr lang="en-GB" dirty="0"/>
              <a:t>introduction to some of the ideas that are important in General Relativity.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79393" y="2204118"/>
          <a:ext cx="27813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781000" imgH="1473120" progId="Equation.DSMT4">
                  <p:embed/>
                </p:oleObj>
              </mc:Choice>
              <mc:Fallback>
                <p:oleObj name="Equation" r:id="rId3" imgW="2781000" imgH="1473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393" y="2204118"/>
                        <a:ext cx="27813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965562" y="4094972"/>
          <a:ext cx="3454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454200" imgH="672840" progId="Equation.DSMT4">
                  <p:embed/>
                </p:oleObj>
              </mc:Choice>
              <mc:Fallback>
                <p:oleObj name="Equation" r:id="rId5" imgW="3454200" imgH="672840" progId="Equation.DSMT4">
                  <p:embed/>
                  <p:pic>
                    <p:nvPicPr>
                      <p:cNvPr id="583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562" y="4094972"/>
                        <a:ext cx="34544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018FB7-F715-49F6-8985-0F0041B3CFB4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2444</TotalTime>
  <Words>470</Words>
  <Application>Microsoft Office PowerPoint</Application>
  <PresentationFormat>A4 Paper (210x297 mm)</PresentationFormat>
  <Paragraphs>137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TimA4Landscape</vt:lpstr>
      <vt:lpstr>Equation</vt:lpstr>
      <vt:lpstr>Vector calculus</vt:lpstr>
      <vt:lpstr>The Laplace operator and Poisson’s Equation</vt:lpstr>
      <vt:lpstr>Numerical solution of Poisson’s Equation</vt:lpstr>
      <vt:lpstr>Numerical solution of Poisson’s Equation</vt:lpstr>
      <vt:lpstr>Spherical polar coordinates</vt:lpstr>
      <vt:lpstr>Spherical polar coordinates</vt:lpstr>
      <vt:lpstr>Spherical polar coordinates</vt:lpstr>
      <vt:lpstr>Spherical polar and cylindrical coordinates</vt:lpstr>
      <vt:lpstr>Cylindrical Coordinates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88</cp:revision>
  <cp:lastPrinted>2019-02-13T16:25:17Z</cp:lastPrinted>
  <dcterms:created xsi:type="dcterms:W3CDTF">2012-02-06T13:56:19Z</dcterms:created>
  <dcterms:modified xsi:type="dcterms:W3CDTF">2019-02-15T14:33:40Z</dcterms:modified>
</cp:coreProperties>
</file>