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7" r:id="rId2"/>
    <p:sldId id="312" r:id="rId3"/>
    <p:sldId id="316" r:id="rId4"/>
    <p:sldId id="322" r:id="rId5"/>
    <p:sldId id="323" r:id="rId6"/>
    <p:sldId id="324" r:id="rId7"/>
    <p:sldId id="328" r:id="rId8"/>
    <p:sldId id="327" r:id="rId9"/>
    <p:sldId id="325" r:id="rId10"/>
    <p:sldId id="326" r:id="rId11"/>
  </p:sldIdLst>
  <p:sldSz cx="9906000" cy="6858000" type="A4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07FF75-629C-4622-A3A4-13246ABC3D67}" v="15" dt="2019-02-18T20:20:28.1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91" d="100"/>
          <a:sy n="91" d="100"/>
        </p:scale>
        <p:origin x="994" y="6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1EC89F41-7483-431E-8F77-5C0679D545EA}"/>
  </pc:docChgLst>
  <pc:docChgLst>
    <pc:chgData name="Tim Greenshaw" userId="7cff769c7af84488" providerId="LiveId" clId="{2407FF75-629C-4622-A3A4-13246ABC3D67}"/>
    <pc:docChg chg="custSel addSld modSld modNotesMaster modHandout">
      <pc:chgData name="Tim Greenshaw" userId="7cff769c7af84488" providerId="LiveId" clId="{2407FF75-629C-4622-A3A4-13246ABC3D67}" dt="2019-02-18T20:22:10.126" v="400" actId="1035"/>
      <pc:docMkLst>
        <pc:docMk/>
      </pc:docMkLst>
      <pc:sldChg chg="modSp">
        <pc:chgData name="Tim Greenshaw" userId="7cff769c7af84488" providerId="LiveId" clId="{2407FF75-629C-4622-A3A4-13246ABC3D67}" dt="2019-02-13T16:58:32.195" v="117"/>
        <pc:sldMkLst>
          <pc:docMk/>
          <pc:sldMk cId="0" sldId="307"/>
        </pc:sldMkLst>
        <pc:graphicFrameChg chg="mod">
          <ac:chgData name="Tim Greenshaw" userId="7cff769c7af84488" providerId="LiveId" clId="{2407FF75-629C-4622-A3A4-13246ABC3D67}" dt="2019-02-13T16:58:32.195" v="117"/>
          <ac:graphicFrameMkLst>
            <pc:docMk/>
            <pc:sldMk cId="0" sldId="307"/>
            <ac:graphicFrameMk id="4" creationId="{00000000-0000-0000-0000-000000000000}"/>
          </ac:graphicFrameMkLst>
        </pc:graphicFrameChg>
      </pc:sldChg>
      <pc:sldChg chg="modSp">
        <pc:chgData name="Tim Greenshaw" userId="7cff769c7af84488" providerId="LiveId" clId="{2407FF75-629C-4622-A3A4-13246ABC3D67}" dt="2019-02-07T11:42:21.932" v="65" actId="1037"/>
        <pc:sldMkLst>
          <pc:docMk/>
          <pc:sldMk cId="0" sldId="312"/>
        </pc:sldMkLst>
        <pc:spChg chg="mod">
          <ac:chgData name="Tim Greenshaw" userId="7cff769c7af84488" providerId="LiveId" clId="{2407FF75-629C-4622-A3A4-13246ABC3D67}" dt="2019-02-07T11:41:42.711" v="40" actId="20577"/>
          <ac:spMkLst>
            <pc:docMk/>
            <pc:sldMk cId="0" sldId="312"/>
            <ac:spMk id="3" creationId="{00000000-0000-0000-0000-000000000000}"/>
          </ac:spMkLst>
        </pc:spChg>
        <pc:graphicFrameChg chg="mod">
          <ac:chgData name="Tim Greenshaw" userId="7cff769c7af84488" providerId="LiveId" clId="{2407FF75-629C-4622-A3A4-13246ABC3D67}" dt="2019-02-07T11:41:24.483" v="25"/>
          <ac:graphicFrameMkLst>
            <pc:docMk/>
            <pc:sldMk cId="0" sldId="312"/>
            <ac:graphicFrameMk id="6" creationId="{00000000-0000-0000-0000-000000000000}"/>
          </ac:graphicFrameMkLst>
        </pc:graphicFrameChg>
        <pc:graphicFrameChg chg="mod">
          <ac:chgData name="Tim Greenshaw" userId="7cff769c7af84488" providerId="LiveId" clId="{2407FF75-629C-4622-A3A4-13246ABC3D67}" dt="2019-02-07T11:42:21.932" v="65" actId="1037"/>
          <ac:graphicFrameMkLst>
            <pc:docMk/>
            <pc:sldMk cId="0" sldId="312"/>
            <ac:graphicFrameMk id="9" creationId="{00000000-0000-0000-0000-000000000000}"/>
          </ac:graphicFrameMkLst>
        </pc:graphicFrameChg>
        <pc:graphicFrameChg chg="mod">
          <ac:chgData name="Tim Greenshaw" userId="7cff769c7af84488" providerId="LiveId" clId="{2407FF75-629C-4622-A3A4-13246ABC3D67}" dt="2019-02-07T11:42:04.064" v="56" actId="1037"/>
          <ac:graphicFrameMkLst>
            <pc:docMk/>
            <pc:sldMk cId="0" sldId="312"/>
            <ac:graphicFrameMk id="21509" creationId="{00000000-0000-0000-0000-000000000000}"/>
          </ac:graphicFrameMkLst>
        </pc:graphicFrameChg>
        <pc:graphicFrameChg chg="mod">
          <ac:chgData name="Tim Greenshaw" userId="7cff769c7af84488" providerId="LiveId" clId="{2407FF75-629C-4622-A3A4-13246ABC3D67}" dt="2019-02-07T11:39:00.604" v="5" actId="1037"/>
          <ac:graphicFrameMkLst>
            <pc:docMk/>
            <pc:sldMk cId="0" sldId="312"/>
            <ac:graphicFrameMk id="21511" creationId="{00000000-0000-0000-0000-000000000000}"/>
          </ac:graphicFrameMkLst>
        </pc:graphicFrameChg>
      </pc:sldChg>
      <pc:sldChg chg="addSp delSp modSp add">
        <pc:chgData name="Tim Greenshaw" userId="7cff769c7af84488" providerId="LiveId" clId="{2407FF75-629C-4622-A3A4-13246ABC3D67}" dt="2019-02-07T11:46:25.275" v="114" actId="1037"/>
        <pc:sldMkLst>
          <pc:docMk/>
          <pc:sldMk cId="2635426985" sldId="327"/>
        </pc:sldMkLst>
        <pc:spChg chg="mod">
          <ac:chgData name="Tim Greenshaw" userId="7cff769c7af84488" providerId="LiveId" clId="{2407FF75-629C-4622-A3A4-13246ABC3D67}" dt="2019-02-07T11:44:14.149" v="68" actId="20577"/>
          <ac:spMkLst>
            <pc:docMk/>
            <pc:sldMk cId="2635426985" sldId="327"/>
            <ac:spMk id="2" creationId="{00000000-0000-0000-0000-000000000000}"/>
          </ac:spMkLst>
        </pc:spChg>
        <pc:picChg chg="add mod">
          <ac:chgData name="Tim Greenshaw" userId="7cff769c7af84488" providerId="LiveId" clId="{2407FF75-629C-4622-A3A4-13246ABC3D67}" dt="2019-02-07T11:46:25.275" v="114" actId="1037"/>
          <ac:picMkLst>
            <pc:docMk/>
            <pc:sldMk cId="2635426985" sldId="327"/>
            <ac:picMk id="3" creationId="{93D04863-3FAB-41F7-865E-2FB4ED2EA310}"/>
          </ac:picMkLst>
        </pc:picChg>
        <pc:picChg chg="del">
          <ac:chgData name="Tim Greenshaw" userId="7cff769c7af84488" providerId="LiveId" clId="{2407FF75-629C-4622-A3A4-13246ABC3D67}" dt="2019-02-07T11:44:18.920" v="69" actId="478"/>
          <ac:picMkLst>
            <pc:docMk/>
            <pc:sldMk cId="2635426985" sldId="327"/>
            <ac:picMk id="33796" creationId="{00000000-0000-0000-0000-000000000000}"/>
          </ac:picMkLst>
        </pc:picChg>
      </pc:sldChg>
      <pc:sldChg chg="addSp delSp modSp add">
        <pc:chgData name="Tim Greenshaw" userId="7cff769c7af84488" providerId="LiveId" clId="{2407FF75-629C-4622-A3A4-13246ABC3D67}" dt="2019-02-18T20:22:10.126" v="400" actId="1035"/>
        <pc:sldMkLst>
          <pc:docMk/>
          <pc:sldMk cId="3314032653" sldId="328"/>
        </pc:sldMkLst>
        <pc:spChg chg="mod">
          <ac:chgData name="Tim Greenshaw" userId="7cff769c7af84488" providerId="LiveId" clId="{2407FF75-629C-4622-A3A4-13246ABC3D67}" dt="2019-02-18T20:03:02.871" v="180" actId="20577"/>
          <ac:spMkLst>
            <pc:docMk/>
            <pc:sldMk cId="3314032653" sldId="328"/>
            <ac:spMk id="2" creationId="{1D6369DB-A648-44A7-871F-E3CAE2F4948D}"/>
          </ac:spMkLst>
        </pc:spChg>
        <pc:spChg chg="del">
          <ac:chgData name="Tim Greenshaw" userId="7cff769c7af84488" providerId="LiveId" clId="{2407FF75-629C-4622-A3A4-13246ABC3D67}" dt="2019-02-18T20:03:08.057" v="181" actId="478"/>
          <ac:spMkLst>
            <pc:docMk/>
            <pc:sldMk cId="3314032653" sldId="328"/>
            <ac:spMk id="3" creationId="{D221E7FC-5759-486D-9596-1E50925DDE80}"/>
          </ac:spMkLst>
        </pc:spChg>
        <pc:spChg chg="del">
          <ac:chgData name="Tim Greenshaw" userId="7cff769c7af84488" providerId="LiveId" clId="{2407FF75-629C-4622-A3A4-13246ABC3D67}" dt="2019-02-18T20:03:10.416" v="182" actId="478"/>
          <ac:spMkLst>
            <pc:docMk/>
            <pc:sldMk cId="3314032653" sldId="328"/>
            <ac:spMk id="4" creationId="{05337737-BEBC-459E-8D76-F1C5526F63C3}"/>
          </ac:spMkLst>
        </pc:spChg>
        <pc:picChg chg="add del mod modCrop">
          <ac:chgData name="Tim Greenshaw" userId="7cff769c7af84488" providerId="LiveId" clId="{2407FF75-629C-4622-A3A4-13246ABC3D67}" dt="2019-02-18T20:05:04.844" v="232" actId="478"/>
          <ac:picMkLst>
            <pc:docMk/>
            <pc:sldMk cId="3314032653" sldId="328"/>
            <ac:picMk id="5" creationId="{45905B6B-34F1-4286-9546-A954C042C90F}"/>
          </ac:picMkLst>
        </pc:picChg>
        <pc:picChg chg="add del mod modCrop">
          <ac:chgData name="Tim Greenshaw" userId="7cff769c7af84488" providerId="LiveId" clId="{2407FF75-629C-4622-A3A4-13246ABC3D67}" dt="2019-02-18T20:05:03.625" v="231" actId="478"/>
          <ac:picMkLst>
            <pc:docMk/>
            <pc:sldMk cId="3314032653" sldId="328"/>
            <ac:picMk id="6" creationId="{8C2EB3C1-6E98-4FFD-A1C4-112C43B7D9D6}"/>
          </ac:picMkLst>
        </pc:picChg>
        <pc:picChg chg="add mod">
          <ac:chgData name="Tim Greenshaw" userId="7cff769c7af84488" providerId="LiveId" clId="{2407FF75-629C-4622-A3A4-13246ABC3D67}" dt="2019-02-18T20:22:02.300" v="374" actId="1037"/>
          <ac:picMkLst>
            <pc:docMk/>
            <pc:sldMk cId="3314032653" sldId="328"/>
            <ac:picMk id="7" creationId="{74CE67A3-815E-47F9-BA4E-C211EDF42895}"/>
          </ac:picMkLst>
        </pc:picChg>
        <pc:picChg chg="add mod">
          <ac:chgData name="Tim Greenshaw" userId="7cff769c7af84488" providerId="LiveId" clId="{2407FF75-629C-4622-A3A4-13246ABC3D67}" dt="2019-02-18T20:22:10.126" v="400" actId="1035"/>
          <ac:picMkLst>
            <pc:docMk/>
            <pc:sldMk cId="3314032653" sldId="328"/>
            <ac:picMk id="8" creationId="{F8634C6C-D897-4732-AFA4-1E689ED0874A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2626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8" y="2"/>
            <a:ext cx="4302626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53424-13BE-458F-9695-48755F943310}" type="datetimeFigureOut">
              <a:rPr lang="en-GB" smtClean="0"/>
              <a:t>18/02/19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326"/>
            <a:ext cx="4302626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8" y="6456326"/>
            <a:ext cx="4302626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93DA2-8000-46B6-9278-D12E63795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043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4299621" cy="33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583" y="3"/>
            <a:ext cx="4301838" cy="33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21025" y="508000"/>
            <a:ext cx="3684588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440" y="3228553"/>
            <a:ext cx="7937759" cy="305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7107"/>
            <a:ext cx="4299621" cy="33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583" y="6457107"/>
            <a:ext cx="4301838" cy="33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82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02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Vector calculus – some odds and 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In this lecture we will:</a:t>
            </a:r>
          </a:p>
          <a:p>
            <a:pPr lvl="1"/>
            <a:r>
              <a:rPr lang="en-GB" dirty="0"/>
              <a:t>Look again at finding the potential associated with a field using the expression: </a:t>
            </a:r>
            <a:br>
              <a:rPr lang="en-GB" dirty="0"/>
            </a:br>
            <a:br>
              <a:rPr lang="en-GB" dirty="0"/>
            </a:br>
            <a:endParaRPr lang="en-GB" dirty="0"/>
          </a:p>
          <a:p>
            <a:pPr lvl="1"/>
            <a:r>
              <a:rPr lang="en-GB" dirty="0"/>
              <a:t>Look at another way of finding the potential associated with a field.</a:t>
            </a:r>
          </a:p>
          <a:p>
            <a:pPr lvl="1"/>
            <a:r>
              <a:rPr lang="en-GB" dirty="0"/>
              <a:t>Look at an exam question or two.</a:t>
            </a:r>
          </a:p>
          <a:p>
            <a:pPr lvl="1"/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Some comprehension questions for this lecture.</a:t>
            </a:r>
          </a:p>
          <a:p>
            <a:pPr lvl="1"/>
            <a:r>
              <a:rPr lang="en-GB" dirty="0"/>
              <a:t>Calculate the curl of the field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Is it possible to represent this field as the gradient of a scalar potential?</a:t>
            </a:r>
          </a:p>
          <a:p>
            <a:pPr lvl="1"/>
            <a:r>
              <a:rPr lang="en-GB" dirty="0"/>
              <a:t>What is the quantity for gravitational fields that is  analogous to electric charge for electric fields?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914269"/>
              </p:ext>
            </p:extLst>
          </p:nvPr>
        </p:nvGraphicFramePr>
        <p:xfrm>
          <a:off x="5881689" y="2674939"/>
          <a:ext cx="20066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2006280" imgH="1193760" progId="Equation.DSMT4">
                  <p:embed/>
                </p:oleObj>
              </mc:Choice>
              <mc:Fallback>
                <p:oleObj name="Equation" r:id="rId4" imgW="2006280" imgH="119376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689" y="2674939"/>
                        <a:ext cx="2006600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054175"/>
              </p:ext>
            </p:extLst>
          </p:nvPr>
        </p:nvGraphicFramePr>
        <p:xfrm>
          <a:off x="1320800" y="2957513"/>
          <a:ext cx="11557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155600" imgH="583920" progId="Equation.DSMT4">
                  <p:embed/>
                </p:oleObj>
              </mc:Choice>
              <mc:Fallback>
                <p:oleObj name="Equation" r:id="rId6" imgW="1155600" imgH="5839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2957513"/>
                        <a:ext cx="11557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Phys108 Exam May 2012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647" y="1540891"/>
            <a:ext cx="7198048" cy="248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425" y="4267256"/>
            <a:ext cx="7228025" cy="1813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62ED9-DCC8-4F91-BF83-2E65594B2F35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10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511033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 on deriving a potential from a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Check path independence.</a:t>
            </a:r>
          </a:p>
          <a:p>
            <a:r>
              <a:rPr lang="en-GB" dirty="0"/>
              <a:t>Example field</a:t>
            </a:r>
          </a:p>
          <a:p>
            <a:r>
              <a:rPr lang="en-GB" dirty="0"/>
              <a:t>Find the associated potential,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Integrate along</a:t>
            </a:r>
            <a:br>
              <a:rPr lang="en-GB" dirty="0"/>
            </a:br>
            <a:r>
              <a:rPr lang="en-GB" dirty="0"/>
              <a:t>with t running from 0 to 1.</a:t>
            </a:r>
          </a:p>
          <a:p>
            <a:r>
              <a:rPr lang="en-GB" dirty="0"/>
              <a:t>Choose                              so: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This then gives: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Same result as with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579972"/>
              </p:ext>
            </p:extLst>
          </p:nvPr>
        </p:nvGraphicFramePr>
        <p:xfrm>
          <a:off x="2412064" y="1931988"/>
          <a:ext cx="2311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311200" imgH="380880" progId="Equation.DSMT4">
                  <p:embed/>
                </p:oleObj>
              </mc:Choice>
              <mc:Fallback>
                <p:oleObj name="Equation" r:id="rId3" imgW="2311200" imgH="3808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2064" y="1931988"/>
                        <a:ext cx="2311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851338"/>
              </p:ext>
            </p:extLst>
          </p:nvPr>
        </p:nvGraphicFramePr>
        <p:xfrm>
          <a:off x="963613" y="2744788"/>
          <a:ext cx="1092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1091880" imgH="583920" progId="Equation.DSMT4">
                  <p:embed/>
                </p:oleObj>
              </mc:Choice>
              <mc:Fallback>
                <p:oleObj name="Equation" r:id="rId5" imgW="1091880" imgH="5839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2744788"/>
                        <a:ext cx="10922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451334"/>
              </p:ext>
            </p:extLst>
          </p:nvPr>
        </p:nvGraphicFramePr>
        <p:xfrm>
          <a:off x="2484968" y="3408892"/>
          <a:ext cx="1943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1942920" imgH="380880" progId="Equation.DSMT4">
                  <p:embed/>
                </p:oleObj>
              </mc:Choice>
              <mc:Fallback>
                <p:oleObj name="Equation" r:id="rId7" imgW="1942920" imgH="3808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968" y="3408892"/>
                        <a:ext cx="19431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160481"/>
              </p:ext>
            </p:extLst>
          </p:nvPr>
        </p:nvGraphicFramePr>
        <p:xfrm>
          <a:off x="943004" y="4389438"/>
          <a:ext cx="33655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9" imgW="3365280" imgH="2361960" progId="Equation.DSMT4">
                  <p:embed/>
                </p:oleObj>
              </mc:Choice>
              <mc:Fallback>
                <p:oleObj name="Equation" r:id="rId9" imgW="3365280" imgH="2361960" progId="Equation.DSMT4">
                  <p:embed/>
                  <p:pic>
                    <p:nvPicPr>
                      <p:cNvPr id="215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004" y="4389438"/>
                        <a:ext cx="3365500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080406"/>
              </p:ext>
            </p:extLst>
          </p:nvPr>
        </p:nvGraphicFramePr>
        <p:xfrm>
          <a:off x="5504110" y="1450975"/>
          <a:ext cx="3314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1" imgW="3314520" imgH="647640" progId="Equation.DSMT4">
                  <p:embed/>
                </p:oleObj>
              </mc:Choice>
              <mc:Fallback>
                <p:oleObj name="Equation" r:id="rId11" imgW="3314520" imgH="6476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4110" y="1450975"/>
                        <a:ext cx="3314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402874"/>
              </p:ext>
            </p:extLst>
          </p:nvPr>
        </p:nvGraphicFramePr>
        <p:xfrm>
          <a:off x="5512039" y="2657508"/>
          <a:ext cx="3975100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3" imgW="3974760" imgH="3530520" progId="Equation.DSMT4">
                  <p:embed/>
                </p:oleObj>
              </mc:Choice>
              <mc:Fallback>
                <p:oleObj name="Equation" r:id="rId13" imgW="3974760" imgH="3530520" progId="Equation.DSMT4">
                  <p:embed/>
                  <p:pic>
                    <p:nvPicPr>
                      <p:cNvPr id="215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2039" y="2657508"/>
                        <a:ext cx="3975100" cy="353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707821"/>
              </p:ext>
            </p:extLst>
          </p:nvPr>
        </p:nvGraphicFramePr>
        <p:xfrm>
          <a:off x="7551735" y="6321425"/>
          <a:ext cx="1612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5" imgW="1612800" imgH="380880" progId="Equation.DSMT4">
                  <p:embed/>
                </p:oleObj>
              </mc:Choice>
              <mc:Fallback>
                <p:oleObj name="Equation" r:id="rId15" imgW="1612800" imgH="3808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1735" y="6321425"/>
                        <a:ext cx="16129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599080"/>
              </p:ext>
            </p:extLst>
          </p:nvPr>
        </p:nvGraphicFramePr>
        <p:xfrm>
          <a:off x="1771613" y="3993090"/>
          <a:ext cx="1778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7" imgW="1777680" imgH="533160" progId="Equation.DSMT4">
                  <p:embed/>
                </p:oleObj>
              </mc:Choice>
              <mc:Fallback>
                <p:oleObj name="Equation" r:id="rId17" imgW="1777680" imgH="53316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13" y="3993090"/>
                        <a:ext cx="1778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2D02F63-C777-44B2-9E00-17782103A92F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Alternative way of getting a potential from a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See by doing an example.</a:t>
            </a:r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342900" lvl="8" indent="-342900">
              <a:buFont typeface="Arial" charset="0"/>
              <a:buChar char="■"/>
            </a:pPr>
            <a:r>
              <a:rPr lang="en-GB" dirty="0"/>
              <a:t> 				[1]</a:t>
            </a:r>
          </a:p>
          <a:p>
            <a:endParaRPr lang="en-GB" dirty="0"/>
          </a:p>
          <a:p>
            <a:pPr marL="3657600" lvl="8" indent="0">
              <a:buNone/>
            </a:pPr>
            <a:r>
              <a:rPr lang="en-GB" dirty="0"/>
              <a:t>[2]</a:t>
            </a:r>
          </a:p>
          <a:p>
            <a:pPr marL="3657600" lvl="8" indent="0">
              <a:buNone/>
            </a:pPr>
            <a:endParaRPr lang="en-GB" dirty="0"/>
          </a:p>
          <a:p>
            <a:pPr marL="3657600" lvl="8" indent="0">
              <a:buNone/>
            </a:pPr>
            <a:r>
              <a:rPr lang="en-GB" dirty="0"/>
              <a:t>[3]</a:t>
            </a:r>
          </a:p>
          <a:p>
            <a:pPr marL="3657600" lvl="8" indent="0">
              <a:buNone/>
            </a:pPr>
            <a:endParaRPr lang="en-GB" dirty="0"/>
          </a:p>
          <a:p>
            <a:pPr marL="3657600" lvl="8" indent="0">
              <a:buNone/>
            </a:pPr>
            <a:endParaRPr lang="en-GB" dirty="0"/>
          </a:p>
          <a:p>
            <a:pPr marL="3657600" lvl="8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From [1], integrating w.r.t. x:</a:t>
            </a:r>
          </a:p>
          <a:p>
            <a:endParaRPr lang="en-GB" dirty="0"/>
          </a:p>
          <a:p>
            <a:r>
              <a:rPr lang="en-GB" dirty="0"/>
              <a:t>Take partial derivative w.r.t. y.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From [2]: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now gives: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520180"/>
              </p:ext>
            </p:extLst>
          </p:nvPr>
        </p:nvGraphicFramePr>
        <p:xfrm>
          <a:off x="878591" y="1913469"/>
          <a:ext cx="20066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2006280" imgH="1193760" progId="Equation.DSMT4">
                  <p:embed/>
                </p:oleObj>
              </mc:Choice>
              <mc:Fallback>
                <p:oleObj name="Equation" r:id="rId3" imgW="2006280" imgH="11937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8591" y="1913469"/>
                        <a:ext cx="2006600" cy="119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304600"/>
              </p:ext>
            </p:extLst>
          </p:nvPr>
        </p:nvGraphicFramePr>
        <p:xfrm>
          <a:off x="851957" y="3005112"/>
          <a:ext cx="39243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3924000" imgH="1193760" progId="Equation.DSMT4">
                  <p:embed/>
                </p:oleObj>
              </mc:Choice>
              <mc:Fallback>
                <p:oleObj name="Equation" r:id="rId5" imgW="3924000" imgH="11937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957" y="3005112"/>
                        <a:ext cx="3924300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468913"/>
              </p:ext>
            </p:extLst>
          </p:nvPr>
        </p:nvGraphicFramePr>
        <p:xfrm>
          <a:off x="5474521" y="1948885"/>
          <a:ext cx="2628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2628720" imgH="342720" progId="Equation.DSMT4">
                  <p:embed/>
                </p:oleObj>
              </mc:Choice>
              <mc:Fallback>
                <p:oleObj name="Equation" r:id="rId7" imgW="2628720" imgH="34272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4521" y="1948885"/>
                        <a:ext cx="2628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554930"/>
              </p:ext>
            </p:extLst>
          </p:nvPr>
        </p:nvGraphicFramePr>
        <p:xfrm>
          <a:off x="851957" y="4355035"/>
          <a:ext cx="27813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2781000" imgH="1981080" progId="Equation.DSMT4">
                  <p:embed/>
                </p:oleObj>
              </mc:Choice>
              <mc:Fallback>
                <p:oleObj name="Equation" r:id="rId9" imgW="2781000" imgH="19810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957" y="4355035"/>
                        <a:ext cx="27813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782752"/>
              </p:ext>
            </p:extLst>
          </p:nvPr>
        </p:nvGraphicFramePr>
        <p:xfrm>
          <a:off x="5505392" y="2658539"/>
          <a:ext cx="2476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1" imgW="2476440" imgH="685800" progId="Equation.DSMT4">
                  <p:embed/>
                </p:oleObj>
              </mc:Choice>
              <mc:Fallback>
                <p:oleObj name="Equation" r:id="rId11" imgW="2476440" imgH="6858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392" y="2658539"/>
                        <a:ext cx="24765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735424"/>
              </p:ext>
            </p:extLst>
          </p:nvPr>
        </p:nvGraphicFramePr>
        <p:xfrm>
          <a:off x="5493280" y="3748097"/>
          <a:ext cx="32639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3" imgW="3263760" imgH="1828800" progId="Equation.DSMT4">
                  <p:embed/>
                </p:oleObj>
              </mc:Choice>
              <mc:Fallback>
                <p:oleObj name="Equation" r:id="rId13" imgW="3263760" imgH="182880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3280" y="3748097"/>
                        <a:ext cx="32639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21886"/>
              </p:ext>
            </p:extLst>
          </p:nvPr>
        </p:nvGraphicFramePr>
        <p:xfrm>
          <a:off x="5505450" y="6022975"/>
          <a:ext cx="3136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5" imgW="3136680" imgH="342720" progId="Equation.DSMT4">
                  <p:embed/>
                </p:oleObj>
              </mc:Choice>
              <mc:Fallback>
                <p:oleObj name="Equation" r:id="rId15" imgW="3136680" imgH="34272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6022975"/>
                        <a:ext cx="3136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764B9F9-4058-436B-A700-F2A77489CE3E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10455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5888"/>
            <a:ext cx="4466167" cy="1143000"/>
          </a:xfrm>
        </p:spPr>
        <p:txBody>
          <a:bodyPr/>
          <a:lstStyle/>
          <a:p>
            <a:r>
              <a:rPr lang="en-GB" dirty="0"/>
              <a:t>Potential from a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Now take the partial derivative with respect to z: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Compare this to [3]: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We now have: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533525"/>
            <a:ext cx="4650509" cy="5135563"/>
          </a:xfrm>
        </p:spPr>
        <p:txBody>
          <a:bodyPr/>
          <a:lstStyle/>
          <a:p>
            <a:r>
              <a:rPr lang="en-GB" dirty="0"/>
              <a:t>Potentials are related to potential energies.</a:t>
            </a:r>
          </a:p>
          <a:p>
            <a:r>
              <a:rPr lang="en-GB" dirty="0"/>
              <a:t>Some examples:</a:t>
            </a:r>
          </a:p>
          <a:p>
            <a:r>
              <a:rPr lang="en-GB" dirty="0"/>
              <a:t>Electric potential.</a:t>
            </a:r>
          </a:p>
          <a:p>
            <a:pPr lvl="1"/>
            <a:r>
              <a:rPr lang="en-GB" dirty="0"/>
              <a:t>(Scalar) field V(x y z).</a:t>
            </a:r>
          </a:p>
          <a:p>
            <a:pPr lvl="1"/>
            <a:r>
              <a:rPr lang="en-GB" dirty="0"/>
              <a:t>Units, volts = joules/coulomb.</a:t>
            </a:r>
          </a:p>
          <a:p>
            <a:pPr lvl="1"/>
            <a:r>
              <a:rPr lang="en-GB" dirty="0"/>
              <a:t>A charge q in the field V has a potential energy U = </a:t>
            </a:r>
            <a:r>
              <a:rPr lang="en-GB" dirty="0" err="1"/>
              <a:t>qV</a:t>
            </a:r>
            <a:r>
              <a:rPr lang="en-GB" dirty="0"/>
              <a:t> (joules).</a:t>
            </a:r>
          </a:p>
          <a:p>
            <a:r>
              <a:rPr lang="en-GB" dirty="0"/>
              <a:t>Gravitational potential.</a:t>
            </a:r>
          </a:p>
          <a:p>
            <a:pPr lvl="1"/>
            <a:r>
              <a:rPr lang="en-GB" dirty="0"/>
              <a:t>G(x, y, z) = g ×</a:t>
            </a:r>
            <a:r>
              <a:rPr lang="en-GB" baseline="30000" dirty="0"/>
              <a:t> </a:t>
            </a:r>
            <a:r>
              <a:rPr lang="en-GB" dirty="0"/>
              <a:t>z (close to Earth).</a:t>
            </a:r>
          </a:p>
          <a:p>
            <a:pPr lvl="1"/>
            <a:r>
              <a:rPr lang="en-GB" dirty="0"/>
              <a:t>Units J/kg.</a:t>
            </a:r>
          </a:p>
          <a:p>
            <a:pPr lvl="1"/>
            <a:r>
              <a:rPr lang="en-GB" dirty="0"/>
              <a:t>A mass m in the field G has a potential energy U = m</a:t>
            </a:r>
            <a:r>
              <a:rPr lang="en-GB" baseline="30000" dirty="0"/>
              <a:t> </a:t>
            </a:r>
            <a:r>
              <a:rPr lang="en-GB" dirty="0"/>
              <a:t>×</a:t>
            </a:r>
            <a:r>
              <a:rPr lang="en-GB" baseline="30000" dirty="0"/>
              <a:t> </a:t>
            </a:r>
            <a:r>
              <a:rPr lang="en-GB" dirty="0"/>
              <a:t>G (joules).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238087"/>
              </p:ext>
            </p:extLst>
          </p:nvPr>
        </p:nvGraphicFramePr>
        <p:xfrm>
          <a:off x="953809" y="5562600"/>
          <a:ext cx="3251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3251160" imgH="342720" progId="Equation.DSMT4">
                  <p:embed/>
                </p:oleObj>
              </mc:Choice>
              <mc:Fallback>
                <p:oleObj name="Equation" r:id="rId3" imgW="3251160" imgH="3427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3809" y="5562600"/>
                        <a:ext cx="32512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135023"/>
              </p:ext>
            </p:extLst>
          </p:nvPr>
        </p:nvGraphicFramePr>
        <p:xfrm>
          <a:off x="918670" y="2201863"/>
          <a:ext cx="29464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2946240" imgH="634680" progId="Equation.DSMT4">
                  <p:embed/>
                </p:oleObj>
              </mc:Choice>
              <mc:Fallback>
                <p:oleObj name="Equation" r:id="rId5" imgW="2946240" imgH="6346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8670" y="2201863"/>
                        <a:ext cx="29464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414091"/>
              </p:ext>
            </p:extLst>
          </p:nvPr>
        </p:nvGraphicFramePr>
        <p:xfrm>
          <a:off x="956475" y="3360738"/>
          <a:ext cx="364490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3644640" imgH="1688760" progId="Equation.DSMT4">
                  <p:embed/>
                </p:oleObj>
              </mc:Choice>
              <mc:Fallback>
                <p:oleObj name="Equation" r:id="rId7" imgW="3644640" imgH="16887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6475" y="3360738"/>
                        <a:ext cx="3644900" cy="168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4999738" y="124349"/>
            <a:ext cx="446616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kern="0" dirty="0"/>
              <a:t>Constants in potentials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DBEE5C1-B17D-4255-A314-4DEF5BF1C85A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4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84979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Constants in potentials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Can measure differences in potential energy (and hence potential), but not absolute values.</a:t>
            </a:r>
          </a:p>
          <a:p>
            <a:r>
              <a:rPr lang="en-GB" dirty="0"/>
              <a:t>Gravitational example: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Gravitational potential in “table coordinates” is G(z) = </a:t>
            </a:r>
            <a:r>
              <a:rPr lang="en-GB" dirty="0" err="1"/>
              <a:t>gz</a:t>
            </a:r>
            <a:r>
              <a:rPr lang="en-GB" sz="1800" dirty="0"/>
              <a:t>.</a:t>
            </a:r>
          </a:p>
          <a:p>
            <a:r>
              <a:rPr lang="en-GB" dirty="0"/>
              <a:t>Gravitational potential in “floor coordinates” is G(z</a:t>
            </a:r>
            <a:r>
              <a:rPr lang="en-GB" baseline="30000" dirty="0"/>
              <a:t>/</a:t>
            </a:r>
            <a:r>
              <a:rPr lang="en-GB" dirty="0"/>
              <a:t>) = </a:t>
            </a:r>
            <a:r>
              <a:rPr lang="en-GB" dirty="0" err="1"/>
              <a:t>gz</a:t>
            </a:r>
            <a:r>
              <a:rPr lang="en-GB" baseline="30000" dirty="0"/>
              <a:t>/</a:t>
            </a:r>
            <a:r>
              <a:rPr lang="en-GB" dirty="0"/>
              <a:t> = </a:t>
            </a:r>
            <a:r>
              <a:rPr lang="en-GB" dirty="0" err="1"/>
              <a:t>gz</a:t>
            </a:r>
            <a:r>
              <a:rPr lang="en-GB" sz="1800" dirty="0"/>
              <a:t>+ </a:t>
            </a:r>
            <a:r>
              <a:rPr lang="en-GB" dirty="0" err="1"/>
              <a:t>gh</a:t>
            </a:r>
            <a:r>
              <a:rPr lang="en-GB" sz="1800" baseline="-25000" dirty="0" err="1"/>
              <a:t>T</a:t>
            </a:r>
            <a:r>
              <a:rPr lang="en-GB" sz="1800" dirty="0"/>
              <a:t>.</a:t>
            </a:r>
            <a:endParaRPr lang="en-GB" dirty="0"/>
          </a:p>
          <a:p>
            <a:r>
              <a:rPr lang="en-GB" dirty="0"/>
              <a:t>Potential energy change when ball falls to table, in table coordinates:</a:t>
            </a:r>
          </a:p>
          <a:p>
            <a:pPr lvl="1"/>
            <a:r>
              <a:rPr lang="en-GB" dirty="0">
                <a:latin typeface="Symbol" panose="05050102010706020507" pitchFamily="18" charset="2"/>
                <a:ea typeface="SimSun" panose="02010600030101010101" pitchFamily="2" charset="-122"/>
              </a:rPr>
              <a:t>D</a:t>
            </a:r>
            <a:r>
              <a:rPr lang="en-GB" dirty="0"/>
              <a:t>U = </a:t>
            </a:r>
            <a:r>
              <a:rPr lang="en-GB" dirty="0" err="1"/>
              <a:t>mgh</a:t>
            </a:r>
            <a:r>
              <a:rPr lang="en-GB" baseline="-25000" dirty="0" err="1"/>
              <a:t>B</a:t>
            </a:r>
            <a:r>
              <a:rPr lang="en-GB" dirty="0"/>
              <a:t> – 0</a:t>
            </a:r>
            <a:br>
              <a:rPr lang="en-GB" dirty="0"/>
            </a:br>
            <a:r>
              <a:rPr lang="en-GB" dirty="0"/>
              <a:t>      = </a:t>
            </a:r>
            <a:r>
              <a:rPr lang="en-GB" dirty="0" err="1"/>
              <a:t>mgh</a:t>
            </a:r>
            <a:r>
              <a:rPr lang="en-GB" baseline="-25000" dirty="0" err="1"/>
              <a:t>B</a:t>
            </a:r>
            <a:r>
              <a:rPr lang="en-GB" dirty="0"/>
              <a:t>.</a:t>
            </a:r>
          </a:p>
          <a:p>
            <a:r>
              <a:rPr lang="en-GB" dirty="0"/>
              <a:t>Potential energy change when ball falls to table, in floor coordinates:</a:t>
            </a:r>
          </a:p>
          <a:p>
            <a:pPr lvl="1"/>
            <a:r>
              <a:rPr lang="en-GB" dirty="0">
                <a:latin typeface="Symbol" panose="05050102010706020507" pitchFamily="18" charset="2"/>
                <a:ea typeface="SimSun" panose="02010600030101010101" pitchFamily="2" charset="-122"/>
              </a:rPr>
              <a:t>D</a:t>
            </a:r>
            <a:r>
              <a:rPr lang="en-GB" dirty="0"/>
              <a:t>U = mg(</a:t>
            </a:r>
            <a:r>
              <a:rPr lang="en-GB" dirty="0" err="1"/>
              <a:t>h</a:t>
            </a:r>
            <a:r>
              <a:rPr lang="en-GB" baseline="-25000" dirty="0" err="1"/>
              <a:t>B</a:t>
            </a:r>
            <a:r>
              <a:rPr lang="en-GB" dirty="0"/>
              <a:t> + </a:t>
            </a:r>
            <a:r>
              <a:rPr lang="en-GB" dirty="0" err="1"/>
              <a:t>h</a:t>
            </a:r>
            <a:r>
              <a:rPr lang="en-GB" baseline="-25000" dirty="0" err="1"/>
              <a:t>T</a:t>
            </a:r>
            <a:r>
              <a:rPr lang="en-GB" dirty="0"/>
              <a:t>) – </a:t>
            </a:r>
            <a:r>
              <a:rPr lang="en-GB" dirty="0" err="1"/>
              <a:t>mgh</a:t>
            </a:r>
            <a:r>
              <a:rPr lang="en-GB" baseline="-25000" dirty="0" err="1"/>
              <a:t>T</a:t>
            </a:r>
            <a:br>
              <a:rPr lang="en-GB" dirty="0"/>
            </a:br>
            <a:r>
              <a:rPr lang="en-GB" dirty="0"/>
              <a:t>      = </a:t>
            </a:r>
            <a:r>
              <a:rPr lang="en-GB" dirty="0" err="1"/>
              <a:t>mgh</a:t>
            </a:r>
            <a:r>
              <a:rPr lang="en-GB" baseline="-25000" dirty="0" err="1"/>
              <a:t>B</a:t>
            </a:r>
            <a:r>
              <a:rPr lang="en-GB" dirty="0"/>
              <a:t>. </a:t>
            </a:r>
          </a:p>
          <a:p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1117597" y="4851420"/>
            <a:ext cx="2827867" cy="1483193"/>
            <a:chOff x="1117597" y="4470405"/>
            <a:chExt cx="2827867" cy="1483193"/>
          </a:xfrm>
        </p:grpSpPr>
        <p:sp>
          <p:nvSpPr>
            <p:cNvPr id="5" name="Rectangle 4"/>
            <p:cNvSpPr/>
            <p:nvPr/>
          </p:nvSpPr>
          <p:spPr>
            <a:xfrm>
              <a:off x="1117597" y="4470405"/>
              <a:ext cx="2827867" cy="16086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 rot="6954343">
              <a:off x="772930" y="5206414"/>
              <a:ext cx="1413934" cy="8043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 rot="14645657" flipH="1">
              <a:off x="2881207" y="5172540"/>
              <a:ext cx="1413934" cy="8043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Oval 10"/>
          <p:cNvSpPr/>
          <p:nvPr/>
        </p:nvSpPr>
        <p:spPr>
          <a:xfrm>
            <a:off x="2048981" y="3149601"/>
            <a:ext cx="203200" cy="203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948267" y="4817552"/>
            <a:ext cx="0" cy="146359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48267" y="3191932"/>
            <a:ext cx="0" cy="168065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11213" y="5308644"/>
            <a:ext cx="41710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err="1"/>
              <a:t>h</a:t>
            </a:r>
            <a:r>
              <a:rPr lang="en-GB" baseline="-25000" dirty="0" err="1"/>
              <a:t>T</a:t>
            </a:r>
            <a:endParaRPr lang="en-GB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742827" y="3806802"/>
            <a:ext cx="42672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err="1"/>
              <a:t>h</a:t>
            </a:r>
            <a:r>
              <a:rPr lang="en-GB" baseline="-25000" dirty="0" err="1"/>
              <a:t>B</a:t>
            </a:r>
            <a:endParaRPr lang="en-GB" baseline="-250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097867" y="3564467"/>
            <a:ext cx="25400" cy="268280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935308" y="4418596"/>
            <a:ext cx="34657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z</a:t>
            </a:r>
            <a:r>
              <a:rPr lang="en-GB" baseline="30000" dirty="0"/>
              <a:t>/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848680" y="3572929"/>
            <a:ext cx="12104" cy="127849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81292" y="4046042"/>
            <a:ext cx="29848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z</a:t>
            </a:r>
            <a:endParaRPr lang="en-GB" baseline="30000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3006418A-7A21-44C7-BDA9-C9E632D09279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5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411836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Phys108 Exam May 2012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29"/>
          <a:stretch/>
        </p:blipFill>
        <p:spPr bwMode="auto">
          <a:xfrm>
            <a:off x="1279525" y="1515533"/>
            <a:ext cx="7346950" cy="519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7343B78-67FE-4939-B0A9-FD2213072455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6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322696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369DB-A648-44A7-871F-E3CAE2F49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Gravity and acceleration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CE67A3-815E-47F9-BA4E-C211EDF42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62" y="1484851"/>
            <a:ext cx="4699852" cy="53144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8634C6C-D897-4732-AFA4-1E689ED087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0916" y="1866009"/>
            <a:ext cx="4545116" cy="414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032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Phys108 Exam May 2019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7343B78-67FE-4939-B0A9-FD2213072455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8</a:t>
            </a:fld>
            <a:endParaRPr lang="en-GB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D04863-3FAB-41F7-865E-2FB4ED2EA3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873" y="1536149"/>
            <a:ext cx="6525717" cy="508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426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Phys108 Exam May 2012</a:t>
            </a: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378" y="1494364"/>
            <a:ext cx="7231563" cy="5170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88BDD20-0F73-4620-B8A6-C7AB3D5C4043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9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883700361"/>
      </p:ext>
    </p:extLst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8421</TotalTime>
  <Words>380</Words>
  <Application>Microsoft Office PowerPoint</Application>
  <PresentationFormat>A4 Paper (210x297 mm)</PresentationFormat>
  <Paragraphs>112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Symbol</vt:lpstr>
      <vt:lpstr>Times New Roman</vt:lpstr>
      <vt:lpstr>TimA4Landscape</vt:lpstr>
      <vt:lpstr>Equation</vt:lpstr>
      <vt:lpstr>Vector calculus – some odds and ends</vt:lpstr>
      <vt:lpstr>More on deriving a potential from a field</vt:lpstr>
      <vt:lpstr>Alternative way of getting a potential from a field</vt:lpstr>
      <vt:lpstr>Potential from a field</vt:lpstr>
      <vt:lpstr>Constants in potentials</vt:lpstr>
      <vt:lpstr>Phys108 Exam May 2012</vt:lpstr>
      <vt:lpstr>Gravity and acceleration</vt:lpstr>
      <vt:lpstr>Phys108 Exam May 2019</vt:lpstr>
      <vt:lpstr>Phys108 Exam May 2012</vt:lpstr>
      <vt:lpstr>Phys108 Exam May 2012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calculus</dc:title>
  <dc:creator>Tim Greenshaw</dc:creator>
  <cp:lastModifiedBy>Tim Greenshaw</cp:lastModifiedBy>
  <cp:revision>92</cp:revision>
  <cp:lastPrinted>2019-02-07T12:44:10Z</cp:lastPrinted>
  <dcterms:created xsi:type="dcterms:W3CDTF">2012-02-06T13:56:19Z</dcterms:created>
  <dcterms:modified xsi:type="dcterms:W3CDTF">2019-02-18T20:22:13Z</dcterms:modified>
</cp:coreProperties>
</file>