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8" r:id="rId2"/>
    <p:sldId id="307" r:id="rId3"/>
    <p:sldId id="313" r:id="rId4"/>
    <p:sldId id="308" r:id="rId5"/>
    <p:sldId id="319" r:id="rId6"/>
    <p:sldId id="309" r:id="rId7"/>
    <p:sldId id="310" r:id="rId8"/>
    <p:sldId id="311" r:id="rId9"/>
    <p:sldId id="320" r:id="rId10"/>
    <p:sldId id="312" r:id="rId11"/>
    <p:sldId id="315" r:id="rId12"/>
    <p:sldId id="314" r:id="rId13"/>
  </p:sldIdLst>
  <p:sldSz cx="9906000" cy="6858000" type="A4"/>
  <p:notesSz cx="9601200" cy="731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1A4C85-7640-42CF-A138-887DCD0E9508}" v="15" dt="2019-02-08T12:49:40.6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67" autoAdjust="0"/>
    <p:restoredTop sz="96622" autoAdjust="0"/>
  </p:normalViewPr>
  <p:slideViewPr>
    <p:cSldViewPr snapToGrid="0">
      <p:cViewPr varScale="1">
        <p:scale>
          <a:sx n="91" d="100"/>
          <a:sy n="91" d="100"/>
        </p:scale>
        <p:origin x="864" y="5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-1738" y="-82"/>
      </p:cViewPr>
      <p:guideLst>
        <p:guide orient="horz" pos="2304"/>
        <p:guide pos="302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Greenshaw" userId="7cff769c7af84488" providerId="LiveId" clId="{AE1A4C85-7640-42CF-A138-887DCD0E9508}"/>
    <pc:docChg chg="undo addSld delSld modSld sldOrd modNotesMaster modHandout">
      <pc:chgData name="Tim Greenshaw" userId="7cff769c7af84488" providerId="LiveId" clId="{AE1A4C85-7640-42CF-A138-887DCD0E9508}" dt="2019-02-08T12:49:40.622" v="82"/>
      <pc:docMkLst>
        <pc:docMk/>
      </pc:docMkLst>
      <pc:sldChg chg="modSp">
        <pc:chgData name="Tim Greenshaw" userId="7cff769c7af84488" providerId="LiveId" clId="{AE1A4C85-7640-42CF-A138-887DCD0E9508}" dt="2019-02-07T10:57:13.936" v="71" actId="1038"/>
        <pc:sldMkLst>
          <pc:docMk/>
          <pc:sldMk cId="0" sldId="309"/>
        </pc:sldMkLst>
        <pc:spChg chg="mod">
          <ac:chgData name="Tim Greenshaw" userId="7cff769c7af84488" providerId="LiveId" clId="{AE1A4C85-7640-42CF-A138-887DCD0E9508}" dt="2019-02-07T10:55:19.010" v="40" actId="20577"/>
          <ac:spMkLst>
            <pc:docMk/>
            <pc:sldMk cId="0" sldId="309"/>
            <ac:spMk id="3" creationId="{00000000-0000-0000-0000-000000000000}"/>
          </ac:spMkLst>
        </pc:spChg>
        <pc:spChg chg="mod">
          <ac:chgData name="Tim Greenshaw" userId="7cff769c7af84488" providerId="LiveId" clId="{AE1A4C85-7640-42CF-A138-887DCD0E9508}" dt="2019-02-07T10:55:09.028" v="38" actId="20577"/>
          <ac:spMkLst>
            <pc:docMk/>
            <pc:sldMk cId="0" sldId="309"/>
            <ac:spMk id="4" creationId="{00000000-0000-0000-0000-000000000000}"/>
          </ac:spMkLst>
        </pc:spChg>
        <pc:graphicFrameChg chg="mod">
          <ac:chgData name="Tim Greenshaw" userId="7cff769c7af84488" providerId="LiveId" clId="{AE1A4C85-7640-42CF-A138-887DCD0E9508}" dt="2019-02-07T10:56:46.787" v="60" actId="1037"/>
          <ac:graphicFrameMkLst>
            <pc:docMk/>
            <pc:sldMk cId="0" sldId="309"/>
            <ac:graphicFrameMk id="3079" creationId="{00000000-0000-0000-0000-000000000000}"/>
          </ac:graphicFrameMkLst>
        </pc:graphicFrameChg>
        <pc:graphicFrameChg chg="mod">
          <ac:chgData name="Tim Greenshaw" userId="7cff769c7af84488" providerId="LiveId" clId="{AE1A4C85-7640-42CF-A138-887DCD0E9508}" dt="2019-02-07T10:57:13.936" v="71" actId="1038"/>
          <ac:graphicFrameMkLst>
            <pc:docMk/>
            <pc:sldMk cId="0" sldId="309"/>
            <ac:graphicFrameMk id="3080" creationId="{00000000-0000-0000-0000-000000000000}"/>
          </ac:graphicFrameMkLst>
        </pc:graphicFrameChg>
      </pc:sldChg>
      <pc:sldChg chg="modSp">
        <pc:chgData name="Tim Greenshaw" userId="7cff769c7af84488" providerId="LiveId" clId="{AE1A4C85-7640-42CF-A138-887DCD0E9508}" dt="2019-02-07T10:57:35.572" v="75" actId="1038"/>
        <pc:sldMkLst>
          <pc:docMk/>
          <pc:sldMk cId="0" sldId="310"/>
        </pc:sldMkLst>
        <pc:graphicFrameChg chg="mod">
          <ac:chgData name="Tim Greenshaw" userId="7cff769c7af84488" providerId="LiveId" clId="{AE1A4C85-7640-42CF-A138-887DCD0E9508}" dt="2019-02-07T10:57:35.572" v="75" actId="1038"/>
          <ac:graphicFrameMkLst>
            <pc:docMk/>
            <pc:sldMk cId="0" sldId="310"/>
            <ac:graphicFrameMk id="5" creationId="{00000000-0000-0000-0000-000000000000}"/>
          </ac:graphicFrameMkLst>
        </pc:graphicFrameChg>
      </pc:sldChg>
      <pc:sldChg chg="modSp">
        <pc:chgData name="Tim Greenshaw" userId="7cff769c7af84488" providerId="LiveId" clId="{AE1A4C85-7640-42CF-A138-887DCD0E9508}" dt="2019-02-07T10:58:36.526" v="80" actId="1037"/>
        <pc:sldMkLst>
          <pc:docMk/>
          <pc:sldMk cId="0" sldId="312"/>
        </pc:sldMkLst>
        <pc:graphicFrameChg chg="mod">
          <ac:chgData name="Tim Greenshaw" userId="7cff769c7af84488" providerId="LiveId" clId="{AE1A4C85-7640-42CF-A138-887DCD0E9508}" dt="2019-02-07T10:58:36.526" v="80" actId="1037"/>
          <ac:graphicFrameMkLst>
            <pc:docMk/>
            <pc:sldMk cId="0" sldId="312"/>
            <ac:graphicFrameMk id="9" creationId="{00000000-0000-0000-0000-000000000000}"/>
          </ac:graphicFrameMkLst>
        </pc:graphicFrameChg>
      </pc:sldChg>
      <pc:sldChg chg="modSp">
        <pc:chgData name="Tim Greenshaw" userId="7cff769c7af84488" providerId="LiveId" clId="{AE1A4C85-7640-42CF-A138-887DCD0E9508}" dt="2019-02-07T10:55:40.318" v="42" actId="113"/>
        <pc:sldMkLst>
          <pc:docMk/>
          <pc:sldMk cId="0" sldId="313"/>
        </pc:sldMkLst>
        <pc:spChg chg="mod">
          <ac:chgData name="Tim Greenshaw" userId="7cff769c7af84488" providerId="LiveId" clId="{AE1A4C85-7640-42CF-A138-887DCD0E9508}" dt="2019-02-07T10:55:40.318" v="42" actId="113"/>
          <ac:spMkLst>
            <pc:docMk/>
            <pc:sldMk cId="0" sldId="313"/>
            <ac:spMk id="3" creationId="{00000000-0000-0000-0000-000000000000}"/>
          </ac:spMkLst>
        </pc:spChg>
      </pc:sldChg>
      <pc:sldChg chg="modSp ord">
        <pc:chgData name="Tim Greenshaw" userId="7cff769c7af84488" providerId="LiveId" clId="{AE1A4C85-7640-42CF-A138-887DCD0E9508}" dt="2019-02-05T12:34:53.015" v="36"/>
        <pc:sldMkLst>
          <pc:docMk/>
          <pc:sldMk cId="1122378739" sldId="318"/>
        </pc:sldMkLst>
        <pc:spChg chg="mod">
          <ac:chgData name="Tim Greenshaw" userId="7cff769c7af84488" providerId="LiveId" clId="{AE1A4C85-7640-42CF-A138-887DCD0E9508}" dt="2019-02-05T12:34:37.013" v="34" actId="20577"/>
          <ac:spMkLst>
            <pc:docMk/>
            <pc:sldMk cId="1122378739" sldId="318"/>
            <ac:spMk id="3" creationId="{00000000-0000-0000-0000-000000000000}"/>
          </ac:spMkLst>
        </pc:spChg>
      </pc:sldChg>
    </pc:docChg>
  </pc:docChgLst>
  <pc:docChgLst>
    <pc:chgData name="Tim Greenshaw" userId="7cff769c7af84488" providerId="LiveId" clId="{CBDF7AFB-850C-4DE1-99EA-1504409FC772}"/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4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4160805" cy="365363"/>
          </a:xfrm>
          <a:prstGeom prst="rect">
            <a:avLst/>
          </a:prstGeom>
        </p:spPr>
        <p:txBody>
          <a:bodyPr vert="horz" lIns="88258" tIns="44129" rIns="88258" bIns="4412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252" y="1"/>
            <a:ext cx="4160805" cy="365363"/>
          </a:xfrm>
          <a:prstGeom prst="rect">
            <a:avLst/>
          </a:prstGeom>
        </p:spPr>
        <p:txBody>
          <a:bodyPr vert="horz" lIns="88258" tIns="44129" rIns="88258" bIns="44129" rtlCol="0"/>
          <a:lstStyle>
            <a:lvl1pPr algn="r">
              <a:defRPr sz="1200"/>
            </a:lvl1pPr>
          </a:lstStyle>
          <a:p>
            <a:fld id="{23AF443E-7DFA-43D1-8E71-A79C379C244A}" type="datetimeFigureOut">
              <a:rPr lang="en-GB" smtClean="0"/>
              <a:t>08/02/19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6948703"/>
            <a:ext cx="4160805" cy="365363"/>
          </a:xfrm>
          <a:prstGeom prst="rect">
            <a:avLst/>
          </a:prstGeom>
        </p:spPr>
        <p:txBody>
          <a:bodyPr vert="horz" lIns="88258" tIns="44129" rIns="88258" bIns="4412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252" y="6948703"/>
            <a:ext cx="4160805" cy="365363"/>
          </a:xfrm>
          <a:prstGeom prst="rect">
            <a:avLst/>
          </a:prstGeom>
        </p:spPr>
        <p:txBody>
          <a:bodyPr vert="horz" lIns="88258" tIns="44129" rIns="88258" bIns="44129" rtlCol="0" anchor="b"/>
          <a:lstStyle>
            <a:lvl1pPr algn="r">
              <a:defRPr sz="1200"/>
            </a:lvl1pPr>
          </a:lstStyle>
          <a:p>
            <a:fld id="{FE3580B5-0B02-4F21-AD5D-408FCD0F34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206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58662" cy="3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252" y="1"/>
            <a:ext cx="4160805" cy="3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19400" y="549275"/>
            <a:ext cx="39624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1839" y="3474352"/>
            <a:ext cx="7677527" cy="3292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03"/>
            <a:ext cx="4158662" cy="3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252" y="6948703"/>
            <a:ext cx="4160805" cy="3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F1C52D4-C0F1-424B-BBAA-A110CCC3F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29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633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261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reen@liv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1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3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7.wmf"/><Relationship Id="rId7" Type="http://schemas.openxmlformats.org/officeDocument/2006/relationships/image" Target="../media/image4.wmf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3.wmf"/><Relationship Id="rId10" Type="http://schemas.openxmlformats.org/officeDocument/2006/relationships/image" Target="../media/image8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Phys108 – Mathematics for Physicists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299" y="1533525"/>
            <a:ext cx="4533899" cy="5135563"/>
          </a:xfrm>
        </p:spPr>
        <p:txBody>
          <a:bodyPr/>
          <a:lstStyle/>
          <a:p>
            <a:r>
              <a:rPr lang="en-GB" dirty="0"/>
              <a:t>Lecturer:</a:t>
            </a:r>
          </a:p>
          <a:p>
            <a:pPr lvl="1"/>
            <a:r>
              <a:rPr lang="en-GB" dirty="0"/>
              <a:t>Prof. Tim Greenshaw.</a:t>
            </a:r>
          </a:p>
          <a:p>
            <a:pPr lvl="1"/>
            <a:r>
              <a:rPr lang="en-GB" dirty="0"/>
              <a:t>Oliver Lodge Lab, Room 333.</a:t>
            </a:r>
          </a:p>
          <a:p>
            <a:pPr lvl="1"/>
            <a:r>
              <a:rPr lang="en-GB" dirty="0"/>
              <a:t>Office hours, Fri. 11:30…13:30.</a:t>
            </a:r>
          </a:p>
          <a:p>
            <a:pPr lvl="1"/>
            <a:r>
              <a:rPr lang="en-GB" dirty="0"/>
              <a:t>Email </a:t>
            </a:r>
            <a:r>
              <a:rPr lang="en-GB" dirty="0">
                <a:hlinkClick r:id="rId3"/>
              </a:rPr>
              <a:t>green@liv.ac.uk</a:t>
            </a:r>
            <a:endParaRPr lang="en-GB" dirty="0"/>
          </a:p>
          <a:p>
            <a:r>
              <a:rPr lang="en-GB" dirty="0"/>
              <a:t>Lectures:</a:t>
            </a:r>
          </a:p>
          <a:p>
            <a:pPr lvl="1"/>
            <a:r>
              <a:rPr lang="en-GB" dirty="0"/>
              <a:t>Monday 14:00, HSLT.</a:t>
            </a:r>
          </a:p>
          <a:p>
            <a:pPr lvl="1"/>
            <a:r>
              <a:rPr lang="en-GB" dirty="0"/>
              <a:t>Wednesday 13:00, HSLT. </a:t>
            </a:r>
          </a:p>
          <a:p>
            <a:pPr lvl="1"/>
            <a:r>
              <a:rPr lang="en-GB" dirty="0"/>
              <a:t>Thursday 09:00, HSLT.</a:t>
            </a:r>
          </a:p>
          <a:p>
            <a:r>
              <a:rPr lang="en-GB" dirty="0"/>
              <a:t>Problems Classes:</a:t>
            </a:r>
          </a:p>
          <a:p>
            <a:pPr lvl="1"/>
            <a:r>
              <a:rPr lang="en-GB" dirty="0"/>
              <a:t>Friday 9:00...11:00.</a:t>
            </a:r>
          </a:p>
          <a:p>
            <a:pPr lvl="1"/>
            <a:r>
              <a:rPr lang="en-GB" dirty="0"/>
              <a:t>Central Teaching Labs, </a:t>
            </a:r>
            <a:r>
              <a:rPr lang="en-GB" dirty="0" err="1"/>
              <a:t>GFlex</a:t>
            </a:r>
            <a:r>
              <a:rPr lang="en-GB" dirty="0"/>
              <a:t>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29199" y="1533525"/>
            <a:ext cx="4484255" cy="5135563"/>
          </a:xfrm>
        </p:spPr>
        <p:txBody>
          <a:bodyPr/>
          <a:lstStyle/>
          <a:p>
            <a:r>
              <a:rPr lang="en-GB" dirty="0"/>
              <a:t>Outline syllabus:</a:t>
            </a:r>
          </a:p>
          <a:p>
            <a:pPr lvl="1"/>
            <a:r>
              <a:rPr lang="en-GB" dirty="0"/>
              <a:t>Matrices.</a:t>
            </a:r>
          </a:p>
          <a:p>
            <a:pPr lvl="1"/>
            <a:r>
              <a:rPr lang="en-GB" dirty="0"/>
              <a:t>Vector calculus.</a:t>
            </a:r>
          </a:p>
          <a:p>
            <a:pPr lvl="1"/>
            <a:r>
              <a:rPr lang="en-GB" dirty="0"/>
              <a:t>Differential equations.</a:t>
            </a:r>
          </a:p>
          <a:p>
            <a:pPr lvl="1"/>
            <a:r>
              <a:rPr lang="en-GB" dirty="0"/>
              <a:t>Fourier series.</a:t>
            </a:r>
          </a:p>
          <a:p>
            <a:pPr lvl="1"/>
            <a:r>
              <a:rPr lang="en-GB" dirty="0"/>
              <a:t>Fourier integrals.</a:t>
            </a:r>
          </a:p>
          <a:p>
            <a:r>
              <a:rPr lang="en-GB" dirty="0"/>
              <a:t>Recommended textbook:</a:t>
            </a:r>
          </a:p>
          <a:p>
            <a:pPr lvl="1"/>
            <a:r>
              <a:rPr lang="en-GB" dirty="0"/>
              <a:t>“Calculus, a Complete Course”, Adams and Essex, (Pub. Pearson).</a:t>
            </a:r>
          </a:p>
          <a:p>
            <a:r>
              <a:rPr lang="en-GB" dirty="0"/>
              <a:t>Assessment:</a:t>
            </a:r>
          </a:p>
          <a:p>
            <a:pPr lvl="1"/>
            <a:r>
              <a:rPr lang="en-GB" dirty="0"/>
              <a:t>Exam end of S2: 70%.</a:t>
            </a:r>
          </a:p>
          <a:p>
            <a:pPr lvl="1"/>
            <a:r>
              <a:rPr lang="en-GB" dirty="0"/>
              <a:t>Problems Classes: 20%.</a:t>
            </a:r>
          </a:p>
          <a:p>
            <a:pPr lvl="1"/>
            <a:r>
              <a:rPr lang="en-GB" dirty="0"/>
              <a:t>Homework: 10%.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E15E10E-8F0D-4DAE-85D5-09F1699E2406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122378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Solving simultaneous equations using matrices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Matrices are extremely useful!</a:t>
            </a:r>
          </a:p>
          <a:p>
            <a:r>
              <a:rPr lang="en-GB" dirty="0"/>
              <a:t>One application:</a:t>
            </a:r>
            <a:br>
              <a:rPr lang="en-GB" dirty="0"/>
            </a:br>
            <a:r>
              <a:rPr lang="en-GB" dirty="0"/>
              <a:t>solving simultaneous equations.</a:t>
            </a:r>
          </a:p>
          <a:p>
            <a:r>
              <a:rPr lang="en-GB" dirty="0"/>
              <a:t>Consider: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Can write as matrix equation</a:t>
            </a:r>
            <a:br>
              <a:rPr lang="en-GB" dirty="0"/>
            </a:br>
            <a:r>
              <a:rPr lang="en-GB" dirty="0"/>
              <a:t>where: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Multiplying the matrix equation from the left by </a:t>
            </a:r>
            <a:r>
              <a:rPr lang="en-GB" b="1" dirty="0"/>
              <a:t>A</a:t>
            </a:r>
            <a:r>
              <a:rPr lang="en-GB" baseline="30000" dirty="0"/>
              <a:t>-1</a:t>
            </a:r>
            <a:r>
              <a:rPr lang="en-GB" dirty="0"/>
              <a:t> gives: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From this can read off the values of x, y and z.</a:t>
            </a:r>
          </a:p>
          <a:p>
            <a:r>
              <a:rPr lang="en-GB" dirty="0"/>
              <a:t>Here,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19163" y="2979738"/>
          <a:ext cx="18161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1815840" imgH="1054080" progId="Equation.DSMT4">
                  <p:embed/>
                </p:oleObj>
              </mc:Choice>
              <mc:Fallback>
                <p:oleObj name="Equation" r:id="rId3" imgW="1815840" imgH="10540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163" y="2979738"/>
                        <a:ext cx="18161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923624" y="4112782"/>
          <a:ext cx="812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812520" imgH="279360" progId="Equation.DSMT4">
                  <p:embed/>
                </p:oleObj>
              </mc:Choice>
              <mc:Fallback>
                <p:oleObj name="Equation" r:id="rId5" imgW="812520" imgH="2793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624" y="4112782"/>
                        <a:ext cx="8128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85838" y="4824413"/>
          <a:ext cx="38481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7" imgW="3848040" imgH="1117440" progId="Equation.DSMT4">
                  <p:embed/>
                </p:oleObj>
              </mc:Choice>
              <mc:Fallback>
                <p:oleObj name="Equation" r:id="rId7" imgW="3848040" imgH="11174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4824413"/>
                        <a:ext cx="38481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907278"/>
              </p:ext>
            </p:extLst>
          </p:nvPr>
        </p:nvGraphicFramePr>
        <p:xfrm>
          <a:off x="5505116" y="2229322"/>
          <a:ext cx="1473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9" imgW="1473120" imgH="711000" progId="Equation.DSMT4">
                  <p:embed/>
                </p:oleObj>
              </mc:Choice>
              <mc:Fallback>
                <p:oleObj name="Equation" r:id="rId9" imgW="1473120" imgH="7110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116" y="2229322"/>
                        <a:ext cx="14732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064336"/>
              </p:ext>
            </p:extLst>
          </p:nvPr>
        </p:nvGraphicFramePr>
        <p:xfrm>
          <a:off x="5481638" y="4010025"/>
          <a:ext cx="3505200" cy="260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1" imgW="3504960" imgH="2603160" progId="Equation.DSMT4">
                  <p:embed/>
                </p:oleObj>
              </mc:Choice>
              <mc:Fallback>
                <p:oleObj name="Equation" r:id="rId11" imgW="3504960" imgH="260316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1638" y="4010025"/>
                        <a:ext cx="3505200" cy="260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074A684-A8A1-493D-8814-15CC69033856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10</a:t>
            </a:fld>
            <a:endParaRPr lang="en-GB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Solving simultaneous equations using Cramer’s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Consider same set of equations: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Provided the determinant </a:t>
            </a:r>
            <a:r>
              <a:rPr lang="en-GB" dirty="0">
                <a:latin typeface="Symbol" pitchFamily="18" charset="2"/>
              </a:rPr>
              <a:t>D </a:t>
            </a:r>
            <a:r>
              <a:rPr lang="en-GB" dirty="0"/>
              <a:t>of the coefficient matrix </a:t>
            </a:r>
            <a:r>
              <a:rPr lang="en-GB" b="1" dirty="0"/>
              <a:t>A</a:t>
            </a:r>
            <a:r>
              <a:rPr lang="en-GB" dirty="0"/>
              <a:t> is not zero, the solution is given by: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Here,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and,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Hence, e.g.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19163" y="1944986"/>
          <a:ext cx="18161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1815840" imgH="1054080" progId="Equation.DSMT4">
                  <p:embed/>
                </p:oleObj>
              </mc:Choice>
              <mc:Fallback>
                <p:oleObj name="Equation" r:id="rId3" imgW="1815840" imgH="10540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163" y="1944986"/>
                        <a:ext cx="18161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7899106"/>
              </p:ext>
            </p:extLst>
          </p:nvPr>
        </p:nvGraphicFramePr>
        <p:xfrm>
          <a:off x="929579" y="4047552"/>
          <a:ext cx="25400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5" imgW="2539800" imgH="622080" progId="Equation.DSMT4">
                  <p:embed/>
                </p:oleObj>
              </mc:Choice>
              <mc:Fallback>
                <p:oleObj name="Equation" r:id="rId5" imgW="2539800" imgH="622080" progId="Equation.DSMT4">
                  <p:embed/>
                  <p:pic>
                    <p:nvPicPr>
                      <p:cNvPr id="2355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9579" y="4047552"/>
                        <a:ext cx="25400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375966"/>
              </p:ext>
            </p:extLst>
          </p:nvPr>
        </p:nvGraphicFramePr>
        <p:xfrm>
          <a:off x="945165" y="5137838"/>
          <a:ext cx="34544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7" imgW="3454200" imgH="1117440" progId="Equation.DSMT4">
                  <p:embed/>
                </p:oleObj>
              </mc:Choice>
              <mc:Fallback>
                <p:oleObj name="Equation" r:id="rId7" imgW="3454200" imgH="1117440" progId="Equation.DSMT4">
                  <p:embed/>
                  <p:pic>
                    <p:nvPicPr>
                      <p:cNvPr id="235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165" y="5137838"/>
                        <a:ext cx="34544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5427019" y="1968157"/>
          <a:ext cx="37973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9" imgW="3797280" imgH="1117440" progId="Equation.DSMT4">
                  <p:embed/>
                </p:oleObj>
              </mc:Choice>
              <mc:Fallback>
                <p:oleObj name="Equation" r:id="rId9" imgW="3797280" imgH="1117440" progId="Equation.DSMT4">
                  <p:embed/>
                  <p:pic>
                    <p:nvPicPr>
                      <p:cNvPr id="2356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7019" y="1968157"/>
                        <a:ext cx="37973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067995"/>
              </p:ext>
            </p:extLst>
          </p:nvPr>
        </p:nvGraphicFramePr>
        <p:xfrm>
          <a:off x="5425784" y="3922628"/>
          <a:ext cx="2171700" cy="226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1" imgW="2171520" imgH="2260440" progId="Equation.DSMT4">
                  <p:embed/>
                </p:oleObj>
              </mc:Choice>
              <mc:Fallback>
                <p:oleObj name="Equation" r:id="rId11" imgW="2171520" imgH="22604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425784" y="3922628"/>
                        <a:ext cx="2171700" cy="226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AED8A0D-88F5-4676-9F99-88E60BC1FF89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11</a:t>
            </a:fld>
            <a:endParaRPr lang="en-GB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Write down the transpose of the matrix: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Prove that, for any 2 × 2 matrices </a:t>
            </a:r>
            <a:r>
              <a:rPr lang="en-GB" b="1" dirty="0"/>
              <a:t>A</a:t>
            </a:r>
            <a:r>
              <a:rPr lang="en-GB" dirty="0"/>
              <a:t> and </a:t>
            </a:r>
            <a:r>
              <a:rPr lang="en-GB" b="1" dirty="0"/>
              <a:t>B</a:t>
            </a:r>
            <a:r>
              <a:rPr lang="en-GB" dirty="0"/>
              <a:t>, (</a:t>
            </a:r>
            <a:r>
              <a:rPr lang="en-GB" b="1" dirty="0"/>
              <a:t>AB</a:t>
            </a:r>
            <a:r>
              <a:rPr lang="en-GB" dirty="0"/>
              <a:t>)</a:t>
            </a:r>
            <a:r>
              <a:rPr lang="en-GB" baseline="30000" dirty="0"/>
              <a:t>T</a:t>
            </a:r>
            <a:r>
              <a:rPr lang="en-GB" dirty="0"/>
              <a:t> = </a:t>
            </a:r>
            <a:r>
              <a:rPr lang="en-GB" b="1" dirty="0"/>
              <a:t>B</a:t>
            </a:r>
            <a:r>
              <a:rPr lang="en-GB" baseline="30000" dirty="0"/>
              <a:t>T</a:t>
            </a:r>
            <a:r>
              <a:rPr lang="en-GB" b="1" dirty="0"/>
              <a:t>A</a:t>
            </a:r>
            <a:r>
              <a:rPr lang="en-GB" baseline="30000" dirty="0"/>
              <a:t>T</a:t>
            </a:r>
            <a:r>
              <a:rPr lang="en-GB" dirty="0"/>
              <a:t>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Prove that: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for the 3 × 3 diagonal matrix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934370" y="2299287"/>
          <a:ext cx="14986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1498320" imgH="1498320" progId="Equation.DSMT4">
                  <p:embed/>
                </p:oleObj>
              </mc:Choice>
              <mc:Fallback>
                <p:oleObj name="Equation" r:id="rId3" imgW="1498320" imgH="1498320" progId="Equation.DSMT4">
                  <p:embed/>
                  <p:pic>
                    <p:nvPicPr>
                      <p:cNvPr id="225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4370" y="2299287"/>
                        <a:ext cx="1498600" cy="149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510465" y="1889376"/>
          <a:ext cx="1778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5" imgW="1777680" imgH="1143000" progId="Equation.DSMT4">
                  <p:embed/>
                </p:oleObj>
              </mc:Choice>
              <mc:Fallback>
                <p:oleObj name="Equation" r:id="rId5" imgW="1777680" imgH="11430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0465" y="1889376"/>
                        <a:ext cx="17780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5494251" y="3584575"/>
          <a:ext cx="16637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7" imgW="1663560" imgH="1117440" progId="Equation.DSMT4">
                  <p:embed/>
                </p:oleObj>
              </mc:Choice>
              <mc:Fallback>
                <p:oleObj name="Equation" r:id="rId7" imgW="1663560" imgH="1117440" progId="Equation.DSMT4">
                  <p:embed/>
                  <p:pic>
                    <p:nvPicPr>
                      <p:cNvPr id="225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4251" y="3584575"/>
                        <a:ext cx="16637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A710D77-F90A-4CDB-8DDD-FFDB59647B54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12</a:t>
            </a:fld>
            <a:endParaRPr lang="en-GB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Lecture 2 – Matrices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In this lecture we will:</a:t>
            </a:r>
          </a:p>
          <a:p>
            <a:pPr lvl="1"/>
            <a:r>
              <a:rPr lang="en-GB" dirty="0"/>
              <a:t>Introduce the transpose.</a:t>
            </a:r>
          </a:p>
          <a:p>
            <a:pPr lvl="1"/>
            <a:r>
              <a:rPr lang="en-GB" dirty="0"/>
              <a:t>Look at determinants.</a:t>
            </a:r>
          </a:p>
          <a:p>
            <a:pPr lvl="1"/>
            <a:r>
              <a:rPr lang="en-GB" dirty="0"/>
              <a:t>Define minors and cofactors.</a:t>
            </a:r>
          </a:p>
          <a:p>
            <a:pPr lvl="1"/>
            <a:r>
              <a:rPr lang="en-GB" dirty="0"/>
              <a:t>Define the adjugate and inverse of a matrix.</a:t>
            </a:r>
          </a:p>
          <a:p>
            <a:pPr lvl="1"/>
            <a:r>
              <a:rPr lang="en-GB" dirty="0"/>
              <a:t>Use matrices to solve simultaneous equations. </a:t>
            </a:r>
          </a:p>
          <a:p>
            <a:pPr lvl="1"/>
            <a:r>
              <a:rPr lang="en-GB" dirty="0"/>
              <a:t>Introduce Cramer’s Rule.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Some comprehension questions for this lecture.</a:t>
            </a:r>
          </a:p>
          <a:p>
            <a:r>
              <a:rPr lang="en-GB" dirty="0"/>
              <a:t>Find the adjugate of:</a:t>
            </a:r>
          </a:p>
          <a:p>
            <a:endParaRPr lang="en-GB" dirty="0"/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Calculate the determinant of </a:t>
            </a:r>
            <a:r>
              <a:rPr lang="en-GB" b="1" dirty="0"/>
              <a:t>A</a:t>
            </a:r>
            <a:r>
              <a:rPr lang="en-GB" dirty="0"/>
              <a:t> and hence find </a:t>
            </a:r>
            <a:r>
              <a:rPr lang="en-GB" b="1" dirty="0"/>
              <a:t>A</a:t>
            </a:r>
            <a:r>
              <a:rPr lang="en-GB" baseline="30000" dirty="0"/>
              <a:t>-1</a:t>
            </a:r>
            <a:r>
              <a:rPr lang="en-GB" dirty="0"/>
              <a:t>.</a:t>
            </a:r>
          </a:p>
          <a:p>
            <a:r>
              <a:rPr lang="en-GB" dirty="0"/>
              <a:t>Use the above to solve the simultaneous equations: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099445"/>
              </p:ext>
            </p:extLst>
          </p:nvPr>
        </p:nvGraphicFramePr>
        <p:xfrm>
          <a:off x="5497980" y="2587625"/>
          <a:ext cx="18669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1866600" imgH="1117440" progId="Equation.DSMT4">
                  <p:embed/>
                </p:oleObj>
              </mc:Choice>
              <mc:Fallback>
                <p:oleObj name="Equation" r:id="rId4" imgW="1866600" imgH="11174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7980" y="2587625"/>
                        <a:ext cx="18669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474702" y="5108996"/>
          <a:ext cx="15367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536480" imgH="1054080" progId="Equation.DSMT4">
                  <p:embed/>
                </p:oleObj>
              </mc:Choice>
              <mc:Fallback>
                <p:oleObj name="Equation" r:id="rId6" imgW="1536480" imgH="10540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4702" y="5108996"/>
                        <a:ext cx="15367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40FBDE7-AA1B-4D34-B3FF-F6F7943682CB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2</a:t>
            </a:fld>
            <a:endParaRPr lang="en-GB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transpose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We may need to switch the rows and columns of vectors and matrices, i.e. form the transpose.</a:t>
            </a:r>
          </a:p>
          <a:p>
            <a:r>
              <a:rPr lang="en-GB" dirty="0"/>
              <a:t>A</a:t>
            </a:r>
            <a:r>
              <a:rPr lang="en-GB" baseline="-25000" dirty="0"/>
              <a:t>i </a:t>
            </a:r>
            <a:r>
              <a:rPr lang="en-GB" baseline="-25000" dirty="0" err="1"/>
              <a:t>j</a:t>
            </a:r>
            <a:r>
              <a:rPr lang="en-GB" baseline="30000" dirty="0" err="1"/>
              <a:t>T</a:t>
            </a:r>
            <a:r>
              <a:rPr lang="en-GB" dirty="0"/>
              <a:t> = </a:t>
            </a:r>
            <a:r>
              <a:rPr lang="en-GB" dirty="0" err="1"/>
              <a:t>A</a:t>
            </a:r>
            <a:r>
              <a:rPr lang="en-GB" baseline="-25000" dirty="0" err="1"/>
              <a:t>j</a:t>
            </a:r>
            <a:r>
              <a:rPr lang="en-GB" baseline="-25000" dirty="0"/>
              <a:t> </a:t>
            </a:r>
            <a:r>
              <a:rPr lang="en-GB" baseline="-25000" dirty="0" err="1"/>
              <a:t>i</a:t>
            </a:r>
            <a:r>
              <a:rPr lang="en-GB" dirty="0"/>
              <a:t>.</a:t>
            </a:r>
          </a:p>
          <a:p>
            <a:r>
              <a:rPr lang="en-GB" dirty="0"/>
              <a:t>Example: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Can use to give dot product of vectors.</a:t>
            </a:r>
          </a:p>
          <a:p>
            <a:r>
              <a:rPr lang="en-GB" dirty="0"/>
              <a:t>E.g. for two row vectors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Example:</a:t>
            </a:r>
          </a:p>
          <a:p>
            <a:r>
              <a:rPr lang="en-GB" dirty="0"/>
              <a:t> </a:t>
            </a:r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Note, (</a:t>
            </a:r>
            <a:r>
              <a:rPr lang="en-GB" b="1" dirty="0"/>
              <a:t>AB</a:t>
            </a:r>
            <a:r>
              <a:rPr lang="en-GB" dirty="0"/>
              <a:t>)</a:t>
            </a:r>
            <a:r>
              <a:rPr lang="en-GB" baseline="30000" dirty="0"/>
              <a:t>T</a:t>
            </a:r>
            <a:r>
              <a:rPr lang="en-GB" dirty="0"/>
              <a:t> = </a:t>
            </a:r>
            <a:r>
              <a:rPr lang="en-GB" b="1" dirty="0"/>
              <a:t>B</a:t>
            </a:r>
            <a:r>
              <a:rPr lang="en-GB" baseline="30000" dirty="0"/>
              <a:t>T</a:t>
            </a:r>
            <a:r>
              <a:rPr lang="en-GB" b="1" dirty="0"/>
              <a:t>A</a:t>
            </a:r>
            <a:r>
              <a:rPr lang="en-GB" baseline="30000" dirty="0"/>
              <a:t>T</a:t>
            </a:r>
            <a:r>
              <a:rPr lang="en-GB" dirty="0"/>
              <a:t>!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8590" y="3105651"/>
            <a:ext cx="31051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493503" y="5434849"/>
          <a:ext cx="927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927000" imgH="330120" progId="Equation.DSMT4">
                  <p:embed/>
                </p:oleObj>
              </mc:Choice>
              <mc:Fallback>
                <p:oleObj name="Equation" r:id="rId4" imgW="927000" imgH="33012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3503" y="5434849"/>
                        <a:ext cx="9271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701234"/>
              </p:ext>
            </p:extLst>
          </p:nvPr>
        </p:nvGraphicFramePr>
        <p:xfrm>
          <a:off x="981075" y="5799138"/>
          <a:ext cx="13081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1307880" imgH="355320" progId="Equation.DSMT4">
                  <p:embed/>
                </p:oleObj>
              </mc:Choice>
              <mc:Fallback>
                <p:oleObj name="Equation" r:id="rId6" imgW="1307880" imgH="35532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5799138"/>
                        <a:ext cx="1308100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5484145" y="1950370"/>
          <a:ext cx="31750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3174840" imgH="761760" progId="Equation.DSMT4">
                  <p:embed/>
                </p:oleObj>
              </mc:Choice>
              <mc:Fallback>
                <p:oleObj name="Equation" r:id="rId8" imgW="3174840" imgH="761760" progId="Equation.DSMT4">
                  <p:embed/>
                  <p:pic>
                    <p:nvPicPr>
                      <p:cNvPr id="922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145" y="1950370"/>
                        <a:ext cx="3175000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18049" y="3981228"/>
            <a:ext cx="23622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5511320" y="3001900"/>
          <a:ext cx="952500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1" imgW="952200" imgH="1117440" progId="Equation.DSMT4">
                  <p:embed/>
                </p:oleObj>
              </mc:Choice>
              <mc:Fallback>
                <p:oleObj name="Equation" r:id="rId11" imgW="952200" imgH="1117440" progId="Equation.DSMT4">
                  <p:embed/>
                  <p:pic>
                    <p:nvPicPr>
                      <p:cNvPr id="215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320" y="3001900"/>
                        <a:ext cx="952500" cy="1182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5AA20C9-4DE9-4C4D-B66C-5CCD1221DB62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3</a:t>
            </a:fld>
            <a:endParaRPr lang="en-GB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Matrices and determinants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Work now only with square matrices.</a:t>
            </a:r>
          </a:p>
          <a:p>
            <a:r>
              <a:rPr lang="en-GB" dirty="0"/>
              <a:t>The determinant of a 2 × 2 matrix is: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Example: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We can build up the determinant of a larger (square!) matrix iteratively.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The determinant of a 3 × 3 matrix is: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676142"/>
              </p:ext>
            </p:extLst>
          </p:nvPr>
        </p:nvGraphicFramePr>
        <p:xfrm>
          <a:off x="958723" y="2338705"/>
          <a:ext cx="21463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2145960" imgH="1066680" progId="Equation.DSMT4">
                  <p:embed/>
                </p:oleObj>
              </mc:Choice>
              <mc:Fallback>
                <p:oleObj name="Equation" r:id="rId3" imgW="2145960" imgH="10666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723" y="2338705"/>
                        <a:ext cx="21463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271437"/>
              </p:ext>
            </p:extLst>
          </p:nvPr>
        </p:nvGraphicFramePr>
        <p:xfrm>
          <a:off x="5484380" y="1993180"/>
          <a:ext cx="39370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3936960" imgH="1117440" progId="Equation.DSMT4">
                  <p:embed/>
                </p:oleObj>
              </mc:Choice>
              <mc:Fallback>
                <p:oleObj name="Equation" r:id="rId5" imgW="3936960" imgH="11174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380" y="1993180"/>
                        <a:ext cx="39370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535528"/>
              </p:ext>
            </p:extLst>
          </p:nvPr>
        </p:nvGraphicFramePr>
        <p:xfrm>
          <a:off x="924560" y="3747897"/>
          <a:ext cx="24257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2425680" imgH="1066680" progId="Equation.DSMT4">
                  <p:embed/>
                </p:oleObj>
              </mc:Choice>
              <mc:Fallback>
                <p:oleObj name="Equation" r:id="rId7" imgW="2425680" imgH="10666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24560" y="3747897"/>
                        <a:ext cx="242570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B1CF93A-6BB0-4B6C-9DB9-AD255F9CF5E5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4</a:t>
            </a:fld>
            <a:endParaRPr lang="en-GB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Matrices and determinants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Write down an expression for the determinant of the following 4 × 4 matrix in terms of 3 × 3 determinants.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725216"/>
              </p:ext>
            </p:extLst>
          </p:nvPr>
        </p:nvGraphicFramePr>
        <p:xfrm>
          <a:off x="930148" y="2584958"/>
          <a:ext cx="18288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828800" imgH="1498320" progId="Equation.DSMT4">
                  <p:embed/>
                </p:oleObj>
              </mc:Choice>
              <mc:Fallback>
                <p:oleObj name="Equation" r:id="rId3" imgW="1828800" imgH="149832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148" y="2584958"/>
                        <a:ext cx="1828800" cy="149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B51376B-9104-4706-B57F-B8E0C1BEF460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5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123689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Minors and cofactors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The minor M</a:t>
            </a:r>
            <a:r>
              <a:rPr lang="en-GB" baseline="-25000" dirty="0"/>
              <a:t>i j</a:t>
            </a:r>
            <a:r>
              <a:rPr lang="en-GB" dirty="0"/>
              <a:t> of an element A</a:t>
            </a:r>
            <a:r>
              <a:rPr lang="en-GB" baseline="-25000" dirty="0"/>
              <a:t>i j</a:t>
            </a:r>
            <a:r>
              <a:rPr lang="en-GB" dirty="0"/>
              <a:t> of an n × n matrix </a:t>
            </a:r>
            <a:r>
              <a:rPr lang="en-GB" b="1" dirty="0"/>
              <a:t>A</a:t>
            </a:r>
            <a:r>
              <a:rPr lang="en-GB" dirty="0"/>
              <a:t> is the n – 1 × n – 1 determinant obtained when the </a:t>
            </a:r>
            <a:r>
              <a:rPr lang="en-GB" dirty="0" err="1"/>
              <a:t>i</a:t>
            </a:r>
            <a:r>
              <a:rPr lang="en-GB" baseline="30000" dirty="0" err="1"/>
              <a:t>th</a:t>
            </a:r>
            <a:r>
              <a:rPr lang="en-GB" dirty="0"/>
              <a:t> row and the </a:t>
            </a:r>
            <a:r>
              <a:rPr lang="en-GB" dirty="0" err="1"/>
              <a:t>j</a:t>
            </a:r>
            <a:r>
              <a:rPr lang="en-GB" baseline="30000" dirty="0" err="1"/>
              <a:t>th</a:t>
            </a:r>
            <a:r>
              <a:rPr lang="en-GB" dirty="0"/>
              <a:t> column are removed from </a:t>
            </a:r>
            <a:r>
              <a:rPr lang="en-GB" b="1" dirty="0"/>
              <a:t>A</a:t>
            </a:r>
            <a:r>
              <a:rPr lang="en-GB" dirty="0"/>
              <a:t>.</a:t>
            </a:r>
          </a:p>
          <a:p>
            <a:r>
              <a:rPr lang="en-GB" dirty="0"/>
              <a:t>Find minor of (1, 2) element of: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The cofactor C</a:t>
            </a:r>
            <a:r>
              <a:rPr lang="en-GB" baseline="-25000" dirty="0"/>
              <a:t>i j</a:t>
            </a:r>
            <a:r>
              <a:rPr lang="en-GB" dirty="0"/>
              <a:t> of A</a:t>
            </a:r>
            <a:r>
              <a:rPr lang="en-GB" baseline="-25000" dirty="0"/>
              <a:t>i j</a:t>
            </a:r>
            <a:r>
              <a:rPr lang="en-GB" dirty="0"/>
              <a:t> is given by:</a:t>
            </a:r>
          </a:p>
          <a:p>
            <a:endParaRPr lang="en-GB" dirty="0"/>
          </a:p>
          <a:p>
            <a:r>
              <a:rPr lang="en-GB" dirty="0"/>
              <a:t>Cofactors alternate sign across rows and down columns. </a:t>
            </a:r>
          </a:p>
          <a:p>
            <a:r>
              <a:rPr lang="en-GB" dirty="0"/>
              <a:t>For our 3 × 3 matrix, we have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Putting these definitions together we see that the determinant is given by: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Show that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68375" y="3580567"/>
          <a:ext cx="335280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3352680" imgH="3124080" progId="Equation.DSMT4">
                  <p:embed/>
                </p:oleObj>
              </mc:Choice>
              <mc:Fallback>
                <p:oleObj name="Equation" r:id="rId3" imgW="3352680" imgH="31240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3580567"/>
                        <a:ext cx="3352800" cy="312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495094" y="1932319"/>
          <a:ext cx="1447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1447560" imgH="380880" progId="Equation.DSMT4">
                  <p:embed/>
                </p:oleObj>
              </mc:Choice>
              <mc:Fallback>
                <p:oleObj name="Equation" r:id="rId5" imgW="1447560" imgH="3808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5094" y="1932319"/>
                        <a:ext cx="1447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5520587" y="3340400"/>
          <a:ext cx="2209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2209680" imgH="736560" progId="Equation.DSMT4">
                  <p:embed/>
                </p:oleObj>
              </mc:Choice>
              <mc:Fallback>
                <p:oleObj name="Equation" r:id="rId7" imgW="2209680" imgH="736560" progId="Equation.DSMT4">
                  <p:embed/>
                  <p:pic>
                    <p:nvPicPr>
                      <p:cNvPr id="30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0587" y="3340400"/>
                        <a:ext cx="22098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232912"/>
              </p:ext>
            </p:extLst>
          </p:nvPr>
        </p:nvGraphicFramePr>
        <p:xfrm>
          <a:off x="5460520" y="4697413"/>
          <a:ext cx="31877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9" imgW="3187440" imgH="761760" progId="Equation.DSMT4">
                  <p:embed/>
                </p:oleObj>
              </mc:Choice>
              <mc:Fallback>
                <p:oleObj name="Equation" r:id="rId9" imgW="3187440" imgH="761760" progId="Equation.DSMT4">
                  <p:embed/>
                  <p:pic>
                    <p:nvPicPr>
                      <p:cNvPr id="30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0520" y="4697413"/>
                        <a:ext cx="31877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359769"/>
              </p:ext>
            </p:extLst>
          </p:nvPr>
        </p:nvGraphicFramePr>
        <p:xfrm>
          <a:off x="5462792" y="5799138"/>
          <a:ext cx="3302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1" imgW="3301920" imgH="761760" progId="Equation.DSMT4">
                  <p:embed/>
                </p:oleObj>
              </mc:Choice>
              <mc:Fallback>
                <p:oleObj name="Equation" r:id="rId11" imgW="3301920" imgH="761760" progId="Equation.DSMT4">
                  <p:embed/>
                  <p:pic>
                    <p:nvPicPr>
                      <p:cNvPr id="30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2792" y="5799138"/>
                        <a:ext cx="33020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1A9A9C7-5244-48DA-B619-727403D6CC0B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6</a:t>
            </a:fld>
            <a:endParaRPr lang="en-GB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Adjugate and inverse of a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The adjugate of a matrix is the transpose of the matrix of cofactors, e.g. </a:t>
            </a:r>
            <a:r>
              <a:rPr lang="en-GB" dirty="0" err="1"/>
              <a:t>adj</a:t>
            </a:r>
            <a:r>
              <a:rPr lang="en-GB" dirty="0"/>
              <a:t>(</a:t>
            </a:r>
            <a:r>
              <a:rPr lang="en-GB" b="1" dirty="0"/>
              <a:t>A</a:t>
            </a:r>
            <a:r>
              <a:rPr lang="en-GB" dirty="0"/>
              <a:t>) = </a:t>
            </a:r>
            <a:r>
              <a:rPr lang="en-GB" b="1" dirty="0"/>
              <a:t>C</a:t>
            </a:r>
            <a:r>
              <a:rPr lang="en-GB" baseline="30000" dirty="0"/>
              <a:t>T</a:t>
            </a:r>
            <a:r>
              <a:rPr lang="en-GB" dirty="0"/>
              <a:t>, where </a:t>
            </a:r>
            <a:r>
              <a:rPr lang="en-GB" b="1" dirty="0"/>
              <a:t>C</a:t>
            </a:r>
            <a:r>
              <a:rPr lang="en-GB" dirty="0"/>
              <a:t> is the matrix of cofactors of </a:t>
            </a:r>
            <a:r>
              <a:rPr lang="en-GB" b="1" dirty="0"/>
              <a:t>A</a:t>
            </a:r>
            <a:r>
              <a:rPr lang="en-GB" dirty="0"/>
              <a:t>.</a:t>
            </a:r>
          </a:p>
          <a:p>
            <a:r>
              <a:rPr lang="en-GB" dirty="0"/>
              <a:t>Useful as it allows us to determine the inverse...</a:t>
            </a:r>
          </a:p>
          <a:p>
            <a:r>
              <a:rPr lang="en-GB" dirty="0"/>
              <a:t>The inverse of a matrix is the adjugate matrix divided by the determinant.</a:t>
            </a:r>
          </a:p>
          <a:p>
            <a:r>
              <a:rPr lang="en-GB" dirty="0"/>
              <a:t>If </a:t>
            </a:r>
            <a:r>
              <a:rPr lang="en-GB" dirty="0">
                <a:latin typeface="Symbol" pitchFamily="18" charset="2"/>
              </a:rPr>
              <a:t>D</a:t>
            </a:r>
            <a:r>
              <a:rPr lang="en-GB" dirty="0"/>
              <a:t> = |</a:t>
            </a:r>
            <a:r>
              <a:rPr lang="en-GB" b="1" dirty="0"/>
              <a:t>A</a:t>
            </a:r>
            <a:r>
              <a:rPr lang="en-GB" dirty="0"/>
              <a:t>|, the components of </a:t>
            </a:r>
            <a:r>
              <a:rPr lang="en-GB" b="1" dirty="0"/>
              <a:t>A</a:t>
            </a:r>
            <a:r>
              <a:rPr lang="en-GB" baseline="30000" dirty="0"/>
              <a:t>-1</a:t>
            </a:r>
            <a:r>
              <a:rPr lang="en-GB" dirty="0"/>
              <a:t> are given by: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Example: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11574"/>
              </p:ext>
            </p:extLst>
          </p:nvPr>
        </p:nvGraphicFramePr>
        <p:xfrm>
          <a:off x="947053" y="5176838"/>
          <a:ext cx="1358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1358640" imgH="609480" progId="Equation.DSMT4">
                  <p:embed/>
                </p:oleObj>
              </mc:Choice>
              <mc:Fallback>
                <p:oleObj name="Equation" r:id="rId3" imgW="1358640" imgH="609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053" y="5176838"/>
                        <a:ext cx="13589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219712"/>
              </p:ext>
            </p:extLst>
          </p:nvPr>
        </p:nvGraphicFramePr>
        <p:xfrm>
          <a:off x="5483225" y="1931988"/>
          <a:ext cx="36957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3695400" imgH="3543120" progId="Equation.DSMT4">
                  <p:embed/>
                </p:oleObj>
              </mc:Choice>
              <mc:Fallback>
                <p:oleObj name="Equation" r:id="rId5" imgW="3695400" imgH="3543120" progId="Equation.DSMT4">
                  <p:embed/>
                  <p:pic>
                    <p:nvPicPr>
                      <p:cNvPr id="410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3225" y="1931988"/>
                        <a:ext cx="3695700" cy="354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FB6F2D7-E4C1-4036-AFD0-D572D3BE28A8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7</a:t>
            </a:fld>
            <a:endParaRPr lang="en-GB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Identity matrix and inverse of a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8795004" cy="5135563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The product </a:t>
            </a:r>
            <a:r>
              <a:rPr lang="en-GB" b="1" dirty="0"/>
              <a:t>AA</a:t>
            </a:r>
            <a:r>
              <a:rPr lang="en-GB" baseline="30000" dirty="0"/>
              <a:t>-1</a:t>
            </a:r>
            <a:r>
              <a:rPr lang="en-GB" dirty="0"/>
              <a:t> = </a:t>
            </a:r>
            <a:r>
              <a:rPr lang="en-GB" b="1" dirty="0"/>
              <a:t>A</a:t>
            </a:r>
            <a:r>
              <a:rPr lang="en-GB" baseline="30000" dirty="0"/>
              <a:t>-1</a:t>
            </a:r>
            <a:r>
              <a:rPr lang="en-GB" b="1" dirty="0"/>
              <a:t>A</a:t>
            </a:r>
            <a:r>
              <a:rPr lang="en-GB" dirty="0"/>
              <a:t> = </a:t>
            </a:r>
            <a:r>
              <a:rPr lang="en-GB" b="1" dirty="0"/>
              <a:t>I</a:t>
            </a:r>
            <a:r>
              <a:rPr lang="en-GB" dirty="0"/>
              <a:t> = </a:t>
            </a:r>
            <a:r>
              <a:rPr lang="en-GB" b="1" dirty="0"/>
              <a:t>1</a:t>
            </a:r>
            <a:r>
              <a:rPr lang="en-GB" dirty="0"/>
              <a:t>, where: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Check for </a:t>
            </a:r>
            <a:r>
              <a:rPr lang="en-GB" b="1" dirty="0"/>
              <a:t>A</a:t>
            </a:r>
            <a:r>
              <a:rPr lang="en-GB" dirty="0"/>
              <a:t> as defined above: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Note, (</a:t>
            </a:r>
            <a:r>
              <a:rPr lang="en-GB" b="1" dirty="0"/>
              <a:t>AB</a:t>
            </a:r>
            <a:r>
              <a:rPr lang="en-GB" dirty="0"/>
              <a:t>)</a:t>
            </a:r>
            <a:r>
              <a:rPr lang="en-GB" baseline="30000" dirty="0"/>
              <a:t>-1</a:t>
            </a:r>
            <a:r>
              <a:rPr lang="en-GB" dirty="0"/>
              <a:t> = </a:t>
            </a:r>
            <a:r>
              <a:rPr lang="en-GB" b="1" dirty="0"/>
              <a:t>B</a:t>
            </a:r>
            <a:r>
              <a:rPr lang="en-GB" baseline="30000" dirty="0"/>
              <a:t>-1</a:t>
            </a:r>
            <a:r>
              <a:rPr lang="en-GB" b="1" dirty="0"/>
              <a:t>A</a:t>
            </a:r>
            <a:r>
              <a:rPr lang="en-GB" baseline="30000" dirty="0"/>
              <a:t>-1</a:t>
            </a:r>
            <a:r>
              <a:rPr lang="en-GB" dirty="0"/>
              <a:t>!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066648"/>
              </p:ext>
            </p:extLst>
          </p:nvPr>
        </p:nvGraphicFramePr>
        <p:xfrm>
          <a:off x="5217354" y="1754934"/>
          <a:ext cx="20193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2019240" imgH="1498320" progId="Equation.DSMT4">
                  <p:embed/>
                </p:oleObj>
              </mc:Choice>
              <mc:Fallback>
                <p:oleObj name="Equation" r:id="rId3" imgW="2019240" imgH="149832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7354" y="1754934"/>
                        <a:ext cx="2019300" cy="149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211221"/>
              </p:ext>
            </p:extLst>
          </p:nvPr>
        </p:nvGraphicFramePr>
        <p:xfrm>
          <a:off x="4090988" y="3584575"/>
          <a:ext cx="2768600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2768400" imgH="1549080" progId="Equation.DSMT4">
                  <p:embed/>
                </p:oleObj>
              </mc:Choice>
              <mc:Fallback>
                <p:oleObj name="Equation" r:id="rId5" imgW="2768400" imgH="1549080" progId="Equation.DSMT4">
                  <p:embed/>
                  <p:pic>
                    <p:nvPicPr>
                      <p:cNvPr id="41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0988" y="3584575"/>
                        <a:ext cx="2768600" cy="154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D0A0D-30F6-472D-9CE0-4276F9F61CA9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8</a:t>
            </a:fld>
            <a:endParaRPr lang="en-GB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Identity matrix and inverse of a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Exercises:</a:t>
            </a:r>
          </a:p>
          <a:p>
            <a:r>
              <a:rPr lang="en-GB" dirty="0"/>
              <a:t>Show that </a:t>
            </a:r>
            <a:r>
              <a:rPr lang="en-GB" b="1" dirty="0"/>
              <a:t>A</a:t>
            </a:r>
            <a:r>
              <a:rPr lang="en-GB" baseline="30000" dirty="0"/>
              <a:t>-1</a:t>
            </a:r>
            <a:r>
              <a:rPr lang="en-GB" b="1" dirty="0"/>
              <a:t>A</a:t>
            </a:r>
            <a:r>
              <a:rPr lang="en-GB" dirty="0"/>
              <a:t> = </a:t>
            </a:r>
            <a:r>
              <a:rPr lang="en-GB" b="1" dirty="0"/>
              <a:t>1</a:t>
            </a:r>
            <a:r>
              <a:rPr lang="en-GB" dirty="0"/>
              <a:t>. </a:t>
            </a:r>
          </a:p>
          <a:p>
            <a:r>
              <a:rPr lang="en-GB" dirty="0"/>
              <a:t>Determine the inverse of the matrices: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Prove that </a:t>
            </a:r>
            <a:r>
              <a:rPr lang="en-GB" b="1" dirty="0"/>
              <a:t>B</a:t>
            </a:r>
            <a:r>
              <a:rPr lang="en-GB" dirty="0"/>
              <a:t> is the inverse of </a:t>
            </a:r>
            <a:r>
              <a:rPr lang="en-GB" b="1" dirty="0"/>
              <a:t>A</a:t>
            </a:r>
            <a:r>
              <a:rPr lang="en-GB" dirty="0"/>
              <a:t>, where: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What is the inverse of </a:t>
            </a:r>
            <a:r>
              <a:rPr lang="en-GB" b="1" dirty="0"/>
              <a:t>B</a:t>
            </a:r>
            <a:r>
              <a:rPr lang="en-GB" dirty="0"/>
              <a:t>?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375828"/>
              </p:ext>
            </p:extLst>
          </p:nvPr>
        </p:nvGraphicFramePr>
        <p:xfrm>
          <a:off x="893799" y="3060700"/>
          <a:ext cx="2400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2400120" imgH="736560" progId="Equation.DSMT4">
                  <p:embed/>
                </p:oleObj>
              </mc:Choice>
              <mc:Fallback>
                <p:oleObj name="Equation" r:id="rId3" imgW="2400120" imgH="7365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99" y="3060700"/>
                        <a:ext cx="24003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864193"/>
              </p:ext>
            </p:extLst>
          </p:nvPr>
        </p:nvGraphicFramePr>
        <p:xfrm>
          <a:off x="893799" y="4764421"/>
          <a:ext cx="40513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4051080" imgH="1117440" progId="Equation.DSMT4">
                  <p:embed/>
                </p:oleObj>
              </mc:Choice>
              <mc:Fallback>
                <p:oleObj name="Equation" r:id="rId5" imgW="4051080" imgH="111744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99" y="4764421"/>
                        <a:ext cx="40513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ED92F7-80A0-46B4-B238-9EA8C2A20B78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9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71718871"/>
      </p:ext>
    </p:extLst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3320</TotalTime>
  <Words>710</Words>
  <Application>Microsoft Office PowerPoint</Application>
  <PresentationFormat>A4 Paper (210x297 mm)</PresentationFormat>
  <Paragraphs>181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Symbol</vt:lpstr>
      <vt:lpstr>Times New Roman</vt:lpstr>
      <vt:lpstr>TimA4Landscape</vt:lpstr>
      <vt:lpstr>Equation</vt:lpstr>
      <vt:lpstr>Phys108 – Mathematics for Physicists II</vt:lpstr>
      <vt:lpstr>Lecture 2 – Matrices </vt:lpstr>
      <vt:lpstr>The transpose </vt:lpstr>
      <vt:lpstr>Matrices and determinants</vt:lpstr>
      <vt:lpstr>Matrices and determinants</vt:lpstr>
      <vt:lpstr>Minors and cofactors</vt:lpstr>
      <vt:lpstr>Adjugate and inverse of a matrix</vt:lpstr>
      <vt:lpstr>Identity matrix and inverse of a matrix</vt:lpstr>
      <vt:lpstr>Identity matrix and inverse of a matrix</vt:lpstr>
      <vt:lpstr>Solving simultaneous equations using matrices</vt:lpstr>
      <vt:lpstr>Solving simultaneous equations using Cramer’s Rule</vt:lpstr>
      <vt:lpstr>Examples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 – Matrices</dc:title>
  <dc:creator>Tim Greenshaw</dc:creator>
  <cp:lastModifiedBy>Tim Greenshaw</cp:lastModifiedBy>
  <cp:revision>99</cp:revision>
  <cp:lastPrinted>2016-02-01T11:45:07Z</cp:lastPrinted>
  <dcterms:created xsi:type="dcterms:W3CDTF">2012-01-28T15:20:04Z</dcterms:created>
  <dcterms:modified xsi:type="dcterms:W3CDTF">2019-02-08T12:49:49Z</dcterms:modified>
</cp:coreProperties>
</file>