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4" r:id="rId1"/>
    <p:sldMasterId id="2147483780" r:id="rId2"/>
    <p:sldMasterId id="2147483788" r:id="rId3"/>
  </p:sldMasterIdLst>
  <p:notesMasterIdLst>
    <p:notesMasterId r:id="rId36"/>
  </p:notesMasterIdLst>
  <p:sldIdLst>
    <p:sldId id="857" r:id="rId4"/>
    <p:sldId id="859" r:id="rId5"/>
    <p:sldId id="860" r:id="rId6"/>
    <p:sldId id="776" r:id="rId7"/>
    <p:sldId id="862" r:id="rId8"/>
    <p:sldId id="823" r:id="rId9"/>
    <p:sldId id="827" r:id="rId10"/>
    <p:sldId id="867" r:id="rId11"/>
    <p:sldId id="866" r:id="rId12"/>
    <p:sldId id="835" r:id="rId13"/>
    <p:sldId id="836" r:id="rId14"/>
    <p:sldId id="830" r:id="rId15"/>
    <p:sldId id="825" r:id="rId16"/>
    <p:sldId id="837" r:id="rId17"/>
    <p:sldId id="838" r:id="rId18"/>
    <p:sldId id="839" r:id="rId19"/>
    <p:sldId id="840" r:id="rId20"/>
    <p:sldId id="841" r:id="rId21"/>
    <p:sldId id="842" r:id="rId22"/>
    <p:sldId id="847" r:id="rId23"/>
    <p:sldId id="855" r:id="rId24"/>
    <p:sldId id="834" r:id="rId25"/>
    <p:sldId id="846" r:id="rId26"/>
    <p:sldId id="845" r:id="rId27"/>
    <p:sldId id="833" r:id="rId28"/>
    <p:sldId id="850" r:id="rId29"/>
    <p:sldId id="853" r:id="rId30"/>
    <p:sldId id="863" r:id="rId31"/>
    <p:sldId id="864" r:id="rId32"/>
    <p:sldId id="865" r:id="rId33"/>
    <p:sldId id="852" r:id="rId34"/>
    <p:sldId id="849" r:id="rId35"/>
  </p:sldIdLst>
  <p:sldSz cx="9144000" cy="6858000" type="screen4x3"/>
  <p:notesSz cx="7102475" cy="10234613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27">
          <p15:clr>
            <a:srgbClr val="A4A3A4"/>
          </p15:clr>
        </p15:guide>
        <p15:guide id="2" orient="horz" pos="787">
          <p15:clr>
            <a:srgbClr val="A4A3A4"/>
          </p15:clr>
        </p15:guide>
        <p15:guide id="3" pos="5492">
          <p15:clr>
            <a:srgbClr val="A4A3A4"/>
          </p15:clr>
        </p15:guide>
        <p15:guide id="4" pos="340">
          <p15:clr>
            <a:srgbClr val="A4A3A4"/>
          </p15:clr>
        </p15:guide>
        <p15:guide id="5" pos="220">
          <p15:clr>
            <a:srgbClr val="A4A3A4"/>
          </p15:clr>
        </p15:guide>
        <p15:guide id="6" pos="28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188"/>
    <a:srgbClr val="000000"/>
    <a:srgbClr val="004080"/>
    <a:srgbClr val="4F4F4F"/>
    <a:srgbClr val="00FF00"/>
    <a:srgbClr val="1BD421"/>
    <a:srgbClr val="24BECD"/>
    <a:srgbClr val="66FFFF"/>
    <a:srgbClr val="66FF66"/>
    <a:srgbClr val="1220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666" autoAdjust="0"/>
    <p:restoredTop sz="85616" autoAdjust="0"/>
  </p:normalViewPr>
  <p:slideViewPr>
    <p:cSldViewPr snapToGrid="0" snapToObjects="1">
      <p:cViewPr varScale="1">
        <p:scale>
          <a:sx n="61" d="100"/>
          <a:sy n="61" d="100"/>
        </p:scale>
        <p:origin x="1596" y="88"/>
      </p:cViewPr>
      <p:guideLst>
        <p:guide orient="horz" pos="727"/>
        <p:guide orient="horz" pos="787"/>
        <p:guide pos="5492"/>
        <p:guide pos="340"/>
        <p:guide pos="220"/>
        <p:guide pos="287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2937" y="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781C88A-4DAD-694E-A5B6-136008852785}" type="datetime1">
              <a:rPr lang="en-US"/>
              <a:pPr>
                <a:defRPr/>
              </a:pPr>
              <a:t>5/26/2015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0925"/>
            <a:ext cx="568261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Click to edit Master text styles</a:t>
            </a:r>
          </a:p>
          <a:p>
            <a:pPr lvl="1"/>
            <a:r>
              <a:rPr lang="de-DE" noProof="0" smtClean="0"/>
              <a:t>Second level</a:t>
            </a:r>
          </a:p>
          <a:p>
            <a:pPr lvl="2"/>
            <a:r>
              <a:rPr lang="de-DE" noProof="0" smtClean="0"/>
              <a:t>Third level</a:t>
            </a:r>
          </a:p>
          <a:p>
            <a:pPr lvl="3"/>
            <a:r>
              <a:rPr lang="de-DE" noProof="0" smtClean="0"/>
              <a:t>Fourth level</a:t>
            </a:r>
          </a:p>
          <a:p>
            <a:pPr lvl="4"/>
            <a:r>
              <a:rPr lang="de-DE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2937" y="9721851"/>
            <a:ext cx="3077951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1EA44807-7ECD-8042-8557-71A426479A81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1548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•"/>
            </a:pPr>
            <a:endParaRPr lang="en-US" baseline="0" dirty="0" smtClean="0"/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STFC, Leicester, Oxford, Amsterdam, Wash U ST Louis, Adelaide</a:t>
            </a:r>
          </a:p>
          <a:p>
            <a:pPr marL="171450" indent="-171450">
              <a:buFontTx/>
              <a:buChar char="•"/>
            </a:pPr>
            <a:r>
              <a:rPr lang="en-US" baseline="0" dirty="0" smtClean="0"/>
              <a:t>Liverpool, Durham, ?, SLAC, Santa Cruz, Hawaii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86272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Update this if</a:t>
            </a:r>
            <a:r>
              <a:rPr lang="en-US" baseline="0" dirty="0" smtClean="0"/>
              <a:t> there is time</a:t>
            </a:r>
            <a:endParaRPr lang="en-US" dirty="0" smtClean="0"/>
          </a:p>
          <a:p>
            <a:r>
              <a:rPr lang="en-US" dirty="0" smtClean="0"/>
              <a:t>Trigger</a:t>
            </a:r>
            <a:r>
              <a:rPr lang="en-US" baseline="0" dirty="0" smtClean="0"/>
              <a:t> FPGA: </a:t>
            </a:r>
            <a:r>
              <a:rPr lang="en-US" sz="1300" dirty="0">
                <a:ea typeface="+mn-ea"/>
                <a:cs typeface="+mn-cs"/>
              </a:rPr>
              <a:t> 1760 pins, 256 </a:t>
            </a:r>
            <a:r>
              <a:rPr lang="en-US" sz="1300" dirty="0" err="1">
                <a:ea typeface="+mn-ea"/>
                <a:cs typeface="+mn-cs"/>
              </a:rPr>
              <a:t>mbit</a:t>
            </a:r>
            <a:r>
              <a:rPr lang="en-US" sz="1300" dirty="0">
                <a:ea typeface="+mn-ea"/>
                <a:cs typeface="+mn-cs"/>
              </a:rPr>
              <a:t> flash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E0BAA-DD35-314B-8C0E-D2F1E24F98B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78608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Scheme for final GCT camera.</a:t>
            </a:r>
          </a:p>
          <a:p>
            <a:r>
              <a:rPr lang="en-US" dirty="0" smtClean="0"/>
              <a:t>F</a:t>
            </a:r>
            <a:r>
              <a:rPr lang="en-US" baseline="0" dirty="0" smtClean="0"/>
              <a:t>rom sensor backwards, buffers, shielded cables, analogue functionality, 2 ASIC TM, Full BP and 2 DACQ boards with </a:t>
            </a:r>
            <a:r>
              <a:rPr lang="en-US" baseline="0" dirty="0" err="1" smtClean="0"/>
              <a:t>fibre</a:t>
            </a:r>
            <a:r>
              <a:rPr lang="en-US" baseline="0" dirty="0" smtClean="0"/>
              <a:t> to outside. Peripherals controls door, </a:t>
            </a:r>
            <a:r>
              <a:rPr lang="en-US" baseline="0" dirty="0" err="1" smtClean="0"/>
              <a:t>calib</a:t>
            </a:r>
            <a:r>
              <a:rPr lang="en-US" baseline="0" dirty="0" smtClean="0"/>
              <a:t> flashers and all housekeeping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BP functionality:</a:t>
            </a:r>
          </a:p>
          <a:p>
            <a:r>
              <a:rPr lang="en-GB" dirty="0" smtClean="0"/>
              <a:t>Housekeeping FPGA</a:t>
            </a:r>
          </a:p>
          <a:p>
            <a:r>
              <a:rPr lang="en-GB" dirty="0" smtClean="0"/>
              <a:t>Trigger FPGA</a:t>
            </a:r>
          </a:p>
          <a:p>
            <a:r>
              <a:rPr lang="en-GB" dirty="0" smtClean="0"/>
              <a:t>Routes clock in, digital trigger out, serial</a:t>
            </a:r>
            <a:r>
              <a:rPr lang="en-GB" baseline="0" dirty="0" smtClean="0"/>
              <a:t> </a:t>
            </a:r>
            <a:r>
              <a:rPr lang="en-GB" dirty="0" err="1" smtClean="0"/>
              <a:t>comms</a:t>
            </a:r>
            <a:r>
              <a:rPr lang="en-GB" dirty="0" smtClean="0"/>
              <a:t> in, digital raw data out</a:t>
            </a:r>
          </a:p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Trigger</a:t>
            </a:r>
            <a:r>
              <a:rPr lang="en-US" baseline="0" dirty="0" smtClean="0"/>
              <a:t> FPGA: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1760 pins, 256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mbit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flash, &gt;0.5M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rPr>
              <a:t> logic cells</a:t>
            </a:r>
            <a:endParaRPr lang="en-US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0120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Passive proto backplane plus tester board – no trigger functionality. TMs read out using tester</a:t>
            </a:r>
            <a:r>
              <a:rPr lang="en-GB" baseline="0" dirty="0" smtClean="0"/>
              <a:t> board.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338485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advantages of full waveform readout</a:t>
            </a:r>
          </a:p>
          <a:p>
            <a:endParaRPr lang="en-US" dirty="0" smtClean="0"/>
          </a:p>
          <a:p>
            <a:r>
              <a:rPr lang="en-US" dirty="0" smtClean="0"/>
              <a:t>Expand this slide:</a:t>
            </a:r>
          </a:p>
          <a:p>
            <a:r>
              <a:rPr lang="en-US" dirty="0" smtClean="0"/>
              <a:t>--</a:t>
            </a:r>
            <a:r>
              <a:rPr lang="en-US" baseline="0" dirty="0" smtClean="0"/>
              <a:t> Waveform</a:t>
            </a:r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Photosensors</a:t>
            </a:r>
            <a:endParaRPr lang="en-US" baseline="0" dirty="0" smtClean="0"/>
          </a:p>
          <a:p>
            <a:r>
              <a:rPr lang="en-US" baseline="0" dirty="0" smtClean="0"/>
              <a:t>--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advantages of full waveform readout</a:t>
            </a:r>
          </a:p>
          <a:p>
            <a:endParaRPr lang="en-US" dirty="0" smtClean="0"/>
          </a:p>
          <a:p>
            <a:r>
              <a:rPr lang="en-US" dirty="0" smtClean="0"/>
              <a:t>Expand this slide:</a:t>
            </a:r>
          </a:p>
          <a:p>
            <a:r>
              <a:rPr lang="en-US" dirty="0" smtClean="0"/>
              <a:t>--</a:t>
            </a:r>
            <a:r>
              <a:rPr lang="en-US" baseline="0" dirty="0" smtClean="0"/>
              <a:t> Waveform</a:t>
            </a:r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Photosensors</a:t>
            </a:r>
            <a:endParaRPr lang="en-US" baseline="0" dirty="0" smtClean="0"/>
          </a:p>
          <a:p>
            <a:r>
              <a:rPr lang="en-US" baseline="0" dirty="0" smtClean="0"/>
              <a:t>--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advantages of full waveform readout</a:t>
            </a:r>
          </a:p>
          <a:p>
            <a:endParaRPr lang="en-US" dirty="0" smtClean="0"/>
          </a:p>
          <a:p>
            <a:r>
              <a:rPr lang="en-US" dirty="0" smtClean="0"/>
              <a:t>Expand this slide:</a:t>
            </a:r>
          </a:p>
          <a:p>
            <a:r>
              <a:rPr lang="en-US" dirty="0" smtClean="0"/>
              <a:t>--</a:t>
            </a:r>
            <a:r>
              <a:rPr lang="en-US" baseline="0" dirty="0" smtClean="0"/>
              <a:t> Waveform</a:t>
            </a:r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Photosensors</a:t>
            </a:r>
            <a:endParaRPr lang="en-US" baseline="0" dirty="0" smtClean="0"/>
          </a:p>
          <a:p>
            <a:r>
              <a:rPr lang="en-US" baseline="0" dirty="0" smtClean="0"/>
              <a:t>--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de-D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Monday: Tom Armstrong</a:t>
            </a:r>
          </a:p>
          <a:p>
            <a:r>
              <a:rPr lang="en-US" dirty="0" smtClean="0"/>
              <a:t>Tuesday: Delphine Dumas, Tom Armstrong,</a:t>
            </a:r>
            <a:r>
              <a:rPr lang="en-US" baseline="0" dirty="0" smtClean="0"/>
              <a:t> Michael Daniel, me, Andrea de Franco, Anthony Brown</a:t>
            </a:r>
          </a:p>
          <a:p>
            <a:r>
              <a:rPr lang="en-US" baseline="0" dirty="0" smtClean="0"/>
              <a:t>Thursday: </a:t>
            </a:r>
            <a:r>
              <a:rPr lang="en-US" dirty="0" smtClean="0"/>
              <a:t>Delphine Dumas, David Berge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846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advantages of full waveform readout</a:t>
            </a:r>
          </a:p>
          <a:p>
            <a:endParaRPr lang="en-US" dirty="0" smtClean="0"/>
          </a:p>
          <a:p>
            <a:r>
              <a:rPr lang="en-US" dirty="0" smtClean="0"/>
              <a:t>Expand this slide:</a:t>
            </a:r>
          </a:p>
          <a:p>
            <a:r>
              <a:rPr lang="en-US" dirty="0" smtClean="0"/>
              <a:t>--</a:t>
            </a:r>
            <a:r>
              <a:rPr lang="en-US" baseline="0" dirty="0" smtClean="0"/>
              <a:t> Waveform</a:t>
            </a:r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Photosensors</a:t>
            </a:r>
            <a:endParaRPr lang="en-US" baseline="0" dirty="0" smtClean="0"/>
          </a:p>
          <a:p>
            <a:r>
              <a:rPr lang="en-US" baseline="0" dirty="0" smtClean="0"/>
              <a:t>--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advantages of full waveform readout</a:t>
            </a:r>
          </a:p>
          <a:p>
            <a:endParaRPr lang="en-US" dirty="0" smtClean="0"/>
          </a:p>
          <a:p>
            <a:r>
              <a:rPr lang="en-US" dirty="0" smtClean="0"/>
              <a:t>Expand this slide:</a:t>
            </a:r>
          </a:p>
          <a:p>
            <a:r>
              <a:rPr lang="en-US" dirty="0" smtClean="0"/>
              <a:t>--</a:t>
            </a:r>
            <a:r>
              <a:rPr lang="en-US" baseline="0" dirty="0" smtClean="0"/>
              <a:t> Waveform</a:t>
            </a:r>
          </a:p>
          <a:p>
            <a:r>
              <a:rPr lang="en-US" baseline="0" dirty="0" smtClean="0"/>
              <a:t>-- </a:t>
            </a:r>
            <a:r>
              <a:rPr lang="en-US" baseline="0" dirty="0" err="1" smtClean="0"/>
              <a:t>Photosensors</a:t>
            </a:r>
            <a:endParaRPr lang="en-US" baseline="0" dirty="0" smtClean="0"/>
          </a:p>
          <a:p>
            <a:r>
              <a:rPr lang="en-US" baseline="0" dirty="0" smtClean="0"/>
              <a:t>-- TARGET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1363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Protocol buffers:</a:t>
            </a:r>
            <a:r>
              <a:rPr lang="en-GB" baseline="0" dirty="0" smtClean="0"/>
              <a:t> </a:t>
            </a:r>
            <a:r>
              <a:rPr lang="en-GB" dirty="0" smtClean="0"/>
              <a:t>language-neutral, platform-neutral, extensible mechanism for serializing structured data – </a:t>
            </a:r>
            <a:r>
              <a:rPr lang="en-GB" b="0" dirty="0" smtClean="0"/>
              <a:t>like XML, but smaller, faster, and simpler</a:t>
            </a:r>
          </a:p>
          <a:p>
            <a:r>
              <a:rPr lang="en-GB" b="0" dirty="0" err="1" smtClean="0"/>
              <a:t>Zeromq</a:t>
            </a:r>
            <a:r>
              <a:rPr lang="en-GB" b="0" dirty="0" smtClean="0"/>
              <a:t>: code connection in any language,</a:t>
            </a:r>
            <a:r>
              <a:rPr lang="en-GB" b="0" baseline="0" dirty="0" smtClean="0"/>
              <a:t> on any platform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Pedestal</a:t>
            </a:r>
            <a:r>
              <a:rPr lang="en-US" baseline="0" dirty="0" smtClean="0"/>
              <a:t>-subtracted</a:t>
            </a:r>
          </a:p>
          <a:p>
            <a:r>
              <a:rPr lang="en-US" baseline="0" dirty="0" smtClean="0"/>
              <a:t>Non-calibrated</a:t>
            </a:r>
          </a:p>
          <a:p>
            <a:r>
              <a:rPr lang="en-US" baseline="0" dirty="0" smtClean="0"/>
              <a:t>Difference between ASICs visible</a:t>
            </a:r>
          </a:p>
          <a:p>
            <a:r>
              <a:rPr lang="en-US" baseline="0" dirty="0" smtClean="0"/>
              <a:t>Gain spread within MAPM visible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16117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29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2639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060777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9774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9656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right hand 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8838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underside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59206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front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A44807-7ECD-8042-8557-71A426479A81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179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1692275" y="6237288"/>
            <a:ext cx="792163" cy="431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1800" b="1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5" name="Picture 18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5702300"/>
            <a:ext cx="1584325" cy="1039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484785"/>
            <a:ext cx="9144000" cy="1367954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GB" dirty="0"/>
          </a:p>
        </p:txBody>
      </p:sp>
      <p:sp>
        <p:nvSpPr>
          <p:cNvPr id="25" name="Rectangle 28"/>
          <p:cNvSpPr>
            <a:spLocks noGrp="1" noChangeArrowheads="1"/>
          </p:cNvSpPr>
          <p:nvPr>
            <p:ph type="subTitle" idx="1"/>
          </p:nvPr>
        </p:nvSpPr>
        <p:spPr>
          <a:xfrm>
            <a:off x="179388" y="3068638"/>
            <a:ext cx="8856662" cy="432370"/>
          </a:xfrm>
          <a:noFill/>
          <a:ln/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GB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4151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083" y="147129"/>
            <a:ext cx="7740000" cy="1440000"/>
          </a:xfrm>
        </p:spPr>
        <p:txBody>
          <a:bodyPr/>
          <a:lstStyle>
            <a:lvl1pPr algn="l">
              <a:lnSpc>
                <a:spcPct val="100000"/>
              </a:lnSpc>
              <a:defRPr sz="4400" b="0" cap="none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083" y="1659129"/>
            <a:ext cx="7740000" cy="25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cap="none">
                <a:solidFill>
                  <a:srgbClr val="D9DBEB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0094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3200" b="0" i="0" u="none" cap="none" normalizeH="0">
                <a:solidFill>
                  <a:srgbClr val="D9DBEB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17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1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4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742950" indent="-360000">
              <a:buClr>
                <a:schemeClr val="bg1"/>
              </a:buClr>
              <a:buSzPct val="100000"/>
              <a:buFont typeface="Courier"/>
              <a:buChar char="‣"/>
              <a:defRPr sz="2000">
                <a:solidFill>
                  <a:srgbClr val="D4D2FE"/>
                </a:solidFill>
                <a:latin typeface="Helvetica Neue"/>
                <a:cs typeface="Helvetica Neue"/>
              </a:defRPr>
            </a:lvl2pPr>
            <a:lvl3pPr>
              <a:buClr>
                <a:schemeClr val="bg1"/>
              </a:buClr>
              <a:defRPr sz="1800">
                <a:solidFill>
                  <a:srgbClr val="D4D2FE"/>
                </a:solidFill>
                <a:latin typeface="Helvetica Neue"/>
                <a:cs typeface="Helvetica Neue"/>
              </a:defRPr>
            </a:lvl3pPr>
            <a:lvl4pPr>
              <a:buClr>
                <a:schemeClr val="bg1"/>
              </a:buClr>
              <a:defRPr sz="1600">
                <a:solidFill>
                  <a:srgbClr val="D4D2FE"/>
                </a:solidFill>
                <a:latin typeface="Helvetica Neue"/>
                <a:cs typeface="Helvetica Neue"/>
              </a:defRPr>
            </a:lvl4pPr>
            <a:lvl5pPr>
              <a:buClr>
                <a:schemeClr val="bg1"/>
              </a:buClr>
              <a:defRPr sz="1400">
                <a:solidFill>
                  <a:srgbClr val="D4D2FE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 descr="Final PC logo white text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436" y="239977"/>
            <a:ext cx="1561308" cy="371853"/>
          </a:xfrm>
          <a:prstGeom prst="rect">
            <a:avLst/>
          </a:prstGeom>
        </p:spPr>
      </p:pic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6957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0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 descr="Cta_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447" y="65471"/>
            <a:ext cx="1366671" cy="842025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95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icester_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62" y="231763"/>
            <a:ext cx="1566907" cy="37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411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31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 userDrawn="1"/>
        </p:nvSpPr>
        <p:spPr>
          <a:xfrm>
            <a:off x="210813" y="6515112"/>
            <a:ext cx="8749842" cy="291409"/>
          </a:xfrm>
          <a:prstGeom prst="roundRect">
            <a:avLst/>
          </a:prstGeom>
          <a:solidFill>
            <a:srgbClr val="FFFFFF">
              <a:alpha val="1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210814" y="43299"/>
            <a:ext cx="8749842" cy="583257"/>
          </a:xfrm>
          <a:prstGeom prst="roundRect">
            <a:avLst>
              <a:gd name="adj" fmla="val 4296"/>
            </a:avLst>
          </a:prstGeom>
          <a:solidFill>
            <a:schemeClr val="bg1">
              <a:alpha val="15000"/>
            </a:schemeClr>
          </a:solidFill>
          <a:ln>
            <a:solidFill>
              <a:srgbClr val="F1572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48913" y="6483156"/>
            <a:ext cx="141142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small" dirty="0" smtClean="0">
                <a:solidFill>
                  <a:srgbClr val="FFFFFF"/>
                </a:solidFill>
                <a:latin typeface="Futura Std Book"/>
              </a:rPr>
              <a:t>Richard </a:t>
            </a:r>
            <a:r>
              <a:rPr lang="en-US" cap="small" dirty="0">
                <a:solidFill>
                  <a:srgbClr val="FFFFFF"/>
                </a:solidFill>
                <a:latin typeface="Futura Std Book"/>
              </a:rPr>
              <a:t>White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619638" y="646054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026377-340F-9C49-8DB1-294682F218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15" y="21250"/>
            <a:ext cx="8711744" cy="646271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algn="ctr">
              <a:defRPr sz="3200" cap="small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42083" y="5870211"/>
            <a:ext cx="6285434" cy="82629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-1" y="5303766"/>
            <a:ext cx="9144001" cy="118821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5159"/>
            <a:ext cx="8229600" cy="5421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80000"/>
              <a:buFont typeface="Wingdings" charset="2"/>
              <a:buChar char=""/>
              <a:defRPr sz="2400">
                <a:solidFill>
                  <a:schemeClr val="bg1"/>
                </a:solidFill>
              </a:defRPr>
            </a:lvl1pPr>
            <a:lvl2pPr>
              <a:buFont typeface="Arial"/>
              <a:buChar char="•"/>
              <a:defRPr sz="2000">
                <a:solidFill>
                  <a:srgbClr val="00FFFF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52916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7560840" cy="720080"/>
          </a:xfrm>
        </p:spPr>
        <p:txBody>
          <a:bodyPr/>
          <a:lstStyle>
            <a:lvl1pPr>
              <a:defRPr sz="3600" b="1">
                <a:solidFill>
                  <a:schemeClr val="accent2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>
            <a:lvl1pPr marL="342900" indent="-342900">
              <a:buFont typeface="Wingdings" charset="2"/>
              <a:buChar char=""/>
              <a:defRPr sz="2800"/>
            </a:lvl1pPr>
            <a:lvl2pPr marL="742950" indent="-285750">
              <a:buFont typeface="Wingdings" charset="2"/>
              <a:buChar char="Ø"/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88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4083" y="147129"/>
            <a:ext cx="7740000" cy="1440000"/>
          </a:xfrm>
        </p:spPr>
        <p:txBody>
          <a:bodyPr/>
          <a:lstStyle>
            <a:lvl1pPr algn="l">
              <a:lnSpc>
                <a:spcPct val="100000"/>
              </a:lnSpc>
              <a:defRPr sz="4400" b="0" cap="none">
                <a:solidFill>
                  <a:srgbClr val="FFFFFF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4083" y="1659129"/>
            <a:ext cx="7740000" cy="25200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800" cap="none">
                <a:solidFill>
                  <a:srgbClr val="D9DBEB"/>
                </a:solidFill>
                <a:latin typeface="Helvetica Neue"/>
                <a:cs typeface="Helvetica Neue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659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3200" b="0" i="0" u="none" cap="none" normalizeH="0">
                <a:solidFill>
                  <a:srgbClr val="D9DBEB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236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1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4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 marL="742950" indent="-360000">
              <a:buClr>
                <a:schemeClr val="bg1"/>
              </a:buClr>
              <a:buSzPct val="100000"/>
              <a:buFont typeface="Courier"/>
              <a:buChar char="‣"/>
              <a:defRPr sz="2000">
                <a:solidFill>
                  <a:srgbClr val="D4D2FE"/>
                </a:solidFill>
                <a:latin typeface="Helvetica Neue"/>
                <a:cs typeface="Helvetica Neue"/>
              </a:defRPr>
            </a:lvl2pPr>
            <a:lvl3pPr>
              <a:buClr>
                <a:schemeClr val="bg1"/>
              </a:buClr>
              <a:defRPr sz="1800">
                <a:solidFill>
                  <a:srgbClr val="D4D2FE"/>
                </a:solidFill>
                <a:latin typeface="Helvetica Neue"/>
                <a:cs typeface="Helvetica Neue"/>
              </a:defRPr>
            </a:lvl3pPr>
            <a:lvl4pPr>
              <a:buClr>
                <a:schemeClr val="bg1"/>
              </a:buClr>
              <a:defRPr sz="1600">
                <a:solidFill>
                  <a:srgbClr val="D4D2FE"/>
                </a:solidFill>
                <a:latin typeface="Helvetica Neue"/>
                <a:cs typeface="Helvetica Neue"/>
              </a:defRPr>
            </a:lvl4pPr>
            <a:lvl5pPr>
              <a:buClr>
                <a:schemeClr val="bg1"/>
              </a:buClr>
              <a:defRPr sz="1400">
                <a:solidFill>
                  <a:srgbClr val="D4D2FE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40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rgbClr val="008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1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chemeClr val="bg1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chemeClr val="bg1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chemeClr val="bg1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chemeClr val="bg1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chemeClr val="bg1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pic>
        <p:nvPicPr>
          <p:cNvPr id="7" name="Picture 6" descr="Cta_logo_white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97447" y="65471"/>
            <a:ext cx="1366671" cy="842025"/>
          </a:xfrm>
          <a:prstGeom prst="rect">
            <a:avLst/>
          </a:prstGeom>
        </p:spPr>
      </p:pic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44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eicester_logo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2762" y="231763"/>
            <a:ext cx="1566907" cy="373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>
            <a:lvl1pPr>
              <a:defRPr sz="4000" b="0" i="0" u="none" cap="none" normalizeH="0">
                <a:solidFill>
                  <a:schemeClr val="bg2">
                    <a:lumMod val="75000"/>
                  </a:schemeClr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buClr>
                <a:schemeClr val="accent2"/>
              </a:buClr>
              <a:defRPr sz="2600">
                <a:solidFill>
                  <a:srgbClr val="000000"/>
                </a:solidFill>
                <a:latin typeface="Helvetica Neue"/>
                <a:cs typeface="Helvetica Neue"/>
              </a:defRPr>
            </a:lvl1pPr>
            <a:lvl2pPr>
              <a:buClr>
                <a:schemeClr val="accent2"/>
              </a:buClr>
              <a:defRPr sz="2200">
                <a:solidFill>
                  <a:srgbClr val="000000"/>
                </a:solidFill>
                <a:latin typeface="Helvetica Neue"/>
                <a:cs typeface="Helvetica Neue"/>
              </a:defRPr>
            </a:lvl2pPr>
            <a:lvl3pPr>
              <a:buClr>
                <a:schemeClr val="accent2"/>
              </a:buClr>
              <a:defRPr sz="2000">
                <a:solidFill>
                  <a:srgbClr val="000000"/>
                </a:solidFill>
                <a:latin typeface="Helvetica Neue"/>
                <a:cs typeface="Helvetica Neue"/>
              </a:defRPr>
            </a:lvl3pPr>
            <a:lvl4pPr>
              <a:buClr>
                <a:schemeClr val="accent2"/>
              </a:buClr>
              <a:defRPr sz="1800">
                <a:solidFill>
                  <a:srgbClr val="000000"/>
                </a:solidFill>
                <a:latin typeface="Helvetica Neue"/>
                <a:cs typeface="Helvetica Neue"/>
              </a:defRPr>
            </a:lvl4pPr>
            <a:lvl5pPr>
              <a:buClr>
                <a:schemeClr val="accent2"/>
              </a:buClr>
              <a:defRPr sz="1600">
                <a:solidFill>
                  <a:srgbClr val="000000"/>
                </a:solidFill>
                <a:latin typeface="Helvetica Neue"/>
                <a:cs typeface="Helvetica Neue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50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54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3601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 userDrawn="1"/>
        </p:nvSpPr>
        <p:spPr>
          <a:xfrm>
            <a:off x="210813" y="6515112"/>
            <a:ext cx="8749842" cy="291409"/>
          </a:xfrm>
          <a:prstGeom prst="roundRect">
            <a:avLst/>
          </a:prstGeom>
          <a:solidFill>
            <a:srgbClr val="FFFFFF">
              <a:alpha val="15000"/>
            </a:srgbClr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210814" y="43299"/>
            <a:ext cx="8749842" cy="583257"/>
          </a:xfrm>
          <a:prstGeom prst="roundRect">
            <a:avLst>
              <a:gd name="adj" fmla="val 4296"/>
            </a:avLst>
          </a:prstGeom>
          <a:solidFill>
            <a:schemeClr val="bg1">
              <a:alpha val="15000"/>
            </a:schemeClr>
          </a:solidFill>
          <a:ln>
            <a:solidFill>
              <a:srgbClr val="F1572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248913" y="6483156"/>
            <a:ext cx="141142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cap="small" dirty="0" smtClean="0">
                <a:solidFill>
                  <a:srgbClr val="FFFFFF"/>
                </a:solidFill>
                <a:latin typeface="Futura Std Book"/>
              </a:rPr>
              <a:t>Richard </a:t>
            </a:r>
            <a:r>
              <a:rPr lang="en-US" cap="small" dirty="0">
                <a:solidFill>
                  <a:srgbClr val="FFFFFF"/>
                </a:solidFill>
                <a:latin typeface="Futura Std Book"/>
              </a:rPr>
              <a:t>White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6619638" y="6460545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7026377-340F-9C49-8DB1-294682F218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715" y="21250"/>
            <a:ext cx="8711744" cy="646271"/>
          </a:xfrm>
          <a:prstGeom prst="rect">
            <a:avLst/>
          </a:prstGeom>
          <a:ln>
            <a:noFill/>
          </a:ln>
          <a:effectLst/>
        </p:spPr>
        <p:txBody>
          <a:bodyPr/>
          <a:lstStyle>
            <a:lvl1pPr algn="ctr">
              <a:defRPr sz="3200" cap="small">
                <a:solidFill>
                  <a:srgbClr val="FFFFFF"/>
                </a:solidFill>
              </a:defRPr>
            </a:lvl1pPr>
          </a:lstStyle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10" name="Rounded Rectangle 9"/>
          <p:cNvSpPr/>
          <p:nvPr userDrawn="1"/>
        </p:nvSpPr>
        <p:spPr>
          <a:xfrm>
            <a:off x="1442083" y="5870211"/>
            <a:ext cx="6285434" cy="826290"/>
          </a:xfrm>
          <a:prstGeom prst="roundRect">
            <a:avLst>
              <a:gd name="adj" fmla="val 50000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11" name="Rounded Rectangle 10"/>
          <p:cNvSpPr/>
          <p:nvPr userDrawn="1"/>
        </p:nvSpPr>
        <p:spPr>
          <a:xfrm>
            <a:off x="-1" y="5303766"/>
            <a:ext cx="9144001" cy="1188215"/>
          </a:xfrm>
          <a:prstGeom prst="roundRect">
            <a:avLst>
              <a:gd name="adj" fmla="val 0"/>
            </a:avLst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FFFFFF">
                  <a:lumMod val="50000"/>
                </a:srgbClr>
              </a:solidFill>
              <a:latin typeface="Trebuchet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5159"/>
            <a:ext cx="8229600" cy="5421999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buClr>
                <a:schemeClr val="bg1"/>
              </a:buClr>
              <a:buSzPct val="80000"/>
              <a:buFont typeface="Wingdings" charset="2"/>
              <a:buChar char=""/>
              <a:defRPr sz="2400">
                <a:solidFill>
                  <a:schemeClr val="bg1"/>
                </a:solidFill>
              </a:defRPr>
            </a:lvl1pPr>
            <a:lvl2pPr>
              <a:buFont typeface="Arial"/>
              <a:buChar char="•"/>
              <a:defRPr sz="2000">
                <a:solidFill>
                  <a:srgbClr val="00FFFF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32535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683190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71537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736"/>
            <a:ext cx="8229600" cy="524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74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rebuchet MS" pitchFamily="34" charset="0"/>
        <a:buChar char="•"/>
        <a:defRPr sz="24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2400">
          <a:solidFill>
            <a:srgbClr val="FFFFFF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FFFFFF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FFFFFF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800">
          <a:solidFill>
            <a:srgbClr val="FFFFFF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71537"/>
            <a:ext cx="82296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736"/>
            <a:ext cx="8229600" cy="5243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‹#›</a:t>
            </a:fld>
            <a:endParaRPr lang="en-GB">
              <a:solidFill>
                <a:srgbClr val="FFFFFF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5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Calibri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Trebuchet MS" pitchFamily="34" charset="0"/>
        <a:buChar char="•"/>
        <a:defRPr sz="24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2400">
          <a:solidFill>
            <a:srgbClr val="FFFFFF"/>
          </a:solidFill>
          <a:latin typeface="Calibri" pitchFamily="34" charset="0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rgbClr val="FFFFFF"/>
          </a:solidFill>
          <a:latin typeface="Calibri" pitchFamily="34" charset="0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–"/>
        <a:defRPr sz="1800">
          <a:solidFill>
            <a:srgbClr val="FFFFFF"/>
          </a:solidFill>
          <a:latin typeface="Calibri" pitchFamily="34" charset="0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»"/>
        <a:defRPr sz="1800">
          <a:solidFill>
            <a:srgbClr val="FFFFFF"/>
          </a:solidFill>
          <a:latin typeface="Calibri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13" Type="http://schemas.openxmlformats.org/officeDocument/2006/relationships/image" Target="../media/image15.jpe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12" Type="http://schemas.openxmlformats.org/officeDocument/2006/relationships/image" Target="../media/image14.png"/><Relationship Id="rId1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5" Type="http://schemas.openxmlformats.org/officeDocument/2006/relationships/image" Target="../media/image7.gif"/><Relationship Id="rId15" Type="http://schemas.openxmlformats.org/officeDocument/2006/relationships/image" Target="../media/image17.jpg"/><Relationship Id="rId10" Type="http://schemas.openxmlformats.org/officeDocument/2006/relationships/image" Target="../media/image12.png"/><Relationship Id="rId19" Type="http://schemas.openxmlformats.org/officeDocument/2006/relationships/image" Target="../media/image21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3.wdp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4.wdp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4.png"/><Relationship Id="rId4" Type="http://schemas.microsoft.com/office/2007/relationships/hdphoto" Target="../media/hdphoto5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9.jpg"/><Relationship Id="rId7" Type="http://schemas.microsoft.com/office/2007/relationships/hdphoto" Target="../media/hdphoto7.wdp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jpg"/><Relationship Id="rId10" Type="http://schemas.openxmlformats.org/officeDocument/2006/relationships/image" Target="../media/image75.jpg"/><Relationship Id="rId4" Type="http://schemas.openxmlformats.org/officeDocument/2006/relationships/image" Target="../media/image70.jpg"/><Relationship Id="rId9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0" y="0"/>
            <a:ext cx="9144000" cy="152649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dirty="0"/>
          </a:p>
        </p:txBody>
      </p:sp>
      <p:sp>
        <p:nvSpPr>
          <p:cNvPr id="9" name="Rectangle 8"/>
          <p:cNvSpPr/>
          <p:nvPr/>
        </p:nvSpPr>
        <p:spPr>
          <a:xfrm>
            <a:off x="1" y="5866632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1"/>
            <a:ext cx="9144000" cy="5079760"/>
          </a:xfrm>
          <a:prstGeom prst="rect">
            <a:avLst/>
          </a:prstGeom>
          <a:solidFill>
            <a:srgbClr val="244188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de-DE" dirty="0"/>
          </a:p>
        </p:txBody>
      </p:sp>
      <p:pic>
        <p:nvPicPr>
          <p:cNvPr id="14" name="Picture 13" descr="University_of_Liverpool_logo_200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88" y="6119303"/>
            <a:ext cx="1822879" cy="396858"/>
          </a:xfrm>
          <a:prstGeom prst="rect">
            <a:avLst/>
          </a:prstGeom>
        </p:spPr>
      </p:pic>
      <p:pic>
        <p:nvPicPr>
          <p:cNvPr id="17" name="Picture 16" descr="SLAC_Logo_hire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7247" y="6147877"/>
            <a:ext cx="1265716" cy="392135"/>
          </a:xfrm>
          <a:prstGeom prst="rect">
            <a:avLst/>
          </a:prstGeom>
        </p:spPr>
      </p:pic>
      <p:pic>
        <p:nvPicPr>
          <p:cNvPr id="18" name="Picture 17" descr="Nagoya Logo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536" y="6057629"/>
            <a:ext cx="1060416" cy="59968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12" y="5370263"/>
            <a:ext cx="2130778" cy="462191"/>
          </a:xfrm>
          <a:prstGeom prst="rect">
            <a:avLst/>
          </a:prstGeom>
        </p:spPr>
      </p:pic>
      <p:pic>
        <p:nvPicPr>
          <p:cNvPr id="21" name="Picture 20" descr="leicester_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4507" y="5431464"/>
            <a:ext cx="1679404" cy="399780"/>
          </a:xfrm>
          <a:prstGeom prst="rect">
            <a:avLst/>
          </a:prstGeom>
        </p:spPr>
      </p:pic>
      <p:pic>
        <p:nvPicPr>
          <p:cNvPr id="13" name="Picture 12" descr="DU_2-col_lrg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744" y="6054412"/>
            <a:ext cx="1394008" cy="52625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V="1">
            <a:off x="0" y="5156731"/>
            <a:ext cx="9144000" cy="111717"/>
          </a:xfrm>
          <a:prstGeom prst="rect">
            <a:avLst/>
          </a:prstGeom>
          <a:solidFill>
            <a:srgbClr val="2441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341" name="Text Box 11"/>
          <p:cNvSpPr txBox="1">
            <a:spLocks noChangeArrowheads="1"/>
          </p:cNvSpPr>
          <p:nvPr/>
        </p:nvSpPr>
        <p:spPr bwMode="auto">
          <a:xfrm>
            <a:off x="522107" y="4216769"/>
            <a:ext cx="8093575" cy="658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>
              <a:spcBef>
                <a:spcPct val="30000"/>
              </a:spcBef>
            </a:pPr>
            <a:r>
              <a:rPr lang="de-DE" sz="1600" dirty="0" smtClean="0">
                <a:solidFill>
                  <a:schemeClr val="bg1"/>
                </a:solidFill>
                <a:latin typeface="Helvetica Light"/>
                <a:ea typeface="Myriad Pro Cond" charset="0"/>
                <a:cs typeface="Helvetica Light"/>
              </a:rPr>
              <a:t>Jon Lapington, CTA Consortium Meeting, </a:t>
            </a:r>
          </a:p>
          <a:p>
            <a:pPr algn="r">
              <a:spcBef>
                <a:spcPct val="30000"/>
              </a:spcBef>
            </a:pPr>
            <a:r>
              <a:rPr lang="de-DE" sz="1600" dirty="0" smtClean="0">
                <a:solidFill>
                  <a:schemeClr val="bg1"/>
                </a:solidFill>
                <a:latin typeface="Helvetica Light"/>
                <a:ea typeface="Myriad Pro Cond" charset="0"/>
                <a:cs typeface="Helvetica Light"/>
              </a:rPr>
              <a:t>Turku, May 2015</a:t>
            </a:r>
            <a:endParaRPr lang="en-GB" sz="1600" dirty="0">
              <a:solidFill>
                <a:schemeClr val="bg1"/>
              </a:solidFill>
              <a:latin typeface="Helvetica Light"/>
              <a:ea typeface="Myriad Pro Cond" charset="0"/>
              <a:cs typeface="Helvetica Light"/>
            </a:endParaRPr>
          </a:p>
        </p:txBody>
      </p:sp>
      <p:pic>
        <p:nvPicPr>
          <p:cNvPr id="5" name="Picture 4" descr="uva-logo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2944" y="5368222"/>
            <a:ext cx="544011" cy="588119"/>
          </a:xfrm>
          <a:prstGeom prst="rect">
            <a:avLst/>
          </a:prstGeom>
        </p:spPr>
      </p:pic>
      <p:sp>
        <p:nvSpPr>
          <p:cNvPr id="14340" name="Text Box 10"/>
          <p:cNvSpPr txBox="1">
            <a:spLocks noChangeArrowheads="1"/>
          </p:cNvSpPr>
          <p:nvPr/>
        </p:nvSpPr>
        <p:spPr bwMode="auto">
          <a:xfrm>
            <a:off x="200022" y="2766506"/>
            <a:ext cx="8877303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de-DE" sz="8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vantGarde-Book"/>
                <a:ea typeface="Myriad Pro Cond" charset="0"/>
                <a:cs typeface="AvantGarde-Book"/>
              </a:rPr>
              <a:t>GCT </a:t>
            </a:r>
            <a:r>
              <a:rPr lang="de-DE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vantGarde-Book"/>
                <a:ea typeface="Myriad Pro Cond" charset="0"/>
                <a:cs typeface="AvantGarde-Book"/>
              </a:rPr>
              <a:t>Camera Progress</a:t>
            </a:r>
            <a:endParaRPr lang="de-DE" sz="8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AvantGarde-Book"/>
              <a:ea typeface="Myriad Pro Cond" charset="0"/>
              <a:cs typeface="AvantGarde-Book"/>
            </a:endParaRPr>
          </a:p>
        </p:txBody>
      </p:sp>
      <p:pic>
        <p:nvPicPr>
          <p:cNvPr id="24" name="Picture 23" descr="Glidecontent_UH1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9187" y="6040251"/>
            <a:ext cx="1032989" cy="678821"/>
          </a:xfrm>
          <a:prstGeom prst="rect">
            <a:avLst/>
          </a:prstGeom>
        </p:spPr>
      </p:pic>
      <p:pic>
        <p:nvPicPr>
          <p:cNvPr id="25" name="Picture 24" descr="WUSTL_Shield_2-01.jp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1936" y="5291562"/>
            <a:ext cx="822448" cy="82244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35" y="5349172"/>
            <a:ext cx="631160" cy="751080"/>
          </a:xfrm>
          <a:prstGeom prst="rect">
            <a:avLst/>
          </a:prstGeom>
        </p:spPr>
      </p:pic>
      <p:pic>
        <p:nvPicPr>
          <p:cNvPr id="2" name="Picture 1" descr="slug_logo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0771" y="6038622"/>
            <a:ext cx="782965" cy="661121"/>
          </a:xfrm>
          <a:prstGeom prst="rect">
            <a:avLst/>
          </a:prstGeom>
        </p:spPr>
      </p:pic>
      <p:pic>
        <p:nvPicPr>
          <p:cNvPr id="14339" name="Picture 14338" descr="Adelaide Uni logo.jp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22" y="5401185"/>
            <a:ext cx="1386387" cy="6135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3" r="-29213"/>
          <a:stretch/>
        </p:blipFill>
        <p:spPr>
          <a:xfrm>
            <a:off x="195937" y="150162"/>
            <a:ext cx="3778155" cy="25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439" y="142598"/>
            <a:ext cx="3780923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694" y="147202"/>
            <a:ext cx="2520000" cy="2520000"/>
          </a:xfrm>
          <a:prstGeom prst="rect">
            <a:avLst/>
          </a:prstGeom>
        </p:spPr>
      </p:pic>
      <p:pic>
        <p:nvPicPr>
          <p:cNvPr id="1026" name="C4FF4A1D-B9F2-4ECD-B208-BE0AEA5E1986" descr="AF9DA018-8631-4DFB-BE3C-5E24E12AD91D@mpi-hd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054" y="5954603"/>
            <a:ext cx="743262" cy="798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5672B77-F93F-497B-A16C-CF2C102CB7EE" descr="Image result for ECAP logo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922" y="5332163"/>
            <a:ext cx="1326410" cy="708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439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ontent Placeholder 2"/>
          <p:cNvSpPr txBox="1">
            <a:spLocks/>
          </p:cNvSpPr>
          <p:nvPr/>
        </p:nvSpPr>
        <p:spPr bwMode="auto">
          <a:xfrm>
            <a:off x="172270" y="3556659"/>
            <a:ext cx="1507067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1400" i="1" dirty="0" err="1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x</a:t>
            </a:r>
            <a:r>
              <a:rPr lang="en-US" sz="1400" i="1" dirty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 32</a:t>
            </a:r>
          </a:p>
        </p:txBody>
      </p:sp>
      <p:sp>
        <p:nvSpPr>
          <p:cNvPr id="128" name="Rounded Rectangle 127"/>
          <p:cNvSpPr/>
          <p:nvPr/>
        </p:nvSpPr>
        <p:spPr>
          <a:xfrm rot="16200000">
            <a:off x="6273316" y="3030693"/>
            <a:ext cx="2889250" cy="556230"/>
          </a:xfrm>
          <a:prstGeom prst="roundRect">
            <a:avLst/>
          </a:prstGeom>
          <a:solidFill>
            <a:srgbClr val="0000CC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Backend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Electronics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Electronics and Readout</a:t>
            </a:r>
            <a:endParaRPr lang="en-US" dirty="0"/>
          </a:p>
        </p:txBody>
      </p:sp>
      <p:sp>
        <p:nvSpPr>
          <p:cNvPr id="57" name="Rounded Rectangle 56"/>
          <p:cNvSpPr/>
          <p:nvPr/>
        </p:nvSpPr>
        <p:spPr>
          <a:xfrm>
            <a:off x="3181638" y="1757393"/>
            <a:ext cx="3720460" cy="1436699"/>
          </a:xfrm>
          <a:prstGeom prst="roundRect">
            <a:avLst>
              <a:gd name="adj" fmla="val 1687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3370883" y="21203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59" name="Rounded Rectangle 58"/>
          <p:cNvSpPr/>
          <p:nvPr/>
        </p:nvSpPr>
        <p:spPr>
          <a:xfrm>
            <a:off x="5439396" y="2073235"/>
            <a:ext cx="1273175" cy="814919"/>
          </a:xfrm>
          <a:prstGeom prst="roundRect">
            <a:avLst/>
          </a:prstGeom>
          <a:solidFill>
            <a:srgbClr val="008000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FPGA</a:t>
            </a:r>
          </a:p>
        </p:txBody>
      </p:sp>
      <p:cxnSp>
        <p:nvCxnSpPr>
          <p:cNvPr id="61" name="Straight Connector 60"/>
          <p:cNvCxnSpPr>
            <a:stCxn id="67" idx="3"/>
            <a:endCxn id="59" idx="1"/>
          </p:cNvCxnSpPr>
          <p:nvPr/>
        </p:nvCxnSpPr>
        <p:spPr>
          <a:xfrm flipV="1">
            <a:off x="5147296" y="2480695"/>
            <a:ext cx="292100" cy="354808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2" name="Straight Connector 61"/>
          <p:cNvCxnSpPr>
            <a:endCxn id="59" idx="1"/>
          </p:cNvCxnSpPr>
          <p:nvPr/>
        </p:nvCxnSpPr>
        <p:spPr>
          <a:xfrm flipV="1">
            <a:off x="4842496" y="2480695"/>
            <a:ext cx="596900" cy="79904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3" name="Straight Connector 62"/>
          <p:cNvCxnSpPr>
            <a:endCxn id="59" idx="1"/>
          </p:cNvCxnSpPr>
          <p:nvPr/>
        </p:nvCxnSpPr>
        <p:spPr>
          <a:xfrm>
            <a:off x="4842496" y="2360573"/>
            <a:ext cx="596900" cy="120122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4" name="Straight Connector 63"/>
          <p:cNvCxnSpPr>
            <a:endCxn id="59" idx="1"/>
          </p:cNvCxnSpPr>
          <p:nvPr/>
        </p:nvCxnSpPr>
        <p:spPr>
          <a:xfrm>
            <a:off x="4690096" y="2255798"/>
            <a:ext cx="749300" cy="224897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65" name="Rounded Rectangle 64"/>
          <p:cNvSpPr/>
          <p:nvPr/>
        </p:nvSpPr>
        <p:spPr>
          <a:xfrm>
            <a:off x="3523283" y="22727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6" name="Rounded Rectangle 65"/>
          <p:cNvSpPr/>
          <p:nvPr/>
        </p:nvSpPr>
        <p:spPr>
          <a:xfrm>
            <a:off x="3675683" y="24251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67" name="Rounded Rectangle 66"/>
          <p:cNvSpPr/>
          <p:nvPr/>
        </p:nvSpPr>
        <p:spPr>
          <a:xfrm>
            <a:off x="3828083" y="2577534"/>
            <a:ext cx="1319213" cy="515937"/>
          </a:xfrm>
          <a:prstGeom prst="roundRect">
            <a:avLst/>
          </a:prstGeom>
          <a:solidFill>
            <a:srgbClr val="00BFFF">
              <a:lumMod val="6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TARGET ASIC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68" name="Straight Connector 67"/>
          <p:cNvCxnSpPr>
            <a:stCxn id="75" idx="3"/>
            <a:endCxn id="67" idx="1"/>
          </p:cNvCxnSpPr>
          <p:nvPr/>
        </p:nvCxnSpPr>
        <p:spPr>
          <a:xfrm>
            <a:off x="2881488" y="2835503"/>
            <a:ext cx="946595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69" name="Straight Connector 68"/>
          <p:cNvCxnSpPr>
            <a:endCxn id="66" idx="1"/>
          </p:cNvCxnSpPr>
          <p:nvPr/>
        </p:nvCxnSpPr>
        <p:spPr>
          <a:xfrm>
            <a:off x="2862883" y="26823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0" name="Straight Connector 69"/>
          <p:cNvCxnSpPr/>
          <p:nvPr/>
        </p:nvCxnSpPr>
        <p:spPr>
          <a:xfrm>
            <a:off x="2679320" y="25299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1" name="Straight Connector 70"/>
          <p:cNvCxnSpPr>
            <a:endCxn id="58" idx="1"/>
          </p:cNvCxnSpPr>
          <p:nvPr/>
        </p:nvCxnSpPr>
        <p:spPr>
          <a:xfrm>
            <a:off x="2558083" y="2377509"/>
            <a:ext cx="812800" cy="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72" name="Rounded Rectangle 71"/>
          <p:cNvSpPr/>
          <p:nvPr/>
        </p:nvSpPr>
        <p:spPr>
          <a:xfrm>
            <a:off x="1106663" y="21203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3" name="Rounded Rectangle 72"/>
          <p:cNvSpPr/>
          <p:nvPr/>
        </p:nvSpPr>
        <p:spPr>
          <a:xfrm>
            <a:off x="1259063" y="22727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1411463" y="24251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Preamps</a:t>
            </a:r>
          </a:p>
        </p:txBody>
      </p:sp>
      <p:sp>
        <p:nvSpPr>
          <p:cNvPr id="75" name="Rounded Rectangle 74"/>
          <p:cNvSpPr/>
          <p:nvPr/>
        </p:nvSpPr>
        <p:spPr>
          <a:xfrm>
            <a:off x="1563863" y="2577534"/>
            <a:ext cx="1317625" cy="515937"/>
          </a:xfrm>
          <a:prstGeom prst="roundRect">
            <a:avLst/>
          </a:prstGeom>
          <a:solidFill>
            <a:srgbClr val="D9DBEB">
              <a:lumMod val="75000"/>
            </a:srgbClr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16 x Preamp</a:t>
            </a:r>
          </a:p>
        </p:txBody>
      </p:sp>
      <p:cxnSp>
        <p:nvCxnSpPr>
          <p:cNvPr id="76" name="Straight Connector 75"/>
          <p:cNvCxnSpPr>
            <a:endCxn id="75" idx="1"/>
          </p:cNvCxnSpPr>
          <p:nvPr/>
        </p:nvCxnSpPr>
        <p:spPr>
          <a:xfrm>
            <a:off x="835201" y="2606109"/>
            <a:ext cx="728662" cy="2286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7" name="Straight Connector 76"/>
          <p:cNvCxnSpPr>
            <a:endCxn id="74" idx="1"/>
          </p:cNvCxnSpPr>
          <p:nvPr/>
        </p:nvCxnSpPr>
        <p:spPr>
          <a:xfrm>
            <a:off x="835201" y="2606109"/>
            <a:ext cx="576262" cy="762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8" name="Straight Connector 77"/>
          <p:cNvCxnSpPr>
            <a:endCxn id="73" idx="1"/>
          </p:cNvCxnSpPr>
          <p:nvPr/>
        </p:nvCxnSpPr>
        <p:spPr>
          <a:xfrm flipV="1">
            <a:off x="835201" y="2529909"/>
            <a:ext cx="423862" cy="762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79" name="Straight Connector 78"/>
          <p:cNvCxnSpPr>
            <a:endCxn id="72" idx="1"/>
          </p:cNvCxnSpPr>
          <p:nvPr/>
        </p:nvCxnSpPr>
        <p:spPr>
          <a:xfrm flipV="1">
            <a:off x="835201" y="2377509"/>
            <a:ext cx="271462" cy="22860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80" name="Straight Connector 79"/>
          <p:cNvCxnSpPr>
            <a:stCxn id="59" idx="3"/>
          </p:cNvCxnSpPr>
          <p:nvPr/>
        </p:nvCxnSpPr>
        <p:spPr>
          <a:xfrm>
            <a:off x="6712571" y="2480695"/>
            <a:ext cx="702697" cy="7875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cxnSp>
        <p:nvCxnSpPr>
          <p:cNvPr id="83" name="Straight Connector 82"/>
          <p:cNvCxnSpPr>
            <a:stCxn id="87" idx="3"/>
            <a:endCxn id="84" idx="1"/>
          </p:cNvCxnSpPr>
          <p:nvPr/>
        </p:nvCxnSpPr>
        <p:spPr>
          <a:xfrm flipH="1" flipV="1">
            <a:off x="655513" y="3245958"/>
            <a:ext cx="3951" cy="781964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dash"/>
            <a:tailEnd type="oval"/>
          </a:ln>
          <a:effectLst/>
        </p:spPr>
      </p:cxnSp>
      <p:sp>
        <p:nvSpPr>
          <p:cNvPr id="84" name="Rounded Rectangle 83"/>
          <p:cNvSpPr/>
          <p:nvPr/>
        </p:nvSpPr>
        <p:spPr>
          <a:xfrm rot="16200000">
            <a:off x="13555" y="2302196"/>
            <a:ext cx="1283914" cy="603609"/>
          </a:xfrm>
          <a:prstGeom prst="roundRect">
            <a:avLst/>
          </a:prstGeom>
          <a:solidFill>
            <a:srgbClr val="3366FF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kern="0" noProof="0" dirty="0" smtClean="0">
                <a:solidFill>
                  <a:srgbClr val="FFFFFF"/>
                </a:solidFill>
                <a:latin typeface="Helvetica"/>
                <a:cs typeface="Helvetica"/>
              </a:rPr>
              <a:t>64 Pixel Module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5154704" y="2997163"/>
            <a:ext cx="2273393" cy="30170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87" name="Rounded Rectangle 86"/>
          <p:cNvSpPr/>
          <p:nvPr/>
        </p:nvSpPr>
        <p:spPr>
          <a:xfrm rot="16200000">
            <a:off x="17507" y="4368074"/>
            <a:ext cx="1283914" cy="603609"/>
          </a:xfrm>
          <a:prstGeom prst="roundRect">
            <a:avLst/>
          </a:prstGeom>
          <a:solidFill>
            <a:srgbClr val="3366FF"/>
          </a:solidFill>
          <a:ln w="6350" cap="flat" cmpd="sng" algn="ctr">
            <a:solidFill>
              <a:srgbClr val="27408B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64 Pixel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Module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</a:endParaRPr>
          </a:p>
        </p:txBody>
      </p:sp>
      <p:sp>
        <p:nvSpPr>
          <p:cNvPr id="88" name="Content Placeholder 2"/>
          <p:cNvSpPr txBox="1">
            <a:spLocks/>
          </p:cNvSpPr>
          <p:nvPr/>
        </p:nvSpPr>
        <p:spPr bwMode="auto">
          <a:xfrm>
            <a:off x="4258489" y="1785368"/>
            <a:ext cx="1821391" cy="359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0" hangingPunct="0">
              <a:spcBef>
                <a:spcPct val="20000"/>
              </a:spcBef>
              <a:buFont typeface="Arial" pitchFamily="-1" charset="0"/>
              <a:buNone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ea typeface="Futura Std Book" charset="0"/>
                <a:cs typeface="Helvetica"/>
              </a:rPr>
              <a:t>TARGET Module</a:t>
            </a:r>
            <a:endParaRPr lang="en-US" sz="1200" i="1" dirty="0">
              <a:solidFill>
                <a:srgbClr val="000000"/>
              </a:solidFill>
              <a:latin typeface="Helvetica"/>
              <a:ea typeface="Futura Std Book" charset="0"/>
              <a:cs typeface="Helvetica"/>
            </a:endParaRPr>
          </a:p>
        </p:txBody>
      </p:sp>
      <p:sp>
        <p:nvSpPr>
          <p:cNvPr id="90" name="Content Placeholder 2"/>
          <p:cNvSpPr txBox="1">
            <a:spLocks/>
          </p:cNvSpPr>
          <p:nvPr/>
        </p:nvSpPr>
        <p:spPr bwMode="auto">
          <a:xfrm>
            <a:off x="6381806" y="300529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Trigger</a:t>
            </a:r>
          </a:p>
        </p:txBody>
      </p:sp>
      <p:sp>
        <p:nvSpPr>
          <p:cNvPr id="91" name="Content Placeholder 2"/>
          <p:cNvSpPr txBox="1">
            <a:spLocks/>
          </p:cNvSpPr>
          <p:nvPr/>
        </p:nvSpPr>
        <p:spPr bwMode="auto">
          <a:xfrm>
            <a:off x="6303281" y="222127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Data</a:t>
            </a:r>
          </a:p>
        </p:txBody>
      </p:sp>
      <p:cxnSp>
        <p:nvCxnSpPr>
          <p:cNvPr id="101" name="Straight Connector 100"/>
          <p:cNvCxnSpPr>
            <a:stCxn id="103" idx="1"/>
            <a:endCxn id="104" idx="0"/>
          </p:cNvCxnSpPr>
          <p:nvPr/>
        </p:nvCxnSpPr>
        <p:spPr>
          <a:xfrm flipH="1">
            <a:off x="3365500" y="2933936"/>
            <a:ext cx="3902334" cy="495526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03" idx="5"/>
            <a:endCxn id="104" idx="5"/>
          </p:cNvCxnSpPr>
          <p:nvPr/>
        </p:nvCxnSpPr>
        <p:spPr>
          <a:xfrm flipH="1">
            <a:off x="4411058" y="3175051"/>
            <a:ext cx="3098571" cy="2771496"/>
          </a:xfrm>
          <a:prstGeom prst="line">
            <a:avLst/>
          </a:prstGeom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Oval 102"/>
          <p:cNvSpPr>
            <a:spLocks noChangeAspect="1"/>
          </p:cNvSpPr>
          <p:nvPr/>
        </p:nvSpPr>
        <p:spPr>
          <a:xfrm>
            <a:off x="7217756" y="2884000"/>
            <a:ext cx="341951" cy="340987"/>
          </a:xfrm>
          <a:prstGeom prst="ellipse">
            <a:avLst/>
          </a:prstGeom>
          <a:noFill/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886857" y="3429462"/>
            <a:ext cx="2957286" cy="2948948"/>
          </a:xfrm>
          <a:prstGeom prst="ellipse">
            <a:avLst/>
          </a:prstGeom>
          <a:solidFill>
            <a:srgbClr val="FFFFFF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5" name="Content Placeholder 2"/>
          <p:cNvSpPr txBox="1">
            <a:spLocks/>
          </p:cNvSpPr>
          <p:nvPr/>
        </p:nvSpPr>
        <p:spPr bwMode="auto">
          <a:xfrm>
            <a:off x="2286002" y="3758665"/>
            <a:ext cx="2159000" cy="1900744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Any 2 </a:t>
            </a:r>
            <a:r>
              <a:rPr lang="en-US" sz="1600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neighbouring</a:t>
            </a: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 super-pixels</a:t>
            </a:r>
          </a:p>
        </p:txBody>
      </p:sp>
      <p:grpSp>
        <p:nvGrpSpPr>
          <p:cNvPr id="106" name="Group 105"/>
          <p:cNvGrpSpPr/>
          <p:nvPr/>
        </p:nvGrpSpPr>
        <p:grpSpPr>
          <a:xfrm>
            <a:off x="3439492" y="4422436"/>
            <a:ext cx="720040" cy="720040"/>
            <a:chOff x="2771840" y="1772816"/>
            <a:chExt cx="720040" cy="720040"/>
          </a:xfrm>
        </p:grpSpPr>
        <p:sp>
          <p:nvSpPr>
            <p:cNvPr id="107" name="Rectangle 106"/>
            <p:cNvSpPr>
              <a:spLocks noChangeAspect="1"/>
            </p:cNvSpPr>
            <p:nvPr/>
          </p:nvSpPr>
          <p:spPr>
            <a:xfrm>
              <a:off x="277184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/>
            <p:cNvSpPr>
              <a:spLocks noChangeAspect="1"/>
            </p:cNvSpPr>
            <p:nvPr/>
          </p:nvSpPr>
          <p:spPr>
            <a:xfrm>
              <a:off x="313188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ectangle 108"/>
            <p:cNvSpPr>
              <a:spLocks noChangeAspect="1"/>
            </p:cNvSpPr>
            <p:nvPr/>
          </p:nvSpPr>
          <p:spPr>
            <a:xfrm>
              <a:off x="277184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0" name="Rectangle 109"/>
            <p:cNvSpPr>
              <a:spLocks noChangeAspect="1"/>
            </p:cNvSpPr>
            <p:nvPr/>
          </p:nvSpPr>
          <p:spPr>
            <a:xfrm>
              <a:off x="313188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1" name="Group 110"/>
          <p:cNvGrpSpPr/>
          <p:nvPr/>
        </p:nvGrpSpPr>
        <p:grpSpPr>
          <a:xfrm>
            <a:off x="2666606" y="4429692"/>
            <a:ext cx="720040" cy="720040"/>
            <a:chOff x="2771840" y="1772816"/>
            <a:chExt cx="720040" cy="720040"/>
          </a:xfrm>
        </p:grpSpPr>
        <p:sp>
          <p:nvSpPr>
            <p:cNvPr id="112" name="Rectangle 111"/>
            <p:cNvSpPr>
              <a:spLocks noChangeAspect="1"/>
            </p:cNvSpPr>
            <p:nvPr/>
          </p:nvSpPr>
          <p:spPr>
            <a:xfrm>
              <a:off x="277184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3" name="Rectangle 112"/>
            <p:cNvSpPr>
              <a:spLocks noChangeAspect="1"/>
            </p:cNvSpPr>
            <p:nvPr/>
          </p:nvSpPr>
          <p:spPr>
            <a:xfrm>
              <a:off x="3131880" y="177281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ectangle 113"/>
            <p:cNvSpPr>
              <a:spLocks noChangeAspect="1"/>
            </p:cNvSpPr>
            <p:nvPr/>
          </p:nvSpPr>
          <p:spPr>
            <a:xfrm>
              <a:off x="277184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5" name="Rectangle 114"/>
            <p:cNvSpPr>
              <a:spLocks noChangeAspect="1"/>
            </p:cNvSpPr>
            <p:nvPr/>
          </p:nvSpPr>
          <p:spPr>
            <a:xfrm>
              <a:off x="3131880" y="2132856"/>
              <a:ext cx="360000" cy="360000"/>
            </a:xfrm>
            <a:prstGeom prst="rect">
              <a:avLst/>
            </a:prstGeom>
            <a:solidFill>
              <a:srgbClr val="3366FF"/>
            </a:solidFill>
            <a:ln w="63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6" name="Content Placeholder 2"/>
          <p:cNvSpPr txBox="1">
            <a:spLocks/>
          </p:cNvSpPr>
          <p:nvPr/>
        </p:nvSpPr>
        <p:spPr bwMode="auto">
          <a:xfrm>
            <a:off x="2249714" y="5162921"/>
            <a:ext cx="2231571" cy="106008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600" dirty="0" smtClean="0">
                <a:solidFill>
                  <a:srgbClr val="000000"/>
                </a:solidFill>
                <a:latin typeface="Helvetica Neue"/>
                <a:cs typeface="Helvetica Neue"/>
              </a:rPr>
              <a:t>Following camera trigger data read out to central location</a:t>
            </a:r>
          </a:p>
        </p:txBody>
      </p:sp>
      <p:sp>
        <p:nvSpPr>
          <p:cNvPr id="129" name="Content Placeholder 2"/>
          <p:cNvSpPr txBox="1">
            <a:spLocks/>
          </p:cNvSpPr>
          <p:nvPr/>
        </p:nvSpPr>
        <p:spPr bwMode="auto">
          <a:xfrm>
            <a:off x="7972180" y="3137682"/>
            <a:ext cx="851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Control, &amp; Data</a:t>
            </a:r>
          </a:p>
        </p:txBody>
      </p:sp>
      <p:cxnSp>
        <p:nvCxnSpPr>
          <p:cNvPr id="130" name="Straight Connector 129"/>
          <p:cNvCxnSpPr/>
          <p:nvPr/>
        </p:nvCxnSpPr>
        <p:spPr>
          <a:xfrm flipV="1">
            <a:off x="8003317" y="3100454"/>
            <a:ext cx="461835" cy="2652"/>
          </a:xfrm>
          <a:prstGeom prst="line">
            <a:avLst/>
          </a:prstGeom>
          <a:noFill/>
          <a:ln w="12700" cap="flat" cmpd="sng" algn="ctr">
            <a:solidFill>
              <a:srgbClr val="27408B"/>
            </a:solidFill>
            <a:prstDash val="solid"/>
            <a:tailEnd type="oval"/>
          </a:ln>
          <a:effectLst/>
        </p:spPr>
      </p:cxnSp>
      <p:sp>
        <p:nvSpPr>
          <p:cNvPr id="131" name="Content Placeholder 2"/>
          <p:cNvSpPr txBox="1">
            <a:spLocks/>
          </p:cNvSpPr>
          <p:nvPr/>
        </p:nvSpPr>
        <p:spPr bwMode="auto">
          <a:xfrm>
            <a:off x="7864150" y="2521366"/>
            <a:ext cx="1105678" cy="9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>
            <a:normAutofit/>
          </a:bodyPr>
          <a:lstStyle>
            <a:lvl1pPr marL="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4572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2pPr>
            <a:lvl3pPr marL="9144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3716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4pPr>
            <a:lvl5pPr marL="1828800" indent="0" algn="ct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200" i="1" dirty="0" smtClean="0">
                <a:solidFill>
                  <a:srgbClr val="000000"/>
                </a:solidFill>
                <a:latin typeface="Helvetica"/>
                <a:cs typeface="Helvetica"/>
              </a:rPr>
              <a:t>Array/Clock Interface</a:t>
            </a:r>
          </a:p>
        </p:txBody>
      </p:sp>
    </p:spTree>
    <p:extLst>
      <p:ext uri="{BB962C8B-B14F-4D97-AF65-F5344CB8AC3E}">
        <p14:creationId xmlns:p14="http://schemas.microsoft.com/office/powerpoint/2010/main" val="260161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Title 3"/>
          <p:cNvSpPr>
            <a:spLocks noGrp="1"/>
          </p:cNvSpPr>
          <p:nvPr>
            <p:ph type="title"/>
          </p:nvPr>
        </p:nvSpPr>
        <p:spPr>
          <a:xfrm>
            <a:off x="270660" y="214000"/>
            <a:ext cx="6079038" cy="7651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b="1" dirty="0" smtClean="0"/>
              <a:t>CHEC Back-End Electronics</a:t>
            </a:r>
            <a:endParaRPr lang="en-GB" b="1" dirty="0"/>
          </a:p>
        </p:txBody>
      </p:sp>
      <p:grpSp>
        <p:nvGrpSpPr>
          <p:cNvPr id="305" name="Group 304"/>
          <p:cNvGrpSpPr/>
          <p:nvPr/>
        </p:nvGrpSpPr>
        <p:grpSpPr>
          <a:xfrm>
            <a:off x="3092912" y="1225333"/>
            <a:ext cx="1538426" cy="4475984"/>
            <a:chOff x="6277896" y="2163237"/>
            <a:chExt cx="902018" cy="440784"/>
          </a:xfrm>
        </p:grpSpPr>
        <p:sp>
          <p:nvSpPr>
            <p:cNvPr id="306" name="Rectangle 305"/>
            <p:cNvSpPr/>
            <p:nvPr/>
          </p:nvSpPr>
          <p:spPr>
            <a:xfrm>
              <a:off x="6277896" y="2163237"/>
              <a:ext cx="902018" cy="44078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7" name="TextBox 306"/>
            <p:cNvSpPr txBox="1"/>
            <p:nvPr/>
          </p:nvSpPr>
          <p:spPr>
            <a:xfrm>
              <a:off x="6292940" y="2163237"/>
              <a:ext cx="879451" cy="272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Backplane</a:t>
              </a:r>
            </a:p>
          </p:txBody>
        </p:sp>
      </p:grpSp>
      <p:grpSp>
        <p:nvGrpSpPr>
          <p:cNvPr id="309" name="Group 308"/>
          <p:cNvGrpSpPr/>
          <p:nvPr/>
        </p:nvGrpSpPr>
        <p:grpSpPr>
          <a:xfrm>
            <a:off x="157051" y="1524556"/>
            <a:ext cx="2518734" cy="981278"/>
            <a:chOff x="3726024" y="2710906"/>
            <a:chExt cx="3157899" cy="981278"/>
          </a:xfrm>
        </p:grpSpPr>
        <p:sp>
          <p:nvSpPr>
            <p:cNvPr id="310" name="Rectangle 309"/>
            <p:cNvSpPr/>
            <p:nvPr/>
          </p:nvSpPr>
          <p:spPr>
            <a:xfrm>
              <a:off x="3726024" y="2710906"/>
              <a:ext cx="3157899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1" name="TextBox 310"/>
            <p:cNvSpPr txBox="1"/>
            <p:nvPr/>
          </p:nvSpPr>
          <p:spPr>
            <a:xfrm>
              <a:off x="3898675" y="2802702"/>
              <a:ext cx="2734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Photosensor, Preamp, TARGET Modules</a:t>
              </a:r>
            </a:p>
          </p:txBody>
        </p:sp>
        <p:sp>
          <p:nvSpPr>
            <p:cNvPr id="312" name="TextBox 311"/>
            <p:cNvSpPr txBox="1"/>
            <p:nvPr/>
          </p:nvSpPr>
          <p:spPr>
            <a:xfrm>
              <a:off x="5611949" y="3231186"/>
              <a:ext cx="11661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IP addresses 1 - 8</a:t>
              </a:r>
            </a:p>
          </p:txBody>
        </p:sp>
      </p:grpSp>
      <p:grpSp>
        <p:nvGrpSpPr>
          <p:cNvPr id="313" name="Group 312"/>
          <p:cNvGrpSpPr/>
          <p:nvPr/>
        </p:nvGrpSpPr>
        <p:grpSpPr>
          <a:xfrm>
            <a:off x="5052250" y="1530517"/>
            <a:ext cx="1563795" cy="2039601"/>
            <a:chOff x="6928585" y="3327548"/>
            <a:chExt cx="1563795" cy="2107513"/>
          </a:xfrm>
        </p:grpSpPr>
        <p:sp>
          <p:nvSpPr>
            <p:cNvPr id="314" name="Rectangle 313"/>
            <p:cNvSpPr/>
            <p:nvPr/>
          </p:nvSpPr>
          <p:spPr>
            <a:xfrm>
              <a:off x="6928585" y="3327548"/>
              <a:ext cx="1563795" cy="2107513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5" name="TextBox 314"/>
            <p:cNvSpPr txBox="1"/>
            <p:nvPr/>
          </p:nvSpPr>
          <p:spPr>
            <a:xfrm>
              <a:off x="6928585" y="3341722"/>
              <a:ext cx="156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DACQ Board 1</a:t>
              </a:r>
            </a:p>
          </p:txBody>
        </p:sp>
      </p:grpSp>
      <p:grpSp>
        <p:nvGrpSpPr>
          <p:cNvPr id="316" name="Group 315"/>
          <p:cNvGrpSpPr/>
          <p:nvPr/>
        </p:nvGrpSpPr>
        <p:grpSpPr>
          <a:xfrm>
            <a:off x="7684260" y="5879102"/>
            <a:ext cx="1260109" cy="551586"/>
            <a:chOff x="4359073" y="3411683"/>
            <a:chExt cx="1579880" cy="530710"/>
          </a:xfrm>
        </p:grpSpPr>
        <p:sp>
          <p:nvSpPr>
            <p:cNvPr id="317" name="Rectangle 316"/>
            <p:cNvSpPr/>
            <p:nvPr/>
          </p:nvSpPr>
          <p:spPr>
            <a:xfrm>
              <a:off x="4359073" y="3411683"/>
              <a:ext cx="1563795" cy="53071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8" name="TextBox 317"/>
            <p:cNvSpPr txBox="1"/>
            <p:nvPr/>
          </p:nvSpPr>
          <p:spPr>
            <a:xfrm>
              <a:off x="4375158" y="3417156"/>
              <a:ext cx="156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PC with 4 NIC</a:t>
              </a:r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157051" y="2579626"/>
            <a:ext cx="2717642" cy="981278"/>
            <a:chOff x="3726024" y="2710906"/>
            <a:chExt cx="3407283" cy="981278"/>
          </a:xfrm>
        </p:grpSpPr>
        <p:sp>
          <p:nvSpPr>
            <p:cNvPr id="320" name="Rectangle 319"/>
            <p:cNvSpPr/>
            <p:nvPr/>
          </p:nvSpPr>
          <p:spPr>
            <a:xfrm>
              <a:off x="3726024" y="2710906"/>
              <a:ext cx="3157899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1" name="TextBox 320"/>
            <p:cNvSpPr txBox="1"/>
            <p:nvPr/>
          </p:nvSpPr>
          <p:spPr>
            <a:xfrm>
              <a:off x="3898675" y="2802702"/>
              <a:ext cx="3234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Photosensor, Preamp,         TARGET Modules</a:t>
              </a:r>
            </a:p>
          </p:txBody>
        </p:sp>
        <p:sp>
          <p:nvSpPr>
            <p:cNvPr id="322" name="TextBox 321"/>
            <p:cNvSpPr txBox="1"/>
            <p:nvPr/>
          </p:nvSpPr>
          <p:spPr>
            <a:xfrm>
              <a:off x="5611949" y="3231186"/>
              <a:ext cx="11661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IP addresses 8- 16</a:t>
              </a:r>
            </a:p>
          </p:txBody>
        </p:sp>
      </p:grpSp>
      <p:grpSp>
        <p:nvGrpSpPr>
          <p:cNvPr id="323" name="Group 322"/>
          <p:cNvGrpSpPr/>
          <p:nvPr/>
        </p:nvGrpSpPr>
        <p:grpSpPr>
          <a:xfrm>
            <a:off x="157051" y="3649995"/>
            <a:ext cx="2717642" cy="981278"/>
            <a:chOff x="3726024" y="2710906"/>
            <a:chExt cx="3407283" cy="981278"/>
          </a:xfrm>
        </p:grpSpPr>
        <p:sp>
          <p:nvSpPr>
            <p:cNvPr id="324" name="Rectangle 323"/>
            <p:cNvSpPr/>
            <p:nvPr/>
          </p:nvSpPr>
          <p:spPr>
            <a:xfrm>
              <a:off x="3726024" y="2710906"/>
              <a:ext cx="3157899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5" name="TextBox 324"/>
            <p:cNvSpPr txBox="1"/>
            <p:nvPr/>
          </p:nvSpPr>
          <p:spPr>
            <a:xfrm>
              <a:off x="3898675" y="2802702"/>
              <a:ext cx="3234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Photosensor, Preamp,         TARGET Modules</a:t>
              </a:r>
            </a:p>
          </p:txBody>
        </p:sp>
        <p:sp>
          <p:nvSpPr>
            <p:cNvPr id="326" name="TextBox 325"/>
            <p:cNvSpPr txBox="1"/>
            <p:nvPr/>
          </p:nvSpPr>
          <p:spPr>
            <a:xfrm>
              <a:off x="5611949" y="3231186"/>
              <a:ext cx="11661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IP addresses 16- 23</a:t>
              </a:r>
            </a:p>
          </p:txBody>
        </p:sp>
      </p:grpSp>
      <p:grpSp>
        <p:nvGrpSpPr>
          <p:cNvPr id="327" name="Group 326"/>
          <p:cNvGrpSpPr/>
          <p:nvPr/>
        </p:nvGrpSpPr>
        <p:grpSpPr>
          <a:xfrm>
            <a:off x="157051" y="4720365"/>
            <a:ext cx="2717642" cy="981278"/>
            <a:chOff x="3726024" y="2710906"/>
            <a:chExt cx="3407283" cy="981278"/>
          </a:xfrm>
        </p:grpSpPr>
        <p:sp>
          <p:nvSpPr>
            <p:cNvPr id="328" name="Rectangle 327"/>
            <p:cNvSpPr/>
            <p:nvPr/>
          </p:nvSpPr>
          <p:spPr>
            <a:xfrm>
              <a:off x="3726024" y="2710906"/>
              <a:ext cx="3157899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3898675" y="2802702"/>
              <a:ext cx="32346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Photosensor, Preamp,        TARGET Modules</a:t>
              </a:r>
            </a:p>
          </p:txBody>
        </p:sp>
        <p:sp>
          <p:nvSpPr>
            <p:cNvPr id="330" name="TextBox 329"/>
            <p:cNvSpPr txBox="1"/>
            <p:nvPr/>
          </p:nvSpPr>
          <p:spPr>
            <a:xfrm>
              <a:off x="5611949" y="3231186"/>
              <a:ext cx="11661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IP addresses 24 32</a:t>
              </a:r>
            </a:p>
          </p:txBody>
        </p:sp>
      </p:grpSp>
      <p:grpSp>
        <p:nvGrpSpPr>
          <p:cNvPr id="331" name="Group 330"/>
          <p:cNvGrpSpPr/>
          <p:nvPr/>
        </p:nvGrpSpPr>
        <p:grpSpPr>
          <a:xfrm>
            <a:off x="3069059" y="5967751"/>
            <a:ext cx="1584001" cy="511911"/>
            <a:chOff x="8403381" y="2310180"/>
            <a:chExt cx="1077385" cy="511911"/>
          </a:xfrm>
        </p:grpSpPr>
        <p:sp>
          <p:nvSpPr>
            <p:cNvPr id="332" name="Rectangle 331"/>
            <p:cNvSpPr/>
            <p:nvPr/>
          </p:nvSpPr>
          <p:spPr>
            <a:xfrm>
              <a:off x="8403381" y="2310181"/>
              <a:ext cx="1076860" cy="51191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3" name="TextBox 332"/>
            <p:cNvSpPr txBox="1"/>
            <p:nvPr/>
          </p:nvSpPr>
          <p:spPr>
            <a:xfrm>
              <a:off x="8403382" y="2310180"/>
              <a:ext cx="10773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Peripherals Board</a:t>
              </a:r>
            </a:p>
          </p:txBody>
        </p:sp>
      </p:grpSp>
      <p:sp>
        <p:nvSpPr>
          <p:cNvPr id="334" name="Rectangle 333"/>
          <p:cNvSpPr/>
          <p:nvPr/>
        </p:nvSpPr>
        <p:spPr>
          <a:xfrm>
            <a:off x="5673776" y="1832677"/>
            <a:ext cx="894766" cy="36503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5" name="TextBox 334"/>
          <p:cNvSpPr txBox="1"/>
          <p:nvPr/>
        </p:nvSpPr>
        <p:spPr>
          <a:xfrm>
            <a:off x="5686605" y="1876696"/>
            <a:ext cx="8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SFP 1.1</a:t>
            </a:r>
            <a:endParaRPr lang="en-US" sz="12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336" name="Rectangle 335"/>
          <p:cNvSpPr/>
          <p:nvPr/>
        </p:nvSpPr>
        <p:spPr>
          <a:xfrm>
            <a:off x="5672226" y="2887747"/>
            <a:ext cx="894766" cy="36503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7" name="TextBox 336"/>
          <p:cNvSpPr txBox="1"/>
          <p:nvPr/>
        </p:nvSpPr>
        <p:spPr>
          <a:xfrm>
            <a:off x="5672226" y="2921346"/>
            <a:ext cx="8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SFP 1.2</a:t>
            </a:r>
            <a:endParaRPr lang="en-US" sz="12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38" name="Straight Connector 337"/>
          <p:cNvCxnSpPr>
            <a:stCxn id="310" idx="3"/>
            <a:endCxn id="335" idx="1"/>
          </p:cNvCxnSpPr>
          <p:nvPr/>
        </p:nvCxnSpPr>
        <p:spPr>
          <a:xfrm>
            <a:off x="2675785" y="2015195"/>
            <a:ext cx="3010820" cy="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39" name="Straight Connector 338"/>
          <p:cNvCxnSpPr>
            <a:stCxn id="320" idx="3"/>
            <a:endCxn id="337" idx="1"/>
          </p:cNvCxnSpPr>
          <p:nvPr/>
        </p:nvCxnSpPr>
        <p:spPr>
          <a:xfrm flipV="1">
            <a:off x="2675785" y="3059845"/>
            <a:ext cx="2996441" cy="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340" name="Group 339"/>
          <p:cNvGrpSpPr/>
          <p:nvPr/>
        </p:nvGrpSpPr>
        <p:grpSpPr>
          <a:xfrm>
            <a:off x="5050699" y="3647086"/>
            <a:ext cx="1563795" cy="2052428"/>
            <a:chOff x="6928585" y="3315875"/>
            <a:chExt cx="1563795" cy="2120766"/>
          </a:xfrm>
        </p:grpSpPr>
        <p:sp>
          <p:nvSpPr>
            <p:cNvPr id="341" name="Rectangle 340"/>
            <p:cNvSpPr/>
            <p:nvPr/>
          </p:nvSpPr>
          <p:spPr>
            <a:xfrm>
              <a:off x="6928585" y="3315875"/>
              <a:ext cx="1563795" cy="21207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2" name="TextBox 341"/>
            <p:cNvSpPr txBox="1"/>
            <p:nvPr/>
          </p:nvSpPr>
          <p:spPr>
            <a:xfrm>
              <a:off x="6928585" y="3341722"/>
              <a:ext cx="1563795" cy="286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DACQ Board 2</a:t>
              </a:r>
            </a:p>
          </p:txBody>
        </p:sp>
      </p:grpSp>
      <p:sp>
        <p:nvSpPr>
          <p:cNvPr id="343" name="Rectangle 342"/>
          <p:cNvSpPr/>
          <p:nvPr/>
        </p:nvSpPr>
        <p:spPr>
          <a:xfrm>
            <a:off x="5672225" y="3960541"/>
            <a:ext cx="894766" cy="36503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4" name="TextBox 343"/>
          <p:cNvSpPr txBox="1"/>
          <p:nvPr/>
        </p:nvSpPr>
        <p:spPr>
          <a:xfrm>
            <a:off x="5685054" y="4004560"/>
            <a:ext cx="8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SFP 2.1</a:t>
            </a:r>
            <a:endParaRPr lang="en-US" sz="12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345" name="Rectangle 344"/>
          <p:cNvSpPr/>
          <p:nvPr/>
        </p:nvSpPr>
        <p:spPr>
          <a:xfrm>
            <a:off x="5670675" y="5015611"/>
            <a:ext cx="894766" cy="36503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6" name="TextBox 345"/>
          <p:cNvSpPr txBox="1"/>
          <p:nvPr/>
        </p:nvSpPr>
        <p:spPr>
          <a:xfrm>
            <a:off x="5670675" y="5049210"/>
            <a:ext cx="86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SFP 2.2</a:t>
            </a:r>
            <a:endParaRPr lang="en-US" sz="12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47" name="Straight Connector 346"/>
          <p:cNvCxnSpPr>
            <a:endCxn id="344" idx="1"/>
          </p:cNvCxnSpPr>
          <p:nvPr/>
        </p:nvCxnSpPr>
        <p:spPr>
          <a:xfrm>
            <a:off x="2655641" y="4134537"/>
            <a:ext cx="3029413" cy="852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48" name="Straight Connector 347"/>
          <p:cNvCxnSpPr>
            <a:endCxn id="346" idx="1"/>
          </p:cNvCxnSpPr>
          <p:nvPr/>
        </p:nvCxnSpPr>
        <p:spPr>
          <a:xfrm>
            <a:off x="2668470" y="5186407"/>
            <a:ext cx="3002205" cy="1303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49" name="Straight Connector 348"/>
          <p:cNvCxnSpPr>
            <a:stCxn id="318" idx="0"/>
            <a:endCxn id="351" idx="2"/>
          </p:cNvCxnSpPr>
          <p:nvPr/>
        </p:nvCxnSpPr>
        <p:spPr>
          <a:xfrm flipH="1" flipV="1">
            <a:off x="8307900" y="2298640"/>
            <a:ext cx="12829" cy="3586150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350" name="Group 349"/>
          <p:cNvGrpSpPr/>
          <p:nvPr/>
        </p:nvGrpSpPr>
        <p:grpSpPr>
          <a:xfrm>
            <a:off x="7684260" y="1747054"/>
            <a:ext cx="1260109" cy="551586"/>
            <a:chOff x="4359073" y="3411683"/>
            <a:chExt cx="1579880" cy="530710"/>
          </a:xfrm>
        </p:grpSpPr>
        <p:sp>
          <p:nvSpPr>
            <p:cNvPr id="351" name="Rectangle 350"/>
            <p:cNvSpPr/>
            <p:nvPr/>
          </p:nvSpPr>
          <p:spPr>
            <a:xfrm>
              <a:off x="4359073" y="3411683"/>
              <a:ext cx="1563795" cy="53071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2" name="TextBox 351"/>
            <p:cNvSpPr txBox="1"/>
            <p:nvPr/>
          </p:nvSpPr>
          <p:spPr>
            <a:xfrm>
              <a:off x="4375158" y="3417156"/>
              <a:ext cx="15637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 Light"/>
                  <a:cs typeface="Helvetica Light"/>
                </a:rPr>
                <a:t>WR Switch</a:t>
              </a:r>
            </a:p>
          </p:txBody>
        </p:sp>
      </p:grpSp>
      <p:cxnSp>
        <p:nvCxnSpPr>
          <p:cNvPr id="353" name="Straight Connector 352"/>
          <p:cNvCxnSpPr/>
          <p:nvPr/>
        </p:nvCxnSpPr>
        <p:spPr>
          <a:xfrm flipH="1" flipV="1">
            <a:off x="6555713" y="1989540"/>
            <a:ext cx="1128547" cy="765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54" name="Straight Connector 353"/>
          <p:cNvCxnSpPr>
            <a:stCxn id="336" idx="3"/>
            <a:endCxn id="317" idx="0"/>
          </p:cNvCxnSpPr>
          <p:nvPr/>
        </p:nvCxnSpPr>
        <p:spPr>
          <a:xfrm>
            <a:off x="6566992" y="3070265"/>
            <a:ext cx="1740908" cy="2808837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</p:cxnSp>
      <p:cxnSp>
        <p:nvCxnSpPr>
          <p:cNvPr id="355" name="Straight Connector 354"/>
          <p:cNvCxnSpPr>
            <a:stCxn id="344" idx="3"/>
            <a:endCxn id="317" idx="0"/>
          </p:cNvCxnSpPr>
          <p:nvPr/>
        </p:nvCxnSpPr>
        <p:spPr>
          <a:xfrm>
            <a:off x="6554162" y="4143060"/>
            <a:ext cx="1753738" cy="1736042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</p:cxnSp>
      <p:cxnSp>
        <p:nvCxnSpPr>
          <p:cNvPr id="356" name="Straight Connector 355"/>
          <p:cNvCxnSpPr>
            <a:stCxn id="345" idx="3"/>
            <a:endCxn id="318" idx="0"/>
          </p:cNvCxnSpPr>
          <p:nvPr/>
        </p:nvCxnSpPr>
        <p:spPr>
          <a:xfrm>
            <a:off x="6565441" y="5198129"/>
            <a:ext cx="1755288" cy="686661"/>
          </a:xfrm>
          <a:prstGeom prst="line">
            <a:avLst/>
          </a:prstGeom>
          <a:noFill/>
          <a:ln w="12700" cap="flat" cmpd="sng" algn="ctr">
            <a:solidFill>
              <a:srgbClr val="FF0000"/>
            </a:solidFill>
            <a:prstDash val="solid"/>
            <a:headEnd type="arrow"/>
            <a:tailEnd type="none"/>
          </a:ln>
          <a:effectLst/>
        </p:spPr>
      </p:cxnSp>
      <p:cxnSp>
        <p:nvCxnSpPr>
          <p:cNvPr id="360" name="Straight Connector 359"/>
          <p:cNvCxnSpPr/>
          <p:nvPr/>
        </p:nvCxnSpPr>
        <p:spPr>
          <a:xfrm flipV="1">
            <a:off x="2671135" y="5006819"/>
            <a:ext cx="446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1" name="Straight Connector 360"/>
          <p:cNvCxnSpPr/>
          <p:nvPr/>
        </p:nvCxnSpPr>
        <p:spPr>
          <a:xfrm flipV="1">
            <a:off x="2669584" y="3953417"/>
            <a:ext cx="446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2" name="Straight Connector 361"/>
          <p:cNvCxnSpPr/>
          <p:nvPr/>
        </p:nvCxnSpPr>
        <p:spPr>
          <a:xfrm flipV="1">
            <a:off x="2682414" y="2901548"/>
            <a:ext cx="446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3" name="Straight Connector 362"/>
          <p:cNvCxnSpPr/>
          <p:nvPr/>
        </p:nvCxnSpPr>
        <p:spPr>
          <a:xfrm flipV="1">
            <a:off x="2680863" y="1848146"/>
            <a:ext cx="446356" cy="0"/>
          </a:xfrm>
          <a:prstGeom prst="line">
            <a:avLst/>
          </a:prstGeom>
          <a:noFill/>
          <a:ln w="12700" cap="flat" cmpd="sng" algn="ctr">
            <a:solidFill>
              <a:srgbClr val="00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4" name="Straight Connector 363"/>
          <p:cNvCxnSpPr/>
          <p:nvPr/>
        </p:nvCxnSpPr>
        <p:spPr>
          <a:xfrm flipH="1">
            <a:off x="2663820" y="2223212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5" name="Straight Connector 364"/>
          <p:cNvCxnSpPr/>
          <p:nvPr/>
        </p:nvCxnSpPr>
        <p:spPr>
          <a:xfrm flipH="1">
            <a:off x="2663820" y="3299205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6" name="Straight Connector 365"/>
          <p:cNvCxnSpPr/>
          <p:nvPr/>
        </p:nvCxnSpPr>
        <p:spPr>
          <a:xfrm flipH="1">
            <a:off x="2663820" y="4362370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7" name="Straight Connector 366"/>
          <p:cNvCxnSpPr/>
          <p:nvPr/>
        </p:nvCxnSpPr>
        <p:spPr>
          <a:xfrm flipH="1">
            <a:off x="2663820" y="5412707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8" name="Straight Connector 367"/>
          <p:cNvCxnSpPr/>
          <p:nvPr/>
        </p:nvCxnSpPr>
        <p:spPr>
          <a:xfrm>
            <a:off x="4625135" y="2223212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FF00FF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69" name="Straight Connector 368"/>
          <p:cNvCxnSpPr/>
          <p:nvPr/>
        </p:nvCxnSpPr>
        <p:spPr>
          <a:xfrm>
            <a:off x="4649243" y="2568027"/>
            <a:ext cx="423362" cy="0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70" name="Straight Connector 369"/>
          <p:cNvCxnSpPr>
            <a:stCxn id="306" idx="2"/>
            <a:endCxn id="333" idx="0"/>
          </p:cNvCxnSpPr>
          <p:nvPr/>
        </p:nvCxnSpPr>
        <p:spPr>
          <a:xfrm flipH="1">
            <a:off x="3861060" y="5701317"/>
            <a:ext cx="1065" cy="266434"/>
          </a:xfrm>
          <a:prstGeom prst="line">
            <a:avLst/>
          </a:prstGeom>
          <a:noFill/>
          <a:ln w="12700" cap="flat" cmpd="sng" algn="ctr">
            <a:solidFill>
              <a:srgbClr val="00FF00"/>
            </a:solidFill>
            <a:prstDash val="solid"/>
            <a:headEnd type="arrow"/>
            <a:tailEnd type="arrow"/>
          </a:ln>
          <a:effectLst/>
        </p:spPr>
      </p:cxnSp>
      <p:sp>
        <p:nvSpPr>
          <p:cNvPr id="371" name="TextBox 370"/>
          <p:cNvSpPr txBox="1"/>
          <p:nvPr/>
        </p:nvSpPr>
        <p:spPr>
          <a:xfrm>
            <a:off x="3182973" y="3233922"/>
            <a:ext cx="1397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Camera Trigger and event number generation and distribution</a:t>
            </a:r>
            <a:endParaRPr lang="en-US" sz="11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372" name="TextBox 371"/>
          <p:cNvSpPr txBox="1"/>
          <p:nvPr/>
        </p:nvSpPr>
        <p:spPr>
          <a:xfrm>
            <a:off x="5131459" y="2270312"/>
            <a:ext cx="13970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Event numbers time stamped and sent to PC</a:t>
            </a:r>
            <a:endParaRPr lang="en-US" sz="11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373" name="TextBox 372"/>
          <p:cNvSpPr txBox="1"/>
          <p:nvPr/>
        </p:nvSpPr>
        <p:spPr>
          <a:xfrm>
            <a:off x="4822010" y="920667"/>
            <a:ext cx="11703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Global Clock from DACQ</a:t>
            </a:r>
            <a:endParaRPr lang="en-US" sz="11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74" name="Straight Connector 373"/>
          <p:cNvCxnSpPr/>
          <p:nvPr/>
        </p:nvCxnSpPr>
        <p:spPr>
          <a:xfrm flipH="1">
            <a:off x="4631335" y="1734228"/>
            <a:ext cx="428442" cy="0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none"/>
            <a:tailEnd type="arrow"/>
          </a:ln>
          <a:effectLst/>
        </p:spPr>
      </p:cxnSp>
      <p:cxnSp>
        <p:nvCxnSpPr>
          <p:cNvPr id="375" name="Straight Connector 374"/>
          <p:cNvCxnSpPr/>
          <p:nvPr/>
        </p:nvCxnSpPr>
        <p:spPr>
          <a:xfrm flipH="1">
            <a:off x="4875090" y="1350930"/>
            <a:ext cx="166779" cy="346347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cxnSp>
        <p:nvCxnSpPr>
          <p:cNvPr id="376" name="Straight Connector 375"/>
          <p:cNvCxnSpPr/>
          <p:nvPr/>
        </p:nvCxnSpPr>
        <p:spPr>
          <a:xfrm>
            <a:off x="5093186" y="2236040"/>
            <a:ext cx="359217" cy="179588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dash"/>
            <a:headEnd type="none"/>
            <a:tailEnd type="none"/>
          </a:ln>
          <a:effectLst/>
        </p:spPr>
      </p:cxnSp>
      <p:sp>
        <p:nvSpPr>
          <p:cNvPr id="378" name="Rectangle 377"/>
          <p:cNvSpPr/>
          <p:nvPr/>
        </p:nvSpPr>
        <p:spPr>
          <a:xfrm>
            <a:off x="153951" y="5967751"/>
            <a:ext cx="2521092" cy="51191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9" name="TextBox 378"/>
          <p:cNvSpPr txBox="1"/>
          <p:nvPr/>
        </p:nvSpPr>
        <p:spPr>
          <a:xfrm>
            <a:off x="153947" y="5967751"/>
            <a:ext cx="25016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Peripherals (LED Flashers, Lid, Fans, Sensors ++</a:t>
            </a:r>
            <a:endParaRPr lang="en-US" sz="12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80" name="Straight Connector 379"/>
          <p:cNvCxnSpPr>
            <a:stCxn id="332" idx="1"/>
            <a:endCxn id="378" idx="3"/>
          </p:cNvCxnSpPr>
          <p:nvPr/>
        </p:nvCxnSpPr>
        <p:spPr>
          <a:xfrm flipH="1" flipV="1">
            <a:off x="2675043" y="6223706"/>
            <a:ext cx="394016" cy="1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382" name="Straight Connector 381"/>
          <p:cNvCxnSpPr/>
          <p:nvPr/>
        </p:nvCxnSpPr>
        <p:spPr>
          <a:xfrm>
            <a:off x="6591100" y="3004595"/>
            <a:ext cx="1740908" cy="2808837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type="arrow"/>
            <a:tailEnd type="arrow"/>
          </a:ln>
          <a:effectLst/>
        </p:spPr>
      </p:cxnSp>
      <p:grpSp>
        <p:nvGrpSpPr>
          <p:cNvPr id="75" name="Group 74"/>
          <p:cNvGrpSpPr/>
          <p:nvPr/>
        </p:nvGrpSpPr>
        <p:grpSpPr>
          <a:xfrm>
            <a:off x="6111446" y="119070"/>
            <a:ext cx="2992870" cy="1067764"/>
            <a:chOff x="6086862" y="708135"/>
            <a:chExt cx="2992870" cy="1067764"/>
          </a:xfrm>
        </p:grpSpPr>
        <p:sp>
          <p:nvSpPr>
            <p:cNvPr id="304" name="Rectangle 303"/>
            <p:cNvSpPr/>
            <p:nvPr/>
          </p:nvSpPr>
          <p:spPr>
            <a:xfrm>
              <a:off x="6119520" y="708135"/>
              <a:ext cx="2912226" cy="1067764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6101243" y="715294"/>
              <a:ext cx="267738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00"/>
                  </a:solidFill>
                  <a:latin typeface="Helvetica Light"/>
                  <a:cs typeface="Helvetica Light"/>
                </a:rPr>
                <a:t>UDP TM Raw Data, Control / Monitoring</a:t>
              </a:r>
              <a:endParaRPr lang="en-US" sz="1100" dirty="0">
                <a:solidFill>
                  <a:srgbClr val="FF0000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357" name="TextBox 356"/>
            <p:cNvSpPr txBox="1"/>
            <p:nvPr/>
          </p:nvSpPr>
          <p:spPr>
            <a:xfrm>
              <a:off x="6099141" y="1072355"/>
              <a:ext cx="167400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1BD421"/>
                  </a:solidFill>
                  <a:latin typeface="Helvetica Light"/>
                  <a:cs typeface="Helvetica Light"/>
                </a:rPr>
                <a:t>SPI Control / Monitoring</a:t>
              </a:r>
              <a:endParaRPr lang="en-US" sz="1100" dirty="0">
                <a:solidFill>
                  <a:srgbClr val="1BD421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358" name="TextBox 357"/>
            <p:cNvSpPr txBox="1"/>
            <p:nvPr/>
          </p:nvSpPr>
          <p:spPr>
            <a:xfrm>
              <a:off x="6101241" y="1264260"/>
              <a:ext cx="26981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3366FF"/>
                  </a:solidFill>
                  <a:latin typeface="Helvetica Light"/>
                  <a:cs typeface="Helvetica Light"/>
                </a:rPr>
                <a:t>TM 4-pix Analogue Sum Trigger Signals</a:t>
              </a:r>
              <a:endParaRPr lang="en-US" sz="1100" dirty="0">
                <a:solidFill>
                  <a:srgbClr val="3366FF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6086862" y="1456166"/>
              <a:ext cx="239442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FF00FF"/>
                  </a:solidFill>
                  <a:latin typeface="Helvetica Light"/>
                  <a:cs typeface="Helvetica Light"/>
                </a:rPr>
                <a:t>Camera Readout Trigger + Event #</a:t>
              </a:r>
              <a:endParaRPr lang="en-US" sz="1100" dirty="0">
                <a:solidFill>
                  <a:srgbClr val="FF00FF"/>
                </a:solidFill>
                <a:latin typeface="Helvetica Light"/>
                <a:cs typeface="Helvetica Light"/>
              </a:endParaRPr>
            </a:p>
          </p:txBody>
        </p:sp>
        <p:sp>
          <p:nvSpPr>
            <p:cNvPr id="383" name="TextBox 382"/>
            <p:cNvSpPr txBox="1"/>
            <p:nvPr/>
          </p:nvSpPr>
          <p:spPr>
            <a:xfrm>
              <a:off x="6099695" y="906178"/>
              <a:ext cx="298003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Helvetica Light"/>
                </a:rPr>
                <a:t>TCP DACQ (and </a:t>
              </a:r>
              <a:r>
                <a:rPr lang="en-US" sz="11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Helvetica Light"/>
                  <a:sym typeface="Wingdings"/>
                </a:rPr>
                <a:t> SPI) C</a:t>
              </a:r>
              <a:r>
                <a:rPr lang="en-US" sz="1100" dirty="0" smtClean="0">
                  <a:solidFill>
                    <a:srgbClr val="000000">
                      <a:lumMod val="75000"/>
                      <a:lumOff val="25000"/>
                    </a:srgbClr>
                  </a:solidFill>
                  <a:latin typeface="Helvetica Light"/>
                  <a:cs typeface="Helvetica Light"/>
                </a:rPr>
                <a:t>ontrol / Monitoring</a:t>
              </a:r>
              <a:endParaRPr lang="en-US" sz="1100" dirty="0">
                <a:solidFill>
                  <a:srgbClr val="000000">
                    <a:lumMod val="75000"/>
                    <a:lumOff val="25000"/>
                  </a:srgbClr>
                </a:solidFill>
                <a:latin typeface="Helvetica Light"/>
                <a:cs typeface="Helvetica Light"/>
              </a:endParaRPr>
            </a:p>
          </p:txBody>
        </p:sp>
      </p:grpSp>
      <p:cxnSp>
        <p:nvCxnSpPr>
          <p:cNvPr id="384" name="Straight Connector 383"/>
          <p:cNvCxnSpPr/>
          <p:nvPr/>
        </p:nvCxnSpPr>
        <p:spPr>
          <a:xfrm>
            <a:off x="6581371" y="5314684"/>
            <a:ext cx="1526673" cy="564418"/>
          </a:xfrm>
          <a:prstGeom prst="line">
            <a:avLst/>
          </a:prstGeom>
          <a:noFill/>
          <a:ln w="12700" cap="flat" cmpd="sng" algn="ctr">
            <a:solidFill>
              <a:srgbClr val="000000">
                <a:lumMod val="75000"/>
                <a:lumOff val="25000"/>
              </a:srgbClr>
            </a:solidFill>
            <a:prstDash val="solid"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58997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Rectangle 111"/>
          <p:cNvSpPr/>
          <p:nvPr/>
        </p:nvSpPr>
        <p:spPr>
          <a:xfrm rot="5400000">
            <a:off x="-1893335" y="2765122"/>
            <a:ext cx="5118921" cy="928025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3" name="Rectangle 112"/>
          <p:cNvSpPr/>
          <p:nvPr/>
        </p:nvSpPr>
        <p:spPr>
          <a:xfrm rot="5400000">
            <a:off x="2643346" y="-136005"/>
            <a:ext cx="2091337" cy="3886876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4" name="Rectangle 113"/>
          <p:cNvSpPr/>
          <p:nvPr/>
        </p:nvSpPr>
        <p:spPr>
          <a:xfrm rot="5400000">
            <a:off x="1371998" y="1354421"/>
            <a:ext cx="1896164" cy="1014556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1816439" y="864611"/>
            <a:ext cx="1014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</a:rPr>
              <a:t>Power and Monitoring </a:t>
            </a:r>
            <a:r>
              <a:rPr lang="en-US" sz="800" kern="0" dirty="0" smtClean="0">
                <a:solidFill>
                  <a:srgbClr val="000000"/>
                </a:solidFill>
                <a:latin typeface="Arial"/>
                <a:cs typeface="Arial"/>
              </a:rPr>
              <a:t>PCB 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6" name="Rectangle 115"/>
          <p:cNvSpPr/>
          <p:nvPr/>
        </p:nvSpPr>
        <p:spPr>
          <a:xfrm rot="5400000">
            <a:off x="3283890" y="519404"/>
            <a:ext cx="1896167" cy="2684598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73816" y="882532"/>
            <a:ext cx="266449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" kern="0" dirty="0">
                <a:solidFill>
                  <a:srgbClr val="000000"/>
                </a:solidFill>
                <a:latin typeface="Arial"/>
                <a:cs typeface="Arial"/>
              </a:rPr>
              <a:t>ASIC and Readout PCB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18" name="Rectangle 117"/>
          <p:cNvSpPr/>
          <p:nvPr/>
        </p:nvSpPr>
        <p:spPr>
          <a:xfrm rot="5400000">
            <a:off x="2051970" y="1598916"/>
            <a:ext cx="466313" cy="6751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19" name="Rectangle 118"/>
          <p:cNvSpPr/>
          <p:nvPr/>
        </p:nvSpPr>
        <p:spPr>
          <a:xfrm rot="5400000">
            <a:off x="2125647" y="1061693"/>
            <a:ext cx="322203" cy="678525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0" name="Rectangle 119"/>
          <p:cNvSpPr/>
          <p:nvPr/>
        </p:nvSpPr>
        <p:spPr>
          <a:xfrm rot="5400000">
            <a:off x="2078898" y="2078568"/>
            <a:ext cx="412454" cy="6751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21" name="Straight Connector 120"/>
          <p:cNvCxnSpPr/>
          <p:nvPr/>
        </p:nvCxnSpPr>
        <p:spPr>
          <a:xfrm>
            <a:off x="3951386" y="2624007"/>
            <a:ext cx="1102838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122" name="Straight Connector 121"/>
          <p:cNvCxnSpPr/>
          <p:nvPr/>
        </p:nvCxnSpPr>
        <p:spPr>
          <a:xfrm>
            <a:off x="3810583" y="2501599"/>
            <a:ext cx="139117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sp>
        <p:nvSpPr>
          <p:cNvPr id="123" name="Oval 122"/>
          <p:cNvSpPr>
            <a:spLocks noChangeAspect="1"/>
          </p:cNvSpPr>
          <p:nvPr/>
        </p:nvSpPr>
        <p:spPr>
          <a:xfrm flipV="1">
            <a:off x="3922046" y="2471660"/>
            <a:ext cx="58680" cy="5868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124" name="Straight Connector 123"/>
          <p:cNvCxnSpPr/>
          <p:nvPr/>
        </p:nvCxnSpPr>
        <p:spPr>
          <a:xfrm flipH="1">
            <a:off x="4923222" y="1912765"/>
            <a:ext cx="180000" cy="0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5" name="Straight Connector 124"/>
          <p:cNvCxnSpPr/>
          <p:nvPr/>
        </p:nvCxnSpPr>
        <p:spPr>
          <a:xfrm flipH="1">
            <a:off x="4747806" y="1374416"/>
            <a:ext cx="178741" cy="0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6" name="Straight Connector 125"/>
          <p:cNvCxnSpPr/>
          <p:nvPr/>
        </p:nvCxnSpPr>
        <p:spPr>
          <a:xfrm flipV="1">
            <a:off x="4923222" y="1370490"/>
            <a:ext cx="0" cy="1036346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7" name="Straight Connector 126"/>
          <p:cNvCxnSpPr/>
          <p:nvPr/>
        </p:nvCxnSpPr>
        <p:spPr>
          <a:xfrm flipV="1">
            <a:off x="3893240" y="1191404"/>
            <a:ext cx="0" cy="115200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8" name="Straight Connector 127"/>
          <p:cNvCxnSpPr/>
          <p:nvPr/>
        </p:nvCxnSpPr>
        <p:spPr>
          <a:xfrm>
            <a:off x="3770113" y="2345603"/>
            <a:ext cx="22065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29" name="Straight Connector 128"/>
          <p:cNvCxnSpPr/>
          <p:nvPr/>
        </p:nvCxnSpPr>
        <p:spPr>
          <a:xfrm>
            <a:off x="3811457" y="1973155"/>
            <a:ext cx="22065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30" name="Straight Connector 129"/>
          <p:cNvCxnSpPr/>
          <p:nvPr/>
        </p:nvCxnSpPr>
        <p:spPr>
          <a:xfrm>
            <a:off x="3817464" y="1289162"/>
            <a:ext cx="22065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31" name="Oval 130"/>
          <p:cNvSpPr>
            <a:spLocks noChangeAspect="1"/>
          </p:cNvSpPr>
          <p:nvPr/>
        </p:nvSpPr>
        <p:spPr>
          <a:xfrm flipV="1">
            <a:off x="3863366" y="2315145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 flipV="1">
            <a:off x="3866541" y="1942894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 flipV="1">
            <a:off x="3866541" y="1259822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 flipV="1">
            <a:off x="3866541" y="1155681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35" name="Rectangle 134"/>
          <p:cNvSpPr/>
          <p:nvPr/>
        </p:nvSpPr>
        <p:spPr>
          <a:xfrm rot="5400000">
            <a:off x="4618306" y="1949849"/>
            <a:ext cx="3589414" cy="1213247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136" name="Straight Connector 135"/>
          <p:cNvCxnSpPr/>
          <p:nvPr/>
        </p:nvCxnSpPr>
        <p:spPr>
          <a:xfrm flipH="1">
            <a:off x="4427838" y="2714706"/>
            <a:ext cx="1273961" cy="0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37" name="Straight Connector 136"/>
          <p:cNvCxnSpPr>
            <a:stCxn id="139" idx="0"/>
          </p:cNvCxnSpPr>
          <p:nvPr/>
        </p:nvCxnSpPr>
        <p:spPr>
          <a:xfrm flipV="1">
            <a:off x="5893643" y="2718786"/>
            <a:ext cx="732" cy="1250633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38" name="Straight Connector 137"/>
          <p:cNvCxnSpPr/>
          <p:nvPr/>
        </p:nvCxnSpPr>
        <p:spPr>
          <a:xfrm flipH="1">
            <a:off x="5560398" y="4008251"/>
            <a:ext cx="177926" cy="0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sp>
        <p:nvSpPr>
          <p:cNvPr id="139" name="Oval 138"/>
          <p:cNvSpPr>
            <a:spLocks noChangeAspect="1"/>
          </p:cNvSpPr>
          <p:nvPr/>
        </p:nvSpPr>
        <p:spPr>
          <a:xfrm>
            <a:off x="5857643" y="3969419"/>
            <a:ext cx="72000" cy="720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363283" y="3969419"/>
            <a:ext cx="72000" cy="720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858375" y="2681956"/>
            <a:ext cx="72000" cy="720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142" name="Straight Connector 141"/>
          <p:cNvCxnSpPr/>
          <p:nvPr/>
        </p:nvCxnSpPr>
        <p:spPr>
          <a:xfrm flipV="1">
            <a:off x="5016500" y="2620420"/>
            <a:ext cx="1273417" cy="1211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3" name="Straight Connector 142"/>
          <p:cNvCxnSpPr/>
          <p:nvPr/>
        </p:nvCxnSpPr>
        <p:spPr>
          <a:xfrm>
            <a:off x="5563006" y="4092245"/>
            <a:ext cx="700723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4" name="Straight Connector 143"/>
          <p:cNvCxnSpPr/>
          <p:nvPr/>
        </p:nvCxnSpPr>
        <p:spPr>
          <a:xfrm>
            <a:off x="6262105" y="2460486"/>
            <a:ext cx="1624" cy="942891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5" name="Straight Connector 144"/>
          <p:cNvCxnSpPr/>
          <p:nvPr/>
        </p:nvCxnSpPr>
        <p:spPr>
          <a:xfrm flipV="1">
            <a:off x="6395958" y="2461472"/>
            <a:ext cx="0" cy="665957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6" name="Straight Connector 145"/>
          <p:cNvCxnSpPr>
            <a:endCxn id="230" idx="6"/>
          </p:cNvCxnSpPr>
          <p:nvPr/>
        </p:nvCxnSpPr>
        <p:spPr>
          <a:xfrm flipH="1" flipV="1">
            <a:off x="6090641" y="2255881"/>
            <a:ext cx="413756" cy="3908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7" name="Straight Connector 146"/>
          <p:cNvCxnSpPr/>
          <p:nvPr/>
        </p:nvCxnSpPr>
        <p:spPr>
          <a:xfrm>
            <a:off x="6052469" y="2530340"/>
            <a:ext cx="0" cy="1642192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8" name="Straight Connector 147"/>
          <p:cNvCxnSpPr/>
          <p:nvPr/>
        </p:nvCxnSpPr>
        <p:spPr>
          <a:xfrm>
            <a:off x="6914707" y="2975493"/>
            <a:ext cx="1334" cy="127740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49" name="Straight Connector 148"/>
          <p:cNvCxnSpPr/>
          <p:nvPr/>
        </p:nvCxnSpPr>
        <p:spPr>
          <a:xfrm flipV="1">
            <a:off x="5492525" y="1836627"/>
            <a:ext cx="209274" cy="292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50" name="Straight Connector 149"/>
          <p:cNvCxnSpPr>
            <a:endCxn id="293" idx="2"/>
          </p:cNvCxnSpPr>
          <p:nvPr/>
        </p:nvCxnSpPr>
        <p:spPr>
          <a:xfrm>
            <a:off x="5941070" y="1181903"/>
            <a:ext cx="1275280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51" name="Straight Connector 150"/>
          <p:cNvCxnSpPr/>
          <p:nvPr/>
        </p:nvCxnSpPr>
        <p:spPr>
          <a:xfrm flipV="1">
            <a:off x="6915374" y="1201214"/>
            <a:ext cx="0" cy="57599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headEnd type="none"/>
            <a:tailEnd type="none"/>
          </a:ln>
          <a:effectLst/>
        </p:spPr>
      </p:cxnSp>
      <p:cxnSp>
        <p:nvCxnSpPr>
          <p:cNvPr id="152" name="Straight Connector 151"/>
          <p:cNvCxnSpPr/>
          <p:nvPr/>
        </p:nvCxnSpPr>
        <p:spPr>
          <a:xfrm flipH="1" flipV="1">
            <a:off x="5937848" y="1178409"/>
            <a:ext cx="1334" cy="660156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153" name="Group 152"/>
          <p:cNvGrpSpPr/>
          <p:nvPr/>
        </p:nvGrpSpPr>
        <p:grpSpPr>
          <a:xfrm>
            <a:off x="6092403" y="1284515"/>
            <a:ext cx="664393" cy="461665"/>
            <a:chOff x="6143109" y="1343984"/>
            <a:chExt cx="664393" cy="461665"/>
          </a:xfrm>
        </p:grpSpPr>
        <p:sp>
          <p:nvSpPr>
            <p:cNvPr id="154" name="Rectangle 153"/>
            <p:cNvSpPr/>
            <p:nvPr/>
          </p:nvSpPr>
          <p:spPr>
            <a:xfrm rot="5400000">
              <a:off x="6246663" y="1306639"/>
              <a:ext cx="457531" cy="53704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55" name="TextBox 154"/>
            <p:cNvSpPr txBox="1"/>
            <p:nvPr/>
          </p:nvSpPr>
          <p:spPr>
            <a:xfrm>
              <a:off x="6143109" y="1343984"/>
              <a:ext cx="664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noProof="0" dirty="0" smtClean="0">
                  <a:solidFill>
                    <a:srgbClr val="000000"/>
                  </a:solidFill>
                  <a:latin typeface="Arial"/>
                  <a:cs typeface="Arial"/>
                </a:rPr>
                <a:t>House -Keeping  FPGA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cxnSp>
        <p:nvCxnSpPr>
          <p:cNvPr id="156" name="Straight Connector 155"/>
          <p:cNvCxnSpPr>
            <a:stCxn id="256" idx="1"/>
            <a:endCxn id="155" idx="2"/>
          </p:cNvCxnSpPr>
          <p:nvPr/>
        </p:nvCxnSpPr>
        <p:spPr>
          <a:xfrm flipV="1">
            <a:off x="6424600" y="1746180"/>
            <a:ext cx="0" cy="26976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57" name="Straight Connector 156"/>
          <p:cNvCxnSpPr/>
          <p:nvPr/>
        </p:nvCxnSpPr>
        <p:spPr>
          <a:xfrm flipH="1" flipV="1">
            <a:off x="6756796" y="1878551"/>
            <a:ext cx="1" cy="2780509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58" name="TextBox 157"/>
          <p:cNvSpPr txBox="1"/>
          <p:nvPr/>
        </p:nvSpPr>
        <p:spPr>
          <a:xfrm>
            <a:off x="1748327" y="731346"/>
            <a:ext cx="3840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solidFill>
                  <a:srgbClr val="000000"/>
                </a:solidFill>
                <a:latin typeface="Arial"/>
                <a:cs typeface="Arial"/>
              </a:rPr>
              <a:t>TARGET Module 1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2619783" y="1370490"/>
            <a:ext cx="396448" cy="1025751"/>
            <a:chOff x="2619783" y="726604"/>
            <a:chExt cx="396448" cy="1025751"/>
          </a:xfrm>
        </p:grpSpPr>
        <p:cxnSp>
          <p:nvCxnSpPr>
            <p:cNvPr id="160" name="Straight Connector 159"/>
            <p:cNvCxnSpPr/>
            <p:nvPr/>
          </p:nvCxnSpPr>
          <p:spPr>
            <a:xfrm>
              <a:off x="2619783" y="1247261"/>
              <a:ext cx="324000" cy="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1" name="Straight Connector 160"/>
            <p:cNvCxnSpPr/>
            <p:nvPr/>
          </p:nvCxnSpPr>
          <p:spPr>
            <a:xfrm>
              <a:off x="2943782" y="726604"/>
              <a:ext cx="0" cy="481675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2" name="Straight Connector 161"/>
            <p:cNvCxnSpPr/>
            <p:nvPr/>
          </p:nvCxnSpPr>
          <p:spPr>
            <a:xfrm flipH="1">
              <a:off x="2943783" y="729401"/>
              <a:ext cx="72220" cy="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3" name="Straight Connector 162"/>
            <p:cNvCxnSpPr/>
            <p:nvPr/>
          </p:nvCxnSpPr>
          <p:spPr>
            <a:xfrm flipH="1">
              <a:off x="2944011" y="1058084"/>
              <a:ext cx="72220" cy="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4" name="Straight Connector 163"/>
            <p:cNvCxnSpPr/>
            <p:nvPr/>
          </p:nvCxnSpPr>
          <p:spPr>
            <a:xfrm flipH="1">
              <a:off x="2943782" y="1209175"/>
              <a:ext cx="230" cy="54318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5" name="Straight Connector 164"/>
            <p:cNvCxnSpPr/>
            <p:nvPr/>
          </p:nvCxnSpPr>
          <p:spPr>
            <a:xfrm flipH="1">
              <a:off x="2944011" y="1430407"/>
              <a:ext cx="72220" cy="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6" name="Straight Connector 165"/>
            <p:cNvCxnSpPr/>
            <p:nvPr/>
          </p:nvCxnSpPr>
          <p:spPr>
            <a:xfrm flipH="1">
              <a:off x="2944011" y="1752355"/>
              <a:ext cx="72220" cy="0"/>
            </a:xfrm>
            <a:prstGeom prst="line">
              <a:avLst/>
            </a:prstGeom>
            <a:noFill/>
            <a:ln w="9525" cap="flat" cmpd="sng" algn="ctr">
              <a:solidFill>
                <a:srgbClr val="FF00FF"/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67" name="Oval 166"/>
            <p:cNvSpPr>
              <a:spLocks noChangeAspect="1"/>
            </p:cNvSpPr>
            <p:nvPr/>
          </p:nvSpPr>
          <p:spPr>
            <a:xfrm flipV="1">
              <a:off x="2916458" y="1401067"/>
              <a:ext cx="58680" cy="5868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/>
                <a:cs typeface="Arial"/>
              </a:endParaRPr>
            </a:p>
          </p:txBody>
        </p:sp>
        <p:sp>
          <p:nvSpPr>
            <p:cNvPr id="168" name="Oval 167"/>
            <p:cNvSpPr>
              <a:spLocks noChangeAspect="1"/>
            </p:cNvSpPr>
            <p:nvPr/>
          </p:nvSpPr>
          <p:spPr>
            <a:xfrm flipV="1">
              <a:off x="2916458" y="1218854"/>
              <a:ext cx="58680" cy="5868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/>
                <a:cs typeface="Arial"/>
              </a:endParaRPr>
            </a:p>
          </p:txBody>
        </p:sp>
        <p:sp>
          <p:nvSpPr>
            <p:cNvPr id="169" name="Oval 168"/>
            <p:cNvSpPr>
              <a:spLocks noChangeAspect="1"/>
            </p:cNvSpPr>
            <p:nvPr/>
          </p:nvSpPr>
          <p:spPr>
            <a:xfrm flipV="1">
              <a:off x="2916458" y="1025761"/>
              <a:ext cx="58680" cy="58680"/>
            </a:xfrm>
            <a:prstGeom prst="ellipse">
              <a:avLst/>
            </a:prstGeom>
            <a:solidFill>
              <a:srgbClr val="FF00FF"/>
            </a:solidFill>
            <a:ln>
              <a:solidFill>
                <a:srgbClr val="FF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>
                <a:latin typeface="Arial"/>
                <a:cs typeface="Arial"/>
              </a:endParaRPr>
            </a:p>
          </p:txBody>
        </p:sp>
      </p:grpSp>
      <p:sp>
        <p:nvSpPr>
          <p:cNvPr id="170" name="TextBox 169"/>
          <p:cNvSpPr txBox="1"/>
          <p:nvPr/>
        </p:nvSpPr>
        <p:spPr>
          <a:xfrm>
            <a:off x="1863212" y="1223503"/>
            <a:ext cx="874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Slow signal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monitoring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1905369" y="2182891"/>
            <a:ext cx="766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Bias voltage trimming and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pixel on/off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72" name="Straight Connector 171"/>
          <p:cNvCxnSpPr/>
          <p:nvPr/>
        </p:nvCxnSpPr>
        <p:spPr>
          <a:xfrm flipV="1">
            <a:off x="2737475" y="1198403"/>
            <a:ext cx="0" cy="117074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3" name="Straight Connector 172"/>
          <p:cNvCxnSpPr/>
          <p:nvPr/>
        </p:nvCxnSpPr>
        <p:spPr>
          <a:xfrm>
            <a:off x="2626013" y="2369149"/>
            <a:ext cx="11146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74" name="Oval 173"/>
          <p:cNvSpPr>
            <a:spLocks noChangeAspect="1"/>
          </p:cNvSpPr>
          <p:nvPr/>
        </p:nvSpPr>
        <p:spPr>
          <a:xfrm flipV="1">
            <a:off x="2706233" y="1149068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75" name="Oval 174"/>
          <p:cNvSpPr>
            <a:spLocks noChangeAspect="1"/>
          </p:cNvSpPr>
          <p:nvPr/>
        </p:nvSpPr>
        <p:spPr>
          <a:xfrm flipV="1">
            <a:off x="2706233" y="1397674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176" name="Straight Connector 175"/>
          <p:cNvCxnSpPr/>
          <p:nvPr/>
        </p:nvCxnSpPr>
        <p:spPr>
          <a:xfrm>
            <a:off x="2626014" y="1430816"/>
            <a:ext cx="11146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77" name="TextBox 176"/>
          <p:cNvSpPr txBox="1"/>
          <p:nvPr/>
        </p:nvSpPr>
        <p:spPr>
          <a:xfrm>
            <a:off x="1905369" y="1709588"/>
            <a:ext cx="7668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0" dirty="0" smtClean="0">
                <a:solidFill>
                  <a:srgbClr val="000000"/>
                </a:solidFill>
                <a:latin typeface="Arial"/>
                <a:cs typeface="Arial"/>
              </a:rPr>
              <a:t>S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haping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 and amplification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78" name="Straight Connector 177"/>
          <p:cNvCxnSpPr/>
          <p:nvPr/>
        </p:nvCxnSpPr>
        <p:spPr>
          <a:xfrm flipV="1">
            <a:off x="1712188" y="1891871"/>
            <a:ext cx="235298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79" name="Straight Connector 178"/>
          <p:cNvCxnSpPr>
            <a:stCxn id="119" idx="3"/>
            <a:endCxn id="177" idx="0"/>
          </p:cNvCxnSpPr>
          <p:nvPr/>
        </p:nvCxnSpPr>
        <p:spPr>
          <a:xfrm>
            <a:off x="2286748" y="1562057"/>
            <a:ext cx="2032" cy="147531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80" name="Straight Connector 179"/>
          <p:cNvCxnSpPr/>
          <p:nvPr/>
        </p:nvCxnSpPr>
        <p:spPr>
          <a:xfrm flipH="1" flipV="1">
            <a:off x="5266721" y="1178409"/>
            <a:ext cx="0" cy="516775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81" name="Rectangle 180"/>
          <p:cNvSpPr/>
          <p:nvPr/>
        </p:nvSpPr>
        <p:spPr>
          <a:xfrm>
            <a:off x="247728" y="989166"/>
            <a:ext cx="360000" cy="1800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82" name="TextBox 181"/>
          <p:cNvSpPr txBox="1"/>
          <p:nvPr/>
        </p:nvSpPr>
        <p:spPr>
          <a:xfrm rot="16200000">
            <a:off x="-503208" y="1778421"/>
            <a:ext cx="184500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64 Pixel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Photodetector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cxnSp>
        <p:nvCxnSpPr>
          <p:cNvPr id="183" name="Straight Connector 182"/>
          <p:cNvCxnSpPr/>
          <p:nvPr/>
        </p:nvCxnSpPr>
        <p:spPr>
          <a:xfrm>
            <a:off x="3810467" y="2406835"/>
            <a:ext cx="227651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84" name="Straight Connector 183"/>
          <p:cNvCxnSpPr/>
          <p:nvPr/>
        </p:nvCxnSpPr>
        <p:spPr>
          <a:xfrm>
            <a:off x="3810583" y="1638653"/>
            <a:ext cx="22065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sp>
        <p:nvSpPr>
          <p:cNvPr id="185" name="Oval 184"/>
          <p:cNvSpPr>
            <a:spLocks noChangeAspect="1"/>
          </p:cNvSpPr>
          <p:nvPr/>
        </p:nvSpPr>
        <p:spPr>
          <a:xfrm flipV="1">
            <a:off x="3866010" y="1609313"/>
            <a:ext cx="58680" cy="58680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86" name="Oval 185"/>
          <p:cNvSpPr>
            <a:spLocks noChangeAspect="1"/>
          </p:cNvSpPr>
          <p:nvPr/>
        </p:nvSpPr>
        <p:spPr>
          <a:xfrm flipV="1">
            <a:off x="3922046" y="1441136"/>
            <a:ext cx="58680" cy="5868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87" name="Oval 186"/>
          <p:cNvSpPr>
            <a:spLocks noChangeAspect="1"/>
          </p:cNvSpPr>
          <p:nvPr/>
        </p:nvSpPr>
        <p:spPr>
          <a:xfrm flipV="1">
            <a:off x="3922046" y="1791105"/>
            <a:ext cx="58680" cy="5868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188" name="Oval 187"/>
          <p:cNvSpPr>
            <a:spLocks noChangeAspect="1"/>
          </p:cNvSpPr>
          <p:nvPr/>
        </p:nvSpPr>
        <p:spPr>
          <a:xfrm flipV="1">
            <a:off x="3922046" y="2128973"/>
            <a:ext cx="58680" cy="5868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189" name="Straight Connector 188"/>
          <p:cNvCxnSpPr/>
          <p:nvPr/>
        </p:nvCxnSpPr>
        <p:spPr>
          <a:xfrm>
            <a:off x="3810467" y="2157889"/>
            <a:ext cx="139117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0" name="Straight Connector 189"/>
          <p:cNvCxnSpPr/>
          <p:nvPr/>
        </p:nvCxnSpPr>
        <p:spPr>
          <a:xfrm>
            <a:off x="3796982" y="1820018"/>
            <a:ext cx="139117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1" name="Straight Connector 190"/>
          <p:cNvCxnSpPr/>
          <p:nvPr/>
        </p:nvCxnSpPr>
        <p:spPr>
          <a:xfrm>
            <a:off x="3810583" y="1469054"/>
            <a:ext cx="139117" cy="0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2" name="Straight Connector 191"/>
          <p:cNvCxnSpPr>
            <a:endCxn id="186" idx="0"/>
          </p:cNvCxnSpPr>
          <p:nvPr/>
        </p:nvCxnSpPr>
        <p:spPr>
          <a:xfrm flipV="1">
            <a:off x="3951386" y="1499816"/>
            <a:ext cx="0" cy="1121815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3" name="Straight Connector 192"/>
          <p:cNvCxnSpPr/>
          <p:nvPr/>
        </p:nvCxnSpPr>
        <p:spPr>
          <a:xfrm>
            <a:off x="3808220" y="2052127"/>
            <a:ext cx="227651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4" name="Straight Connector 193"/>
          <p:cNvCxnSpPr/>
          <p:nvPr/>
        </p:nvCxnSpPr>
        <p:spPr>
          <a:xfrm>
            <a:off x="3808220" y="1722854"/>
            <a:ext cx="227651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195" name="Straight Connector 194"/>
          <p:cNvCxnSpPr/>
          <p:nvPr/>
        </p:nvCxnSpPr>
        <p:spPr>
          <a:xfrm>
            <a:off x="3810467" y="1370490"/>
            <a:ext cx="227651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196" name="Group 195"/>
          <p:cNvGrpSpPr/>
          <p:nvPr/>
        </p:nvGrpSpPr>
        <p:grpSpPr>
          <a:xfrm>
            <a:off x="3008419" y="1191403"/>
            <a:ext cx="815738" cy="461665"/>
            <a:chOff x="2867481" y="1395438"/>
            <a:chExt cx="994911" cy="986327"/>
          </a:xfrm>
        </p:grpSpPr>
        <p:sp>
          <p:nvSpPr>
            <p:cNvPr id="197" name="Rectangle 196"/>
            <p:cNvSpPr/>
            <p:nvPr/>
          </p:nvSpPr>
          <p:spPr>
            <a:xfrm rot="5400000">
              <a:off x="3051187" y="1293636"/>
              <a:ext cx="613865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2877009" y="1395438"/>
              <a:ext cx="985383" cy="98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Trigger ASIC</a:t>
              </a: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3008419" y="1534977"/>
            <a:ext cx="815738" cy="461665"/>
            <a:chOff x="2867481" y="1395438"/>
            <a:chExt cx="994911" cy="986327"/>
          </a:xfrm>
        </p:grpSpPr>
        <p:sp>
          <p:nvSpPr>
            <p:cNvPr id="200" name="Rectangle 199"/>
            <p:cNvSpPr/>
            <p:nvPr/>
          </p:nvSpPr>
          <p:spPr>
            <a:xfrm rot="5400000">
              <a:off x="3051187" y="1293636"/>
              <a:ext cx="613865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2877009" y="1395438"/>
              <a:ext cx="985383" cy="98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Trigger ASIC</a:t>
              </a:r>
            </a:p>
          </p:txBody>
        </p:sp>
      </p:grpSp>
      <p:grpSp>
        <p:nvGrpSpPr>
          <p:cNvPr id="202" name="Group 201"/>
          <p:cNvGrpSpPr/>
          <p:nvPr/>
        </p:nvGrpSpPr>
        <p:grpSpPr>
          <a:xfrm>
            <a:off x="3008419" y="2222125"/>
            <a:ext cx="815738" cy="461665"/>
            <a:chOff x="2867481" y="1395438"/>
            <a:chExt cx="994911" cy="986327"/>
          </a:xfrm>
        </p:grpSpPr>
        <p:sp>
          <p:nvSpPr>
            <p:cNvPr id="203" name="Rectangle 202"/>
            <p:cNvSpPr/>
            <p:nvPr/>
          </p:nvSpPr>
          <p:spPr>
            <a:xfrm rot="5400000">
              <a:off x="3051187" y="1293636"/>
              <a:ext cx="613865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2877009" y="1395438"/>
              <a:ext cx="985383" cy="98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Trigger ASIC</a:t>
              </a:r>
            </a:p>
          </p:txBody>
        </p:sp>
      </p:grpSp>
      <p:grpSp>
        <p:nvGrpSpPr>
          <p:cNvPr id="205" name="Group 204"/>
          <p:cNvGrpSpPr/>
          <p:nvPr/>
        </p:nvGrpSpPr>
        <p:grpSpPr>
          <a:xfrm>
            <a:off x="3008419" y="1878551"/>
            <a:ext cx="815738" cy="461665"/>
            <a:chOff x="2867481" y="1395438"/>
            <a:chExt cx="994911" cy="986327"/>
          </a:xfrm>
        </p:grpSpPr>
        <p:sp>
          <p:nvSpPr>
            <p:cNvPr id="206" name="Rectangle 205"/>
            <p:cNvSpPr/>
            <p:nvPr/>
          </p:nvSpPr>
          <p:spPr>
            <a:xfrm rot="5400000">
              <a:off x="3051187" y="1293636"/>
              <a:ext cx="613865" cy="981278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07" name="TextBox 206"/>
            <p:cNvSpPr txBox="1"/>
            <p:nvPr/>
          </p:nvSpPr>
          <p:spPr>
            <a:xfrm>
              <a:off x="2877009" y="1395438"/>
              <a:ext cx="985383" cy="986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Trigger ASIC</a:t>
              </a:r>
            </a:p>
          </p:txBody>
        </p:sp>
      </p:grpSp>
      <p:cxnSp>
        <p:nvCxnSpPr>
          <p:cNvPr id="208" name="Straight Connector 207"/>
          <p:cNvCxnSpPr/>
          <p:nvPr/>
        </p:nvCxnSpPr>
        <p:spPr>
          <a:xfrm flipH="1">
            <a:off x="4746006" y="1722854"/>
            <a:ext cx="178741" cy="0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09" name="Straight Connector 208"/>
          <p:cNvCxnSpPr/>
          <p:nvPr/>
        </p:nvCxnSpPr>
        <p:spPr>
          <a:xfrm flipH="1">
            <a:off x="4747806" y="2052127"/>
            <a:ext cx="178741" cy="0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10" name="Straight Connector 209"/>
          <p:cNvCxnSpPr/>
          <p:nvPr/>
        </p:nvCxnSpPr>
        <p:spPr>
          <a:xfrm flipH="1">
            <a:off x="4746006" y="2406835"/>
            <a:ext cx="178741" cy="0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211" name="Group 210"/>
          <p:cNvGrpSpPr/>
          <p:nvPr/>
        </p:nvGrpSpPr>
        <p:grpSpPr>
          <a:xfrm>
            <a:off x="3905941" y="1201213"/>
            <a:ext cx="1029477" cy="338554"/>
            <a:chOff x="3883716" y="557327"/>
            <a:chExt cx="1029477" cy="338554"/>
          </a:xfrm>
        </p:grpSpPr>
        <p:sp>
          <p:nvSpPr>
            <p:cNvPr id="212" name="Rectangle 211"/>
            <p:cNvSpPr/>
            <p:nvPr/>
          </p:nvSpPr>
          <p:spPr>
            <a:xfrm rot="5400000">
              <a:off x="4264544" y="300448"/>
              <a:ext cx="287328" cy="86973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3" name="TextBox 212"/>
            <p:cNvSpPr txBox="1"/>
            <p:nvPr/>
          </p:nvSpPr>
          <p:spPr>
            <a:xfrm>
              <a:off x="3883716" y="557327"/>
              <a:ext cx="1029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Digitisation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ASIC</a:t>
              </a:r>
            </a:p>
          </p:txBody>
        </p:sp>
      </p:grpSp>
      <p:grpSp>
        <p:nvGrpSpPr>
          <p:cNvPr id="214" name="Group 213"/>
          <p:cNvGrpSpPr/>
          <p:nvPr/>
        </p:nvGrpSpPr>
        <p:grpSpPr>
          <a:xfrm>
            <a:off x="3905941" y="1541517"/>
            <a:ext cx="1029477" cy="338554"/>
            <a:chOff x="3883716" y="557327"/>
            <a:chExt cx="1029477" cy="338554"/>
          </a:xfrm>
        </p:grpSpPr>
        <p:sp>
          <p:nvSpPr>
            <p:cNvPr id="215" name="Rectangle 214"/>
            <p:cNvSpPr/>
            <p:nvPr/>
          </p:nvSpPr>
          <p:spPr>
            <a:xfrm rot="5400000">
              <a:off x="4264544" y="300448"/>
              <a:ext cx="287328" cy="86973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6" name="TextBox 215"/>
            <p:cNvSpPr txBox="1"/>
            <p:nvPr/>
          </p:nvSpPr>
          <p:spPr>
            <a:xfrm>
              <a:off x="3883716" y="557327"/>
              <a:ext cx="1029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Digitisation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ASIC</a:t>
              </a:r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3905941" y="1881821"/>
            <a:ext cx="1029477" cy="338554"/>
            <a:chOff x="3883716" y="557327"/>
            <a:chExt cx="1029477" cy="338554"/>
          </a:xfrm>
        </p:grpSpPr>
        <p:sp>
          <p:nvSpPr>
            <p:cNvPr id="218" name="Rectangle 217"/>
            <p:cNvSpPr/>
            <p:nvPr/>
          </p:nvSpPr>
          <p:spPr>
            <a:xfrm rot="5400000">
              <a:off x="4264544" y="300448"/>
              <a:ext cx="287328" cy="86973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3883716" y="557327"/>
              <a:ext cx="1029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Digitisation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ASIC</a:t>
              </a:r>
            </a:p>
          </p:txBody>
        </p:sp>
      </p:grpSp>
      <p:sp>
        <p:nvSpPr>
          <p:cNvPr id="220" name="Oval 219"/>
          <p:cNvSpPr>
            <a:spLocks noChangeAspect="1"/>
          </p:cNvSpPr>
          <p:nvPr/>
        </p:nvSpPr>
        <p:spPr>
          <a:xfrm>
            <a:off x="5233361" y="2681956"/>
            <a:ext cx="72000" cy="72000"/>
          </a:xfrm>
          <a:prstGeom prst="ellipse">
            <a:avLst/>
          </a:prstGeom>
          <a:solidFill>
            <a:srgbClr val="00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221" name="Straight Connector 220"/>
          <p:cNvCxnSpPr/>
          <p:nvPr/>
        </p:nvCxnSpPr>
        <p:spPr>
          <a:xfrm flipH="1" flipV="1">
            <a:off x="5268628" y="2128974"/>
            <a:ext cx="2137" cy="401366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22" name="Straight Connector 221"/>
          <p:cNvCxnSpPr/>
          <p:nvPr/>
        </p:nvCxnSpPr>
        <p:spPr>
          <a:xfrm flipV="1">
            <a:off x="4427837" y="2547512"/>
            <a:ext cx="0" cy="172531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23" name="Straight Connector 222"/>
          <p:cNvCxnSpPr/>
          <p:nvPr/>
        </p:nvCxnSpPr>
        <p:spPr>
          <a:xfrm>
            <a:off x="6600661" y="3526390"/>
            <a:ext cx="0" cy="1116826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24" name="Straight Connector 223"/>
          <p:cNvCxnSpPr/>
          <p:nvPr/>
        </p:nvCxnSpPr>
        <p:spPr>
          <a:xfrm flipH="1">
            <a:off x="6688851" y="1609313"/>
            <a:ext cx="676309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25" name="Straight Connector 224"/>
          <p:cNvCxnSpPr/>
          <p:nvPr/>
        </p:nvCxnSpPr>
        <p:spPr>
          <a:xfrm flipH="1">
            <a:off x="5563007" y="4172532"/>
            <a:ext cx="489462" cy="0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cxnSp>
      <p:sp>
        <p:nvSpPr>
          <p:cNvPr id="226" name="Rectangle 225"/>
          <p:cNvSpPr/>
          <p:nvPr/>
        </p:nvSpPr>
        <p:spPr>
          <a:xfrm rot="5400000">
            <a:off x="1208116" y="3970344"/>
            <a:ext cx="425328" cy="36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7" name="Rectangle 226"/>
          <p:cNvSpPr/>
          <p:nvPr/>
        </p:nvSpPr>
        <p:spPr>
          <a:xfrm rot="5400000">
            <a:off x="215064" y="3970344"/>
            <a:ext cx="425328" cy="36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8" name="Rectangle 227"/>
          <p:cNvSpPr/>
          <p:nvPr/>
        </p:nvSpPr>
        <p:spPr>
          <a:xfrm rot="5400000">
            <a:off x="637452" y="3970344"/>
            <a:ext cx="425328" cy="3600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29" name="Rectangle 228"/>
          <p:cNvSpPr/>
          <p:nvPr/>
        </p:nvSpPr>
        <p:spPr>
          <a:xfrm rot="5400000">
            <a:off x="3474975" y="2208281"/>
            <a:ext cx="425328" cy="388412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30" name="Oval 229"/>
          <p:cNvSpPr>
            <a:spLocks noChangeAspect="1"/>
          </p:cNvSpPr>
          <p:nvPr/>
        </p:nvSpPr>
        <p:spPr>
          <a:xfrm>
            <a:off x="6018641" y="2219881"/>
            <a:ext cx="72000" cy="72000"/>
          </a:xfrm>
          <a:prstGeom prst="ellipse">
            <a:avLst/>
          </a:prstGeom>
          <a:solidFill>
            <a:srgbClr val="00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231" name="Oval 230"/>
          <p:cNvSpPr>
            <a:spLocks noChangeAspect="1"/>
          </p:cNvSpPr>
          <p:nvPr/>
        </p:nvSpPr>
        <p:spPr>
          <a:xfrm>
            <a:off x="6227729" y="2588185"/>
            <a:ext cx="72000" cy="72000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>
              <a:latin typeface="Arial"/>
              <a:cs typeface="Arial"/>
            </a:endParaRPr>
          </a:p>
        </p:txBody>
      </p:sp>
      <p:cxnSp>
        <p:nvCxnSpPr>
          <p:cNvPr id="232" name="Straight Connector 231"/>
          <p:cNvCxnSpPr/>
          <p:nvPr/>
        </p:nvCxnSpPr>
        <p:spPr>
          <a:xfrm flipV="1">
            <a:off x="6915374" y="2345603"/>
            <a:ext cx="972" cy="626639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headEnd type="none"/>
            <a:tailEnd type="none"/>
          </a:ln>
          <a:effectLst/>
        </p:spPr>
      </p:cxnSp>
      <p:sp>
        <p:nvSpPr>
          <p:cNvPr id="233" name="Oval 232"/>
          <p:cNvSpPr>
            <a:spLocks noChangeAspect="1"/>
          </p:cNvSpPr>
          <p:nvPr/>
        </p:nvSpPr>
        <p:spPr>
          <a:xfrm>
            <a:off x="6876049" y="1149636"/>
            <a:ext cx="72000" cy="72000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234" name="Oval 233"/>
          <p:cNvSpPr>
            <a:spLocks noChangeAspect="1"/>
          </p:cNvSpPr>
          <p:nvPr/>
        </p:nvSpPr>
        <p:spPr>
          <a:xfrm>
            <a:off x="6879375" y="2936246"/>
            <a:ext cx="71998" cy="7199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235" name="Oval 234"/>
          <p:cNvSpPr>
            <a:spLocks noChangeAspect="1"/>
          </p:cNvSpPr>
          <p:nvPr/>
        </p:nvSpPr>
        <p:spPr>
          <a:xfrm flipV="1">
            <a:off x="6388601" y="1840884"/>
            <a:ext cx="71997" cy="7199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236" name="Straight Connector 235"/>
          <p:cNvCxnSpPr/>
          <p:nvPr/>
        </p:nvCxnSpPr>
        <p:spPr>
          <a:xfrm flipH="1">
            <a:off x="6450054" y="1881821"/>
            <a:ext cx="306742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grpSp>
        <p:nvGrpSpPr>
          <p:cNvPr id="237" name="Group 236"/>
          <p:cNvGrpSpPr/>
          <p:nvPr/>
        </p:nvGrpSpPr>
        <p:grpSpPr>
          <a:xfrm>
            <a:off x="3905941" y="2227309"/>
            <a:ext cx="1029477" cy="338554"/>
            <a:chOff x="3883716" y="557327"/>
            <a:chExt cx="1029477" cy="338554"/>
          </a:xfrm>
        </p:grpSpPr>
        <p:sp>
          <p:nvSpPr>
            <p:cNvPr id="238" name="Rectangle 237"/>
            <p:cNvSpPr/>
            <p:nvPr/>
          </p:nvSpPr>
          <p:spPr>
            <a:xfrm rot="5400000">
              <a:off x="4264544" y="300448"/>
              <a:ext cx="287328" cy="86973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3883716" y="557327"/>
              <a:ext cx="102947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dirty="0" smtClean="0">
                  <a:solidFill>
                    <a:srgbClr val="000000"/>
                  </a:solidFill>
                  <a:latin typeface="Arial"/>
                  <a:cs typeface="Arial"/>
                </a:rPr>
                <a:t>TARGET Digitisation</a:t>
              </a:r>
              <a:r>
                <a:rPr kumimoji="0" lang="en-US" sz="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</a:rPr>
                <a:t> ASIC</a:t>
              </a:r>
            </a:p>
          </p:txBody>
        </p:sp>
      </p:grpSp>
      <p:cxnSp>
        <p:nvCxnSpPr>
          <p:cNvPr id="240" name="Straight Connector 239"/>
          <p:cNvCxnSpPr/>
          <p:nvPr/>
        </p:nvCxnSpPr>
        <p:spPr>
          <a:xfrm flipH="1" flipV="1">
            <a:off x="5675156" y="1993306"/>
            <a:ext cx="377359" cy="584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1" name="Straight Connector 240"/>
          <p:cNvCxnSpPr/>
          <p:nvPr/>
        </p:nvCxnSpPr>
        <p:spPr>
          <a:xfrm flipH="1">
            <a:off x="5480620" y="1993306"/>
            <a:ext cx="194536" cy="1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42" name="Straight Connector 241"/>
          <p:cNvCxnSpPr/>
          <p:nvPr/>
        </p:nvCxnSpPr>
        <p:spPr>
          <a:xfrm>
            <a:off x="6052469" y="1993306"/>
            <a:ext cx="0" cy="554206"/>
          </a:xfrm>
          <a:prstGeom prst="line">
            <a:avLst/>
          </a:prstGeom>
          <a:noFill/>
          <a:ln w="9525" cap="flat" cmpd="sng" algn="ctr">
            <a:solidFill>
              <a:srgbClr val="00FF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3" name="Straight Connector 242"/>
          <p:cNvCxnSpPr/>
          <p:nvPr/>
        </p:nvCxnSpPr>
        <p:spPr>
          <a:xfrm flipV="1">
            <a:off x="6263729" y="3374510"/>
            <a:ext cx="0" cy="717735"/>
          </a:xfrm>
          <a:prstGeom prst="line">
            <a:avLst/>
          </a:prstGeom>
          <a:noFill/>
          <a:ln w="9525" cap="flat" cmpd="sng" algn="ctr">
            <a:solidFill>
              <a:srgbClr val="00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4" name="Straight Connector 243"/>
          <p:cNvCxnSpPr/>
          <p:nvPr/>
        </p:nvCxnSpPr>
        <p:spPr>
          <a:xfrm flipH="1">
            <a:off x="6794944" y="4008251"/>
            <a:ext cx="581438" cy="0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5" name="Straight Connector 244"/>
          <p:cNvCxnSpPr/>
          <p:nvPr/>
        </p:nvCxnSpPr>
        <p:spPr>
          <a:xfrm flipV="1">
            <a:off x="6395958" y="3110804"/>
            <a:ext cx="0" cy="858615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6" name="Straight Connector 245"/>
          <p:cNvCxnSpPr/>
          <p:nvPr/>
        </p:nvCxnSpPr>
        <p:spPr>
          <a:xfrm flipH="1">
            <a:off x="5675157" y="4009107"/>
            <a:ext cx="1200892" cy="0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7" name="Straight Connector 246"/>
          <p:cNvCxnSpPr>
            <a:stCxn id="141" idx="2"/>
          </p:cNvCxnSpPr>
          <p:nvPr/>
        </p:nvCxnSpPr>
        <p:spPr>
          <a:xfrm flipH="1">
            <a:off x="5675156" y="2717956"/>
            <a:ext cx="183219" cy="830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48" name="Straight Connector 247"/>
          <p:cNvCxnSpPr/>
          <p:nvPr/>
        </p:nvCxnSpPr>
        <p:spPr>
          <a:xfrm flipH="1">
            <a:off x="5668964" y="1836627"/>
            <a:ext cx="275431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249" name="Straight Connector 248"/>
          <p:cNvCxnSpPr/>
          <p:nvPr/>
        </p:nvCxnSpPr>
        <p:spPr>
          <a:xfrm>
            <a:off x="6940829" y="2976460"/>
            <a:ext cx="412461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50" name="Straight Connector 249"/>
          <p:cNvCxnSpPr/>
          <p:nvPr/>
        </p:nvCxnSpPr>
        <p:spPr>
          <a:xfrm>
            <a:off x="5635778" y="4252902"/>
            <a:ext cx="1280568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51" name="Straight Connector 250"/>
          <p:cNvCxnSpPr/>
          <p:nvPr/>
        </p:nvCxnSpPr>
        <p:spPr>
          <a:xfrm flipH="1">
            <a:off x="6483271" y="3865610"/>
            <a:ext cx="752930" cy="0"/>
          </a:xfrm>
          <a:prstGeom prst="line">
            <a:avLst/>
          </a:prstGeom>
          <a:noFill/>
          <a:ln w="9525" cap="flat" cmpd="sng" algn="ctr">
            <a:solidFill>
              <a:srgbClr val="008040"/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252" name="Straight Connector 251"/>
          <p:cNvCxnSpPr/>
          <p:nvPr/>
        </p:nvCxnSpPr>
        <p:spPr>
          <a:xfrm flipV="1">
            <a:off x="6483271" y="2471662"/>
            <a:ext cx="0" cy="381437"/>
          </a:xfrm>
          <a:prstGeom prst="line">
            <a:avLst/>
          </a:prstGeom>
          <a:noFill/>
          <a:ln w="9525" cap="flat" cmpd="sng" algn="ctr">
            <a:solidFill>
              <a:srgbClr val="00804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53" name="Straight Connector 252"/>
          <p:cNvCxnSpPr/>
          <p:nvPr/>
        </p:nvCxnSpPr>
        <p:spPr>
          <a:xfrm flipV="1">
            <a:off x="6483271" y="2828713"/>
            <a:ext cx="0" cy="1040222"/>
          </a:xfrm>
          <a:prstGeom prst="line">
            <a:avLst/>
          </a:prstGeom>
          <a:noFill/>
          <a:ln w="9525" cap="flat" cmpd="sng" algn="ctr">
            <a:solidFill>
              <a:srgbClr val="008040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54" name="Straight Connector 253"/>
          <p:cNvCxnSpPr/>
          <p:nvPr/>
        </p:nvCxnSpPr>
        <p:spPr>
          <a:xfrm>
            <a:off x="6600661" y="2439166"/>
            <a:ext cx="0" cy="1110497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arrow" w="med" len="sm"/>
          </a:ln>
          <a:effectLst/>
        </p:spPr>
      </p:cxnSp>
      <p:grpSp>
        <p:nvGrpSpPr>
          <p:cNvPr id="255" name="Group 254"/>
          <p:cNvGrpSpPr/>
          <p:nvPr/>
        </p:nvGrpSpPr>
        <p:grpSpPr>
          <a:xfrm>
            <a:off x="6148519" y="2015947"/>
            <a:ext cx="544605" cy="457531"/>
            <a:chOff x="6184150" y="2070462"/>
            <a:chExt cx="544605" cy="457531"/>
          </a:xfrm>
        </p:grpSpPr>
        <p:sp>
          <p:nvSpPr>
            <p:cNvPr id="256" name="Rectangle 255"/>
            <p:cNvSpPr/>
            <p:nvPr/>
          </p:nvSpPr>
          <p:spPr>
            <a:xfrm rot="5400000">
              <a:off x="6231466" y="2030704"/>
              <a:ext cx="457531" cy="537047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257" name="TextBox 256"/>
            <p:cNvSpPr txBox="1"/>
            <p:nvPr/>
          </p:nvSpPr>
          <p:spPr>
            <a:xfrm>
              <a:off x="6184150" y="2121587"/>
              <a:ext cx="528462" cy="3720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noProof="0" dirty="0" smtClean="0">
                  <a:solidFill>
                    <a:srgbClr val="000000"/>
                  </a:solidFill>
                  <a:latin typeface="Arial"/>
                  <a:cs typeface="Arial"/>
                </a:rPr>
                <a:t>Trigger FPGA</a:t>
              </a: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endParaRPr>
            </a:p>
          </p:txBody>
        </p:sp>
      </p:grpSp>
      <p:cxnSp>
        <p:nvCxnSpPr>
          <p:cNvPr id="258" name="Straight Connector 257"/>
          <p:cNvCxnSpPr/>
          <p:nvPr/>
        </p:nvCxnSpPr>
        <p:spPr>
          <a:xfrm flipV="1">
            <a:off x="607728" y="1890557"/>
            <a:ext cx="1137849" cy="0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59" name="Straight Connector 258"/>
          <p:cNvCxnSpPr/>
          <p:nvPr/>
        </p:nvCxnSpPr>
        <p:spPr>
          <a:xfrm flipV="1">
            <a:off x="2288780" y="1597595"/>
            <a:ext cx="0" cy="55473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60" name="Straight Connector 259"/>
          <p:cNvCxnSpPr/>
          <p:nvPr/>
        </p:nvCxnSpPr>
        <p:spPr>
          <a:xfrm rot="5400000" flipV="1">
            <a:off x="2824930" y="1864506"/>
            <a:ext cx="0" cy="55473"/>
          </a:xfrm>
          <a:prstGeom prst="line">
            <a:avLst/>
          </a:prstGeom>
          <a:noFill/>
          <a:ln w="9525" cap="flat" cmpd="sng" algn="ctr">
            <a:solidFill>
              <a:srgbClr val="FF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61" name="Straight Connector 260"/>
          <p:cNvCxnSpPr/>
          <p:nvPr/>
        </p:nvCxnSpPr>
        <p:spPr>
          <a:xfrm rot="5400000" flipV="1">
            <a:off x="4999876" y="1883973"/>
            <a:ext cx="0" cy="55473"/>
          </a:xfrm>
          <a:prstGeom prst="line">
            <a:avLst/>
          </a:prstGeom>
          <a:noFill/>
          <a:ln w="9525" cap="flat" cmpd="sng" algn="ctr">
            <a:solidFill>
              <a:srgbClr val="8000FF"/>
            </a:solidFill>
            <a:prstDash val="solid"/>
            <a:headEnd type="none"/>
            <a:tailEnd type="arrow" w="med" len="sm"/>
          </a:ln>
          <a:effectLst/>
        </p:spPr>
      </p:cxnSp>
      <p:cxnSp>
        <p:nvCxnSpPr>
          <p:cNvPr id="262" name="Straight Connector 261"/>
          <p:cNvCxnSpPr/>
          <p:nvPr/>
        </p:nvCxnSpPr>
        <p:spPr>
          <a:xfrm flipV="1">
            <a:off x="5270764" y="2491497"/>
            <a:ext cx="1" cy="200298"/>
          </a:xfrm>
          <a:prstGeom prst="line">
            <a:avLst/>
          </a:prstGeom>
          <a:noFill/>
          <a:ln w="9525" cap="flat" cmpd="sng" algn="ctr">
            <a:solidFill>
              <a:srgbClr val="00FF00"/>
            </a:solidFill>
            <a:prstDash val="solid"/>
            <a:headEnd type="none"/>
            <a:tailEnd type="arrow" w="med" len="sm"/>
          </a:ln>
          <a:effectLst/>
        </p:spPr>
      </p:cxnSp>
      <p:sp>
        <p:nvSpPr>
          <p:cNvPr id="263" name="Rectangle 262"/>
          <p:cNvSpPr/>
          <p:nvPr/>
        </p:nvSpPr>
        <p:spPr>
          <a:xfrm>
            <a:off x="1240780" y="989168"/>
            <a:ext cx="360000" cy="1800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64" name="Straight Connector 263"/>
          <p:cNvCxnSpPr/>
          <p:nvPr/>
        </p:nvCxnSpPr>
        <p:spPr>
          <a:xfrm flipH="1">
            <a:off x="1030116" y="1178408"/>
            <a:ext cx="4238512" cy="0"/>
          </a:xfrm>
          <a:prstGeom prst="line">
            <a:avLst/>
          </a:prstGeom>
          <a:noFill/>
          <a:ln w="9525" cap="flat" cmpd="sng" algn="ctr">
            <a:solidFill>
              <a:srgbClr val="A6A6A6"/>
            </a:solidFill>
            <a:prstDash val="solid"/>
            <a:headEnd type="none"/>
            <a:tailEnd type="none"/>
          </a:ln>
          <a:effectLst/>
        </p:spPr>
      </p:cxnSp>
      <p:sp>
        <p:nvSpPr>
          <p:cNvPr id="265" name="Rectangle 264"/>
          <p:cNvSpPr/>
          <p:nvPr/>
        </p:nvSpPr>
        <p:spPr>
          <a:xfrm>
            <a:off x="673322" y="989168"/>
            <a:ext cx="360000" cy="1800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6" name="TextBox 265"/>
          <p:cNvSpPr txBox="1"/>
          <p:nvPr/>
        </p:nvSpPr>
        <p:spPr>
          <a:xfrm rot="16200000">
            <a:off x="-25399" y="1708432"/>
            <a:ext cx="1845003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Photodetector Base PCB</a:t>
            </a:r>
          </a:p>
        </p:txBody>
      </p:sp>
      <p:sp>
        <p:nvSpPr>
          <p:cNvPr id="267" name="TextBox 266"/>
          <p:cNvSpPr txBox="1"/>
          <p:nvPr/>
        </p:nvSpPr>
        <p:spPr>
          <a:xfrm rot="16200000">
            <a:off x="492096" y="1778419"/>
            <a:ext cx="184500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Front-End Buffer</a:t>
            </a:r>
          </a:p>
        </p:txBody>
      </p:sp>
      <p:sp>
        <p:nvSpPr>
          <p:cNvPr id="268" name="Rectangle 267"/>
          <p:cNvSpPr/>
          <p:nvPr/>
        </p:nvSpPr>
        <p:spPr>
          <a:xfrm rot="5400000">
            <a:off x="7194067" y="3633832"/>
            <a:ext cx="730519" cy="70418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69" name="Rectangle 268"/>
          <p:cNvSpPr/>
          <p:nvPr/>
        </p:nvSpPr>
        <p:spPr>
          <a:xfrm>
            <a:off x="7216350" y="3620663"/>
            <a:ext cx="695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latin typeface="Arial"/>
                <a:cs typeface="Arial"/>
              </a:rPr>
              <a:t>Timing Board</a:t>
            </a:r>
            <a:endParaRPr lang="en-US" sz="800" kern="0" dirty="0">
              <a:latin typeface="Arial"/>
              <a:cs typeface="Arial"/>
            </a:endParaRPr>
          </a:p>
        </p:txBody>
      </p:sp>
      <p:cxnSp>
        <p:nvCxnSpPr>
          <p:cNvPr id="270" name="Straight Connector 269"/>
          <p:cNvCxnSpPr/>
          <p:nvPr/>
        </p:nvCxnSpPr>
        <p:spPr>
          <a:xfrm flipV="1">
            <a:off x="1130143" y="669674"/>
            <a:ext cx="0" cy="51189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headEnd type="none"/>
            <a:tailEnd type="none"/>
          </a:ln>
          <a:effectLst/>
        </p:spPr>
      </p:cxnSp>
      <p:sp>
        <p:nvSpPr>
          <p:cNvPr id="271" name="Rectangle 270"/>
          <p:cNvSpPr/>
          <p:nvPr/>
        </p:nvSpPr>
        <p:spPr>
          <a:xfrm rot="5400000">
            <a:off x="5666724" y="3011218"/>
            <a:ext cx="5118918" cy="435836"/>
          </a:xfrm>
          <a:prstGeom prst="rect">
            <a:avLst/>
          </a:prstGeom>
          <a:pattFill prst="wdUpDiag">
            <a:fgClr>
              <a:schemeClr val="bg1">
                <a:lumMod val="75000"/>
              </a:schemeClr>
            </a:fgClr>
            <a:bgClr>
              <a:schemeClr val="bg1"/>
            </a:bgClr>
          </a:patt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cxnSp>
        <p:nvCxnSpPr>
          <p:cNvPr id="272" name="Straight Connector 271"/>
          <p:cNvCxnSpPr/>
          <p:nvPr/>
        </p:nvCxnSpPr>
        <p:spPr>
          <a:xfrm flipV="1">
            <a:off x="3718566" y="2844365"/>
            <a:ext cx="0" cy="1060289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dot"/>
            <a:headEnd type="none"/>
            <a:tailEnd type="none"/>
          </a:ln>
          <a:effectLst/>
        </p:spPr>
      </p:cxnSp>
      <p:sp>
        <p:nvSpPr>
          <p:cNvPr id="273" name="TextBox 272"/>
          <p:cNvSpPr txBox="1"/>
          <p:nvPr/>
        </p:nvSpPr>
        <p:spPr>
          <a:xfrm>
            <a:off x="1791586" y="3937680"/>
            <a:ext cx="38408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solidFill>
                  <a:srgbClr val="000000"/>
                </a:solidFill>
                <a:latin typeface="Arial"/>
                <a:cs typeface="Arial"/>
              </a:rPr>
              <a:t>TARGET Module 32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74" name="Rectangle 273"/>
          <p:cNvSpPr/>
          <p:nvPr/>
        </p:nvSpPr>
        <p:spPr>
          <a:xfrm>
            <a:off x="5760801" y="770617"/>
            <a:ext cx="132273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latin typeface="Arial"/>
                <a:cs typeface="Arial"/>
              </a:rPr>
              <a:t>Backplane</a:t>
            </a:r>
            <a:endParaRPr lang="en-US" sz="800" kern="0" dirty="0">
              <a:latin typeface="Arial"/>
              <a:cs typeface="Arial"/>
            </a:endParaRPr>
          </a:p>
        </p:txBody>
      </p:sp>
      <p:sp>
        <p:nvSpPr>
          <p:cNvPr id="275" name="Rectangle 274"/>
          <p:cNvSpPr/>
          <p:nvPr/>
        </p:nvSpPr>
        <p:spPr>
          <a:xfrm>
            <a:off x="250838" y="4527534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Lid motor</a:t>
            </a:r>
          </a:p>
        </p:txBody>
      </p:sp>
      <p:sp>
        <p:nvSpPr>
          <p:cNvPr id="276" name="Rectangle 275"/>
          <p:cNvSpPr/>
          <p:nvPr/>
        </p:nvSpPr>
        <p:spPr>
          <a:xfrm>
            <a:off x="251872" y="4673140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Lid lock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motor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7" name="Rectangle 276"/>
          <p:cNvSpPr/>
          <p:nvPr/>
        </p:nvSpPr>
        <p:spPr>
          <a:xfrm>
            <a:off x="251872" y="4964352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ALS</a:t>
            </a:r>
          </a:p>
        </p:txBody>
      </p:sp>
      <p:sp>
        <p:nvSpPr>
          <p:cNvPr id="278" name="Rectangle 277"/>
          <p:cNvSpPr/>
          <p:nvPr/>
        </p:nvSpPr>
        <p:spPr>
          <a:xfrm>
            <a:off x="255453" y="4818746"/>
            <a:ext cx="827997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lIns="0" r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lang="en-US" sz="800" kern="0" dirty="0">
                <a:latin typeface="Arial"/>
                <a:cs typeface="Arial"/>
              </a:rPr>
              <a:t>L</a:t>
            </a:r>
            <a:r>
              <a:rPr kumimoji="0" lang="en-US" sz="8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imit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switches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1240780" y="5106408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LED Flasher</a:t>
            </a:r>
          </a:p>
        </p:txBody>
      </p:sp>
      <p:sp>
        <p:nvSpPr>
          <p:cNvPr id="280" name="Rectangle 279"/>
          <p:cNvSpPr/>
          <p:nvPr/>
        </p:nvSpPr>
        <p:spPr>
          <a:xfrm>
            <a:off x="249670" y="5109958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Pointing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LED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1" name="Rectangle 280"/>
          <p:cNvSpPr/>
          <p:nvPr/>
        </p:nvSpPr>
        <p:spPr>
          <a:xfrm>
            <a:off x="1240780" y="5257434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LED Flasher</a:t>
            </a:r>
          </a:p>
        </p:txBody>
      </p:sp>
      <p:sp>
        <p:nvSpPr>
          <p:cNvPr id="282" name="Rectangle 281"/>
          <p:cNvSpPr/>
          <p:nvPr/>
        </p:nvSpPr>
        <p:spPr>
          <a:xfrm>
            <a:off x="249670" y="5255564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Pointing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LED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3" name="Rectangle 282"/>
          <p:cNvSpPr/>
          <p:nvPr/>
        </p:nvSpPr>
        <p:spPr>
          <a:xfrm>
            <a:off x="1240780" y="5401170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LED Flasher</a:t>
            </a:r>
          </a:p>
        </p:txBody>
      </p:sp>
      <p:sp>
        <p:nvSpPr>
          <p:cNvPr id="284" name="Rectangle 283"/>
          <p:cNvSpPr/>
          <p:nvPr/>
        </p:nvSpPr>
        <p:spPr>
          <a:xfrm>
            <a:off x="249670" y="5401170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Pointing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LED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5" name="Rectangle 284"/>
          <p:cNvSpPr/>
          <p:nvPr/>
        </p:nvSpPr>
        <p:spPr>
          <a:xfrm>
            <a:off x="1240780" y="5546775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LED Flasher</a:t>
            </a:r>
          </a:p>
        </p:txBody>
      </p:sp>
      <p:sp>
        <p:nvSpPr>
          <p:cNvPr id="286" name="Rectangle 285"/>
          <p:cNvSpPr/>
          <p:nvPr/>
        </p:nvSpPr>
        <p:spPr>
          <a:xfrm>
            <a:off x="249670" y="5546775"/>
            <a:ext cx="827998" cy="126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Pointing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 LED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87" name="Rectangle 286"/>
          <p:cNvSpPr/>
          <p:nvPr/>
        </p:nvSpPr>
        <p:spPr>
          <a:xfrm>
            <a:off x="3637674" y="4477232"/>
            <a:ext cx="1032069" cy="48712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0" dirty="0" smtClean="0">
                <a:latin typeface="Arial"/>
                <a:cs typeface="Arial"/>
              </a:rPr>
              <a:t>Mo</a:t>
            </a:r>
            <a:r>
              <a:rPr kumimoji="0" lang="en-US" sz="8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tor controllers</a:t>
            </a: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88" name="Rectangle 287"/>
          <p:cNvSpPr/>
          <p:nvPr/>
        </p:nvSpPr>
        <p:spPr>
          <a:xfrm>
            <a:off x="6600661" y="5550709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Fans</a:t>
            </a:r>
          </a:p>
        </p:txBody>
      </p:sp>
      <p:sp>
        <p:nvSpPr>
          <p:cNvPr id="289" name="Rectangle 288"/>
          <p:cNvSpPr/>
          <p:nvPr/>
        </p:nvSpPr>
        <p:spPr>
          <a:xfrm>
            <a:off x="5794843" y="5551977"/>
            <a:ext cx="755999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Sensors</a:t>
            </a:r>
          </a:p>
        </p:txBody>
      </p:sp>
      <p:cxnSp>
        <p:nvCxnSpPr>
          <p:cNvPr id="290" name="Straight Connector 289"/>
          <p:cNvCxnSpPr/>
          <p:nvPr/>
        </p:nvCxnSpPr>
        <p:spPr>
          <a:xfrm flipV="1">
            <a:off x="8008265" y="669677"/>
            <a:ext cx="0" cy="5118921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50000"/>
              </a:schemeClr>
            </a:solidFill>
            <a:prstDash val="dash"/>
            <a:headEnd type="none"/>
            <a:tailEnd type="none"/>
          </a:ln>
          <a:effectLst/>
        </p:spPr>
      </p:cxnSp>
      <p:sp>
        <p:nvSpPr>
          <p:cNvPr id="291" name="Rectangle 290"/>
          <p:cNvSpPr/>
          <p:nvPr/>
        </p:nvSpPr>
        <p:spPr>
          <a:xfrm>
            <a:off x="297597" y="624959"/>
            <a:ext cx="751455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8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Focal Plane</a:t>
            </a:r>
            <a:endParaRPr lang="en-US" sz="800" i="1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2" name="Rectangle 291"/>
          <p:cNvSpPr/>
          <p:nvPr/>
        </p:nvSpPr>
        <p:spPr>
          <a:xfrm>
            <a:off x="7905849" y="626432"/>
            <a:ext cx="64728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i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cs typeface="Arial"/>
              </a:rPr>
              <a:t>Off-Camera</a:t>
            </a:r>
            <a:endParaRPr lang="en-US" sz="800" i="1" kern="0" dirty="0">
              <a:solidFill>
                <a:schemeClr val="tx1">
                  <a:lumMod val="65000"/>
                  <a:lumOff val="3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293" name="Rectangle 292"/>
          <p:cNvSpPr/>
          <p:nvPr/>
        </p:nvSpPr>
        <p:spPr>
          <a:xfrm rot="5400000">
            <a:off x="7118359" y="874538"/>
            <a:ext cx="891050" cy="69506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4" name="Rectangle 293"/>
          <p:cNvSpPr/>
          <p:nvPr/>
        </p:nvSpPr>
        <p:spPr>
          <a:xfrm>
            <a:off x="7216350" y="776547"/>
            <a:ext cx="695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latin typeface="Arial"/>
                <a:cs typeface="Arial"/>
              </a:rPr>
              <a:t>DACQ Board 1</a:t>
            </a:r>
            <a:endParaRPr lang="en-US" sz="800" kern="0" dirty="0">
              <a:latin typeface="Arial"/>
              <a:cs typeface="Arial"/>
            </a:endParaRPr>
          </a:p>
        </p:txBody>
      </p:sp>
      <p:sp>
        <p:nvSpPr>
          <p:cNvPr id="295" name="Rectangle 294"/>
          <p:cNvSpPr/>
          <p:nvPr/>
        </p:nvSpPr>
        <p:spPr>
          <a:xfrm rot="5400000">
            <a:off x="7118360" y="2581452"/>
            <a:ext cx="891050" cy="69506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96" name="Rectangle 295"/>
          <p:cNvSpPr/>
          <p:nvPr/>
        </p:nvSpPr>
        <p:spPr>
          <a:xfrm>
            <a:off x="7216350" y="2491497"/>
            <a:ext cx="6950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en-US" sz="800" kern="0" dirty="0" smtClean="0">
                <a:latin typeface="Arial"/>
                <a:cs typeface="Arial"/>
              </a:rPr>
              <a:t>DACQ Board 2</a:t>
            </a:r>
            <a:endParaRPr lang="en-US" sz="800" kern="0" dirty="0">
              <a:latin typeface="Arial"/>
              <a:cs typeface="Arial"/>
            </a:endParaRPr>
          </a:p>
        </p:txBody>
      </p:sp>
      <p:cxnSp>
        <p:nvCxnSpPr>
          <p:cNvPr id="297" name="Straight Connector 296"/>
          <p:cNvCxnSpPr>
            <a:endCxn id="400" idx="3"/>
          </p:cNvCxnSpPr>
          <p:nvPr/>
        </p:nvCxnSpPr>
        <p:spPr>
          <a:xfrm flipH="1">
            <a:off x="7882450" y="4188066"/>
            <a:ext cx="561651" cy="0"/>
          </a:xfrm>
          <a:prstGeom prst="line">
            <a:avLst/>
          </a:prstGeom>
          <a:noFill/>
          <a:ln w="9525" cap="flat" cmpd="sng" algn="ctr">
            <a:solidFill>
              <a:schemeClr val="accent4">
                <a:lumMod val="75000"/>
              </a:schemeClr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298" name="Straight Connector 297"/>
          <p:cNvCxnSpPr/>
          <p:nvPr/>
        </p:nvCxnSpPr>
        <p:spPr>
          <a:xfrm flipV="1">
            <a:off x="2605962" y="5317786"/>
            <a:ext cx="2130636" cy="0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299" name="Straight Connector 298"/>
          <p:cNvCxnSpPr/>
          <p:nvPr/>
        </p:nvCxnSpPr>
        <p:spPr>
          <a:xfrm flipV="1">
            <a:off x="2569963" y="5169409"/>
            <a:ext cx="0" cy="440366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0" name="Straight Connector 299"/>
          <p:cNvCxnSpPr>
            <a:endCxn id="285" idx="3"/>
          </p:cNvCxnSpPr>
          <p:nvPr/>
        </p:nvCxnSpPr>
        <p:spPr>
          <a:xfrm flipH="1">
            <a:off x="2068778" y="5609775"/>
            <a:ext cx="500086" cy="0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1" name="Straight Connector 300"/>
          <p:cNvCxnSpPr>
            <a:stCxn id="283" idx="3"/>
          </p:cNvCxnSpPr>
          <p:nvPr/>
        </p:nvCxnSpPr>
        <p:spPr>
          <a:xfrm>
            <a:off x="2068778" y="5464170"/>
            <a:ext cx="500086" cy="0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2" name="Straight Connector 301"/>
          <p:cNvCxnSpPr>
            <a:stCxn id="281" idx="3"/>
          </p:cNvCxnSpPr>
          <p:nvPr/>
        </p:nvCxnSpPr>
        <p:spPr>
          <a:xfrm>
            <a:off x="2068778" y="5320434"/>
            <a:ext cx="500086" cy="0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3" name="Straight Connector 302"/>
          <p:cNvCxnSpPr/>
          <p:nvPr/>
        </p:nvCxnSpPr>
        <p:spPr>
          <a:xfrm flipH="1" flipV="1">
            <a:off x="4701254" y="5318713"/>
            <a:ext cx="1105135" cy="1721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arrow" w="med" len="sm"/>
          </a:ln>
          <a:effectLst/>
        </p:spPr>
      </p:cxnSp>
      <p:sp>
        <p:nvSpPr>
          <p:cNvPr id="304" name="Oval 303"/>
          <p:cNvSpPr>
            <a:spLocks noChangeAspect="1"/>
          </p:cNvSpPr>
          <p:nvPr/>
        </p:nvSpPr>
        <p:spPr>
          <a:xfrm>
            <a:off x="2533964" y="5133409"/>
            <a:ext cx="71998" cy="7199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305" name="Oval 304"/>
          <p:cNvSpPr>
            <a:spLocks noChangeAspect="1"/>
          </p:cNvSpPr>
          <p:nvPr/>
        </p:nvSpPr>
        <p:spPr>
          <a:xfrm>
            <a:off x="2533964" y="5283507"/>
            <a:ext cx="71998" cy="7199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306" name="Oval 305"/>
          <p:cNvSpPr>
            <a:spLocks noChangeAspect="1"/>
          </p:cNvSpPr>
          <p:nvPr/>
        </p:nvSpPr>
        <p:spPr>
          <a:xfrm>
            <a:off x="2533964" y="5428171"/>
            <a:ext cx="71998" cy="71998"/>
          </a:xfrm>
          <a:prstGeom prst="ellipse">
            <a:avLst/>
          </a:prstGeom>
          <a:solidFill>
            <a:srgbClr val="FF66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307" name="Straight Connector 306"/>
          <p:cNvCxnSpPr/>
          <p:nvPr/>
        </p:nvCxnSpPr>
        <p:spPr>
          <a:xfrm flipV="1">
            <a:off x="2694021" y="5123189"/>
            <a:ext cx="0" cy="440366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8" name="Straight Connector 307"/>
          <p:cNvCxnSpPr>
            <a:endCxn id="285" idx="3"/>
          </p:cNvCxnSpPr>
          <p:nvPr/>
        </p:nvCxnSpPr>
        <p:spPr>
          <a:xfrm flipH="1">
            <a:off x="2068778" y="5563555"/>
            <a:ext cx="62414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09" name="Straight Connector 308"/>
          <p:cNvCxnSpPr>
            <a:stCxn id="283" idx="3"/>
          </p:cNvCxnSpPr>
          <p:nvPr/>
        </p:nvCxnSpPr>
        <p:spPr>
          <a:xfrm flipV="1">
            <a:off x="2068778" y="5417950"/>
            <a:ext cx="62414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10" name="Straight Connector 309"/>
          <p:cNvCxnSpPr>
            <a:stCxn id="281" idx="3"/>
          </p:cNvCxnSpPr>
          <p:nvPr/>
        </p:nvCxnSpPr>
        <p:spPr>
          <a:xfrm flipV="1">
            <a:off x="2068778" y="5274214"/>
            <a:ext cx="624144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11" name="Straight Connector 310"/>
          <p:cNvCxnSpPr/>
          <p:nvPr/>
        </p:nvCxnSpPr>
        <p:spPr>
          <a:xfrm flipH="1" flipV="1">
            <a:off x="4736598" y="5120802"/>
            <a:ext cx="1184046" cy="2387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 w="med" len="sm"/>
          </a:ln>
          <a:effectLst/>
        </p:spPr>
      </p:cxnSp>
      <p:sp>
        <p:nvSpPr>
          <p:cNvPr id="312" name="Oval 311"/>
          <p:cNvSpPr>
            <a:spLocks noChangeAspect="1"/>
          </p:cNvSpPr>
          <p:nvPr/>
        </p:nvSpPr>
        <p:spPr>
          <a:xfrm>
            <a:off x="2658022" y="5087189"/>
            <a:ext cx="71998" cy="719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313" name="Oval 312"/>
          <p:cNvSpPr>
            <a:spLocks noChangeAspect="1"/>
          </p:cNvSpPr>
          <p:nvPr/>
        </p:nvSpPr>
        <p:spPr>
          <a:xfrm>
            <a:off x="2658022" y="5237287"/>
            <a:ext cx="71998" cy="719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sp>
        <p:nvSpPr>
          <p:cNvPr id="314" name="Oval 313"/>
          <p:cNvSpPr>
            <a:spLocks noChangeAspect="1"/>
          </p:cNvSpPr>
          <p:nvPr/>
        </p:nvSpPr>
        <p:spPr>
          <a:xfrm>
            <a:off x="2658022" y="5381951"/>
            <a:ext cx="71998" cy="71998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>
              <a:latin typeface="Arial"/>
              <a:cs typeface="Arial"/>
            </a:endParaRPr>
          </a:p>
        </p:txBody>
      </p:sp>
      <p:cxnSp>
        <p:nvCxnSpPr>
          <p:cNvPr id="315" name="Straight Connector 314"/>
          <p:cNvCxnSpPr>
            <a:stCxn id="279" idx="3"/>
          </p:cNvCxnSpPr>
          <p:nvPr/>
        </p:nvCxnSpPr>
        <p:spPr>
          <a:xfrm flipV="1">
            <a:off x="2068778" y="5120804"/>
            <a:ext cx="2679050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65000"/>
              </a:schemeClr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316" name="Straight Connector 315"/>
          <p:cNvCxnSpPr/>
          <p:nvPr/>
        </p:nvCxnSpPr>
        <p:spPr>
          <a:xfrm>
            <a:off x="2080491" y="5171682"/>
            <a:ext cx="500086" cy="0"/>
          </a:xfrm>
          <a:prstGeom prst="line">
            <a:avLst/>
          </a:prstGeom>
          <a:noFill/>
          <a:ln w="9525" cap="flat" cmpd="sng" algn="ctr">
            <a:solidFill>
              <a:srgbClr val="FF66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17" name="Straight Connector 316"/>
          <p:cNvCxnSpPr>
            <a:stCxn id="280" idx="3"/>
            <a:endCxn id="279" idx="1"/>
          </p:cNvCxnSpPr>
          <p:nvPr/>
        </p:nvCxnSpPr>
        <p:spPr>
          <a:xfrm flipV="1">
            <a:off x="1077668" y="5169409"/>
            <a:ext cx="16311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18" name="Straight Connector 317"/>
          <p:cNvCxnSpPr/>
          <p:nvPr/>
        </p:nvCxnSpPr>
        <p:spPr>
          <a:xfrm flipV="1">
            <a:off x="1077668" y="5321809"/>
            <a:ext cx="16311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19" name="Straight Connector 318"/>
          <p:cNvCxnSpPr/>
          <p:nvPr/>
        </p:nvCxnSpPr>
        <p:spPr>
          <a:xfrm flipV="1">
            <a:off x="1083450" y="5443297"/>
            <a:ext cx="16311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20" name="Straight Connector 319"/>
          <p:cNvCxnSpPr/>
          <p:nvPr/>
        </p:nvCxnSpPr>
        <p:spPr>
          <a:xfrm flipV="1">
            <a:off x="1083450" y="5595697"/>
            <a:ext cx="163112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21" name="Straight Connector 320"/>
          <p:cNvCxnSpPr>
            <a:stCxn id="289" idx="0"/>
          </p:cNvCxnSpPr>
          <p:nvPr/>
        </p:nvCxnSpPr>
        <p:spPr>
          <a:xfrm flipV="1">
            <a:off x="6172843" y="5309285"/>
            <a:ext cx="0" cy="24269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322" name="Straight Connector 321"/>
          <p:cNvCxnSpPr/>
          <p:nvPr/>
        </p:nvCxnSpPr>
        <p:spPr>
          <a:xfrm flipV="1">
            <a:off x="6812503" y="5309285"/>
            <a:ext cx="0" cy="242692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323" name="Straight Connector 322"/>
          <p:cNvCxnSpPr/>
          <p:nvPr/>
        </p:nvCxnSpPr>
        <p:spPr>
          <a:xfrm>
            <a:off x="1083450" y="5028154"/>
            <a:ext cx="2779916" cy="0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headEnd type="none"/>
            <a:tailEnd type="none" w="med" len="sm"/>
          </a:ln>
          <a:effectLst/>
        </p:spPr>
      </p:cxnSp>
      <p:cxnSp>
        <p:nvCxnSpPr>
          <p:cNvPr id="324" name="Straight Connector 323"/>
          <p:cNvCxnSpPr/>
          <p:nvPr/>
        </p:nvCxnSpPr>
        <p:spPr>
          <a:xfrm flipV="1">
            <a:off x="3836100" y="5027753"/>
            <a:ext cx="1958743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sp>
        <p:nvSpPr>
          <p:cNvPr id="325" name="Rectangle 324"/>
          <p:cNvSpPr/>
          <p:nvPr/>
        </p:nvSpPr>
        <p:spPr>
          <a:xfrm>
            <a:off x="7446655" y="1201213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SFP</a:t>
            </a:r>
          </a:p>
        </p:txBody>
      </p:sp>
      <p:sp>
        <p:nvSpPr>
          <p:cNvPr id="326" name="Rectangle 325"/>
          <p:cNvSpPr/>
          <p:nvPr/>
        </p:nvSpPr>
        <p:spPr>
          <a:xfrm>
            <a:off x="7446655" y="1446632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SFP</a:t>
            </a:r>
          </a:p>
        </p:txBody>
      </p:sp>
      <p:cxnSp>
        <p:nvCxnSpPr>
          <p:cNvPr id="327" name="Straight Connector 326"/>
          <p:cNvCxnSpPr/>
          <p:nvPr/>
        </p:nvCxnSpPr>
        <p:spPr>
          <a:xfrm flipV="1">
            <a:off x="1078836" y="4590639"/>
            <a:ext cx="255693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28" name="Straight Connector 327"/>
          <p:cNvCxnSpPr>
            <a:stCxn id="287" idx="3"/>
          </p:cNvCxnSpPr>
          <p:nvPr/>
        </p:nvCxnSpPr>
        <p:spPr>
          <a:xfrm>
            <a:off x="4669743" y="4720792"/>
            <a:ext cx="11251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sp>
        <p:nvSpPr>
          <p:cNvPr id="329" name="Rectangle 328"/>
          <p:cNvSpPr/>
          <p:nvPr/>
        </p:nvSpPr>
        <p:spPr>
          <a:xfrm>
            <a:off x="5794843" y="4527534"/>
            <a:ext cx="1224794" cy="854029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30" name="Rectangle 329"/>
          <p:cNvSpPr/>
          <p:nvPr/>
        </p:nvSpPr>
        <p:spPr>
          <a:xfrm>
            <a:off x="5910492" y="4539385"/>
            <a:ext cx="100585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800" kern="0" dirty="0">
                <a:latin typeface="Arial"/>
                <a:cs typeface="Arial"/>
              </a:rPr>
              <a:t>Peripherals Board</a:t>
            </a:r>
          </a:p>
        </p:txBody>
      </p:sp>
      <p:cxnSp>
        <p:nvCxnSpPr>
          <p:cNvPr id="331" name="Straight Connector 330"/>
          <p:cNvCxnSpPr/>
          <p:nvPr/>
        </p:nvCxnSpPr>
        <p:spPr>
          <a:xfrm>
            <a:off x="7871008" y="1276607"/>
            <a:ext cx="573093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32" name="Straight Connector 331"/>
          <p:cNvCxnSpPr>
            <a:endCxn id="271" idx="0"/>
          </p:cNvCxnSpPr>
          <p:nvPr/>
        </p:nvCxnSpPr>
        <p:spPr>
          <a:xfrm flipV="1">
            <a:off x="7783456" y="3229136"/>
            <a:ext cx="660645" cy="5632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33" name="Straight Connector 332"/>
          <p:cNvCxnSpPr/>
          <p:nvPr/>
        </p:nvCxnSpPr>
        <p:spPr>
          <a:xfrm flipV="1">
            <a:off x="7783456" y="2958440"/>
            <a:ext cx="660645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334" name="Straight Connector 333"/>
          <p:cNvCxnSpPr>
            <a:stCxn id="326" idx="3"/>
          </p:cNvCxnSpPr>
          <p:nvPr/>
        </p:nvCxnSpPr>
        <p:spPr>
          <a:xfrm flipV="1">
            <a:off x="7871008" y="1517069"/>
            <a:ext cx="573093" cy="1563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headEnd type="none"/>
            <a:tailEnd type="none"/>
          </a:ln>
          <a:effectLst/>
        </p:spPr>
      </p:cxnSp>
      <p:sp>
        <p:nvSpPr>
          <p:cNvPr id="335" name="Rectangle 334"/>
          <p:cNvSpPr/>
          <p:nvPr/>
        </p:nvSpPr>
        <p:spPr>
          <a:xfrm>
            <a:off x="7452428" y="2900135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SFP</a:t>
            </a:r>
          </a:p>
        </p:txBody>
      </p:sp>
      <p:sp>
        <p:nvSpPr>
          <p:cNvPr id="336" name="Rectangle 335"/>
          <p:cNvSpPr/>
          <p:nvPr/>
        </p:nvSpPr>
        <p:spPr>
          <a:xfrm>
            <a:off x="7452428" y="3145554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SFP</a:t>
            </a:r>
          </a:p>
        </p:txBody>
      </p:sp>
      <p:grpSp>
        <p:nvGrpSpPr>
          <p:cNvPr id="337" name="Group 336"/>
          <p:cNvGrpSpPr/>
          <p:nvPr/>
        </p:nvGrpSpPr>
        <p:grpSpPr>
          <a:xfrm>
            <a:off x="1049052" y="2691795"/>
            <a:ext cx="269506" cy="352333"/>
            <a:chOff x="4036817" y="5813094"/>
            <a:chExt cx="269506" cy="338287"/>
          </a:xfrm>
        </p:grpSpPr>
        <p:cxnSp>
          <p:nvCxnSpPr>
            <p:cNvPr id="338" name="Straight Connector 337"/>
            <p:cNvCxnSpPr>
              <a:stCxn id="340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 flipV="1">
              <a:off x="4036817" y="6069112"/>
              <a:ext cx="0" cy="82269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0" name="Oval 339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1" name="Rectangle 340"/>
          <p:cNvSpPr/>
          <p:nvPr/>
        </p:nvSpPr>
        <p:spPr>
          <a:xfrm>
            <a:off x="934281" y="3016290"/>
            <a:ext cx="599631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64 channels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342" name="Group 341"/>
          <p:cNvGrpSpPr/>
          <p:nvPr/>
        </p:nvGrpSpPr>
        <p:grpSpPr>
          <a:xfrm>
            <a:off x="779546" y="2748178"/>
            <a:ext cx="269506" cy="345742"/>
            <a:chOff x="4245663" y="5731359"/>
            <a:chExt cx="269506" cy="331959"/>
          </a:xfrm>
        </p:grpSpPr>
        <p:cxnSp>
          <p:nvCxnSpPr>
            <p:cNvPr id="343" name="Straight Connector 342"/>
            <p:cNvCxnSpPr>
              <a:stCxn id="345" idx="3"/>
            </p:cNvCxnSpPr>
            <p:nvPr/>
          </p:nvCxnSpPr>
          <p:spPr>
            <a:xfrm flipH="1">
              <a:off x="4245663" y="5792810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 flipV="1">
              <a:off x="4245663" y="5981049"/>
              <a:ext cx="0" cy="82269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5" name="Oval 344"/>
            <p:cNvSpPr>
              <a:spLocks noChangeAspect="1"/>
            </p:cNvSpPr>
            <p:nvPr/>
          </p:nvSpPr>
          <p:spPr>
            <a:xfrm>
              <a:off x="4443173" y="5731359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6" name="Rectangle 345"/>
          <p:cNvSpPr/>
          <p:nvPr/>
        </p:nvSpPr>
        <p:spPr>
          <a:xfrm>
            <a:off x="95802" y="3061227"/>
            <a:ext cx="8090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Interface to focal-plane plate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347" name="Group 346"/>
          <p:cNvGrpSpPr/>
          <p:nvPr/>
        </p:nvGrpSpPr>
        <p:grpSpPr>
          <a:xfrm>
            <a:off x="5032132" y="1695184"/>
            <a:ext cx="474691" cy="439970"/>
            <a:chOff x="2850721" y="1477340"/>
            <a:chExt cx="633489" cy="613865"/>
          </a:xfrm>
        </p:grpSpPr>
        <p:sp>
          <p:nvSpPr>
            <p:cNvPr id="348" name="Rectangle 347"/>
            <p:cNvSpPr/>
            <p:nvPr/>
          </p:nvSpPr>
          <p:spPr>
            <a:xfrm rot="5400000">
              <a:off x="2858484" y="1486340"/>
              <a:ext cx="613865" cy="595866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2850721" y="1604233"/>
              <a:ext cx="633489" cy="3005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800" kern="0" noProof="0" dirty="0" smtClean="0">
                  <a:solidFill>
                    <a:srgbClr val="000000"/>
                  </a:solidFill>
                  <a:latin typeface="Arial"/>
                  <a:cs typeface="Arial"/>
                </a:rPr>
                <a:t>FPGA</a:t>
              </a:r>
            </a:p>
          </p:txBody>
        </p:sp>
      </p:grpSp>
      <p:sp>
        <p:nvSpPr>
          <p:cNvPr id="350" name="Rectangle 349"/>
          <p:cNvSpPr/>
          <p:nvPr/>
        </p:nvSpPr>
        <p:spPr>
          <a:xfrm>
            <a:off x="1489183" y="2958441"/>
            <a:ext cx="845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Flexible, shielded cables between buffer and </a:t>
            </a:r>
            <a:r>
              <a:rPr lang="en-US" sz="600" i="1" kern="0" dirty="0" smtClean="0">
                <a:latin typeface="Arial"/>
                <a:cs typeface="Arial"/>
              </a:rPr>
              <a:t>TARGET </a:t>
            </a:r>
            <a:r>
              <a:rPr lang="en-US" sz="600" kern="0" dirty="0" smtClean="0">
                <a:latin typeface="Arial"/>
                <a:cs typeface="Arial"/>
              </a:rPr>
              <a:t>module.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51" name="Group 350"/>
          <p:cNvGrpSpPr/>
          <p:nvPr/>
        </p:nvGrpSpPr>
        <p:grpSpPr>
          <a:xfrm>
            <a:off x="1595647" y="2588197"/>
            <a:ext cx="132785" cy="403988"/>
            <a:chOff x="3989772" y="5782430"/>
            <a:chExt cx="132785" cy="387882"/>
          </a:xfrm>
        </p:grpSpPr>
        <p:cxnSp>
          <p:nvCxnSpPr>
            <p:cNvPr id="352" name="Straight Connector 351"/>
            <p:cNvCxnSpPr/>
            <p:nvPr/>
          </p:nvCxnSpPr>
          <p:spPr>
            <a:xfrm flipH="1">
              <a:off x="3989773" y="5853028"/>
              <a:ext cx="77682" cy="238063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V="1">
              <a:off x="3989772" y="6088043"/>
              <a:ext cx="0" cy="82269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4" name="Oval 353"/>
            <p:cNvSpPr>
              <a:spLocks noChangeAspect="1"/>
            </p:cNvSpPr>
            <p:nvPr/>
          </p:nvSpPr>
          <p:spPr>
            <a:xfrm>
              <a:off x="4050561" y="5782430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5" name="Group 354"/>
          <p:cNvGrpSpPr/>
          <p:nvPr/>
        </p:nvGrpSpPr>
        <p:grpSpPr>
          <a:xfrm flipH="1">
            <a:off x="2568864" y="2577794"/>
            <a:ext cx="257474" cy="437034"/>
            <a:chOff x="4036817" y="5813094"/>
            <a:chExt cx="269506" cy="419611"/>
          </a:xfrm>
        </p:grpSpPr>
        <p:cxnSp>
          <p:nvCxnSpPr>
            <p:cNvPr id="356" name="Straight Connector 355"/>
            <p:cNvCxnSpPr>
              <a:stCxn id="358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7" name="Straight Connector 356"/>
            <p:cNvCxnSpPr/>
            <p:nvPr/>
          </p:nvCxnSpPr>
          <p:spPr>
            <a:xfrm flipH="1" flipV="1">
              <a:off x="4036817" y="6069113"/>
              <a:ext cx="0" cy="163592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8" name="Oval 357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9" name="Rectangle 358"/>
          <p:cNvSpPr/>
          <p:nvPr/>
        </p:nvSpPr>
        <p:spPr>
          <a:xfrm>
            <a:off x="2334255" y="2968697"/>
            <a:ext cx="116883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A single bias voltage is fed into all </a:t>
            </a:r>
            <a:r>
              <a:rPr lang="en-US" sz="600" i="1" kern="0" dirty="0" smtClean="0">
                <a:latin typeface="Arial"/>
                <a:cs typeface="Arial"/>
              </a:rPr>
              <a:t>TARGET</a:t>
            </a:r>
            <a:r>
              <a:rPr lang="en-US" sz="600" kern="0" dirty="0" smtClean="0">
                <a:latin typeface="Arial"/>
                <a:cs typeface="Arial"/>
              </a:rPr>
              <a:t> modules from outside the camera via the backplane and trimmed per </a:t>
            </a:r>
            <a:r>
              <a:rPr lang="en-US" sz="600" kern="0" dirty="0" err="1" smtClean="0">
                <a:latin typeface="Arial"/>
                <a:cs typeface="Arial"/>
              </a:rPr>
              <a:t>SiPM</a:t>
            </a:r>
            <a:r>
              <a:rPr lang="en-US" sz="600" kern="0" dirty="0" smtClean="0">
                <a:latin typeface="Arial"/>
                <a:cs typeface="Arial"/>
              </a:rPr>
              <a:t> tile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60" name="Group 359"/>
          <p:cNvGrpSpPr/>
          <p:nvPr/>
        </p:nvGrpSpPr>
        <p:grpSpPr>
          <a:xfrm flipH="1">
            <a:off x="3635766" y="2508057"/>
            <a:ext cx="257474" cy="437034"/>
            <a:chOff x="4036817" y="5813094"/>
            <a:chExt cx="269506" cy="419611"/>
          </a:xfrm>
        </p:grpSpPr>
        <p:cxnSp>
          <p:nvCxnSpPr>
            <p:cNvPr id="361" name="Straight Connector 360"/>
            <p:cNvCxnSpPr>
              <a:stCxn id="363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H="1" flipV="1">
              <a:off x="4036817" y="6069113"/>
              <a:ext cx="0" cy="163592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3" name="Oval 362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4" name="Rectangle 363"/>
          <p:cNvSpPr/>
          <p:nvPr/>
        </p:nvSpPr>
        <p:spPr>
          <a:xfrm>
            <a:off x="3755274" y="2927779"/>
            <a:ext cx="672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16 channels per ASIC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365" name="Group 364"/>
          <p:cNvGrpSpPr/>
          <p:nvPr/>
        </p:nvGrpSpPr>
        <p:grpSpPr>
          <a:xfrm flipH="1" flipV="1">
            <a:off x="2704146" y="669673"/>
            <a:ext cx="257474" cy="786684"/>
            <a:chOff x="4036817" y="5813094"/>
            <a:chExt cx="269506" cy="755322"/>
          </a:xfrm>
        </p:grpSpPr>
        <p:cxnSp>
          <p:nvCxnSpPr>
            <p:cNvPr id="366" name="Straight Connector 365"/>
            <p:cNvCxnSpPr>
              <a:stCxn id="368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 flipH="1" flipV="1">
              <a:off x="4036817" y="6069118"/>
              <a:ext cx="0" cy="499298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Oval 367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9" name="Group 368"/>
          <p:cNvGrpSpPr/>
          <p:nvPr/>
        </p:nvGrpSpPr>
        <p:grpSpPr>
          <a:xfrm flipH="1">
            <a:off x="4152776" y="2583963"/>
            <a:ext cx="257474" cy="437034"/>
            <a:chOff x="4036817" y="5813094"/>
            <a:chExt cx="269506" cy="419611"/>
          </a:xfrm>
        </p:grpSpPr>
        <p:cxnSp>
          <p:nvCxnSpPr>
            <p:cNvPr id="370" name="Straight Connector 369"/>
            <p:cNvCxnSpPr>
              <a:stCxn id="372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1" name="Straight Connector 370"/>
            <p:cNvCxnSpPr/>
            <p:nvPr/>
          </p:nvCxnSpPr>
          <p:spPr>
            <a:xfrm flipH="1" flipV="1">
              <a:off x="4036817" y="6069113"/>
              <a:ext cx="0" cy="163592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2" name="Oval 371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3" name="Rectangle 372"/>
          <p:cNvSpPr/>
          <p:nvPr/>
        </p:nvSpPr>
        <p:spPr>
          <a:xfrm>
            <a:off x="4281513" y="3003685"/>
            <a:ext cx="821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4 digital signals per ASIC, 16 per </a:t>
            </a:r>
            <a:r>
              <a:rPr lang="en-US" sz="600" i="1" kern="0" dirty="0" smtClean="0">
                <a:latin typeface="Arial"/>
                <a:cs typeface="Arial"/>
              </a:rPr>
              <a:t>TARGET</a:t>
            </a:r>
            <a:r>
              <a:rPr lang="en-US" sz="600" kern="0" dirty="0" smtClean="0">
                <a:latin typeface="Arial"/>
                <a:cs typeface="Arial"/>
              </a:rPr>
              <a:t> module</a:t>
            </a:r>
            <a:endParaRPr lang="en-US" sz="600" kern="0" dirty="0">
              <a:latin typeface="Arial"/>
              <a:cs typeface="Arial"/>
            </a:endParaRPr>
          </a:p>
        </p:txBody>
      </p:sp>
      <p:sp>
        <p:nvSpPr>
          <p:cNvPr id="374" name="Rectangle 373"/>
          <p:cNvSpPr/>
          <p:nvPr/>
        </p:nvSpPr>
        <p:spPr>
          <a:xfrm>
            <a:off x="2852667" y="522353"/>
            <a:ext cx="1957827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Slow raw data signals read out over SPI to FPGA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75" name="Group 374"/>
          <p:cNvGrpSpPr/>
          <p:nvPr/>
        </p:nvGrpSpPr>
        <p:grpSpPr>
          <a:xfrm flipV="1">
            <a:off x="4865300" y="669682"/>
            <a:ext cx="219979" cy="533489"/>
            <a:chOff x="3866922" y="5830835"/>
            <a:chExt cx="230259" cy="512222"/>
          </a:xfrm>
        </p:grpSpPr>
        <p:cxnSp>
          <p:nvCxnSpPr>
            <p:cNvPr id="376" name="Straight Connector 375"/>
            <p:cNvCxnSpPr>
              <a:stCxn id="378" idx="3"/>
            </p:cNvCxnSpPr>
            <p:nvPr/>
          </p:nvCxnSpPr>
          <p:spPr>
            <a:xfrm flipH="1">
              <a:off x="3866922" y="5892288"/>
              <a:ext cx="168806" cy="246403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7" name="Straight Connector 376"/>
            <p:cNvCxnSpPr/>
            <p:nvPr/>
          </p:nvCxnSpPr>
          <p:spPr>
            <a:xfrm flipV="1">
              <a:off x="3870245" y="6133806"/>
              <a:ext cx="0" cy="209251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8" name="Oval 377"/>
            <p:cNvSpPr>
              <a:spLocks noChangeAspect="1"/>
            </p:cNvSpPr>
            <p:nvPr/>
          </p:nvSpPr>
          <p:spPr>
            <a:xfrm>
              <a:off x="4025185" y="5830835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9" name="Rectangle 378"/>
          <p:cNvSpPr/>
          <p:nvPr/>
        </p:nvSpPr>
        <p:spPr>
          <a:xfrm>
            <a:off x="4753317" y="524455"/>
            <a:ext cx="1970014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Control and monitoring using SPI and several GPIO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80" name="Group 379"/>
          <p:cNvGrpSpPr/>
          <p:nvPr/>
        </p:nvGrpSpPr>
        <p:grpSpPr>
          <a:xfrm flipH="1">
            <a:off x="8016785" y="1476088"/>
            <a:ext cx="175505" cy="348346"/>
            <a:chOff x="4149096" y="5813094"/>
            <a:chExt cx="157227" cy="294366"/>
          </a:xfrm>
        </p:grpSpPr>
        <p:cxnSp>
          <p:nvCxnSpPr>
            <p:cNvPr id="381" name="Straight Connector 380"/>
            <p:cNvCxnSpPr>
              <a:stCxn id="383" idx="3"/>
            </p:cNvCxnSpPr>
            <p:nvPr/>
          </p:nvCxnSpPr>
          <p:spPr>
            <a:xfrm flipH="1">
              <a:off x="4152626" y="5874547"/>
              <a:ext cx="92244" cy="147067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 flipH="1" flipV="1">
              <a:off x="4149096" y="6018892"/>
              <a:ext cx="0" cy="88568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3" name="Oval 382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4" name="Rectangle 383"/>
          <p:cNvSpPr/>
          <p:nvPr/>
        </p:nvSpPr>
        <p:spPr>
          <a:xfrm>
            <a:off x="8076023" y="1789488"/>
            <a:ext cx="504015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Fibre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85" name="Group 384"/>
          <p:cNvGrpSpPr/>
          <p:nvPr/>
        </p:nvGrpSpPr>
        <p:grpSpPr>
          <a:xfrm flipH="1">
            <a:off x="7857846" y="2447943"/>
            <a:ext cx="222035" cy="140259"/>
            <a:chOff x="4107412" y="5813094"/>
            <a:chExt cx="198911" cy="118524"/>
          </a:xfrm>
        </p:grpSpPr>
        <p:cxnSp>
          <p:nvCxnSpPr>
            <p:cNvPr id="386" name="Straight Connector 385"/>
            <p:cNvCxnSpPr>
              <a:stCxn id="388" idx="3"/>
            </p:cNvCxnSpPr>
            <p:nvPr/>
          </p:nvCxnSpPr>
          <p:spPr>
            <a:xfrm flipH="1">
              <a:off x="4171570" y="5874547"/>
              <a:ext cx="73301" cy="57071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4107412" y="5930644"/>
              <a:ext cx="64160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Oval 387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9" name="Rectangle 388"/>
          <p:cNvSpPr/>
          <p:nvPr/>
        </p:nvSpPr>
        <p:spPr>
          <a:xfrm>
            <a:off x="7997348" y="2497290"/>
            <a:ext cx="5724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18-way </a:t>
            </a:r>
            <a:r>
              <a:rPr lang="en-US" sz="600" kern="0" dirty="0">
                <a:latin typeface="Arial"/>
                <a:cs typeface="Arial"/>
              </a:rPr>
              <a:t>E</a:t>
            </a:r>
            <a:r>
              <a:rPr lang="en-US" sz="600" kern="0" dirty="0" smtClean="0">
                <a:latin typeface="Arial"/>
                <a:cs typeface="Arial"/>
              </a:rPr>
              <a:t>thernet switch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90" name="Group 389"/>
          <p:cNvGrpSpPr/>
          <p:nvPr/>
        </p:nvGrpSpPr>
        <p:grpSpPr>
          <a:xfrm flipH="1">
            <a:off x="6880287" y="1723827"/>
            <a:ext cx="222035" cy="140259"/>
            <a:chOff x="4107412" y="5813094"/>
            <a:chExt cx="198911" cy="118524"/>
          </a:xfrm>
        </p:grpSpPr>
        <p:cxnSp>
          <p:nvCxnSpPr>
            <p:cNvPr id="391" name="Straight Connector 390"/>
            <p:cNvCxnSpPr>
              <a:stCxn id="393" idx="3"/>
            </p:cNvCxnSpPr>
            <p:nvPr/>
          </p:nvCxnSpPr>
          <p:spPr>
            <a:xfrm flipH="1">
              <a:off x="4171570" y="5874547"/>
              <a:ext cx="73301" cy="57071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2" name="Straight Connector 391"/>
            <p:cNvCxnSpPr/>
            <p:nvPr/>
          </p:nvCxnSpPr>
          <p:spPr>
            <a:xfrm>
              <a:off x="4107412" y="5930644"/>
              <a:ext cx="64160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3" name="Oval 392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4" name="Rectangle 393"/>
          <p:cNvSpPr/>
          <p:nvPr/>
        </p:nvSpPr>
        <p:spPr>
          <a:xfrm>
            <a:off x="7054124" y="1693885"/>
            <a:ext cx="920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Connections from </a:t>
            </a:r>
            <a:r>
              <a:rPr lang="en-US" sz="600" i="1" kern="0" dirty="0" smtClean="0">
                <a:latin typeface="Arial"/>
                <a:cs typeface="Arial"/>
              </a:rPr>
              <a:t>TARGET</a:t>
            </a:r>
            <a:r>
              <a:rPr lang="en-US" sz="600" kern="0" dirty="0" smtClean="0">
                <a:latin typeface="Arial"/>
                <a:cs typeface="Arial"/>
              </a:rPr>
              <a:t> modules 1 – 16 input to DACQ1</a:t>
            </a:r>
            <a:endParaRPr lang="en-US" sz="600" i="1" kern="0" dirty="0">
              <a:latin typeface="Arial"/>
              <a:cs typeface="Arial"/>
            </a:endParaRPr>
          </a:p>
        </p:txBody>
      </p:sp>
      <p:sp>
        <p:nvSpPr>
          <p:cNvPr id="395" name="Rectangle 394"/>
          <p:cNvSpPr/>
          <p:nvPr/>
        </p:nvSpPr>
        <p:spPr>
          <a:xfrm>
            <a:off x="7042254" y="2072591"/>
            <a:ext cx="920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Connections from </a:t>
            </a:r>
            <a:r>
              <a:rPr lang="en-US" sz="600" i="1" kern="0" dirty="0" smtClean="0">
                <a:latin typeface="Arial"/>
                <a:cs typeface="Arial"/>
              </a:rPr>
              <a:t>TARGET</a:t>
            </a:r>
            <a:r>
              <a:rPr lang="en-US" sz="600" kern="0" dirty="0" smtClean="0">
                <a:latin typeface="Arial"/>
                <a:cs typeface="Arial"/>
              </a:rPr>
              <a:t> modules 17 – 32 input to DACQ2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396" name="Group 395"/>
          <p:cNvGrpSpPr/>
          <p:nvPr/>
        </p:nvGrpSpPr>
        <p:grpSpPr>
          <a:xfrm flipH="1" flipV="1">
            <a:off x="6879148" y="2248690"/>
            <a:ext cx="222035" cy="140259"/>
            <a:chOff x="4107412" y="5813094"/>
            <a:chExt cx="198911" cy="118524"/>
          </a:xfrm>
        </p:grpSpPr>
        <p:cxnSp>
          <p:nvCxnSpPr>
            <p:cNvPr id="397" name="Straight Connector 396"/>
            <p:cNvCxnSpPr>
              <a:stCxn id="399" idx="3"/>
            </p:cNvCxnSpPr>
            <p:nvPr/>
          </p:nvCxnSpPr>
          <p:spPr>
            <a:xfrm flipH="1">
              <a:off x="4171570" y="5874547"/>
              <a:ext cx="73301" cy="57071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8" name="Straight Connector 397"/>
            <p:cNvCxnSpPr/>
            <p:nvPr/>
          </p:nvCxnSpPr>
          <p:spPr>
            <a:xfrm>
              <a:off x="4107412" y="5930644"/>
              <a:ext cx="64160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9" name="Oval 398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0" name="Rectangle 399"/>
          <p:cNvSpPr/>
          <p:nvPr/>
        </p:nvSpPr>
        <p:spPr>
          <a:xfrm>
            <a:off x="7458097" y="4116066"/>
            <a:ext cx="424353" cy="1440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/>
              </a:rPr>
              <a:t>SFP</a:t>
            </a:r>
          </a:p>
        </p:txBody>
      </p:sp>
      <p:grpSp>
        <p:nvGrpSpPr>
          <p:cNvPr id="401" name="Group 400"/>
          <p:cNvGrpSpPr/>
          <p:nvPr/>
        </p:nvGrpSpPr>
        <p:grpSpPr>
          <a:xfrm flipH="1">
            <a:off x="4843826" y="2483088"/>
            <a:ext cx="257474" cy="437034"/>
            <a:chOff x="4036817" y="5813094"/>
            <a:chExt cx="269506" cy="419611"/>
          </a:xfrm>
        </p:grpSpPr>
        <p:cxnSp>
          <p:nvCxnSpPr>
            <p:cNvPr id="402" name="Straight Connector 401"/>
            <p:cNvCxnSpPr>
              <a:stCxn id="404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 flipH="1" flipV="1">
              <a:off x="4036817" y="6069113"/>
              <a:ext cx="0" cy="163592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4" name="Oval 403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5" name="Rectangle 404"/>
          <p:cNvSpPr/>
          <p:nvPr/>
        </p:nvSpPr>
        <p:spPr>
          <a:xfrm>
            <a:off x="4963334" y="2902810"/>
            <a:ext cx="6725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Full waveform </a:t>
            </a:r>
            <a:r>
              <a:rPr lang="en-US" sz="600" kern="0" dirty="0" err="1" smtClean="0">
                <a:latin typeface="Arial"/>
                <a:cs typeface="Arial"/>
              </a:rPr>
              <a:t>digitisation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406" name="Group 405"/>
          <p:cNvGrpSpPr/>
          <p:nvPr/>
        </p:nvGrpSpPr>
        <p:grpSpPr>
          <a:xfrm flipH="1">
            <a:off x="6723202" y="4421322"/>
            <a:ext cx="501125" cy="178140"/>
            <a:chOff x="3857384" y="5813094"/>
            <a:chExt cx="448939" cy="150535"/>
          </a:xfrm>
        </p:grpSpPr>
        <p:cxnSp>
          <p:nvCxnSpPr>
            <p:cNvPr id="407" name="Straight Connector 406"/>
            <p:cNvCxnSpPr>
              <a:stCxn id="409" idx="2"/>
            </p:cNvCxnSpPr>
            <p:nvPr/>
          </p:nvCxnSpPr>
          <p:spPr>
            <a:xfrm flipH="1">
              <a:off x="3857384" y="5849092"/>
              <a:ext cx="376943" cy="25455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 flipH="1" flipV="1">
              <a:off x="3860194" y="5875061"/>
              <a:ext cx="0" cy="88568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9" name="Oval 408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0" name="Rectangle 409"/>
          <p:cNvSpPr/>
          <p:nvPr/>
        </p:nvSpPr>
        <p:spPr>
          <a:xfrm>
            <a:off x="7077162" y="4568307"/>
            <a:ext cx="525281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SPI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411" name="Group 410"/>
          <p:cNvGrpSpPr/>
          <p:nvPr/>
        </p:nvGrpSpPr>
        <p:grpSpPr>
          <a:xfrm>
            <a:off x="5340070" y="5516627"/>
            <a:ext cx="507193" cy="102846"/>
            <a:chOff x="3830005" y="5813094"/>
            <a:chExt cx="476318" cy="86908"/>
          </a:xfrm>
        </p:grpSpPr>
        <p:cxnSp>
          <p:nvCxnSpPr>
            <p:cNvPr id="412" name="Straight Connector 411"/>
            <p:cNvCxnSpPr>
              <a:stCxn id="414" idx="2"/>
            </p:cNvCxnSpPr>
            <p:nvPr/>
          </p:nvCxnSpPr>
          <p:spPr>
            <a:xfrm flipH="1">
              <a:off x="3929381" y="5849092"/>
              <a:ext cx="304946" cy="50910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3" name="Straight Connector 412"/>
            <p:cNvCxnSpPr/>
            <p:nvPr/>
          </p:nvCxnSpPr>
          <p:spPr>
            <a:xfrm flipV="1">
              <a:off x="3830005" y="5899696"/>
              <a:ext cx="99070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4" name="Oval 413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5" name="Rectangle 414"/>
          <p:cNvSpPr/>
          <p:nvPr/>
        </p:nvSpPr>
        <p:spPr>
          <a:xfrm>
            <a:off x="4609146" y="5511599"/>
            <a:ext cx="8147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Temperature and humidity</a:t>
            </a:r>
            <a:endParaRPr lang="en-US" sz="600" i="1" kern="0" dirty="0">
              <a:latin typeface="Arial"/>
              <a:cs typeface="Arial"/>
            </a:endParaRPr>
          </a:p>
        </p:txBody>
      </p:sp>
      <p:grpSp>
        <p:nvGrpSpPr>
          <p:cNvPr id="416" name="Group 415"/>
          <p:cNvGrpSpPr/>
          <p:nvPr/>
        </p:nvGrpSpPr>
        <p:grpSpPr>
          <a:xfrm flipH="1">
            <a:off x="2890982" y="5087189"/>
            <a:ext cx="257474" cy="437034"/>
            <a:chOff x="4036817" y="5813094"/>
            <a:chExt cx="269506" cy="419611"/>
          </a:xfrm>
        </p:grpSpPr>
        <p:cxnSp>
          <p:nvCxnSpPr>
            <p:cNvPr id="417" name="Straight Connector 416"/>
            <p:cNvCxnSpPr>
              <a:stCxn id="419" idx="3"/>
            </p:cNvCxnSpPr>
            <p:nvPr/>
          </p:nvCxnSpPr>
          <p:spPr>
            <a:xfrm flipH="1">
              <a:off x="4036817" y="5874546"/>
              <a:ext cx="208054" cy="194564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8" name="Straight Connector 417"/>
            <p:cNvCxnSpPr/>
            <p:nvPr/>
          </p:nvCxnSpPr>
          <p:spPr>
            <a:xfrm flipH="1" flipV="1">
              <a:off x="4036817" y="6069113"/>
              <a:ext cx="0" cy="163592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9" name="Oval 418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Rectangle 419"/>
          <p:cNvSpPr/>
          <p:nvPr/>
        </p:nvSpPr>
        <p:spPr>
          <a:xfrm>
            <a:off x="3010489" y="5506911"/>
            <a:ext cx="9115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Serial communications to set flasher pattern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421" name="Group 420"/>
          <p:cNvGrpSpPr/>
          <p:nvPr/>
        </p:nvGrpSpPr>
        <p:grpSpPr>
          <a:xfrm flipH="1">
            <a:off x="6780341" y="5344250"/>
            <a:ext cx="455865" cy="140259"/>
            <a:chOff x="3897934" y="5813094"/>
            <a:chExt cx="408389" cy="118524"/>
          </a:xfrm>
        </p:grpSpPr>
        <p:cxnSp>
          <p:nvCxnSpPr>
            <p:cNvPr id="422" name="Straight Connector 421"/>
            <p:cNvCxnSpPr>
              <a:stCxn id="424" idx="3"/>
            </p:cNvCxnSpPr>
            <p:nvPr/>
          </p:nvCxnSpPr>
          <p:spPr>
            <a:xfrm flipH="1">
              <a:off x="4171570" y="5874547"/>
              <a:ext cx="73301" cy="57071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Connector 422"/>
            <p:cNvCxnSpPr/>
            <p:nvPr/>
          </p:nvCxnSpPr>
          <p:spPr>
            <a:xfrm flipV="1">
              <a:off x="3897934" y="5930644"/>
              <a:ext cx="273637" cy="974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4" name="Oval 423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5" name="Rectangle 424"/>
          <p:cNvSpPr/>
          <p:nvPr/>
        </p:nvSpPr>
        <p:spPr>
          <a:xfrm>
            <a:off x="7172144" y="5390901"/>
            <a:ext cx="673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PWM speed control</a:t>
            </a:r>
            <a:endParaRPr lang="en-US" sz="600" i="1" kern="0" dirty="0">
              <a:latin typeface="Arial"/>
              <a:cs typeface="Arial"/>
            </a:endParaRPr>
          </a:p>
        </p:txBody>
      </p:sp>
      <p:sp>
        <p:nvSpPr>
          <p:cNvPr id="426" name="Rectangle 425"/>
          <p:cNvSpPr/>
          <p:nvPr/>
        </p:nvSpPr>
        <p:spPr>
          <a:xfrm>
            <a:off x="4832649" y="3484207"/>
            <a:ext cx="782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 defTabSz="914400">
              <a:defRPr/>
            </a:pPr>
            <a:r>
              <a:rPr lang="en-US" sz="600" kern="0" dirty="0" smtClean="0">
                <a:latin typeface="Arial"/>
                <a:cs typeface="Arial"/>
              </a:rPr>
              <a:t>All TARGET I/O via copper connection</a:t>
            </a:r>
            <a:endParaRPr lang="en-US" sz="600" kern="0" dirty="0">
              <a:latin typeface="Arial"/>
              <a:cs typeface="Arial"/>
            </a:endParaRPr>
          </a:p>
        </p:txBody>
      </p:sp>
      <p:grpSp>
        <p:nvGrpSpPr>
          <p:cNvPr id="427" name="Group 426"/>
          <p:cNvGrpSpPr/>
          <p:nvPr/>
        </p:nvGrpSpPr>
        <p:grpSpPr>
          <a:xfrm flipV="1">
            <a:off x="5550382" y="3774134"/>
            <a:ext cx="222035" cy="140259"/>
            <a:chOff x="4107412" y="5813094"/>
            <a:chExt cx="198911" cy="118524"/>
          </a:xfrm>
        </p:grpSpPr>
        <p:cxnSp>
          <p:nvCxnSpPr>
            <p:cNvPr id="428" name="Straight Connector 427"/>
            <p:cNvCxnSpPr>
              <a:stCxn id="430" idx="3"/>
            </p:cNvCxnSpPr>
            <p:nvPr/>
          </p:nvCxnSpPr>
          <p:spPr>
            <a:xfrm flipH="1">
              <a:off x="4171570" y="5874547"/>
              <a:ext cx="73301" cy="57071"/>
            </a:xfrm>
            <a:prstGeom prst="line">
              <a:avLst/>
            </a:prstGeom>
            <a:ln w="9525" cmpd="sng">
              <a:solidFill>
                <a:schemeClr val="tx1"/>
              </a:solidFill>
              <a:round/>
              <a:headEnd type="none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9" name="Straight Connector 428"/>
            <p:cNvCxnSpPr/>
            <p:nvPr/>
          </p:nvCxnSpPr>
          <p:spPr>
            <a:xfrm>
              <a:off x="4107412" y="5930644"/>
              <a:ext cx="64160" cy="0"/>
            </a:xfrm>
            <a:prstGeom prst="line">
              <a:avLst/>
            </a:prstGeom>
            <a:ln w="9525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0" name="Oval 429"/>
            <p:cNvSpPr>
              <a:spLocks noChangeAspect="1"/>
            </p:cNvSpPr>
            <p:nvPr/>
          </p:nvSpPr>
          <p:spPr>
            <a:xfrm>
              <a:off x="4234327" y="5813094"/>
              <a:ext cx="71996" cy="71996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1" name="Group 430"/>
          <p:cNvGrpSpPr/>
          <p:nvPr/>
        </p:nvGrpSpPr>
        <p:grpSpPr>
          <a:xfrm>
            <a:off x="234592" y="5892056"/>
            <a:ext cx="8847850" cy="965944"/>
            <a:chOff x="790949" y="5490745"/>
            <a:chExt cx="8847850" cy="965944"/>
          </a:xfrm>
        </p:grpSpPr>
        <p:grpSp>
          <p:nvGrpSpPr>
            <p:cNvPr id="432" name="Group 431"/>
            <p:cNvGrpSpPr/>
            <p:nvPr/>
          </p:nvGrpSpPr>
          <p:grpSpPr>
            <a:xfrm>
              <a:off x="5085279" y="5595568"/>
              <a:ext cx="275431" cy="757467"/>
              <a:chOff x="3008418" y="5604401"/>
              <a:chExt cx="275431" cy="757467"/>
            </a:xfrm>
          </p:grpSpPr>
          <p:cxnSp>
            <p:nvCxnSpPr>
              <p:cNvPr id="451" name="Straight Connector 450"/>
              <p:cNvCxnSpPr/>
              <p:nvPr/>
            </p:nvCxnSpPr>
            <p:spPr>
              <a:xfrm flipH="1">
                <a:off x="3008418" y="5983135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FF00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52" name="Straight Connector 451"/>
              <p:cNvCxnSpPr/>
              <p:nvPr/>
            </p:nvCxnSpPr>
            <p:spPr>
              <a:xfrm flipH="1">
                <a:off x="3008418" y="5604401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604A7B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53" name="Straight Connector 452"/>
              <p:cNvCxnSpPr/>
              <p:nvPr/>
            </p:nvCxnSpPr>
            <p:spPr>
              <a:xfrm flipH="1">
                <a:off x="3008418" y="5793768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8040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54" name="Straight Connector 453"/>
              <p:cNvCxnSpPr/>
              <p:nvPr/>
            </p:nvCxnSpPr>
            <p:spPr>
              <a:xfrm flipH="1">
                <a:off x="3008418" y="6172502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6600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55" name="Straight Connector 454"/>
              <p:cNvCxnSpPr/>
              <p:nvPr/>
            </p:nvCxnSpPr>
            <p:spPr>
              <a:xfrm flipH="1">
                <a:off x="3008418" y="6361868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chemeClr val="bg1">
                    <a:lumMod val="65000"/>
                  </a:schemeClr>
                </a:solidFill>
                <a:prstDash val="solid"/>
                <a:headEnd type="none"/>
                <a:tailEnd type="none" w="med" len="sm"/>
              </a:ln>
              <a:effectLst/>
            </p:spPr>
          </p:cxnSp>
        </p:grpSp>
        <p:grpSp>
          <p:nvGrpSpPr>
            <p:cNvPr id="433" name="Group 432"/>
            <p:cNvGrpSpPr/>
            <p:nvPr/>
          </p:nvGrpSpPr>
          <p:grpSpPr>
            <a:xfrm>
              <a:off x="790949" y="5604401"/>
              <a:ext cx="275431" cy="748634"/>
              <a:chOff x="790949" y="5604401"/>
              <a:chExt cx="275431" cy="748634"/>
            </a:xfrm>
          </p:grpSpPr>
          <p:cxnSp>
            <p:nvCxnSpPr>
              <p:cNvPr id="446" name="Straight Connector 445"/>
              <p:cNvCxnSpPr/>
              <p:nvPr/>
            </p:nvCxnSpPr>
            <p:spPr>
              <a:xfrm flipH="1">
                <a:off x="790949" y="5978717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00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47" name="Straight Connector 446"/>
              <p:cNvCxnSpPr/>
              <p:nvPr/>
            </p:nvCxnSpPr>
            <p:spPr>
              <a:xfrm flipH="1">
                <a:off x="790949" y="6165875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00FF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48" name="Straight Connector 447"/>
              <p:cNvCxnSpPr/>
              <p:nvPr/>
            </p:nvCxnSpPr>
            <p:spPr>
              <a:xfrm flipH="1">
                <a:off x="790949" y="6353035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00FFFF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49" name="Straight Connector 448"/>
              <p:cNvCxnSpPr/>
              <p:nvPr/>
            </p:nvCxnSpPr>
            <p:spPr>
              <a:xfrm flipH="1">
                <a:off x="790949" y="5791559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8000FF"/>
                </a:solidFill>
                <a:prstDash val="solid"/>
                <a:headEnd type="none"/>
                <a:tailEnd type="none" w="med" len="sm"/>
              </a:ln>
              <a:effectLst/>
            </p:spPr>
          </p:cxnSp>
          <p:cxnSp>
            <p:nvCxnSpPr>
              <p:cNvPr id="450" name="Straight Connector 449"/>
              <p:cNvCxnSpPr/>
              <p:nvPr/>
            </p:nvCxnSpPr>
            <p:spPr>
              <a:xfrm flipH="1">
                <a:off x="790949" y="5604401"/>
                <a:ext cx="275431" cy="0"/>
              </a:xfrm>
              <a:prstGeom prst="line">
                <a:avLst/>
              </a:prstGeom>
              <a:noFill/>
              <a:ln w="19050" cap="flat" cmpd="sng" algn="ctr">
                <a:solidFill>
                  <a:srgbClr val="FF00FF"/>
                </a:solidFill>
                <a:prstDash val="solid"/>
                <a:headEnd type="none"/>
                <a:tailEnd type="none" w="med" len="sm"/>
              </a:ln>
              <a:effectLst/>
            </p:spPr>
          </p:cxnSp>
        </p:grpSp>
        <p:grpSp>
          <p:nvGrpSpPr>
            <p:cNvPr id="434" name="Group 433"/>
            <p:cNvGrpSpPr/>
            <p:nvPr/>
          </p:nvGrpSpPr>
          <p:grpSpPr>
            <a:xfrm>
              <a:off x="992592" y="5496679"/>
              <a:ext cx="4302989" cy="960010"/>
              <a:chOff x="1037768" y="5496679"/>
              <a:chExt cx="4302989" cy="960010"/>
            </a:xfrm>
          </p:grpSpPr>
          <p:sp>
            <p:nvSpPr>
              <p:cNvPr id="441" name="Rectangle 440"/>
              <p:cNvSpPr/>
              <p:nvPr/>
            </p:nvSpPr>
            <p:spPr>
              <a:xfrm>
                <a:off x="1037768" y="5496679"/>
                <a:ext cx="267915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Raw analogue data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42" name="Rectangle 441"/>
              <p:cNvSpPr/>
              <p:nvPr/>
            </p:nvSpPr>
            <p:spPr>
              <a:xfrm>
                <a:off x="1037768" y="5683837"/>
                <a:ext cx="2679156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Raw </a:t>
                </a:r>
                <a:r>
                  <a:rPr lang="en-US" sz="800" kern="0" dirty="0" err="1" smtClean="0">
                    <a:latin typeface="Arial"/>
                    <a:cs typeface="Arial"/>
                  </a:rPr>
                  <a:t>digitised</a:t>
                </a:r>
                <a:r>
                  <a:rPr lang="en-US" sz="800" kern="0" dirty="0" smtClean="0">
                    <a:latin typeface="Arial"/>
                    <a:cs typeface="Arial"/>
                  </a:rPr>
                  <a:t> data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43" name="Rectangle 442"/>
              <p:cNvSpPr/>
              <p:nvPr/>
            </p:nvSpPr>
            <p:spPr>
              <a:xfrm>
                <a:off x="1037768" y="5872281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1 </a:t>
                </a:r>
                <a:r>
                  <a:rPr lang="en-US" sz="800" kern="0" dirty="0" err="1" smtClean="0">
                    <a:latin typeface="Arial"/>
                    <a:cs typeface="Arial"/>
                  </a:rPr>
                  <a:t>Gbps</a:t>
                </a:r>
                <a:r>
                  <a:rPr lang="en-US" sz="800" kern="0" dirty="0">
                    <a:latin typeface="Arial"/>
                    <a:cs typeface="Arial"/>
                  </a:rPr>
                  <a:t> </a:t>
                </a:r>
                <a:r>
                  <a:rPr lang="en-US" sz="800" kern="0" dirty="0" smtClean="0">
                    <a:latin typeface="Arial"/>
                    <a:cs typeface="Arial"/>
                  </a:rPr>
                  <a:t>UDP over Ethernet link (copper or fibre) for raw data, control and monitoring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44" name="Rectangle 443"/>
              <p:cNvSpPr/>
              <p:nvPr/>
            </p:nvSpPr>
            <p:spPr>
              <a:xfrm>
                <a:off x="1037768" y="6054351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Discriminated analogue sum of 4-pixel digital trigger signals, 16 per TARGET module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45" name="Rectangle 444"/>
              <p:cNvSpPr/>
              <p:nvPr/>
            </p:nvSpPr>
            <p:spPr>
              <a:xfrm>
                <a:off x="1037768" y="6241245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Camera readout out and re-sync serial connection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435" name="Group 434"/>
            <p:cNvGrpSpPr/>
            <p:nvPr/>
          </p:nvGrpSpPr>
          <p:grpSpPr>
            <a:xfrm>
              <a:off x="5335808" y="5490745"/>
              <a:ext cx="4302991" cy="960010"/>
              <a:chOff x="5867654" y="5442515"/>
              <a:chExt cx="4302991" cy="960010"/>
            </a:xfrm>
          </p:grpSpPr>
          <p:sp>
            <p:nvSpPr>
              <p:cNvPr id="436" name="Rectangle 435"/>
              <p:cNvSpPr/>
              <p:nvPr/>
            </p:nvSpPr>
            <p:spPr>
              <a:xfrm>
                <a:off x="5867656" y="5442515"/>
                <a:ext cx="3254094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Array-wide White Rabbit timing link input on 1 </a:t>
                </a:r>
                <a:r>
                  <a:rPr lang="en-US" sz="800" kern="0" dirty="0" err="1" smtClean="0">
                    <a:latin typeface="Arial"/>
                    <a:cs typeface="Arial"/>
                  </a:rPr>
                  <a:t>Gpbs</a:t>
                </a:r>
                <a:r>
                  <a:rPr lang="en-US" sz="800" kern="0" dirty="0" smtClean="0">
                    <a:latin typeface="Arial"/>
                    <a:cs typeface="Arial"/>
                  </a:rPr>
                  <a:t> fibre-optic link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5867654" y="5629673"/>
                <a:ext cx="3870027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1 PPS </a:t>
                </a:r>
                <a:r>
                  <a:rPr lang="en-US" sz="800" kern="0" dirty="0">
                    <a:latin typeface="Arial"/>
                    <a:cs typeface="Arial"/>
                  </a:rPr>
                  <a:t>array-synchronous </a:t>
                </a:r>
                <a:r>
                  <a:rPr lang="en-US" sz="800" kern="0" dirty="0" smtClean="0">
                    <a:latin typeface="Arial"/>
                    <a:cs typeface="Arial"/>
                  </a:rPr>
                  <a:t> clock used to re-sync internal counters and sampling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38" name="Rectangle 437"/>
              <p:cNvSpPr/>
              <p:nvPr/>
            </p:nvSpPr>
            <p:spPr>
              <a:xfrm>
                <a:off x="5867656" y="5818117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62.5 MHz array-synchronous clock, multiplied to 125 MHz on the backplane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5867656" y="6000187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Asynchronous TTL pulse from the backplane to trigger the LED flashers 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5867656" y="6187081"/>
                <a:ext cx="4302989" cy="2154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defTabSz="914400">
                  <a:defRPr/>
                </a:pPr>
                <a:r>
                  <a:rPr lang="en-US" sz="800" kern="0" dirty="0" smtClean="0">
                    <a:latin typeface="Arial"/>
                    <a:cs typeface="Arial"/>
                  </a:rPr>
                  <a:t>Internal serial communications for control and monitoring</a:t>
                </a:r>
                <a:endParaRPr lang="en-US" sz="800" kern="0" dirty="0">
                  <a:latin typeface="Arial"/>
                  <a:cs typeface="Arial"/>
                </a:endParaRPr>
              </a:p>
            </p:txBody>
          </p:sp>
        </p:grpSp>
      </p:grpSp>
      <p:cxnSp>
        <p:nvCxnSpPr>
          <p:cNvPr id="456" name="Straight Connector 455"/>
          <p:cNvCxnSpPr/>
          <p:nvPr/>
        </p:nvCxnSpPr>
        <p:spPr>
          <a:xfrm flipV="1">
            <a:off x="1077668" y="4743039"/>
            <a:ext cx="255693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cxnSp>
        <p:nvCxnSpPr>
          <p:cNvPr id="457" name="Straight Connector 456"/>
          <p:cNvCxnSpPr/>
          <p:nvPr/>
        </p:nvCxnSpPr>
        <p:spPr>
          <a:xfrm flipV="1">
            <a:off x="1080744" y="4895439"/>
            <a:ext cx="255693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headEnd type="none"/>
            <a:tailEnd type="non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-128647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Electronics and Readout</a:t>
            </a:r>
            <a:endParaRPr lang="en-US" dirty="0">
              <a:solidFill>
                <a:srgbClr val="0815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0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097" y="-8515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CHEC-M Camera Module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7911674">
            <a:off x="4611963" y="4964126"/>
            <a:ext cx="1334190" cy="32132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pic>
        <p:nvPicPr>
          <p:cNvPr id="4" name="Picture 3" descr="14337474035_29d786717b_k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68" y="832470"/>
            <a:ext cx="9144000" cy="57016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47666" y="6447277"/>
            <a:ext cx="2363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MAPM</a:t>
            </a:r>
          </a:p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  </a:t>
            </a:r>
            <a:r>
              <a:rPr lang="en-US" sz="1000" i="1" dirty="0" smtClean="0">
                <a:solidFill>
                  <a:srgbClr val="000000"/>
                </a:solidFill>
                <a:latin typeface="Arial"/>
                <a:cs typeface="Arial"/>
              </a:rPr>
              <a:t>(Hamamatsu H10966B)</a:t>
            </a:r>
            <a:endParaRPr lang="en-US" sz="10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 flipV="1">
            <a:off x="6969953" y="5858042"/>
            <a:ext cx="544285" cy="725714"/>
            <a:chOff x="1958935" y="230412"/>
            <a:chExt cx="526682" cy="139988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 flipV="1">
            <a:off x="5173811" y="4776725"/>
            <a:ext cx="979715" cy="283031"/>
            <a:chOff x="1958935" y="230412"/>
            <a:chExt cx="526682" cy="139988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 flipH="1">
            <a:off x="6824807" y="2038970"/>
            <a:ext cx="263082" cy="1524009"/>
            <a:chOff x="2233162" y="232878"/>
            <a:chExt cx="244040" cy="135110"/>
          </a:xfrm>
        </p:grpSpPr>
        <p:cxnSp>
          <p:nvCxnSpPr>
            <p:cNvPr id="14" name="Straight Connector 13"/>
            <p:cNvCxnSpPr/>
            <p:nvPr/>
          </p:nvCxnSpPr>
          <p:spPr>
            <a:xfrm flipH="1">
              <a:off x="2233162" y="232878"/>
              <a:ext cx="416" cy="8685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flipH="1">
            <a:off x="5563883" y="1875685"/>
            <a:ext cx="353788" cy="1170213"/>
            <a:chOff x="2221616" y="75985"/>
            <a:chExt cx="264001" cy="29441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2221616" y="75985"/>
              <a:ext cx="598" cy="154427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 flipV="1">
            <a:off x="5894038" y="4774913"/>
            <a:ext cx="763858" cy="1019628"/>
            <a:chOff x="1958935" y="230412"/>
            <a:chExt cx="526682" cy="139988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 flipV="1">
            <a:off x="3159952" y="3078556"/>
            <a:ext cx="313871" cy="901702"/>
            <a:chOff x="2220745" y="156326"/>
            <a:chExt cx="264872" cy="214074"/>
          </a:xfrm>
        </p:grpSpPr>
        <p:cxnSp>
          <p:nvCxnSpPr>
            <p:cNvPr id="23" name="Straight Connector 22"/>
            <p:cNvCxnSpPr/>
            <p:nvPr/>
          </p:nvCxnSpPr>
          <p:spPr>
            <a:xfrm>
              <a:off x="2220745" y="156326"/>
              <a:ext cx="1470" cy="7408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 flipH="1">
            <a:off x="2167532" y="1191749"/>
            <a:ext cx="847277" cy="517021"/>
            <a:chOff x="1958935" y="230412"/>
            <a:chExt cx="526682" cy="139988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 flipH="1">
            <a:off x="1204144" y="765504"/>
            <a:ext cx="1135675" cy="252024"/>
            <a:chOff x="1958935" y="230412"/>
            <a:chExt cx="526682" cy="139988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 flipV="1">
            <a:off x="375025" y="1632567"/>
            <a:ext cx="591461" cy="769259"/>
            <a:chOff x="2219090" y="164910"/>
            <a:chExt cx="266527" cy="205490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2219090" y="164910"/>
              <a:ext cx="3125" cy="65502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3520996" y="5656248"/>
            <a:ext cx="236316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High Voltage connection </a:t>
            </a:r>
            <a:b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to the MAPM </a:t>
            </a:r>
          </a:p>
          <a:p>
            <a:pPr algn="r"/>
            <a:endParaRPr lang="en-US" sz="10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13525" y="4912391"/>
            <a:ext cx="15812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Individual amplifier circuit</a:t>
            </a:r>
            <a:endParaRPr lang="en-US" sz="1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617811" y="3987106"/>
            <a:ext cx="16872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TARGET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ASIC </a:t>
            </a:r>
            <a:b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</a:b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16 channels </a:t>
            </a:r>
            <a:r>
              <a:rPr lang="en-US" sz="1200" dirty="0" err="1" smtClean="0">
                <a:solidFill>
                  <a:srgbClr val="000000"/>
                </a:solidFill>
                <a:latin typeface="Arial"/>
                <a:cs typeface="Arial"/>
              </a:rPr>
              <a:t>digitisation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and triggering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45530" y="3878700"/>
            <a:ext cx="11792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High Voltage supply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39168" y="2377833"/>
            <a:ext cx="1438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Mechanical standoff with retention for </a:t>
            </a:r>
            <a:r>
              <a:rPr lang="en-US" sz="1200" i="1" dirty="0" smtClean="0">
                <a:solidFill>
                  <a:srgbClr val="000000"/>
                </a:solidFill>
                <a:latin typeface="Arial"/>
                <a:cs typeface="Arial"/>
              </a:rPr>
              <a:t>TARGET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 module to the backplane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289795" y="612196"/>
            <a:ext cx="4080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Backplane </a:t>
            </a:r>
            <a:r>
              <a:rPr lang="en-US" sz="1200" dirty="0">
                <a:solidFill>
                  <a:srgbClr val="000000"/>
                </a:solidFill>
                <a:latin typeface="Arial"/>
                <a:cs typeface="Arial"/>
              </a:rPr>
              <a:t>connector </a:t>
            </a:r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carrying raw data, trigger and sync signals and power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960387" y="1064569"/>
            <a:ext cx="1569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Xilinx Spartan 6 FPGA </a:t>
            </a:r>
            <a:r>
              <a:rPr lang="en-US" sz="1000" i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000" i="1" dirty="0" smtClean="0">
                <a:solidFill>
                  <a:srgbClr val="000000"/>
                </a:solidFill>
                <a:latin typeface="Arial"/>
                <a:cs typeface="Arial"/>
              </a:rPr>
              <a:t>(under)</a:t>
            </a:r>
            <a:endParaRPr lang="en-US" sz="12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691215" y="1047960"/>
            <a:ext cx="192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Coaxial ribbon cables for analogue signals and preamplifier power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55109" y="1179954"/>
            <a:ext cx="1754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Front-end buffer module – 4 x 16 channel preamplifiers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550525" y="2279431"/>
            <a:ext cx="1641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PCB to interface with the focal plane plate</a:t>
            </a:r>
          </a:p>
        </p:txBody>
      </p:sp>
      <p:grpSp>
        <p:nvGrpSpPr>
          <p:cNvPr id="44" name="Group 43"/>
          <p:cNvGrpSpPr/>
          <p:nvPr/>
        </p:nvGrpSpPr>
        <p:grpSpPr>
          <a:xfrm flipH="1">
            <a:off x="7938782" y="3118470"/>
            <a:ext cx="355599" cy="488042"/>
            <a:chOff x="2221616" y="75985"/>
            <a:chExt cx="264001" cy="294415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2221616" y="75985"/>
              <a:ext cx="598" cy="154427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 flipV="1">
            <a:off x="1324810" y="2287525"/>
            <a:ext cx="605057" cy="1822008"/>
            <a:chOff x="1958935" y="230412"/>
            <a:chExt cx="526682" cy="139988"/>
          </a:xfrm>
        </p:grpSpPr>
        <p:cxnSp>
          <p:nvCxnSpPr>
            <p:cNvPr id="48" name="Straight Connector 47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452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4-09-22 at 09.23.25.png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975" y="777975"/>
            <a:ext cx="6746387" cy="59916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CHEC-M Backplane</a:t>
            </a:r>
            <a:endParaRPr lang="en-US" dirty="0"/>
          </a:p>
        </p:txBody>
      </p:sp>
      <p:pic>
        <p:nvPicPr>
          <p:cNvPr id="6" name="Picture 5" descr="Screen Shot 2014-09-22 at 09.24.17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5569" y="590073"/>
            <a:ext cx="2578667" cy="2616847"/>
          </a:xfrm>
          <a:prstGeom prst="rect">
            <a:avLst/>
          </a:prstGeom>
          <a:solidFill>
            <a:srgbClr val="FFFFFF"/>
          </a:solidFill>
          <a:ln w="38100" cmpd="sng">
            <a:solidFill>
              <a:srgbClr val="FFFFFF"/>
            </a:solidFill>
          </a:ln>
        </p:spPr>
      </p:pic>
      <p:pic>
        <p:nvPicPr>
          <p:cNvPr id="7" name="Picture 6" descr="Screen Shot 2014-09-22 at 09.23.55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267" y="2858028"/>
            <a:ext cx="4854618" cy="3615141"/>
          </a:xfrm>
          <a:prstGeom prst="rect">
            <a:avLst/>
          </a:prstGeom>
          <a:ln w="19050" cmpd="sng">
            <a:solidFill>
              <a:srgbClr val="FFFFFF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0" y="1868876"/>
            <a:ext cx="1485900" cy="803544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Trigger FPGA</a:t>
            </a:r>
          </a:p>
          <a:p>
            <a:pPr algn="ctr"/>
            <a:r>
              <a:rPr lang="en-US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(</a:t>
            </a:r>
            <a:r>
              <a:rPr lang="en-US" i="1" dirty="0">
                <a:solidFill>
                  <a:srgbClr val="FFFFFF"/>
                </a:solidFill>
                <a:latin typeface="Helvetica Neue"/>
                <a:cs typeface="Helvetica Neue"/>
              </a:rPr>
              <a:t>XC6VLX550T </a:t>
            </a:r>
            <a:r>
              <a:rPr lang="en-US" i="1" dirty="0" smtClean="0">
                <a:solidFill>
                  <a:srgbClr val="FFFFFF"/>
                </a:solidFill>
                <a:latin typeface="Helvetica Neue"/>
                <a:cs typeface="Helvetica Neue"/>
              </a:rPr>
              <a:t>)</a:t>
            </a:r>
            <a:endParaRPr lang="en-US" i="1" dirty="0">
              <a:solidFill>
                <a:srgbClr val="FFFFFF"/>
              </a:solidFill>
              <a:latin typeface="Helvetica Neue"/>
              <a:cs typeface="Helvetica Neue"/>
            </a:endParaRPr>
          </a:p>
        </p:txBody>
      </p:sp>
      <p:cxnSp>
        <p:nvCxnSpPr>
          <p:cNvPr id="9" name="Straight Connector 8"/>
          <p:cNvCxnSpPr>
            <a:endCxn id="8" idx="2"/>
          </p:cNvCxnSpPr>
          <p:nvPr/>
        </p:nvCxnSpPr>
        <p:spPr>
          <a:xfrm flipH="1" flipV="1">
            <a:off x="742950" y="2672420"/>
            <a:ext cx="672470" cy="1362672"/>
          </a:xfrm>
          <a:prstGeom prst="line">
            <a:avLst/>
          </a:prstGeom>
          <a:ln w="28575" cmpd="sng">
            <a:solidFill>
              <a:srgbClr val="FFFF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592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G_351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72711" y="1530702"/>
            <a:ext cx="6754870" cy="5066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CHEC-M Backplane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01877" y="6135190"/>
            <a:ext cx="130535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000000"/>
                </a:solidFill>
                <a:latin typeface="Helvetica Light"/>
                <a:cs typeface="Helvetica Light"/>
              </a:rPr>
              <a:t>Power Board connection</a:t>
            </a:r>
            <a:endParaRPr lang="en-US" sz="1200" b="1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17344" y="2958442"/>
            <a:ext cx="91282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Trigger FPGA</a:t>
            </a:r>
            <a:endParaRPr lang="en-US" sz="1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1" name="Straight Connector 10"/>
          <p:cNvCxnSpPr>
            <a:endCxn id="10" idx="1"/>
          </p:cNvCxnSpPr>
          <p:nvPr/>
        </p:nvCxnSpPr>
        <p:spPr>
          <a:xfrm flipV="1">
            <a:off x="4849809" y="3189275"/>
            <a:ext cx="3267535" cy="773012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6263" y="4439430"/>
            <a:ext cx="11707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Housekeeping  FPGA pads</a:t>
            </a:r>
            <a:endParaRPr lang="en-US" sz="1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4" name="Straight Connector 13"/>
          <p:cNvCxnSpPr>
            <a:stCxn id="13" idx="3"/>
          </p:cNvCxnSpPr>
          <p:nvPr/>
        </p:nvCxnSpPr>
        <p:spPr>
          <a:xfrm>
            <a:off x="1217059" y="4670263"/>
            <a:ext cx="2303717" cy="799363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47149" y="2357026"/>
            <a:ext cx="10699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DACQ connections</a:t>
            </a:r>
            <a:endParaRPr lang="en-US" sz="12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6" name="Straight Connector 15"/>
          <p:cNvCxnSpPr>
            <a:endCxn id="15" idx="3"/>
          </p:cNvCxnSpPr>
          <p:nvPr/>
        </p:nvCxnSpPr>
        <p:spPr>
          <a:xfrm flipH="1" flipV="1">
            <a:off x="1217059" y="2587859"/>
            <a:ext cx="2126290" cy="690564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238108" y="905249"/>
            <a:ext cx="8638021" cy="625453"/>
          </a:xfrm>
        </p:spPr>
        <p:txBody>
          <a:bodyPr/>
          <a:lstStyle/>
          <a:p>
            <a:r>
              <a:rPr lang="en-US" dirty="0" smtClean="0"/>
              <a:t>Hardware complete – firmware under development</a:t>
            </a:r>
            <a:endParaRPr lang="en-US" sz="1400" dirty="0"/>
          </a:p>
        </p:txBody>
      </p:sp>
      <p:cxnSp>
        <p:nvCxnSpPr>
          <p:cNvPr id="25" name="Straight Connector 24"/>
          <p:cNvCxnSpPr>
            <a:endCxn id="9" idx="1"/>
          </p:cNvCxnSpPr>
          <p:nvPr/>
        </p:nvCxnSpPr>
        <p:spPr>
          <a:xfrm>
            <a:off x="4828476" y="6123257"/>
            <a:ext cx="773401" cy="242766"/>
          </a:xfrm>
          <a:prstGeom prst="line">
            <a:avLst/>
          </a:prstGeom>
          <a:ln w="127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39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4-12-10 18.46.4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5239" y="3000554"/>
            <a:ext cx="5357425" cy="3680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CHEC-M Backplane</a:t>
            </a:r>
            <a:endParaRPr lang="en-US" dirty="0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5026720" y="833545"/>
            <a:ext cx="3889093" cy="1079221"/>
          </a:xfrm>
        </p:spPr>
        <p:txBody>
          <a:bodyPr/>
          <a:lstStyle/>
          <a:p>
            <a:r>
              <a:rPr lang="en-US" dirty="0" smtClean="0"/>
              <a:t>Lab tests proceeding with a proto-Backplane</a:t>
            </a:r>
          </a:p>
          <a:p>
            <a:r>
              <a:rPr lang="en-US" dirty="0" smtClean="0"/>
              <a:t>All tests apart from triggering possible</a:t>
            </a:r>
            <a:endParaRPr lang="en-US" dirty="0"/>
          </a:p>
          <a:p>
            <a:pPr lvl="1"/>
            <a:endParaRPr lang="en-US" sz="1800" dirty="0" smtClean="0"/>
          </a:p>
        </p:txBody>
      </p:sp>
      <p:pic>
        <p:nvPicPr>
          <p:cNvPr id="19" name="Picture 18" descr="pBP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67" y="968667"/>
            <a:ext cx="3356704" cy="26405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649299" y="1010886"/>
            <a:ext cx="11135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Connection to DACQs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5590" y="3714481"/>
            <a:ext cx="12503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Trigger and CLK input &amp; fan-out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59217" y="2154398"/>
            <a:ext cx="8976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Power to TARGET modules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103509" y="3238061"/>
            <a:ext cx="14752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Accommodates TARGET modules in identical way to real Backplane 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6" name="Straight Connector 25"/>
          <p:cNvCxnSpPr>
            <a:stCxn id="21" idx="1"/>
          </p:cNvCxnSpPr>
          <p:nvPr/>
        </p:nvCxnSpPr>
        <p:spPr>
          <a:xfrm flipH="1">
            <a:off x="1028181" y="1272496"/>
            <a:ext cx="2621118" cy="118380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endCxn id="25" idx="3"/>
          </p:cNvCxnSpPr>
          <p:nvPr/>
        </p:nvCxnSpPr>
        <p:spPr>
          <a:xfrm flipH="1" flipV="1">
            <a:off x="5578767" y="3822837"/>
            <a:ext cx="1260217" cy="662067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21" idx="1"/>
          </p:cNvCxnSpPr>
          <p:nvPr/>
        </p:nvCxnSpPr>
        <p:spPr>
          <a:xfrm flipH="1">
            <a:off x="1527151" y="1272496"/>
            <a:ext cx="2122148" cy="239326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23" idx="0"/>
          </p:cNvCxnSpPr>
          <p:nvPr/>
        </p:nvCxnSpPr>
        <p:spPr>
          <a:xfrm flipH="1" flipV="1">
            <a:off x="740895" y="2978288"/>
            <a:ext cx="9874" cy="736193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endCxn id="24" idx="1"/>
          </p:cNvCxnSpPr>
          <p:nvPr/>
        </p:nvCxnSpPr>
        <p:spPr>
          <a:xfrm>
            <a:off x="1891634" y="2381365"/>
            <a:ext cx="1767583" cy="142365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PSU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51948" y="4668411"/>
            <a:ext cx="2157236" cy="1815124"/>
          </a:xfrm>
          <a:prstGeom prst="rect">
            <a:avLst/>
          </a:prstGeom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158937" y="5017874"/>
            <a:ext cx="125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4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PSU and switch box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051919" y="5232646"/>
            <a:ext cx="1077823" cy="125425"/>
          </a:xfrm>
          <a:prstGeom prst="line">
            <a:avLst/>
          </a:prstGeom>
          <a:ln w="19050" cmpd="sng">
            <a:solidFill>
              <a:srgbClr val="FF6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50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4-12-10 18.47.1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9697" y="3466220"/>
            <a:ext cx="4015829" cy="2421055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6" name="Picture 5" descr="Screen Shot 2014-04-07 at 10.06.26 AM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779465"/>
            <a:ext cx="4011704" cy="259151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7" name="Picture 6" descr="photo.JPG"/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5" b="100000" l="0" r="97095">
                        <a14:foregroundMark x1="28143" y1="8358" x2="25511" y2="14651"/>
                        <a14:foregroundMark x1="27009" y1="8653" x2="24285" y2="8653"/>
                        <a14:foregroundMark x1="83432" y1="58505" x2="90059" y2="67650"/>
                        <a14:foregroundMark x1="88289" y1="54867" x2="89242" y2="54867"/>
                        <a14:foregroundMark x1="90195" y1="54867" x2="90740" y2="67355"/>
                        <a14:foregroundMark x1="90468" y1="72468" x2="89787" y2="72763"/>
                        <a14:foregroundMark x1="89923" y1="53687" x2="89923" y2="53687"/>
                        <a14:foregroundMark x1="91557" y1="47984" x2="90876" y2="33727"/>
                        <a14:foregroundMark x1="90876" y1="33137" x2="89787" y2="33137"/>
                        <a14:foregroundMark x1="83296" y1="19076" x2="78075" y2="8948"/>
                        <a14:foregroundMark x1="80300" y1="7768" x2="82615" y2="7768"/>
                        <a14:foregroundMark x1="83296" y1="6883" x2="83704" y2="8358"/>
                        <a14:foregroundMark x1="66364" y1="6293" x2="66228" y2="12881"/>
                        <a14:foregroundMark x1="66682" y1="5113" x2="66818" y2="6293"/>
                        <a14:backgroundMark x1="65138" y1="95674" x2="2951" y2="99017"/>
                        <a14:backgroundMark x1="86609" y1="30187" x2="83296" y2="31072"/>
                        <a14:backgroundMark x1="78885" y1="4176" x2="3644" y2="3480"/>
                        <a14:backgroundMark x1="84459" y1="17865" x2="84673" y2="21114"/>
                        <a14:backgroundMark x1="83816" y1="22970" x2="83280" y2="222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2" y="4258683"/>
            <a:ext cx="5683174" cy="26244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596" y="3798387"/>
            <a:ext cx="1049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Backplane connector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3292" y="3741758"/>
            <a:ext cx="1206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Differential clock 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3947" y="3937907"/>
            <a:ext cx="746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FPGA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918414" y="3831039"/>
            <a:ext cx="1439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ARM  </a:t>
            </a:r>
            <a:r>
              <a:rPr lang="en-US" dirty="0" smtClean="0">
                <a:solidFill>
                  <a:srgbClr val="FFFFFF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FFFFFF"/>
                </a:solidFill>
                <a:latin typeface="Helvetica Light"/>
                <a:cs typeface="Helvetica Light"/>
              </a:rPr>
              <a:t>-</a:t>
            </a:r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processor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5" name="Straight Connector 14"/>
          <p:cNvCxnSpPr>
            <a:stCxn id="8" idx="2"/>
          </p:cNvCxnSpPr>
          <p:nvPr/>
        </p:nvCxnSpPr>
        <p:spPr>
          <a:xfrm flipH="1">
            <a:off x="344065" y="4321607"/>
            <a:ext cx="273394" cy="1010909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2"/>
          </p:cNvCxnSpPr>
          <p:nvPr/>
        </p:nvCxnSpPr>
        <p:spPr>
          <a:xfrm flipH="1">
            <a:off x="1529512" y="4245684"/>
            <a:ext cx="107610" cy="1201631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07534" y="4321607"/>
            <a:ext cx="99154" cy="1689164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395684" y="6322372"/>
            <a:ext cx="1187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SFP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1" name="Straight Connector 20"/>
          <p:cNvCxnSpPr>
            <a:stCxn id="20" idx="1"/>
          </p:cNvCxnSpPr>
          <p:nvPr/>
        </p:nvCxnSpPr>
        <p:spPr>
          <a:xfrm flipH="1" flipV="1">
            <a:off x="4696014" y="5900493"/>
            <a:ext cx="699670" cy="57576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20" idx="1"/>
          </p:cNvCxnSpPr>
          <p:nvPr/>
        </p:nvCxnSpPr>
        <p:spPr>
          <a:xfrm flipH="1" flipV="1">
            <a:off x="4524048" y="6429685"/>
            <a:ext cx="871636" cy="46576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>
            <a:spLocks noGrp="1"/>
          </p:cNvSpPr>
          <p:nvPr>
            <p:ph idx="1"/>
          </p:nvPr>
        </p:nvSpPr>
        <p:spPr>
          <a:xfrm>
            <a:off x="171967" y="720033"/>
            <a:ext cx="4738147" cy="2872733"/>
          </a:xfrm>
        </p:spPr>
        <p:txBody>
          <a:bodyPr/>
          <a:lstStyle/>
          <a:p>
            <a:r>
              <a:rPr lang="en-US" sz="2000" dirty="0" smtClean="0"/>
              <a:t>University of Amsterdam &amp; Seven Solutions:</a:t>
            </a:r>
          </a:p>
          <a:p>
            <a:pPr lvl="1"/>
            <a:r>
              <a:rPr lang="en-US" sz="1800" dirty="0" smtClean="0"/>
              <a:t>5 boards for manufactured, 2 iterations, both work, 2 for CHEC-M</a:t>
            </a:r>
          </a:p>
          <a:p>
            <a:r>
              <a:rPr lang="en-US" sz="2000" dirty="0" smtClean="0"/>
              <a:t>2 boards provide:</a:t>
            </a:r>
          </a:p>
          <a:p>
            <a:pPr lvl="1"/>
            <a:r>
              <a:rPr lang="en-US" sz="1600" dirty="0"/>
              <a:t>36 port switch</a:t>
            </a:r>
          </a:p>
          <a:p>
            <a:pPr lvl="1"/>
            <a:r>
              <a:rPr lang="en-US" sz="1600" dirty="0" smtClean="0"/>
              <a:t>4 x 1 Gb/s uplinks</a:t>
            </a:r>
          </a:p>
          <a:p>
            <a:pPr lvl="1"/>
            <a:r>
              <a:rPr lang="en-US" sz="1600" dirty="0" smtClean="0"/>
              <a:t>Absolute time </a:t>
            </a:r>
            <a:r>
              <a:rPr lang="en-US" sz="1600" dirty="0" err="1" smtClean="0"/>
              <a:t>synchronisation</a:t>
            </a:r>
            <a:r>
              <a:rPr lang="en-US" sz="1600" dirty="0" smtClean="0"/>
              <a:t> (using White Rabbit)</a:t>
            </a:r>
            <a:endParaRPr lang="en-US" sz="1600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181244"/>
            <a:ext cx="5888793" cy="7651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/>
              <a:t>CHEC</a:t>
            </a:r>
            <a:r>
              <a:rPr lang="en-US" dirty="0" smtClean="0"/>
              <a:t>-M DACQ Boards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3703329" y="3781054"/>
            <a:ext cx="1206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+12 V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15802" y="5972040"/>
            <a:ext cx="11878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latin typeface="Helvetica Light"/>
                <a:cs typeface="Helvetica Light"/>
              </a:rPr>
              <a:t>RJ45 Debug</a:t>
            </a:r>
            <a:endParaRPr lang="en-US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9" name="Straight Connector 28"/>
          <p:cNvCxnSpPr>
            <a:stCxn id="28" idx="1"/>
          </p:cNvCxnSpPr>
          <p:nvPr/>
        </p:nvCxnSpPr>
        <p:spPr>
          <a:xfrm flipH="1" flipV="1">
            <a:off x="5039948" y="5358071"/>
            <a:ext cx="375854" cy="767858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629873" y="4180617"/>
            <a:ext cx="39685" cy="370435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3792279" y="4264978"/>
            <a:ext cx="956648" cy="709429"/>
          </a:xfrm>
          <a:prstGeom prst="line">
            <a:avLst/>
          </a:prstGeom>
          <a:ln w="127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68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Content Placeholder 2"/>
          <p:cNvSpPr>
            <a:spLocks noGrp="1"/>
          </p:cNvSpPr>
          <p:nvPr>
            <p:ph idx="1"/>
          </p:nvPr>
        </p:nvSpPr>
        <p:spPr>
          <a:xfrm>
            <a:off x="180132" y="712782"/>
            <a:ext cx="5482265" cy="2421054"/>
          </a:xfrm>
        </p:spPr>
        <p:txBody>
          <a:bodyPr/>
          <a:lstStyle/>
          <a:p>
            <a:r>
              <a:rPr lang="en-US" sz="2000" dirty="0" smtClean="0">
                <a:latin typeface="Helvetica Light"/>
                <a:cs typeface="Helvetica Light"/>
              </a:rPr>
              <a:t>Illumination of the focal plane via reflection from the secondary mirror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Installed in each corner of the camera</a:t>
            </a:r>
          </a:p>
          <a:p>
            <a:r>
              <a:rPr lang="en-US" sz="2000" dirty="0" smtClean="0">
                <a:latin typeface="Helvetica Light"/>
                <a:cs typeface="Helvetica Light"/>
              </a:rPr>
              <a:t>Performance:</a:t>
            </a:r>
          </a:p>
          <a:p>
            <a:pPr lvl="1"/>
            <a:r>
              <a:rPr lang="en-US" sz="1800" dirty="0" smtClean="0">
                <a:latin typeface="Helvetica Light"/>
                <a:cs typeface="Helvetica Light"/>
              </a:rPr>
              <a:t>Multi-LED</a:t>
            </a:r>
            <a:r>
              <a:rPr lang="en-US" sz="1800" dirty="0">
                <a:latin typeface="Helvetica Light"/>
                <a:cs typeface="Helvetica Light"/>
              </a:rPr>
              <a:t> </a:t>
            </a:r>
            <a:r>
              <a:rPr lang="en-US" sz="1800" dirty="0" smtClean="0">
                <a:latin typeface="Helvetica Light"/>
                <a:cs typeface="Helvetica Light"/>
              </a:rPr>
              <a:t>provides ~1 - 1000 </a:t>
            </a:r>
            <a:r>
              <a:rPr lang="en-US" sz="1800" dirty="0" err="1" smtClean="0">
                <a:latin typeface="Helvetica Light"/>
                <a:cs typeface="Helvetica Light"/>
              </a:rPr>
              <a:t>pe</a:t>
            </a:r>
            <a:endParaRPr lang="en-US" sz="1800" dirty="0" smtClean="0">
              <a:latin typeface="Helvetica Light"/>
              <a:cs typeface="Helvetica Light"/>
            </a:endParaRPr>
          </a:p>
          <a:p>
            <a:pPr lvl="1"/>
            <a:r>
              <a:rPr lang="en-US" sz="1800" dirty="0" smtClean="0">
                <a:latin typeface="Helvetica Light"/>
                <a:cs typeface="Helvetica Light"/>
              </a:rPr>
              <a:t>Pulse width ~4 ns</a:t>
            </a:r>
            <a:endParaRPr lang="en-US" sz="1400" dirty="0">
              <a:latin typeface="Helvetica Light"/>
              <a:cs typeface="Helvetica Light"/>
            </a:endParaRPr>
          </a:p>
        </p:txBody>
      </p:sp>
      <p:pic>
        <p:nvPicPr>
          <p:cNvPr id="2" name="Picture 1" descr="2014-12-10 18.53.44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5521278" y="0"/>
            <a:ext cx="3622722" cy="341867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061642" cy="765175"/>
          </a:xfrm>
        </p:spPr>
        <p:txBody>
          <a:bodyPr/>
          <a:lstStyle/>
          <a:p>
            <a:r>
              <a:rPr lang="en-US" sz="3600" dirty="0" smtClean="0"/>
              <a:t>CHEC-M Calibration Units</a:t>
            </a:r>
            <a:endParaRPr lang="en-US" sz="3600" dirty="0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2911720" y="4334670"/>
            <a:ext cx="2301182" cy="2301185"/>
          </a:xfrm>
          <a:prstGeom prst="ellipse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FFFF00">
                  <a:alpha val="0"/>
                </a:srgbClr>
              </a:gs>
              <a:gs pos="25000">
                <a:srgbClr val="FFFF00">
                  <a:alpha val="5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3648101" y="4334670"/>
            <a:ext cx="2301182" cy="2301185"/>
          </a:xfrm>
          <a:prstGeom prst="ellipse">
            <a:avLst/>
          </a:prstGeom>
          <a:gradFill flip="none" rotWithShape="1">
            <a:gsLst>
              <a:gs pos="100000">
                <a:srgbClr val="00FF00">
                  <a:alpha val="0"/>
                </a:srgbClr>
              </a:gs>
              <a:gs pos="0">
                <a:srgbClr val="00FF00"/>
              </a:gs>
              <a:gs pos="25000">
                <a:srgbClr val="00FF00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2911720" y="3559729"/>
            <a:ext cx="2301182" cy="2301185"/>
          </a:xfrm>
          <a:prstGeom prst="ellipse">
            <a:avLst/>
          </a:prstGeom>
          <a:gradFill flip="none" rotWithShape="1">
            <a:gsLst>
              <a:gs pos="40000">
                <a:srgbClr val="FF0000">
                  <a:alpha val="50000"/>
                </a:srgbClr>
              </a:gs>
              <a:gs pos="0">
                <a:srgbClr val="FF0000"/>
              </a:gs>
              <a:gs pos="100000">
                <a:srgbClr val="FFFFFF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3648101" y="3559729"/>
            <a:ext cx="2301182" cy="2301185"/>
          </a:xfrm>
          <a:prstGeom prst="ellipse">
            <a:avLst/>
          </a:prstGeom>
          <a:gradFill flip="none" rotWithShape="1">
            <a:gsLst>
              <a:gs pos="100000">
                <a:srgbClr val="0080FF">
                  <a:alpha val="0"/>
                </a:srgbClr>
              </a:gs>
              <a:gs pos="0">
                <a:srgbClr val="0080FF"/>
              </a:gs>
              <a:gs pos="40000">
                <a:srgbClr val="0080FF">
                  <a:alpha val="5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ectangle 51"/>
          <p:cNvSpPr>
            <a:spLocks noChangeAspect="1"/>
          </p:cNvSpPr>
          <p:nvPr/>
        </p:nvSpPr>
        <p:spPr>
          <a:xfrm>
            <a:off x="3763846" y="440457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3" name="Rectangle 52"/>
          <p:cNvSpPr>
            <a:spLocks noChangeAspect="1"/>
          </p:cNvSpPr>
          <p:nvPr/>
        </p:nvSpPr>
        <p:spPr>
          <a:xfrm>
            <a:off x="4122148" y="440457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>
            <a:spLocks noChangeAspect="1"/>
          </p:cNvSpPr>
          <p:nvPr/>
        </p:nvSpPr>
        <p:spPr>
          <a:xfrm>
            <a:off x="4480449" y="440457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>
            <a:spLocks noChangeAspect="1"/>
          </p:cNvSpPr>
          <p:nvPr/>
        </p:nvSpPr>
        <p:spPr>
          <a:xfrm>
            <a:off x="4838751" y="440457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>
            <a:spLocks noChangeAspect="1"/>
          </p:cNvSpPr>
          <p:nvPr/>
        </p:nvSpPr>
        <p:spPr>
          <a:xfrm>
            <a:off x="3763846" y="4766785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>
            <a:spLocks noChangeAspect="1"/>
          </p:cNvSpPr>
          <p:nvPr/>
        </p:nvSpPr>
        <p:spPr>
          <a:xfrm>
            <a:off x="4122148" y="4766785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>
            <a:spLocks noChangeAspect="1"/>
          </p:cNvSpPr>
          <p:nvPr/>
        </p:nvSpPr>
        <p:spPr>
          <a:xfrm>
            <a:off x="4480449" y="4766785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4838751" y="4766785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3763846" y="5128992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1" name="Rectangle 60"/>
          <p:cNvSpPr>
            <a:spLocks noChangeAspect="1"/>
          </p:cNvSpPr>
          <p:nvPr/>
        </p:nvSpPr>
        <p:spPr>
          <a:xfrm>
            <a:off x="4122148" y="5128992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2" name="Rectangle 61"/>
          <p:cNvSpPr>
            <a:spLocks noChangeAspect="1"/>
          </p:cNvSpPr>
          <p:nvPr/>
        </p:nvSpPr>
        <p:spPr>
          <a:xfrm>
            <a:off x="4480449" y="5128992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3" name="Rectangle 62"/>
          <p:cNvSpPr>
            <a:spLocks noChangeAspect="1"/>
          </p:cNvSpPr>
          <p:nvPr/>
        </p:nvSpPr>
        <p:spPr>
          <a:xfrm>
            <a:off x="4838751" y="5128992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4" name="Rectangle 63"/>
          <p:cNvSpPr>
            <a:spLocks noChangeAspect="1"/>
          </p:cNvSpPr>
          <p:nvPr/>
        </p:nvSpPr>
        <p:spPr>
          <a:xfrm>
            <a:off x="3763846" y="5491199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5" name="Rectangle 64"/>
          <p:cNvSpPr>
            <a:spLocks noChangeAspect="1"/>
          </p:cNvSpPr>
          <p:nvPr/>
        </p:nvSpPr>
        <p:spPr>
          <a:xfrm>
            <a:off x="4122148" y="5491199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>
            <a:spLocks noChangeAspect="1"/>
          </p:cNvSpPr>
          <p:nvPr/>
        </p:nvSpPr>
        <p:spPr>
          <a:xfrm>
            <a:off x="4480449" y="5491199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7" name="Rectangle 66"/>
          <p:cNvSpPr>
            <a:spLocks noChangeAspect="1"/>
          </p:cNvSpPr>
          <p:nvPr/>
        </p:nvSpPr>
        <p:spPr>
          <a:xfrm>
            <a:off x="4838751" y="5491199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8" name="Rectangle 67"/>
          <p:cNvSpPr>
            <a:spLocks noChangeAspect="1"/>
          </p:cNvSpPr>
          <p:nvPr/>
        </p:nvSpPr>
        <p:spPr>
          <a:xfrm>
            <a:off x="3765134" y="4042371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9" name="Rectangle 68"/>
          <p:cNvSpPr>
            <a:spLocks noChangeAspect="1"/>
          </p:cNvSpPr>
          <p:nvPr/>
        </p:nvSpPr>
        <p:spPr>
          <a:xfrm>
            <a:off x="4123461" y="4042371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0" name="Rectangle 69"/>
          <p:cNvSpPr>
            <a:spLocks noChangeAspect="1"/>
          </p:cNvSpPr>
          <p:nvPr/>
        </p:nvSpPr>
        <p:spPr>
          <a:xfrm>
            <a:off x="4481789" y="4042371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1" name="Rectangle 70"/>
          <p:cNvSpPr>
            <a:spLocks noChangeAspect="1"/>
          </p:cNvSpPr>
          <p:nvPr/>
        </p:nvSpPr>
        <p:spPr>
          <a:xfrm>
            <a:off x="4840116" y="4042371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2" name="Rectangle 71"/>
          <p:cNvSpPr>
            <a:spLocks noChangeAspect="1"/>
          </p:cNvSpPr>
          <p:nvPr/>
        </p:nvSpPr>
        <p:spPr>
          <a:xfrm>
            <a:off x="3758915" y="5853406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3" name="Rectangle 72"/>
          <p:cNvSpPr>
            <a:spLocks noChangeAspect="1"/>
          </p:cNvSpPr>
          <p:nvPr/>
        </p:nvSpPr>
        <p:spPr>
          <a:xfrm>
            <a:off x="4119316" y="5853406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4" name="Rectangle 73"/>
          <p:cNvSpPr>
            <a:spLocks noChangeAspect="1"/>
          </p:cNvSpPr>
          <p:nvPr/>
        </p:nvSpPr>
        <p:spPr>
          <a:xfrm>
            <a:off x="4479716" y="5853406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5" name="Rectangle 74"/>
          <p:cNvSpPr>
            <a:spLocks noChangeAspect="1"/>
          </p:cNvSpPr>
          <p:nvPr/>
        </p:nvSpPr>
        <p:spPr>
          <a:xfrm>
            <a:off x="4840116" y="5853406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6" name="Rectangle 75"/>
          <p:cNvSpPr>
            <a:spLocks noChangeAspect="1"/>
          </p:cNvSpPr>
          <p:nvPr/>
        </p:nvSpPr>
        <p:spPr>
          <a:xfrm>
            <a:off x="3405545" y="4405017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7" name="Rectangle 76"/>
          <p:cNvSpPr>
            <a:spLocks noChangeAspect="1"/>
          </p:cNvSpPr>
          <p:nvPr/>
        </p:nvSpPr>
        <p:spPr>
          <a:xfrm>
            <a:off x="3405545" y="4766473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8" name="Rectangle 77"/>
          <p:cNvSpPr>
            <a:spLocks noChangeAspect="1"/>
          </p:cNvSpPr>
          <p:nvPr/>
        </p:nvSpPr>
        <p:spPr>
          <a:xfrm>
            <a:off x="3405545" y="512792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9" name="Rectangle 78"/>
          <p:cNvSpPr>
            <a:spLocks noChangeAspect="1"/>
          </p:cNvSpPr>
          <p:nvPr/>
        </p:nvSpPr>
        <p:spPr>
          <a:xfrm>
            <a:off x="3405545" y="5489384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5197052" y="4405017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5197052" y="4766473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5197052" y="5127928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5197052" y="5489384"/>
            <a:ext cx="341755" cy="342556"/>
          </a:xfrm>
          <a:prstGeom prst="rect">
            <a:avLst/>
          </a:prstGeom>
          <a:noFill/>
          <a:ln w="9525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>
            <a:grpSpLocks noChangeAspect="1"/>
          </p:cNvGrpSpPr>
          <p:nvPr/>
        </p:nvGrpSpPr>
        <p:grpSpPr>
          <a:xfrm>
            <a:off x="3408029" y="4044459"/>
            <a:ext cx="337571" cy="340249"/>
            <a:chOff x="3368897" y="2540037"/>
            <a:chExt cx="367518" cy="375697"/>
          </a:xfrm>
        </p:grpSpPr>
        <p:sp>
          <p:nvSpPr>
            <p:cNvPr id="50" name="Snip Single Corner Rectangle 49"/>
            <p:cNvSpPr/>
            <p:nvPr/>
          </p:nvSpPr>
          <p:spPr>
            <a:xfrm rot="16200000">
              <a:off x="3364807" y="2544127"/>
              <a:ext cx="375697" cy="367518"/>
            </a:xfrm>
            <a:prstGeom prst="snip1Rect">
              <a:avLst>
                <a:gd name="adj" fmla="val 46667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3483235" y="2650296"/>
              <a:ext cx="195675" cy="195675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>
            <a:grpSpLocks noChangeAspect="1"/>
          </p:cNvGrpSpPr>
          <p:nvPr/>
        </p:nvGrpSpPr>
        <p:grpSpPr>
          <a:xfrm flipH="1" flipV="1">
            <a:off x="5197052" y="5853405"/>
            <a:ext cx="337571" cy="340249"/>
            <a:chOff x="3368897" y="2540037"/>
            <a:chExt cx="367518" cy="375697"/>
          </a:xfrm>
        </p:grpSpPr>
        <p:sp>
          <p:nvSpPr>
            <p:cNvPr id="48" name="Snip Single Corner Rectangle 47"/>
            <p:cNvSpPr/>
            <p:nvPr/>
          </p:nvSpPr>
          <p:spPr>
            <a:xfrm rot="16200000">
              <a:off x="3364807" y="2544127"/>
              <a:ext cx="375697" cy="367518"/>
            </a:xfrm>
            <a:prstGeom prst="snip1Rect">
              <a:avLst>
                <a:gd name="adj" fmla="val 46667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Oval 48"/>
            <p:cNvSpPr>
              <a:spLocks noChangeAspect="1"/>
            </p:cNvSpPr>
            <p:nvPr/>
          </p:nvSpPr>
          <p:spPr>
            <a:xfrm>
              <a:off x="3483235" y="2650296"/>
              <a:ext cx="195675" cy="195675"/>
            </a:xfrm>
            <a:prstGeom prst="ellipse">
              <a:avLst/>
            </a:prstGeom>
            <a:solidFill>
              <a:srgbClr val="00FF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 flipH="1">
            <a:off x="5197052" y="4044676"/>
            <a:ext cx="337571" cy="340249"/>
            <a:chOff x="3368897" y="2540037"/>
            <a:chExt cx="367518" cy="375697"/>
          </a:xfrm>
        </p:grpSpPr>
        <p:sp>
          <p:nvSpPr>
            <p:cNvPr id="46" name="Snip Single Corner Rectangle 45"/>
            <p:cNvSpPr/>
            <p:nvPr/>
          </p:nvSpPr>
          <p:spPr>
            <a:xfrm rot="16200000">
              <a:off x="3364807" y="2544127"/>
              <a:ext cx="375697" cy="367518"/>
            </a:xfrm>
            <a:prstGeom prst="snip1Rect">
              <a:avLst>
                <a:gd name="adj" fmla="val 46667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Oval 46"/>
            <p:cNvSpPr>
              <a:spLocks noChangeAspect="1"/>
            </p:cNvSpPr>
            <p:nvPr/>
          </p:nvSpPr>
          <p:spPr>
            <a:xfrm>
              <a:off x="3483235" y="2650296"/>
              <a:ext cx="195675" cy="195675"/>
            </a:xfrm>
            <a:prstGeom prst="ellipse">
              <a:avLst/>
            </a:prstGeom>
            <a:solidFill>
              <a:srgbClr val="0000FF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 flipV="1">
            <a:off x="3409729" y="5853405"/>
            <a:ext cx="337571" cy="340249"/>
            <a:chOff x="3368897" y="2540037"/>
            <a:chExt cx="367518" cy="375697"/>
          </a:xfrm>
        </p:grpSpPr>
        <p:sp>
          <p:nvSpPr>
            <p:cNvPr id="44" name="Snip Single Corner Rectangle 43"/>
            <p:cNvSpPr/>
            <p:nvPr/>
          </p:nvSpPr>
          <p:spPr>
            <a:xfrm rot="16200000">
              <a:off x="3364807" y="2544127"/>
              <a:ext cx="375697" cy="367518"/>
            </a:xfrm>
            <a:prstGeom prst="snip1Rect">
              <a:avLst>
                <a:gd name="adj" fmla="val 46667"/>
              </a:avLst>
            </a:prstGeom>
            <a:no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Oval 44"/>
            <p:cNvSpPr>
              <a:spLocks noChangeAspect="1"/>
            </p:cNvSpPr>
            <p:nvPr/>
          </p:nvSpPr>
          <p:spPr>
            <a:xfrm>
              <a:off x="3483235" y="2650296"/>
              <a:ext cx="195675" cy="195675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34" name="Straight Connector 33"/>
          <p:cNvCxnSpPr/>
          <p:nvPr/>
        </p:nvCxnSpPr>
        <p:spPr>
          <a:xfrm rot="10800000" flipH="1" flipV="1">
            <a:off x="3191814" y="6344031"/>
            <a:ext cx="121196" cy="2747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5371072" y="6035541"/>
            <a:ext cx="600059" cy="51146"/>
          </a:xfrm>
          <a:prstGeom prst="line">
            <a:avLst/>
          </a:prstGeom>
          <a:ln w="9525" cmpd="sng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634899" y="5798298"/>
            <a:ext cx="8971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1” diameter diffuser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85" name="Group 84"/>
          <p:cNvGrpSpPr/>
          <p:nvPr/>
        </p:nvGrpSpPr>
        <p:grpSpPr>
          <a:xfrm flipV="1">
            <a:off x="242906" y="4488514"/>
            <a:ext cx="1319272" cy="511157"/>
            <a:chOff x="1310908" y="1772168"/>
            <a:chExt cx="2004434" cy="776626"/>
          </a:xfrm>
        </p:grpSpPr>
        <p:sp>
          <p:nvSpPr>
            <p:cNvPr id="117" name="Isosceles Triangle 116"/>
            <p:cNvSpPr/>
            <p:nvPr/>
          </p:nvSpPr>
          <p:spPr>
            <a:xfrm rot="15640066">
              <a:off x="1918699" y="1164377"/>
              <a:ext cx="776626" cy="1992207"/>
            </a:xfrm>
            <a:prstGeom prst="triangle">
              <a:avLst/>
            </a:prstGeom>
            <a:gradFill flip="none" rotWithShape="1">
              <a:gsLst>
                <a:gs pos="0">
                  <a:srgbClr val="FF0000">
                    <a:alpha val="50000"/>
                  </a:srgbClr>
                </a:gs>
                <a:gs pos="100000">
                  <a:srgbClr val="FFFFFF">
                    <a:alpha val="50000"/>
                  </a:srgbClr>
                </a:gs>
              </a:gsLst>
              <a:lin ang="618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rgbClr val="FFFFFF"/>
                </a:solidFill>
              </a:endParaRPr>
            </a:p>
          </p:txBody>
        </p:sp>
        <p:sp>
          <p:nvSpPr>
            <p:cNvPr id="118" name="Isosceles Triangle 117"/>
            <p:cNvSpPr/>
            <p:nvPr/>
          </p:nvSpPr>
          <p:spPr>
            <a:xfrm rot="5400000">
              <a:off x="2244471" y="1289015"/>
              <a:ext cx="231482" cy="1910261"/>
            </a:xfrm>
            <a:prstGeom prst="triangle">
              <a:avLst/>
            </a:prstGeom>
            <a:gradFill flip="none" rotWithShape="1">
              <a:gsLst>
                <a:gs pos="0">
                  <a:srgbClr val="800040">
                    <a:alpha val="50000"/>
                  </a:srgbClr>
                </a:gs>
                <a:gs pos="100000">
                  <a:srgbClr val="FF0000">
                    <a:alpha val="50000"/>
                  </a:srgbClr>
                </a:gs>
              </a:gsLst>
              <a:lin ang="6180000" scaled="0"/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rgbClr val="FFFFFF"/>
                </a:solidFill>
              </a:endParaRPr>
            </a:p>
          </p:txBody>
        </p:sp>
      </p:grpSp>
      <p:sp>
        <p:nvSpPr>
          <p:cNvPr id="86" name="Isosceles Triangle 85"/>
          <p:cNvSpPr/>
          <p:nvPr/>
        </p:nvSpPr>
        <p:spPr>
          <a:xfrm rot="15740343">
            <a:off x="621914" y="4596723"/>
            <a:ext cx="512326" cy="1233635"/>
          </a:xfrm>
          <a:prstGeom prst="triangle">
            <a:avLst>
              <a:gd name="adj" fmla="val 50864"/>
            </a:avLst>
          </a:prstGeom>
          <a:gradFill flip="none" rotWithShape="1">
            <a:gsLst>
              <a:gs pos="0">
                <a:srgbClr val="00FFFF">
                  <a:alpha val="50000"/>
                </a:srgbClr>
              </a:gs>
              <a:gs pos="100000">
                <a:srgbClr val="FFFFFF">
                  <a:alpha val="50000"/>
                </a:srgbClr>
              </a:gs>
            </a:gsLst>
            <a:lin ang="6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87" name="Isosceles Triangle 86"/>
          <p:cNvSpPr/>
          <p:nvPr/>
        </p:nvSpPr>
        <p:spPr>
          <a:xfrm rot="5400000">
            <a:off x="995865" y="4622721"/>
            <a:ext cx="152356" cy="1257290"/>
          </a:xfrm>
          <a:prstGeom prst="triangle">
            <a:avLst/>
          </a:prstGeom>
          <a:gradFill flip="none" rotWithShape="1">
            <a:gsLst>
              <a:gs pos="0">
                <a:srgbClr val="0000FF">
                  <a:alpha val="50000"/>
                </a:srgbClr>
              </a:gs>
              <a:gs pos="100000">
                <a:srgbClr val="00FFFF">
                  <a:alpha val="50000"/>
                </a:srgbClr>
              </a:gs>
            </a:gsLst>
            <a:lin ang="6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88" name="Rectangle 87"/>
          <p:cNvSpPr/>
          <p:nvPr/>
        </p:nvSpPr>
        <p:spPr>
          <a:xfrm rot="21253261">
            <a:off x="241783" y="5075556"/>
            <a:ext cx="300580" cy="3002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89" name="Arc 88"/>
          <p:cNvSpPr/>
          <p:nvPr/>
        </p:nvSpPr>
        <p:spPr>
          <a:xfrm rot="16200000">
            <a:off x="1295570" y="4579871"/>
            <a:ext cx="1094426" cy="794472"/>
          </a:xfrm>
          <a:prstGeom prst="arc">
            <a:avLst>
              <a:gd name="adj1" fmla="val 12710769"/>
              <a:gd name="adj2" fmla="val 19597169"/>
            </a:avLst>
          </a:prstGeom>
          <a:solidFill>
            <a:srgbClr val="000000"/>
          </a:solidFill>
          <a:ln w="38100" cmpd="sng">
            <a:solidFill>
              <a:srgbClr val="FFFF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FFFF"/>
              </a:solidFill>
            </a:endParaRPr>
          </a:p>
        </p:txBody>
      </p:sp>
      <p:grpSp>
        <p:nvGrpSpPr>
          <p:cNvPr id="90" name="Group 89"/>
          <p:cNvGrpSpPr/>
          <p:nvPr/>
        </p:nvGrpSpPr>
        <p:grpSpPr>
          <a:xfrm>
            <a:off x="537180" y="2096579"/>
            <a:ext cx="6011226" cy="5761634"/>
            <a:chOff x="264855" y="244887"/>
            <a:chExt cx="6538716" cy="6531434"/>
          </a:xfrm>
        </p:grpSpPr>
        <p:cxnSp>
          <p:nvCxnSpPr>
            <p:cNvPr id="115" name="Straight Connector 114"/>
            <p:cNvCxnSpPr/>
            <p:nvPr/>
          </p:nvCxnSpPr>
          <p:spPr>
            <a:xfrm flipH="1" flipV="1">
              <a:off x="264855" y="3510452"/>
              <a:ext cx="1574297" cy="304"/>
            </a:xfrm>
            <a:prstGeom prst="line">
              <a:avLst/>
            </a:prstGeom>
            <a:ln w="12700" cmpd="sng">
              <a:solidFill>
                <a:srgbClr val="FFFFFF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Arc 115"/>
            <p:cNvSpPr>
              <a:spLocks noChangeAspect="1"/>
            </p:cNvSpPr>
            <p:nvPr/>
          </p:nvSpPr>
          <p:spPr>
            <a:xfrm rot="16200000">
              <a:off x="272137" y="244887"/>
              <a:ext cx="6531434" cy="6531434"/>
            </a:xfrm>
            <a:prstGeom prst="arc">
              <a:avLst>
                <a:gd name="adj1" fmla="val 14332054"/>
                <a:gd name="adj2" fmla="val 18071081"/>
              </a:avLst>
            </a:prstGeom>
            <a:ln w="38100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00">
                <a:solidFill>
                  <a:srgbClr val="FFFFFF"/>
                </a:solidFill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 rot="346739" flipV="1">
            <a:off x="155212" y="4538668"/>
            <a:ext cx="386174" cy="300212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13011" y="3531422"/>
            <a:ext cx="358236" cy="2308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M2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3" name="Group 92"/>
          <p:cNvGrpSpPr/>
          <p:nvPr/>
        </p:nvGrpSpPr>
        <p:grpSpPr>
          <a:xfrm rot="16200000" flipH="1">
            <a:off x="544366" y="3701479"/>
            <a:ext cx="155236" cy="191061"/>
            <a:chOff x="1958935" y="230412"/>
            <a:chExt cx="526682" cy="139988"/>
          </a:xfrm>
        </p:grpSpPr>
        <p:cxnSp>
          <p:nvCxnSpPr>
            <p:cNvPr id="112" name="Straight Connector 111"/>
            <p:cNvCxnSpPr/>
            <p:nvPr/>
          </p:nvCxnSpPr>
          <p:spPr>
            <a:xfrm>
              <a:off x="1958935" y="230412"/>
              <a:ext cx="263280" cy="0"/>
            </a:xfrm>
            <a:prstGeom prst="line">
              <a:avLst/>
            </a:prstGeom>
            <a:ln w="952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FFFFFF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TextBox 93"/>
          <p:cNvSpPr txBox="1"/>
          <p:nvPr/>
        </p:nvSpPr>
        <p:spPr>
          <a:xfrm>
            <a:off x="1718192" y="5087439"/>
            <a:ext cx="8011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Camera focal plane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95" name="Group 94"/>
          <p:cNvGrpSpPr/>
          <p:nvPr/>
        </p:nvGrpSpPr>
        <p:grpSpPr>
          <a:xfrm rot="16200000" flipV="1">
            <a:off x="1535472" y="4962501"/>
            <a:ext cx="152885" cy="277034"/>
            <a:chOff x="2222213" y="171746"/>
            <a:chExt cx="263404" cy="198654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 flipV="1">
              <a:off x="2193944" y="200015"/>
              <a:ext cx="58665" cy="2128"/>
            </a:xfrm>
            <a:prstGeom prst="line">
              <a:avLst/>
            </a:prstGeom>
            <a:ln w="952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noFill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6" name="TextBox 95"/>
          <p:cNvSpPr txBox="1"/>
          <p:nvPr/>
        </p:nvSpPr>
        <p:spPr>
          <a:xfrm>
            <a:off x="1627433" y="4835468"/>
            <a:ext cx="801112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" i="1" dirty="0" smtClean="0">
                <a:solidFill>
                  <a:srgbClr val="FFFFFF"/>
                </a:solidFill>
                <a:latin typeface="Arial"/>
                <a:cs typeface="Arial"/>
              </a:rPr>
              <a:t>To M1</a:t>
            </a:r>
            <a:r>
              <a:rPr lang="en-US" sz="600" i="1" dirty="0" smtClean="0">
                <a:solidFill>
                  <a:srgbClr val="FFFFFF"/>
                </a:solidFill>
                <a:latin typeface="Arial"/>
                <a:cs typeface="Arial"/>
                <a:sym typeface="Wingdings"/>
              </a:rPr>
              <a:t></a:t>
            </a:r>
            <a:endParaRPr lang="en-US" sz="600" i="1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97" name="Straight Arrow Connector 96"/>
          <p:cNvCxnSpPr/>
          <p:nvPr/>
        </p:nvCxnSpPr>
        <p:spPr>
          <a:xfrm flipH="1" flipV="1">
            <a:off x="962873" y="5248237"/>
            <a:ext cx="500093" cy="4763"/>
          </a:xfrm>
          <a:prstGeom prst="straightConnector1">
            <a:avLst/>
          </a:prstGeom>
          <a:ln w="9525" cmpd="sng">
            <a:noFill/>
            <a:prstDash val="sys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 flipH="1" flipV="1">
            <a:off x="543172" y="5244282"/>
            <a:ext cx="471679" cy="5971"/>
          </a:xfrm>
          <a:prstGeom prst="straightConnector1">
            <a:avLst/>
          </a:prstGeom>
          <a:ln w="9525" cmpd="sng">
            <a:noFill/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 flipV="1">
            <a:off x="567563" y="5112493"/>
            <a:ext cx="616780" cy="133362"/>
          </a:xfrm>
          <a:prstGeom prst="straightConnector1">
            <a:avLst/>
          </a:prstGeom>
          <a:ln w="9525" cmpd="sng">
            <a:noFill/>
            <a:prstDash val="sysDash"/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1181961" y="5055338"/>
            <a:ext cx="257191" cy="57155"/>
          </a:xfrm>
          <a:prstGeom prst="straightConnector1">
            <a:avLst/>
          </a:prstGeom>
          <a:ln w="9525" cmpd="sng">
            <a:noFill/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1102027" y="5575835"/>
            <a:ext cx="101857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900" dirty="0" smtClean="0">
                <a:solidFill>
                  <a:srgbClr val="FFFFFF"/>
                </a:solidFill>
                <a:latin typeface="Arial"/>
                <a:cs typeface="Arial"/>
              </a:rPr>
              <a:t>Diffused light from each corner of the camera</a:t>
            </a:r>
            <a:endParaRPr lang="en-US" sz="9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grpSp>
        <p:nvGrpSpPr>
          <p:cNvPr id="102" name="Group 101"/>
          <p:cNvGrpSpPr/>
          <p:nvPr/>
        </p:nvGrpSpPr>
        <p:grpSpPr>
          <a:xfrm rot="16200000" flipV="1">
            <a:off x="896042" y="5426395"/>
            <a:ext cx="325984" cy="164782"/>
            <a:chOff x="2222213" y="171746"/>
            <a:chExt cx="263404" cy="198654"/>
          </a:xfrm>
        </p:grpSpPr>
        <p:cxnSp>
          <p:nvCxnSpPr>
            <p:cNvPr id="108" name="Straight Connector 107"/>
            <p:cNvCxnSpPr/>
            <p:nvPr/>
          </p:nvCxnSpPr>
          <p:spPr>
            <a:xfrm rot="16200000" flipH="1" flipV="1">
              <a:off x="2193944" y="200015"/>
              <a:ext cx="58665" cy="2128"/>
            </a:xfrm>
            <a:prstGeom prst="line">
              <a:avLst/>
            </a:prstGeom>
            <a:ln w="9525" cmpd="sng">
              <a:solidFill>
                <a:srgbClr val="FFFF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>
              <a:off x="2222215" y="230412"/>
              <a:ext cx="263402" cy="139988"/>
            </a:xfrm>
            <a:prstGeom prst="line">
              <a:avLst/>
            </a:prstGeom>
            <a:ln w="9525" cmpd="sng">
              <a:solidFill>
                <a:srgbClr val="FFFFFF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/>
          <p:cNvGrpSpPr/>
          <p:nvPr/>
        </p:nvGrpSpPr>
        <p:grpSpPr>
          <a:xfrm rot="16200000" flipH="1" flipV="1">
            <a:off x="1890739" y="4002994"/>
            <a:ext cx="316440" cy="1062766"/>
            <a:chOff x="1971474" y="241761"/>
            <a:chExt cx="526683" cy="139988"/>
          </a:xfrm>
        </p:grpSpPr>
        <p:cxnSp>
          <p:nvCxnSpPr>
            <p:cNvPr id="106" name="Straight Connector 105"/>
            <p:cNvCxnSpPr/>
            <p:nvPr/>
          </p:nvCxnSpPr>
          <p:spPr>
            <a:xfrm>
              <a:off x="1971474" y="241761"/>
              <a:ext cx="263280" cy="0"/>
            </a:xfrm>
            <a:prstGeom prst="line">
              <a:avLst/>
            </a:prstGeom>
            <a:ln w="9525" cmpd="sng">
              <a:noFill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>
              <a:off x="2234755" y="241761"/>
              <a:ext cx="263402" cy="139988"/>
            </a:xfrm>
            <a:prstGeom prst="line">
              <a:avLst/>
            </a:prstGeom>
            <a:ln w="9525" cmpd="sng">
              <a:noFill/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4" name="Straight Connector 103"/>
          <p:cNvCxnSpPr/>
          <p:nvPr/>
        </p:nvCxnSpPr>
        <p:spPr>
          <a:xfrm flipH="1" flipV="1">
            <a:off x="584947" y="4603282"/>
            <a:ext cx="896797" cy="65434"/>
          </a:xfrm>
          <a:prstGeom prst="line">
            <a:avLst/>
          </a:prstGeom>
          <a:ln w="6350" cmpd="sng">
            <a:noFill/>
            <a:prstDash val="solid"/>
            <a:headEnd type="triangle" w="sm" len="sm"/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 rot="260953">
            <a:off x="834256" y="4485042"/>
            <a:ext cx="424863" cy="1846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00" dirty="0" smtClean="0">
                <a:solidFill>
                  <a:srgbClr val="FFFFFF"/>
                </a:solidFill>
                <a:latin typeface="Arial"/>
                <a:cs typeface="Arial"/>
              </a:rPr>
              <a:t>~0.5 m </a:t>
            </a:r>
            <a:endParaRPr lang="en-US" sz="6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V="1">
            <a:off x="7278657" y="3199102"/>
            <a:ext cx="641001" cy="597890"/>
          </a:xfrm>
          <a:prstGeom prst="line">
            <a:avLst/>
          </a:prstGeom>
          <a:ln w="9525" cmpd="sng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 flipH="1">
            <a:off x="5521278" y="3796992"/>
            <a:ext cx="1757379" cy="408569"/>
          </a:xfrm>
          <a:prstGeom prst="line">
            <a:avLst/>
          </a:prstGeom>
          <a:ln w="9525" cmpd="sng">
            <a:solidFill>
              <a:schemeClr val="bg1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Flasher2.JPG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1" b="99741" l="2053" r="97947">
                        <a14:foregroundMark x1="32845" y1="55959" x2="37243" y2="57254"/>
                        <a14:foregroundMark x1="27273" y1="69689" x2="30792" y2="66580"/>
                        <a14:foregroundMark x1="19355" y1="74870" x2="19648" y2="77461"/>
                        <a14:foregroundMark x1="8798" y1="70725" x2="10850" y2="751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46059" y="3566824"/>
            <a:ext cx="1848328" cy="209205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88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/>
          <a:p>
            <a:r>
              <a:rPr lang="en-US" dirty="0"/>
              <a:t>CHEC-M </a:t>
            </a:r>
            <a:r>
              <a:rPr lang="en-US" dirty="0" smtClean="0"/>
              <a:t>Mechanics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19</a:t>
            </a:fld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pic>
        <p:nvPicPr>
          <p:cNvPr id="5" name="Picture 4" descr="13316974875_df838fc1f0_b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28" y="3432903"/>
            <a:ext cx="3142296" cy="3432064"/>
          </a:xfrm>
          <a:prstGeom prst="rect">
            <a:avLst/>
          </a:prstGeom>
        </p:spPr>
      </p:pic>
      <p:pic>
        <p:nvPicPr>
          <p:cNvPr id="9" name="Picture 8" descr="13316957175_21c980549e_b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6099049" y="3445971"/>
            <a:ext cx="3044951" cy="3412029"/>
          </a:xfrm>
          <a:prstGeom prst="rect">
            <a:avLst/>
          </a:prstGeom>
        </p:spPr>
      </p:pic>
      <p:pic>
        <p:nvPicPr>
          <p:cNvPr id="12" name="Picture 11" descr="13317127513_b8aeae0a6e_b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374"/>
          <a:stretch/>
        </p:blipFill>
        <p:spPr>
          <a:xfrm rot="5400000">
            <a:off x="2877728" y="3602430"/>
            <a:ext cx="3427030" cy="3101879"/>
          </a:xfrm>
          <a:prstGeom prst="rect">
            <a:avLst/>
          </a:prstGeom>
        </p:spPr>
      </p:pic>
      <p:pic>
        <p:nvPicPr>
          <p:cNvPr id="15" name="Picture 14" descr="Screen Shot 2014-04-07 at 08.35.17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9549" y="859937"/>
            <a:ext cx="3324450" cy="2611233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232321" y="793789"/>
            <a:ext cx="5561635" cy="2421054"/>
          </a:xfrm>
        </p:spPr>
        <p:txBody>
          <a:bodyPr/>
          <a:lstStyle/>
          <a:p>
            <a:r>
              <a:rPr lang="en-US" dirty="0" smtClean="0">
                <a:latin typeface="Helvetica Light"/>
                <a:cs typeface="Helvetica Light"/>
              </a:rPr>
              <a:t>Machined and bent Aluminum </a:t>
            </a:r>
            <a:endParaRPr lang="en-US" sz="2400" dirty="0" smtClean="0">
              <a:latin typeface="Helvetica Light"/>
              <a:cs typeface="Helvetica Light"/>
            </a:endParaRPr>
          </a:p>
          <a:p>
            <a:r>
              <a:rPr lang="en-US" sz="2400" dirty="0" smtClean="0">
                <a:latin typeface="Helvetica Light"/>
                <a:cs typeface="Helvetica Light"/>
              </a:rPr>
              <a:t>Defocus of 1 </a:t>
            </a:r>
            <a:r>
              <a:rPr lang="en-US" sz="2400" dirty="0">
                <a:latin typeface="Helvetica Light"/>
                <a:cs typeface="Helvetica Light"/>
              </a:rPr>
              <a:t>mm </a:t>
            </a:r>
            <a:r>
              <a:rPr lang="en-US" sz="2400" dirty="0">
                <a:latin typeface="Helvetica Light"/>
                <a:cs typeface="Helvetica Light"/>
                <a:sym typeface="Wingdings"/>
              </a:rPr>
              <a:t> PSF degradation </a:t>
            </a:r>
            <a:r>
              <a:rPr lang="en-US" sz="2400" dirty="0" smtClean="0">
                <a:latin typeface="Helvetica Light"/>
                <a:cs typeface="Helvetica Light"/>
                <a:sym typeface="Wingdings"/>
              </a:rPr>
              <a:t>of </a:t>
            </a:r>
            <a:r>
              <a:rPr lang="en-US" sz="2400" dirty="0">
                <a:latin typeface="Helvetica Light"/>
                <a:cs typeface="Helvetica Light"/>
                <a:sym typeface="Wingdings"/>
              </a:rPr>
              <a:t>10% (on axis</a:t>
            </a:r>
            <a:r>
              <a:rPr lang="en-US" sz="2400" dirty="0" smtClean="0">
                <a:latin typeface="Helvetica Light"/>
                <a:cs typeface="Helvetica Light"/>
                <a:sym typeface="Wingdings"/>
              </a:rPr>
              <a:t>)</a:t>
            </a:r>
          </a:p>
          <a:p>
            <a:pPr lvl="1"/>
            <a:r>
              <a:rPr lang="en-US" dirty="0" smtClean="0">
                <a:latin typeface="Helvetica Light"/>
                <a:cs typeface="Helvetica Light"/>
                <a:sym typeface="Wingdings"/>
              </a:rPr>
              <a:t>Achieve </a:t>
            </a:r>
            <a:r>
              <a:rPr lang="en-US" sz="2000" dirty="0" smtClean="0">
                <a:latin typeface="Helvetica Light"/>
                <a:cs typeface="Helvetica Light"/>
                <a:sym typeface="Wingdings"/>
              </a:rPr>
              <a:t>~0.35 mm spread between MAPM </a:t>
            </a:r>
            <a:r>
              <a:rPr lang="en-US" sz="2000" dirty="0" err="1" smtClean="0">
                <a:latin typeface="Helvetica Light"/>
                <a:cs typeface="Helvetica Light"/>
                <a:sym typeface="Wingdings"/>
              </a:rPr>
              <a:t>centres</a:t>
            </a:r>
            <a:r>
              <a:rPr lang="en-US" sz="2000" dirty="0" smtClean="0">
                <a:latin typeface="Helvetica Light"/>
                <a:cs typeface="Helvetica Light"/>
                <a:sym typeface="Wingdings"/>
              </a:rPr>
              <a:t> with no adjustment</a:t>
            </a:r>
          </a:p>
          <a:p>
            <a:pPr lvl="1"/>
            <a:r>
              <a:rPr lang="en-US" sz="2000" dirty="0" smtClean="0">
                <a:latin typeface="Helvetica Light"/>
                <a:cs typeface="Helvetica Light"/>
                <a:sym typeface="Wingdings"/>
              </a:rPr>
              <a:t>Can be reduced to 0.035 mm </a:t>
            </a:r>
            <a:endParaRPr lang="en-US" sz="2000" dirty="0">
              <a:latin typeface="Helvetica Light"/>
              <a:cs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5481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T_GCT_tel_sept20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25" y="3686842"/>
            <a:ext cx="4720074" cy="319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333"/>
            <a:ext cx="9144000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GCT: The Gamma Cherenkov Telescope</a:t>
            </a:r>
            <a:endParaRPr lang="en-US" dirty="0">
              <a:solidFill>
                <a:srgbClr val="08153E"/>
              </a:solidFill>
            </a:endParaRPr>
          </a:p>
        </p:txBody>
      </p:sp>
      <p:cxnSp>
        <p:nvCxnSpPr>
          <p:cNvPr id="10" name="Straight Connector 9"/>
          <p:cNvCxnSpPr>
            <a:stCxn id="12" idx="0"/>
            <a:endCxn id="19" idx="0"/>
          </p:cNvCxnSpPr>
          <p:nvPr/>
        </p:nvCxnSpPr>
        <p:spPr bwMode="auto">
          <a:xfrm flipV="1">
            <a:off x="5021092" y="2083938"/>
            <a:ext cx="597744" cy="2577665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2" idx="3"/>
            <a:endCxn id="19" idx="3"/>
          </p:cNvCxnSpPr>
          <p:nvPr/>
        </p:nvCxnSpPr>
        <p:spPr bwMode="auto">
          <a:xfrm flipV="1">
            <a:off x="5291914" y="3481678"/>
            <a:ext cx="2706705" cy="1338990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 bwMode="auto">
          <a:xfrm rot="16669966">
            <a:off x="5018713" y="4514890"/>
            <a:ext cx="341313" cy="339725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 descr="003609-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23" r="94535"/>
                    </a14:imgEffect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130" y="1029896"/>
            <a:ext cx="3861798" cy="262295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 rot="16669966">
            <a:off x="5597933" y="794733"/>
            <a:ext cx="2999200" cy="2985246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4336" y="5604075"/>
            <a:ext cx="739324" cy="12753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16200000">
            <a:off x="6642044" y="4369847"/>
            <a:ext cx="189828" cy="4814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7911674">
            <a:off x="4611963" y="4964126"/>
            <a:ext cx="1334190" cy="32132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14" y="725874"/>
            <a:ext cx="5590971" cy="1015365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Talks at this meeting:</a:t>
            </a:r>
          </a:p>
          <a:p>
            <a:pPr lvl="1"/>
            <a:r>
              <a:rPr lang="en-US" sz="2000" dirty="0" smtClean="0"/>
              <a:t>Monday SST</a:t>
            </a:r>
          </a:p>
          <a:p>
            <a:pPr lvl="2"/>
            <a:r>
              <a:rPr lang="en-GB" sz="1800" dirty="0"/>
              <a:t>SST configuration 3: </a:t>
            </a:r>
            <a:r>
              <a:rPr lang="en-GB" sz="1800" dirty="0" smtClean="0"/>
              <a:t>GCT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Tuesday </a:t>
            </a:r>
            <a:r>
              <a:rPr lang="en-US" sz="2200" dirty="0"/>
              <a:t>SST</a:t>
            </a:r>
          </a:p>
          <a:p>
            <a:pPr lvl="2"/>
            <a:r>
              <a:rPr lang="en-GB" sz="1800" dirty="0" smtClean="0"/>
              <a:t>GCT </a:t>
            </a:r>
            <a:r>
              <a:rPr lang="en-GB" sz="1800" dirty="0"/>
              <a:t>structure and optics</a:t>
            </a:r>
            <a:endParaRPr lang="en-US" sz="1800" dirty="0"/>
          </a:p>
          <a:p>
            <a:pPr lvl="2"/>
            <a:r>
              <a:rPr lang="en-US" sz="1800" dirty="0"/>
              <a:t>GCT </a:t>
            </a:r>
            <a:r>
              <a:rPr lang="en-US" sz="1800" dirty="0" smtClean="0"/>
              <a:t>MC Studies</a:t>
            </a:r>
          </a:p>
          <a:p>
            <a:pPr lvl="2"/>
            <a:r>
              <a:rPr lang="en-GB" sz="1800" dirty="0"/>
              <a:t>Control of GCT camera peripherals</a:t>
            </a:r>
            <a:endParaRPr lang="en-US" sz="1800" dirty="0" smtClean="0"/>
          </a:p>
          <a:p>
            <a:pPr lvl="2"/>
            <a:r>
              <a:rPr lang="en-US" sz="1800" dirty="0" smtClean="0"/>
              <a:t>GCT Camera Progress</a:t>
            </a:r>
          </a:p>
          <a:p>
            <a:pPr lvl="2"/>
            <a:r>
              <a:rPr lang="en-US" sz="1800" dirty="0" smtClean="0"/>
              <a:t>GCT Camera Software</a:t>
            </a:r>
          </a:p>
          <a:p>
            <a:pPr lvl="2"/>
            <a:r>
              <a:rPr lang="en-US" sz="1800" dirty="0" smtClean="0"/>
              <a:t>GCT Calibration</a:t>
            </a:r>
            <a:endParaRPr lang="en-US" sz="1800" dirty="0"/>
          </a:p>
          <a:p>
            <a:pPr lvl="1"/>
            <a:endParaRPr lang="en-US" sz="2000" dirty="0" smtClean="0"/>
          </a:p>
          <a:p>
            <a:pPr lvl="1"/>
            <a:r>
              <a:rPr lang="en-US" sz="2000" dirty="0" smtClean="0"/>
              <a:t>Thursday Plenary</a:t>
            </a:r>
          </a:p>
          <a:p>
            <a:pPr lvl="2"/>
            <a:r>
              <a:rPr lang="en-GB" sz="1800" dirty="0"/>
              <a:t>SST-2M GCT progress </a:t>
            </a:r>
            <a:r>
              <a:rPr lang="en-GB" sz="1800" dirty="0" smtClean="0"/>
              <a:t>report</a:t>
            </a:r>
          </a:p>
          <a:p>
            <a:pPr lvl="2"/>
            <a:r>
              <a:rPr lang="en-GB" sz="1800" dirty="0"/>
              <a:t>CHEC progress report</a:t>
            </a:r>
            <a:endParaRPr lang="en-US" sz="1800" dirty="0" smtClean="0"/>
          </a:p>
        </p:txBody>
      </p:sp>
      <p:sp>
        <p:nvSpPr>
          <p:cNvPr id="4" name="Rectangle 3"/>
          <p:cNvSpPr/>
          <p:nvPr/>
        </p:nvSpPr>
        <p:spPr bwMode="auto">
          <a:xfrm>
            <a:off x="1162008" y="3696173"/>
            <a:ext cx="2963333" cy="366889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210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0713" y="1045440"/>
            <a:ext cx="4049283" cy="2274281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Internal rack built</a:t>
            </a:r>
          </a:p>
          <a:p>
            <a:pPr>
              <a:defRPr/>
            </a:pPr>
            <a:r>
              <a:rPr lang="en-US" sz="2400" dirty="0" smtClean="0"/>
              <a:t>Focal plane attached </a:t>
            </a:r>
          </a:p>
          <a:p>
            <a:pPr>
              <a:defRPr/>
            </a:pPr>
            <a:r>
              <a:rPr lang="en-US" sz="2400" dirty="0" smtClean="0"/>
              <a:t>Backplane and DACQ boards attached</a:t>
            </a:r>
          </a:p>
          <a:p>
            <a:pPr>
              <a:defRPr/>
            </a:pPr>
            <a:r>
              <a:rPr lang="en-US" sz="2400" dirty="0" smtClean="0"/>
              <a:t>TMs inserted</a:t>
            </a:r>
          </a:p>
          <a:p>
            <a:pPr marL="457200" lvl="1" indent="0">
              <a:buNone/>
              <a:defRPr/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Assembly</a:t>
            </a:r>
            <a:endParaRPr lang="en-US" dirty="0">
              <a:solidFill>
                <a:srgbClr val="08153E"/>
              </a:solidFill>
            </a:endParaRPr>
          </a:p>
        </p:txBody>
      </p:sp>
      <p:pic>
        <p:nvPicPr>
          <p:cNvPr id="21" name="Picture 20" descr="2015-03-17 10.12.56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287" y="4041575"/>
            <a:ext cx="1893967" cy="25252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 descr="2015-03-17 10.12.19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9960" y="4041126"/>
            <a:ext cx="1996842" cy="25257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13317134023_17c48d0d93_k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38" t="9323" r="3983" b="9810"/>
          <a:stretch/>
        </p:blipFill>
        <p:spPr>
          <a:xfrm>
            <a:off x="4299936" y="112233"/>
            <a:ext cx="2284780" cy="2046580"/>
          </a:xfrm>
          <a:prstGeom prst="rect">
            <a:avLst/>
          </a:prstGeom>
        </p:spPr>
      </p:pic>
      <p:pic>
        <p:nvPicPr>
          <p:cNvPr id="26" name="Picture 25" descr="14712153761_3fa0cd5435_z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61" r="14250"/>
          <a:stretch/>
        </p:blipFill>
        <p:spPr>
          <a:xfrm>
            <a:off x="4217238" y="2410408"/>
            <a:ext cx="2418468" cy="2332128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 flipH="1">
            <a:off x="2019961" y="3319721"/>
            <a:ext cx="2865108" cy="721405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4016802" y="3573721"/>
            <a:ext cx="1116360" cy="2993143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5398976" y="3839535"/>
            <a:ext cx="1390311" cy="2727329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895162" y="3319721"/>
            <a:ext cx="2788092" cy="721405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1" name="Picture 40" descr="pBP.png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67" t="8280" r="23535" b="1343"/>
          <a:stretch/>
        </p:blipFill>
        <p:spPr>
          <a:xfrm>
            <a:off x="6789287" y="1045440"/>
            <a:ext cx="2027175" cy="213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86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Rectangle 93"/>
          <p:cNvSpPr/>
          <p:nvPr/>
        </p:nvSpPr>
        <p:spPr>
          <a:xfrm flipH="1">
            <a:off x="6693736" y="5699831"/>
            <a:ext cx="326594" cy="1793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95" name="Group 94"/>
          <p:cNvGrpSpPr/>
          <p:nvPr/>
        </p:nvGrpSpPr>
        <p:grpSpPr>
          <a:xfrm flipH="1">
            <a:off x="7123495" y="5691865"/>
            <a:ext cx="134299" cy="201447"/>
            <a:chOff x="2504261" y="2063393"/>
            <a:chExt cx="155613" cy="273407"/>
          </a:xfrm>
        </p:grpSpPr>
        <p:sp>
          <p:nvSpPr>
            <p:cNvPr id="96" name="Rectangle 95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21" name="Rectangle 120"/>
          <p:cNvSpPr/>
          <p:nvPr/>
        </p:nvSpPr>
        <p:spPr>
          <a:xfrm flipH="1">
            <a:off x="6732415" y="5731852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1" name="Rectangle 90"/>
          <p:cNvSpPr/>
          <p:nvPr/>
        </p:nvSpPr>
        <p:spPr>
          <a:xfrm flipH="1">
            <a:off x="6693736" y="3924471"/>
            <a:ext cx="375544" cy="201447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360713" y="1045440"/>
            <a:ext cx="4049283" cy="419216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TMs pulled in from rear</a:t>
            </a:r>
          </a:p>
          <a:p>
            <a:pPr lvl="1">
              <a:defRPr/>
            </a:pPr>
            <a:r>
              <a:rPr lang="en-US" sz="1100" dirty="0"/>
              <a:t>TARGET module inserted into slot in rack until screw mates with </a:t>
            </a:r>
            <a:r>
              <a:rPr lang="en-US" sz="1100" dirty="0" smtClean="0"/>
              <a:t>standoff</a:t>
            </a:r>
          </a:p>
          <a:p>
            <a:pPr lvl="1">
              <a:defRPr/>
            </a:pPr>
            <a:r>
              <a:rPr lang="en-US" sz="1100" dirty="0"/>
              <a:t>TARGET module pulled into place with screw via tool inserted through backplane access </a:t>
            </a:r>
            <a:r>
              <a:rPr lang="en-US" sz="1100" dirty="0" smtClean="0"/>
              <a:t>hole</a:t>
            </a:r>
          </a:p>
          <a:p>
            <a:pPr lvl="1">
              <a:defRPr/>
            </a:pPr>
            <a:r>
              <a:rPr lang="en-US" sz="1100" dirty="0"/>
              <a:t>TARGET module fully mated with backplane and secured in place</a:t>
            </a:r>
          </a:p>
          <a:p>
            <a:pPr>
              <a:defRPr/>
            </a:pPr>
            <a:r>
              <a:rPr lang="en-US" sz="2000" dirty="0" smtClean="0"/>
              <a:t>Pre-amps </a:t>
            </a:r>
            <a:r>
              <a:rPr lang="en-US" sz="2000" dirty="0"/>
              <a:t>secured from front</a:t>
            </a:r>
          </a:p>
          <a:p>
            <a:pPr>
              <a:defRPr/>
            </a:pPr>
            <a:r>
              <a:rPr lang="en-US" sz="2000" dirty="0"/>
              <a:t>MAPMs added</a:t>
            </a:r>
          </a:p>
          <a:p>
            <a:pPr>
              <a:defRPr/>
            </a:pPr>
            <a:r>
              <a:rPr lang="en-US" sz="2000" dirty="0"/>
              <a:t>Enclosure added</a:t>
            </a:r>
          </a:p>
          <a:p>
            <a:pPr lvl="1">
              <a:defRPr/>
            </a:pPr>
            <a:endParaRPr lang="en-US" sz="1100" dirty="0"/>
          </a:p>
          <a:p>
            <a:pPr lvl="1">
              <a:defRPr/>
            </a:pPr>
            <a:endParaRPr lang="en-US" sz="1400" dirty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2000" dirty="0" smtClean="0"/>
          </a:p>
          <a:p>
            <a:pPr lvl="1">
              <a:defRPr/>
            </a:pPr>
            <a:endParaRPr lang="en-US" sz="16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Assembly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H="1">
            <a:off x="6634086" y="2488846"/>
            <a:ext cx="326594" cy="179304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3" name="Group 12"/>
          <p:cNvGrpSpPr/>
          <p:nvPr/>
        </p:nvGrpSpPr>
        <p:grpSpPr>
          <a:xfrm flipH="1">
            <a:off x="7063845" y="2480880"/>
            <a:ext cx="134299" cy="201447"/>
            <a:chOff x="2504261" y="2063393"/>
            <a:chExt cx="155613" cy="273407"/>
          </a:xfrm>
        </p:grpSpPr>
        <p:sp>
          <p:nvSpPr>
            <p:cNvPr id="14" name="Rectangle 13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6432750" y="2487082"/>
            <a:ext cx="134299" cy="201447"/>
            <a:chOff x="2504261" y="2063393"/>
            <a:chExt cx="155613" cy="273407"/>
          </a:xfrm>
        </p:grpSpPr>
        <p:sp>
          <p:nvSpPr>
            <p:cNvPr id="18" name="Rectangle 17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25" name="Rectangle 24"/>
          <p:cNvSpPr/>
          <p:nvPr/>
        </p:nvSpPr>
        <p:spPr>
          <a:xfrm flipH="1">
            <a:off x="6669294" y="2597675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7" name="Rectangle 26"/>
          <p:cNvSpPr/>
          <p:nvPr/>
        </p:nvSpPr>
        <p:spPr>
          <a:xfrm flipH="1">
            <a:off x="6672765" y="2520867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8" name="Rectangle 27"/>
          <p:cNvSpPr/>
          <p:nvPr/>
        </p:nvSpPr>
        <p:spPr>
          <a:xfrm flipH="1">
            <a:off x="6634087" y="2007815"/>
            <a:ext cx="201448" cy="248732"/>
          </a:xfrm>
          <a:prstGeom prst="rect">
            <a:avLst/>
          </a:prstGeom>
          <a:solidFill>
            <a:schemeClr val="tx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29" name="Group 28"/>
          <p:cNvGrpSpPr/>
          <p:nvPr/>
        </p:nvGrpSpPr>
        <p:grpSpPr>
          <a:xfrm flipH="1">
            <a:off x="6532548" y="1563358"/>
            <a:ext cx="134299" cy="100724"/>
            <a:chOff x="2967887" y="1574800"/>
            <a:chExt cx="137741" cy="165100"/>
          </a:xfrm>
        </p:grpSpPr>
        <p:cxnSp>
          <p:nvCxnSpPr>
            <p:cNvPr id="30" name="Straight Connector 29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 flipH="1">
            <a:off x="7081647" y="713486"/>
            <a:ext cx="134299" cy="201447"/>
            <a:chOff x="2504261" y="2063393"/>
            <a:chExt cx="155613" cy="273407"/>
          </a:xfrm>
        </p:grpSpPr>
        <p:sp>
          <p:nvSpPr>
            <p:cNvPr id="33" name="Rectangle 32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400937" y="339999"/>
            <a:ext cx="2730640" cy="2976999"/>
            <a:chOff x="497517" y="-1"/>
            <a:chExt cx="2927895" cy="3192051"/>
          </a:xfrm>
        </p:grpSpPr>
        <p:grpSp>
          <p:nvGrpSpPr>
            <p:cNvPr id="37" name="Group 36"/>
            <p:cNvGrpSpPr/>
            <p:nvPr/>
          </p:nvGrpSpPr>
          <p:grpSpPr>
            <a:xfrm>
              <a:off x="497517" y="-1"/>
              <a:ext cx="2780569" cy="3192051"/>
              <a:chOff x="497517" y="-1"/>
              <a:chExt cx="2780569" cy="3192051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772748" y="400466"/>
                <a:ext cx="402672" cy="21599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97517" y="-1"/>
                <a:ext cx="2473691" cy="3192051"/>
                <a:chOff x="463550" y="900889"/>
                <a:chExt cx="2473691" cy="3192051"/>
              </a:xfrm>
            </p:grpSpPr>
            <p:sp>
              <p:nvSpPr>
                <p:cNvPr id="45" name="Rectangle 44"/>
                <p:cNvSpPr/>
                <p:nvPr/>
              </p:nvSpPr>
              <p:spPr>
                <a:xfrm>
                  <a:off x="2663087" y="900889"/>
                  <a:ext cx="137741" cy="3192051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sp>
              <p:nvSpPr>
                <p:cNvPr id="46" name="Rectangle 45"/>
                <p:cNvSpPr/>
                <p:nvPr/>
              </p:nvSpPr>
              <p:spPr>
                <a:xfrm>
                  <a:off x="463550" y="2644735"/>
                  <a:ext cx="2196324" cy="35246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cxnSp>
              <p:nvCxnSpPr>
                <p:cNvPr id="47" name="Straight Connector 46"/>
                <p:cNvCxnSpPr/>
                <p:nvPr/>
              </p:nvCxnSpPr>
              <p:spPr>
                <a:xfrm flipH="1">
                  <a:off x="463550" y="2726372"/>
                  <a:ext cx="2189978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479463" y="2919072"/>
                  <a:ext cx="2174063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9" name="Group 48"/>
                <p:cNvGrpSpPr/>
                <p:nvPr/>
              </p:nvGrpSpPr>
              <p:grpSpPr>
                <a:xfrm>
                  <a:off x="2656736" y="2679700"/>
                  <a:ext cx="150349" cy="276185"/>
                  <a:chOff x="3034701" y="1574800"/>
                  <a:chExt cx="143815" cy="165100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 flipH="1">
                    <a:off x="3034701" y="15748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 flipH="1">
                    <a:off x="3040775" y="17399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0" name="Rectangle 49"/>
                <p:cNvSpPr/>
                <p:nvPr/>
              </p:nvSpPr>
              <p:spPr>
                <a:xfrm>
                  <a:off x="2800029" y="2144887"/>
                  <a:ext cx="130156" cy="230717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9525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/>
                </a:p>
              </p:txBody>
            </p:sp>
            <p:grpSp>
              <p:nvGrpSpPr>
                <p:cNvPr id="51" name="Group 50"/>
                <p:cNvGrpSpPr/>
                <p:nvPr/>
              </p:nvGrpSpPr>
              <p:grpSpPr>
                <a:xfrm>
                  <a:off x="2656736" y="2180871"/>
                  <a:ext cx="280505" cy="165100"/>
                  <a:chOff x="2967887" y="1574800"/>
                  <a:chExt cx="137741" cy="165100"/>
                </a:xfrm>
              </p:grpSpPr>
              <p:cxnSp>
                <p:nvCxnSpPr>
                  <p:cNvPr id="52" name="Straight Connector 51"/>
                  <p:cNvCxnSpPr/>
                  <p:nvPr/>
                </p:nvCxnSpPr>
                <p:spPr>
                  <a:xfrm flipH="1">
                    <a:off x="2967887" y="15748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 flipH="1">
                    <a:off x="2967887" y="1739900"/>
                    <a:ext cx="137741" cy="0"/>
                  </a:xfrm>
                  <a:prstGeom prst="line">
                    <a:avLst/>
                  </a:prstGeom>
                  <a:ln w="6350" cmpd="sng">
                    <a:solidFill>
                      <a:srgbClr val="000000"/>
                    </a:solidFill>
                    <a:prstDash val="sysDash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4" name="Rectangle 43"/>
              <p:cNvSpPr/>
              <p:nvPr/>
            </p:nvSpPr>
            <p:spPr>
              <a:xfrm>
                <a:off x="3140345" y="246026"/>
                <a:ext cx="137741" cy="2892479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3281412" y="400466"/>
              <a:ext cx="144000" cy="215999"/>
              <a:chOff x="2504261" y="2063393"/>
              <a:chExt cx="155613" cy="273407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2504261" y="2063393"/>
                <a:ext cx="155613" cy="27340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2507435" y="2114193"/>
                <a:ext cx="149264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504261" y="2234486"/>
                <a:ext cx="149264" cy="45719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952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</p:grpSp>
      </p:grpSp>
      <p:sp>
        <p:nvSpPr>
          <p:cNvPr id="56" name="Rectangle 55"/>
          <p:cNvSpPr/>
          <p:nvPr/>
        </p:nvSpPr>
        <p:spPr>
          <a:xfrm flipH="1">
            <a:off x="6671591" y="845786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57" name="Rectangle 56"/>
          <p:cNvSpPr/>
          <p:nvPr/>
        </p:nvSpPr>
        <p:spPr>
          <a:xfrm flipH="1">
            <a:off x="6675062" y="747270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58" name="Group 57"/>
          <p:cNvGrpSpPr/>
          <p:nvPr/>
        </p:nvGrpSpPr>
        <p:grpSpPr>
          <a:xfrm flipH="1">
            <a:off x="6960681" y="733855"/>
            <a:ext cx="128461" cy="153977"/>
            <a:chOff x="2967887" y="1574800"/>
            <a:chExt cx="137741" cy="165100"/>
          </a:xfrm>
        </p:grpSpPr>
        <p:cxnSp>
          <p:nvCxnSpPr>
            <p:cNvPr id="59" name="Straight Connector 58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 flipH="1">
            <a:off x="6544119" y="734093"/>
            <a:ext cx="128461" cy="153977"/>
            <a:chOff x="2967887" y="1574800"/>
            <a:chExt cx="137741" cy="165100"/>
          </a:xfrm>
        </p:grpSpPr>
        <p:cxnSp>
          <p:nvCxnSpPr>
            <p:cNvPr id="62" name="Straight Connector 61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/>
          <p:nvPr/>
        </p:nvGrpSpPr>
        <p:grpSpPr>
          <a:xfrm flipH="1">
            <a:off x="6682441" y="1502820"/>
            <a:ext cx="670686" cy="212541"/>
            <a:chOff x="2333896" y="2147710"/>
            <a:chExt cx="719135" cy="227894"/>
          </a:xfrm>
        </p:grpSpPr>
        <p:sp>
          <p:nvSpPr>
            <p:cNvPr id="65" name="Rectangle 64"/>
            <p:cNvSpPr/>
            <p:nvPr/>
          </p:nvSpPr>
          <p:spPr>
            <a:xfrm>
              <a:off x="2333896" y="2212445"/>
              <a:ext cx="636493" cy="98425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2">
                  <a:lumMod val="75000"/>
                </a:schemeClr>
              </a:bgClr>
            </a:pattFill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37241" y="2147710"/>
              <a:ext cx="115790" cy="227894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 w="9525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67" name="Group 66"/>
          <p:cNvGrpSpPr/>
          <p:nvPr/>
        </p:nvGrpSpPr>
        <p:grpSpPr>
          <a:xfrm flipH="1">
            <a:off x="6958384" y="2504351"/>
            <a:ext cx="128461" cy="153977"/>
            <a:chOff x="2967887" y="1574800"/>
            <a:chExt cx="137741" cy="165100"/>
          </a:xfrm>
        </p:grpSpPr>
        <p:cxnSp>
          <p:nvCxnSpPr>
            <p:cNvPr id="68" name="Straight Connector 67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 flipH="1">
            <a:off x="6541822" y="2504351"/>
            <a:ext cx="128461" cy="153977"/>
            <a:chOff x="2967887" y="1574800"/>
            <a:chExt cx="137741" cy="165100"/>
          </a:xfrm>
        </p:grpSpPr>
        <p:cxnSp>
          <p:nvCxnSpPr>
            <p:cNvPr id="71" name="Straight Connector 70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H="1">
            <a:off x="7254925" y="1285852"/>
            <a:ext cx="1714318" cy="952929"/>
            <a:chOff x="637610" y="1915069"/>
            <a:chExt cx="1838156" cy="1021766"/>
          </a:xfrm>
        </p:grpSpPr>
        <p:grpSp>
          <p:nvGrpSpPr>
            <p:cNvPr id="74" name="Group 73"/>
            <p:cNvGrpSpPr/>
            <p:nvPr/>
          </p:nvGrpSpPr>
          <p:grpSpPr>
            <a:xfrm>
              <a:off x="637610" y="1915069"/>
              <a:ext cx="1838156" cy="1021766"/>
              <a:chOff x="1032522" y="1915069"/>
              <a:chExt cx="1838156" cy="1021766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2374104" y="2144887"/>
                <a:ext cx="130156" cy="23071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1032522" y="2754683"/>
                <a:ext cx="1503489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688487" y="2739072"/>
                <a:ext cx="182191" cy="169228"/>
              </a:xfrm>
              <a:prstGeom prst="rect">
                <a:avLst/>
              </a:prstGeom>
              <a:pattFill prst="dkHorz">
                <a:fgClr>
                  <a:schemeClr val="bg2">
                    <a:lumMod val="50000"/>
                  </a:schemeClr>
                </a:fgClr>
                <a:bgClr>
                  <a:schemeClr val="tx1"/>
                </a:bgClr>
              </a:patt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158921" y="2055986"/>
                <a:ext cx="216000" cy="6986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1065768" y="1915069"/>
                <a:ext cx="1438492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2542360" y="2708235"/>
                <a:ext cx="216000" cy="228600"/>
              </a:xfrm>
              <a:prstGeom prst="rect">
                <a:avLst/>
              </a:prstGeom>
              <a:solidFill>
                <a:schemeClr val="tx1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82" name="Group 81"/>
              <p:cNvGrpSpPr/>
              <p:nvPr/>
            </p:nvGrpSpPr>
            <p:grpSpPr>
              <a:xfrm>
                <a:off x="2158921" y="2199920"/>
                <a:ext cx="351689" cy="127001"/>
                <a:chOff x="2967887" y="1574800"/>
                <a:chExt cx="137741" cy="165100"/>
              </a:xfrm>
            </p:grpSpPr>
            <p:cxnSp>
              <p:nvCxnSpPr>
                <p:cNvPr id="83" name="Straight Connector 82"/>
                <p:cNvCxnSpPr/>
                <p:nvPr/>
              </p:nvCxnSpPr>
              <p:spPr>
                <a:xfrm flipH="1">
                  <a:off x="2967887" y="15748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2967887" y="17399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5" name="Rectangle 74"/>
            <p:cNvSpPr/>
            <p:nvPr/>
          </p:nvSpPr>
          <p:spPr>
            <a:xfrm>
              <a:off x="1764009" y="2209445"/>
              <a:ext cx="342164" cy="10799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>
                  <a:lumMod val="85000"/>
                </a:schemeClr>
              </a:bgClr>
            </a:patt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85" name="Straight Arrow Connector 84"/>
          <p:cNvCxnSpPr/>
          <p:nvPr/>
        </p:nvCxnSpPr>
        <p:spPr>
          <a:xfrm flipH="1" flipV="1">
            <a:off x="7359677" y="1190590"/>
            <a:ext cx="602894" cy="5922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Donut 85"/>
          <p:cNvSpPr>
            <a:spLocks noChangeAspect="1"/>
          </p:cNvSpPr>
          <p:nvPr/>
        </p:nvSpPr>
        <p:spPr>
          <a:xfrm flipH="1">
            <a:off x="5700334" y="112233"/>
            <a:ext cx="3488536" cy="3488536"/>
          </a:xfrm>
          <a:prstGeom prst="donut">
            <a:avLst>
              <a:gd name="adj" fmla="val 79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grpSp>
        <p:nvGrpSpPr>
          <p:cNvPr id="87" name="Group 86"/>
          <p:cNvGrpSpPr/>
          <p:nvPr/>
        </p:nvGrpSpPr>
        <p:grpSpPr>
          <a:xfrm flipH="1">
            <a:off x="6532497" y="1545931"/>
            <a:ext cx="128514" cy="142637"/>
            <a:chOff x="2967887" y="1574800"/>
            <a:chExt cx="137741" cy="165100"/>
          </a:xfrm>
        </p:grpSpPr>
        <p:cxnSp>
          <p:nvCxnSpPr>
            <p:cNvPr id="88" name="Straight Connector 87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 flipH="1">
            <a:off x="6682441" y="1553376"/>
            <a:ext cx="56966" cy="117109"/>
          </a:xfrm>
          <a:prstGeom prst="rect">
            <a:avLst/>
          </a:prstGeom>
          <a:noFill/>
          <a:ln w="6350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2" name="Oval 161"/>
          <p:cNvSpPr>
            <a:spLocks noChangeAspect="1"/>
          </p:cNvSpPr>
          <p:nvPr/>
        </p:nvSpPr>
        <p:spPr>
          <a:xfrm flipH="1">
            <a:off x="5984105" y="396004"/>
            <a:ext cx="2920994" cy="292099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232" name="Group 231"/>
          <p:cNvGrpSpPr/>
          <p:nvPr/>
        </p:nvGrpSpPr>
        <p:grpSpPr>
          <a:xfrm flipH="1" flipV="1">
            <a:off x="8119711" y="2134959"/>
            <a:ext cx="245555" cy="369392"/>
            <a:chOff x="2233162" y="277830"/>
            <a:chExt cx="244040" cy="90158"/>
          </a:xfrm>
        </p:grpSpPr>
        <p:cxnSp>
          <p:nvCxnSpPr>
            <p:cNvPr id="233" name="Straight Connector 23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" name="TextBox 234"/>
          <p:cNvSpPr txBox="1"/>
          <p:nvPr/>
        </p:nvSpPr>
        <p:spPr>
          <a:xfrm flipH="1">
            <a:off x="7336237" y="2431254"/>
            <a:ext cx="12448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ASIC and Readout PCB</a:t>
            </a:r>
          </a:p>
        </p:txBody>
      </p:sp>
      <p:sp>
        <p:nvSpPr>
          <p:cNvPr id="236" name="TextBox 235"/>
          <p:cNvSpPr txBox="1"/>
          <p:nvPr/>
        </p:nvSpPr>
        <p:spPr>
          <a:xfrm flipH="1">
            <a:off x="7089142" y="674346"/>
            <a:ext cx="13152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Power 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Arial"/>
              </a:rPr>
              <a:t>and Monitoring PCB </a:t>
            </a:r>
            <a:endParaRPr lang="en-US" sz="10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41" name="TextBox 240"/>
          <p:cNvSpPr txBox="1"/>
          <p:nvPr/>
        </p:nvSpPr>
        <p:spPr>
          <a:xfrm flipH="1">
            <a:off x="8208316" y="1551512"/>
            <a:ext cx="818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Standoff</a:t>
            </a:r>
          </a:p>
        </p:txBody>
      </p:sp>
      <p:sp>
        <p:nvSpPr>
          <p:cNvPr id="244" name="TextBox 243"/>
          <p:cNvSpPr txBox="1"/>
          <p:nvPr/>
        </p:nvSpPr>
        <p:spPr>
          <a:xfrm flipH="1">
            <a:off x="5898020" y="3073763"/>
            <a:ext cx="927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Backplane</a:t>
            </a:r>
          </a:p>
        </p:txBody>
      </p:sp>
      <p:grpSp>
        <p:nvGrpSpPr>
          <p:cNvPr id="250" name="Group 249"/>
          <p:cNvGrpSpPr/>
          <p:nvPr/>
        </p:nvGrpSpPr>
        <p:grpSpPr>
          <a:xfrm flipH="1">
            <a:off x="8119710" y="1040467"/>
            <a:ext cx="157930" cy="245385"/>
            <a:chOff x="2233162" y="232878"/>
            <a:chExt cx="244040" cy="135110"/>
          </a:xfrm>
        </p:grpSpPr>
        <p:cxnSp>
          <p:nvCxnSpPr>
            <p:cNvPr id="251" name="Straight Connector 250"/>
            <p:cNvCxnSpPr/>
            <p:nvPr/>
          </p:nvCxnSpPr>
          <p:spPr>
            <a:xfrm flipH="1">
              <a:off x="2233162" y="232878"/>
              <a:ext cx="416" cy="86856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9" name="Group 258"/>
          <p:cNvGrpSpPr/>
          <p:nvPr/>
        </p:nvGrpSpPr>
        <p:grpSpPr>
          <a:xfrm flipV="1">
            <a:off x="6484026" y="2761353"/>
            <a:ext cx="108625" cy="369392"/>
            <a:chOff x="2233162" y="277830"/>
            <a:chExt cx="244040" cy="90158"/>
          </a:xfrm>
        </p:grpSpPr>
        <p:cxnSp>
          <p:nvCxnSpPr>
            <p:cNvPr id="260" name="Straight Connector 259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5" name="Straight Connector 274"/>
          <p:cNvCxnSpPr>
            <a:endCxn id="79" idx="1"/>
          </p:cNvCxnSpPr>
          <p:nvPr/>
        </p:nvCxnSpPr>
        <p:spPr>
          <a:xfrm flipH="1">
            <a:off x="7918730" y="1715360"/>
            <a:ext cx="358641" cy="27728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4" name="Group 103"/>
          <p:cNvGrpSpPr/>
          <p:nvPr/>
        </p:nvGrpSpPr>
        <p:grpSpPr>
          <a:xfrm flipH="1">
            <a:off x="6884191" y="3550984"/>
            <a:ext cx="2179940" cy="2976999"/>
            <a:chOff x="599827" y="900889"/>
            <a:chExt cx="2337414" cy="3192051"/>
          </a:xfrm>
        </p:grpSpPr>
        <p:sp>
          <p:nvSpPr>
            <p:cNvPr id="105" name="Rectangle 104"/>
            <p:cNvSpPr/>
            <p:nvPr/>
          </p:nvSpPr>
          <p:spPr>
            <a:xfrm>
              <a:off x="2663087" y="900889"/>
              <a:ext cx="137741" cy="31920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661927" y="2644735"/>
              <a:ext cx="1997947" cy="35246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cxnSp>
          <p:nvCxnSpPr>
            <p:cNvPr id="107" name="Straight Connector 106"/>
            <p:cNvCxnSpPr/>
            <p:nvPr/>
          </p:nvCxnSpPr>
          <p:spPr>
            <a:xfrm flipH="1">
              <a:off x="599827" y="2726372"/>
              <a:ext cx="2053702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flipH="1">
              <a:off x="661927" y="2919072"/>
              <a:ext cx="1991599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09" name="Group 108"/>
            <p:cNvGrpSpPr/>
            <p:nvPr/>
          </p:nvGrpSpPr>
          <p:grpSpPr>
            <a:xfrm>
              <a:off x="2656736" y="2679700"/>
              <a:ext cx="150349" cy="276185"/>
              <a:chOff x="3034701" y="1574800"/>
              <a:chExt cx="143815" cy="165100"/>
            </a:xfrm>
          </p:grpSpPr>
          <p:cxnSp>
            <p:nvCxnSpPr>
              <p:cNvPr id="114" name="Straight Connector 113"/>
              <p:cNvCxnSpPr/>
              <p:nvPr/>
            </p:nvCxnSpPr>
            <p:spPr>
              <a:xfrm flipH="1">
                <a:off x="3034701" y="15748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 flipH="1">
                <a:off x="3040775" y="17399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ectangle 109"/>
            <p:cNvSpPr/>
            <p:nvPr/>
          </p:nvSpPr>
          <p:spPr>
            <a:xfrm>
              <a:off x="2800029" y="2144887"/>
              <a:ext cx="130156" cy="230717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2656736" y="2180871"/>
              <a:ext cx="280505" cy="165100"/>
              <a:chOff x="2967887" y="1574800"/>
              <a:chExt cx="137741" cy="165100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 flipH="1">
                <a:off x="2967887" y="15748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 flipH="1">
                <a:off x="2967887" y="1739900"/>
                <a:ext cx="137741" cy="0"/>
              </a:xfrm>
              <a:prstGeom prst="line">
                <a:avLst/>
              </a:prstGeom>
              <a:ln w="6350" cmpd="sng">
                <a:solidFill>
                  <a:srgbClr val="000000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/>
          <p:cNvSpPr/>
          <p:nvPr/>
        </p:nvSpPr>
        <p:spPr>
          <a:xfrm flipH="1">
            <a:off x="6693737" y="5218800"/>
            <a:ext cx="201448" cy="248732"/>
          </a:xfrm>
          <a:prstGeom prst="rect">
            <a:avLst/>
          </a:prstGeom>
          <a:solidFill>
            <a:schemeClr val="tx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2" name="Rectangle 91"/>
          <p:cNvSpPr/>
          <p:nvPr/>
        </p:nvSpPr>
        <p:spPr>
          <a:xfrm flipH="1">
            <a:off x="6731241" y="4056771"/>
            <a:ext cx="275417" cy="6737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93" name="Rectangle 92"/>
          <p:cNvSpPr/>
          <p:nvPr/>
        </p:nvSpPr>
        <p:spPr>
          <a:xfrm flipH="1">
            <a:off x="6734712" y="3958255"/>
            <a:ext cx="275417" cy="265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99" name="Group 98"/>
          <p:cNvGrpSpPr/>
          <p:nvPr/>
        </p:nvGrpSpPr>
        <p:grpSpPr>
          <a:xfrm flipH="1">
            <a:off x="6492400" y="5698067"/>
            <a:ext cx="134299" cy="201447"/>
            <a:chOff x="2504261" y="2063393"/>
            <a:chExt cx="155613" cy="273407"/>
          </a:xfrm>
        </p:grpSpPr>
        <p:sp>
          <p:nvSpPr>
            <p:cNvPr id="100" name="Rectangle 99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03" name="Rectangle 102"/>
          <p:cNvSpPr/>
          <p:nvPr/>
        </p:nvSpPr>
        <p:spPr>
          <a:xfrm flipH="1">
            <a:off x="6597988" y="3780436"/>
            <a:ext cx="128461" cy="2561294"/>
          </a:xfrm>
          <a:prstGeom prst="rect">
            <a:avLst/>
          </a:prstGeom>
          <a:solidFill>
            <a:srgbClr val="0080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16" name="Group 115"/>
          <p:cNvGrpSpPr/>
          <p:nvPr/>
        </p:nvGrpSpPr>
        <p:grpSpPr>
          <a:xfrm flipH="1">
            <a:off x="6460587" y="3924471"/>
            <a:ext cx="134299" cy="201447"/>
            <a:chOff x="2504261" y="2063393"/>
            <a:chExt cx="155613" cy="273407"/>
          </a:xfrm>
        </p:grpSpPr>
        <p:sp>
          <p:nvSpPr>
            <p:cNvPr id="117" name="Rectangle 116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sp>
        <p:nvSpPr>
          <p:cNvPr id="120" name="Rectangle 119"/>
          <p:cNvSpPr/>
          <p:nvPr/>
        </p:nvSpPr>
        <p:spPr>
          <a:xfrm flipH="1">
            <a:off x="6728944" y="5817927"/>
            <a:ext cx="291386" cy="5810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grpSp>
        <p:nvGrpSpPr>
          <p:cNvPr id="122" name="Group 121"/>
          <p:cNvGrpSpPr/>
          <p:nvPr/>
        </p:nvGrpSpPr>
        <p:grpSpPr>
          <a:xfrm flipH="1">
            <a:off x="6592198" y="4774343"/>
            <a:ext cx="134299" cy="100724"/>
            <a:chOff x="2967887" y="1574800"/>
            <a:chExt cx="137741" cy="165100"/>
          </a:xfrm>
        </p:grpSpPr>
        <p:cxnSp>
          <p:nvCxnSpPr>
            <p:cNvPr id="123" name="Straight Connector 122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5" name="Group 124"/>
          <p:cNvGrpSpPr/>
          <p:nvPr/>
        </p:nvGrpSpPr>
        <p:grpSpPr>
          <a:xfrm flipH="1">
            <a:off x="7141297" y="3924471"/>
            <a:ext cx="134299" cy="201447"/>
            <a:chOff x="2504261" y="2063393"/>
            <a:chExt cx="155613" cy="273407"/>
          </a:xfrm>
        </p:grpSpPr>
        <p:sp>
          <p:nvSpPr>
            <p:cNvPr id="126" name="Rectangle 125"/>
            <p:cNvSpPr/>
            <p:nvPr/>
          </p:nvSpPr>
          <p:spPr>
            <a:xfrm>
              <a:off x="2504261" y="2063393"/>
              <a:ext cx="155613" cy="2734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9525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2507435" y="2114193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2504261" y="2234486"/>
              <a:ext cx="149264" cy="45719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grpSp>
        <p:nvGrpSpPr>
          <p:cNvPr id="129" name="Group 128"/>
          <p:cNvGrpSpPr/>
          <p:nvPr/>
        </p:nvGrpSpPr>
        <p:grpSpPr>
          <a:xfrm flipH="1">
            <a:off x="7020331" y="3944840"/>
            <a:ext cx="128461" cy="153977"/>
            <a:chOff x="2967887" y="1574800"/>
            <a:chExt cx="137741" cy="165100"/>
          </a:xfrm>
        </p:grpSpPr>
        <p:cxnSp>
          <p:nvCxnSpPr>
            <p:cNvPr id="130" name="Straight Connector 129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2" name="Group 131"/>
          <p:cNvGrpSpPr/>
          <p:nvPr/>
        </p:nvGrpSpPr>
        <p:grpSpPr>
          <a:xfrm flipH="1">
            <a:off x="6603769" y="3945078"/>
            <a:ext cx="128461" cy="153977"/>
            <a:chOff x="2967887" y="1574800"/>
            <a:chExt cx="137741" cy="165100"/>
          </a:xfrm>
        </p:grpSpPr>
        <p:cxnSp>
          <p:nvCxnSpPr>
            <p:cNvPr id="133" name="Straight Connector 132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5" name="Group 134"/>
          <p:cNvGrpSpPr/>
          <p:nvPr/>
        </p:nvGrpSpPr>
        <p:grpSpPr>
          <a:xfrm flipH="1">
            <a:off x="7018034" y="5715336"/>
            <a:ext cx="128461" cy="153977"/>
            <a:chOff x="2967887" y="1574800"/>
            <a:chExt cx="137741" cy="165100"/>
          </a:xfrm>
        </p:grpSpPr>
        <p:cxnSp>
          <p:nvCxnSpPr>
            <p:cNvPr id="136" name="Straight Connector 135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8" name="Group 137"/>
          <p:cNvGrpSpPr/>
          <p:nvPr/>
        </p:nvGrpSpPr>
        <p:grpSpPr>
          <a:xfrm flipH="1">
            <a:off x="6601472" y="5715336"/>
            <a:ext cx="128461" cy="153977"/>
            <a:chOff x="2967887" y="1574800"/>
            <a:chExt cx="137741" cy="165100"/>
          </a:xfrm>
        </p:grpSpPr>
        <p:cxnSp>
          <p:nvCxnSpPr>
            <p:cNvPr id="139" name="Straight Connector 138"/>
            <p:cNvCxnSpPr/>
            <p:nvPr/>
          </p:nvCxnSpPr>
          <p:spPr>
            <a:xfrm flipH="1">
              <a:off x="2967887" y="15748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 flipH="1">
              <a:off x="2967887" y="1739900"/>
              <a:ext cx="137741" cy="0"/>
            </a:xfrm>
            <a:prstGeom prst="line">
              <a:avLst/>
            </a:prstGeom>
            <a:ln w="6350" cmpd="sng">
              <a:solidFill>
                <a:srgbClr val="00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1" name="Group 140"/>
          <p:cNvGrpSpPr/>
          <p:nvPr/>
        </p:nvGrpSpPr>
        <p:grpSpPr>
          <a:xfrm flipH="1">
            <a:off x="6982112" y="4496837"/>
            <a:ext cx="1966728" cy="952929"/>
            <a:chOff x="366966" y="1915069"/>
            <a:chExt cx="2108800" cy="1021766"/>
          </a:xfrm>
        </p:grpSpPr>
        <p:grpSp>
          <p:nvGrpSpPr>
            <p:cNvPr id="142" name="Group 141"/>
            <p:cNvGrpSpPr/>
            <p:nvPr/>
          </p:nvGrpSpPr>
          <p:grpSpPr>
            <a:xfrm>
              <a:off x="366966" y="1915069"/>
              <a:ext cx="2108800" cy="1021766"/>
              <a:chOff x="761878" y="1915069"/>
              <a:chExt cx="2108800" cy="1021766"/>
            </a:xfrm>
          </p:grpSpPr>
          <p:sp>
            <p:nvSpPr>
              <p:cNvPr id="144" name="Rectangle 143"/>
              <p:cNvSpPr/>
              <p:nvPr/>
            </p:nvSpPr>
            <p:spPr>
              <a:xfrm>
                <a:off x="2374104" y="2144887"/>
                <a:ext cx="130156" cy="23071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761878" y="2754683"/>
                <a:ext cx="1774133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688487" y="2739072"/>
                <a:ext cx="182191" cy="169228"/>
              </a:xfrm>
              <a:prstGeom prst="rect">
                <a:avLst/>
              </a:prstGeom>
              <a:pattFill prst="dkHorz">
                <a:fgClr>
                  <a:schemeClr val="bg2">
                    <a:lumMod val="50000"/>
                  </a:schemeClr>
                </a:fgClr>
                <a:bgClr>
                  <a:schemeClr val="tx1"/>
                </a:bgClr>
              </a:patt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2158921" y="2055986"/>
                <a:ext cx="216000" cy="698697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829107" y="1915069"/>
                <a:ext cx="1675153" cy="140917"/>
              </a:xfrm>
              <a:prstGeom prst="rect">
                <a:avLst/>
              </a:prstGeom>
              <a:solidFill>
                <a:srgbClr val="008000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2542360" y="2708235"/>
                <a:ext cx="216000" cy="228600"/>
              </a:xfrm>
              <a:prstGeom prst="rect">
                <a:avLst/>
              </a:prstGeom>
              <a:solidFill>
                <a:schemeClr val="tx1"/>
              </a:solidFill>
              <a:ln w="9525" cmpd="sng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grpSp>
            <p:nvGrpSpPr>
              <p:cNvPr id="150" name="Group 149"/>
              <p:cNvGrpSpPr/>
              <p:nvPr/>
            </p:nvGrpSpPr>
            <p:grpSpPr>
              <a:xfrm>
                <a:off x="2158921" y="2199920"/>
                <a:ext cx="351689" cy="127001"/>
                <a:chOff x="2967887" y="1574800"/>
                <a:chExt cx="137741" cy="165100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 flipH="1">
                  <a:off x="2967887" y="15748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 flipH="1">
                  <a:off x="2967887" y="1739900"/>
                  <a:ext cx="137741" cy="0"/>
                </a:xfrm>
                <a:prstGeom prst="line">
                  <a:avLst/>
                </a:prstGeom>
                <a:ln w="6350" cmpd="sng">
                  <a:solidFill>
                    <a:srgbClr val="000000"/>
                  </a:solidFill>
                  <a:prstDash val="sys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43" name="Rectangle 142"/>
            <p:cNvSpPr/>
            <p:nvPr/>
          </p:nvSpPr>
          <p:spPr>
            <a:xfrm>
              <a:off x="1764009" y="2209445"/>
              <a:ext cx="342164" cy="107999"/>
            </a:xfrm>
            <a:prstGeom prst="rect">
              <a:avLst/>
            </a:prstGeom>
            <a:pattFill prst="wdUpDiag">
              <a:fgClr>
                <a:schemeClr val="tx1"/>
              </a:fgClr>
              <a:bgClr>
                <a:schemeClr val="bg1">
                  <a:lumMod val="85000"/>
                </a:schemeClr>
              </a:bgClr>
            </a:pattFill>
            <a:ln w="952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/>
            </a:p>
          </p:txBody>
        </p:sp>
      </p:grpSp>
      <p:cxnSp>
        <p:nvCxnSpPr>
          <p:cNvPr id="153" name="Straight Arrow Connector 152"/>
          <p:cNvCxnSpPr/>
          <p:nvPr/>
        </p:nvCxnSpPr>
        <p:spPr>
          <a:xfrm flipH="1" flipV="1">
            <a:off x="7419327" y="4401575"/>
            <a:ext cx="602894" cy="5922"/>
          </a:xfrm>
          <a:prstGeom prst="straightConnector1">
            <a:avLst/>
          </a:prstGeom>
          <a:ln w="12700" cmpd="sng">
            <a:solidFill>
              <a:srgbClr val="000000"/>
            </a:solidFill>
            <a:prstDash val="sysDash"/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4" name="Rectangle 153"/>
          <p:cNvSpPr/>
          <p:nvPr/>
        </p:nvSpPr>
        <p:spPr>
          <a:xfrm flipH="1">
            <a:off x="6860723" y="4774179"/>
            <a:ext cx="593612" cy="91794"/>
          </a:xfrm>
          <a:prstGeom prst="rect">
            <a:avLst/>
          </a:prstGeom>
          <a:pattFill prst="wdUpDiag">
            <a:fgClr>
              <a:schemeClr val="tx1"/>
            </a:fgClr>
            <a:bgClr>
              <a:schemeClr val="bg2">
                <a:lumMod val="75000"/>
              </a:schemeClr>
            </a:bgClr>
          </a:patt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cxnSp>
        <p:nvCxnSpPr>
          <p:cNvPr id="155" name="Straight Connector 154"/>
          <p:cNvCxnSpPr/>
          <p:nvPr/>
        </p:nvCxnSpPr>
        <p:spPr>
          <a:xfrm>
            <a:off x="6601625" y="4747020"/>
            <a:ext cx="128514" cy="0"/>
          </a:xfrm>
          <a:prstGeom prst="line">
            <a:avLst/>
          </a:prstGeom>
          <a:ln w="6350" cmpd="sng">
            <a:solidFill>
              <a:srgbClr val="000000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" name="Rectangle 155"/>
          <p:cNvSpPr/>
          <p:nvPr/>
        </p:nvSpPr>
        <p:spPr>
          <a:xfrm flipH="1">
            <a:off x="6783649" y="4711172"/>
            <a:ext cx="107989" cy="215173"/>
          </a:xfrm>
          <a:prstGeom prst="rect">
            <a:avLst/>
          </a:prstGeom>
          <a:solidFill>
            <a:schemeClr val="bg2">
              <a:lumMod val="50000"/>
            </a:schemeClr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7" name="Rectangle 156"/>
          <p:cNvSpPr/>
          <p:nvPr/>
        </p:nvSpPr>
        <p:spPr>
          <a:xfrm flipH="1">
            <a:off x="6781530" y="4754997"/>
            <a:ext cx="56966" cy="117109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 cmpd="sng">
            <a:solidFill>
              <a:srgbClr val="000000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8" name="Rectangle 157"/>
          <p:cNvSpPr/>
          <p:nvPr/>
        </p:nvSpPr>
        <p:spPr>
          <a:xfrm flipH="1">
            <a:off x="6064837" y="4765459"/>
            <a:ext cx="763228" cy="9179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59" name="Rectangle 158"/>
          <p:cNvSpPr/>
          <p:nvPr/>
        </p:nvSpPr>
        <p:spPr>
          <a:xfrm flipH="1">
            <a:off x="6043756" y="4802769"/>
            <a:ext cx="782191" cy="4263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161" name="Arc 160"/>
          <p:cNvSpPr/>
          <p:nvPr/>
        </p:nvSpPr>
        <p:spPr>
          <a:xfrm flipH="1">
            <a:off x="6308091" y="4688536"/>
            <a:ext cx="91818" cy="288484"/>
          </a:xfrm>
          <a:prstGeom prst="arc">
            <a:avLst>
              <a:gd name="adj1" fmla="val 3345439"/>
              <a:gd name="adj2" fmla="val 17300705"/>
            </a:avLst>
          </a:prstGeom>
          <a:ln w="9525" cmpd="sng">
            <a:solidFill>
              <a:srgbClr val="000000"/>
            </a:solidFill>
            <a:tailEnd type="stealth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31" name="Oval 230"/>
          <p:cNvSpPr>
            <a:spLocks noChangeAspect="1"/>
          </p:cNvSpPr>
          <p:nvPr/>
        </p:nvSpPr>
        <p:spPr>
          <a:xfrm flipH="1">
            <a:off x="6043755" y="3606989"/>
            <a:ext cx="2920994" cy="2920994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/>
          </a:p>
        </p:txBody>
      </p:sp>
      <p:sp>
        <p:nvSpPr>
          <p:cNvPr id="237" name="TextBox 236"/>
          <p:cNvSpPr txBox="1"/>
          <p:nvPr/>
        </p:nvSpPr>
        <p:spPr>
          <a:xfrm flipH="1">
            <a:off x="8209350" y="5776403"/>
            <a:ext cx="75989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Slot</a:t>
            </a:r>
          </a:p>
        </p:txBody>
      </p:sp>
      <p:grpSp>
        <p:nvGrpSpPr>
          <p:cNvPr id="262" name="Group 261"/>
          <p:cNvGrpSpPr/>
          <p:nvPr/>
        </p:nvGrpSpPr>
        <p:grpSpPr>
          <a:xfrm flipH="1" flipV="1">
            <a:off x="8244538" y="5414348"/>
            <a:ext cx="208770" cy="443467"/>
            <a:chOff x="2233162" y="277830"/>
            <a:chExt cx="244040" cy="90158"/>
          </a:xfrm>
        </p:grpSpPr>
        <p:cxnSp>
          <p:nvCxnSpPr>
            <p:cNvPr id="263" name="Straight Connector 26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0" name="Donut 159"/>
          <p:cNvSpPr>
            <a:spLocks noChangeAspect="1"/>
          </p:cNvSpPr>
          <p:nvPr/>
        </p:nvSpPr>
        <p:spPr>
          <a:xfrm flipH="1">
            <a:off x="5832522" y="3395024"/>
            <a:ext cx="3344534" cy="3344534"/>
          </a:xfrm>
          <a:prstGeom prst="donut">
            <a:avLst>
              <a:gd name="adj" fmla="val 6222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>
              <a:solidFill>
                <a:schemeClr val="tx1"/>
              </a:solidFill>
            </a:endParaRPr>
          </a:p>
        </p:txBody>
      </p:sp>
      <p:sp>
        <p:nvSpPr>
          <p:cNvPr id="249" name="TextBox 248"/>
          <p:cNvSpPr txBox="1"/>
          <p:nvPr/>
        </p:nvSpPr>
        <p:spPr>
          <a:xfrm flipH="1">
            <a:off x="5879093" y="4176551"/>
            <a:ext cx="599394" cy="2462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Tool</a:t>
            </a:r>
          </a:p>
        </p:txBody>
      </p:sp>
      <p:grpSp>
        <p:nvGrpSpPr>
          <p:cNvPr id="272" name="Group 271"/>
          <p:cNvGrpSpPr/>
          <p:nvPr/>
        </p:nvGrpSpPr>
        <p:grpSpPr>
          <a:xfrm>
            <a:off x="6043756" y="4419361"/>
            <a:ext cx="167567" cy="269175"/>
            <a:chOff x="2233162" y="277830"/>
            <a:chExt cx="244040" cy="90158"/>
          </a:xfrm>
        </p:grpSpPr>
        <p:cxnSp>
          <p:nvCxnSpPr>
            <p:cNvPr id="273" name="Straight Connector 272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9" name="Group 268"/>
          <p:cNvGrpSpPr/>
          <p:nvPr/>
        </p:nvGrpSpPr>
        <p:grpSpPr>
          <a:xfrm flipV="1">
            <a:off x="6250039" y="5392335"/>
            <a:ext cx="428673" cy="865864"/>
            <a:chOff x="2233162" y="277830"/>
            <a:chExt cx="244040" cy="90158"/>
          </a:xfrm>
        </p:grpSpPr>
        <p:cxnSp>
          <p:nvCxnSpPr>
            <p:cNvPr id="270" name="Straight Connector 269"/>
            <p:cNvCxnSpPr/>
            <p:nvPr/>
          </p:nvCxnSpPr>
          <p:spPr>
            <a:xfrm>
              <a:off x="2233162" y="277830"/>
              <a:ext cx="1" cy="41903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2233166" y="318930"/>
              <a:ext cx="244036" cy="4905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9" name="TextBox 238"/>
          <p:cNvSpPr txBox="1"/>
          <p:nvPr/>
        </p:nvSpPr>
        <p:spPr>
          <a:xfrm flipH="1">
            <a:off x="5865921" y="6258199"/>
            <a:ext cx="1214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Backplane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Samtec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 connector </a:t>
            </a:r>
          </a:p>
        </p:txBody>
      </p:sp>
      <p:sp>
        <p:nvSpPr>
          <p:cNvPr id="242" name="TextBox 241"/>
          <p:cNvSpPr txBox="1"/>
          <p:nvPr/>
        </p:nvSpPr>
        <p:spPr>
          <a:xfrm flipH="1">
            <a:off x="7901652" y="4628260"/>
            <a:ext cx="927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Threaded hole</a:t>
            </a:r>
          </a:p>
        </p:txBody>
      </p:sp>
      <p:cxnSp>
        <p:nvCxnSpPr>
          <p:cNvPr id="276" name="Straight Connector 275"/>
          <p:cNvCxnSpPr/>
          <p:nvPr/>
        </p:nvCxnSpPr>
        <p:spPr>
          <a:xfrm flipH="1">
            <a:off x="7602389" y="4711172"/>
            <a:ext cx="340933" cy="66770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>
            <a:endCxn id="81" idx="3"/>
          </p:cNvCxnSpPr>
          <p:nvPr/>
        </p:nvCxnSpPr>
        <p:spPr>
          <a:xfrm flipV="1">
            <a:off x="6250039" y="2132182"/>
            <a:ext cx="1109637" cy="106600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2014-12-10 18.46.43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324" t="3536" b="4822"/>
          <a:stretch/>
        </p:blipFill>
        <p:spPr>
          <a:xfrm>
            <a:off x="4396669" y="52649"/>
            <a:ext cx="1503965" cy="1510709"/>
          </a:xfrm>
          <a:prstGeom prst="rect">
            <a:avLst/>
          </a:prstGeom>
        </p:spPr>
      </p:pic>
      <p:sp>
        <p:nvSpPr>
          <p:cNvPr id="282" name="Down Arrow 281"/>
          <p:cNvSpPr/>
          <p:nvPr/>
        </p:nvSpPr>
        <p:spPr bwMode="auto">
          <a:xfrm>
            <a:off x="7343854" y="3073763"/>
            <a:ext cx="330315" cy="7623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83" name="Straight Connector 282"/>
          <p:cNvCxnSpPr/>
          <p:nvPr/>
        </p:nvCxnSpPr>
        <p:spPr>
          <a:xfrm flipH="1" flipV="1">
            <a:off x="4955953" y="1074456"/>
            <a:ext cx="1336584" cy="1686898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0" name="TextBox 239"/>
          <p:cNvSpPr txBox="1"/>
          <p:nvPr/>
        </p:nvSpPr>
        <p:spPr>
          <a:xfrm flipH="1">
            <a:off x="4885592" y="2099895"/>
            <a:ext cx="1406945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TARGET module </a:t>
            </a:r>
            <a:r>
              <a:rPr lang="en-US" sz="1000" dirty="0" err="1" smtClean="0">
                <a:solidFill>
                  <a:srgbClr val="000000"/>
                </a:solidFill>
                <a:latin typeface="Arial"/>
                <a:cs typeface="Arial"/>
              </a:rPr>
              <a:t>Samtec</a:t>
            </a:r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 connector </a:t>
            </a:r>
          </a:p>
        </p:txBody>
      </p:sp>
      <p:cxnSp>
        <p:nvCxnSpPr>
          <p:cNvPr id="287" name="Straight Connector 286"/>
          <p:cNvCxnSpPr/>
          <p:nvPr/>
        </p:nvCxnSpPr>
        <p:spPr>
          <a:xfrm flipH="1">
            <a:off x="4955953" y="513907"/>
            <a:ext cx="1904770" cy="401026"/>
          </a:xfrm>
          <a:prstGeom prst="line">
            <a:avLst/>
          </a:prstGeom>
          <a:ln w="9525" cmpd="sng">
            <a:solidFill>
              <a:srgbClr val="000000"/>
            </a:solidFill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1" name="Picture 290" descr="14738372493_8f1f53b65f_z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17" t="13042" r="14453"/>
          <a:stretch/>
        </p:blipFill>
        <p:spPr>
          <a:xfrm>
            <a:off x="3049822" y="4099055"/>
            <a:ext cx="2829271" cy="2555548"/>
          </a:xfrm>
          <a:prstGeom prst="rect">
            <a:avLst/>
          </a:prstGeom>
        </p:spPr>
      </p:pic>
      <p:sp>
        <p:nvSpPr>
          <p:cNvPr id="292" name="TextBox 291"/>
          <p:cNvSpPr txBox="1"/>
          <p:nvPr/>
        </p:nvSpPr>
        <p:spPr>
          <a:xfrm flipH="1">
            <a:off x="4165171" y="3575202"/>
            <a:ext cx="121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Pre-amp retention washers</a:t>
            </a:r>
          </a:p>
        </p:txBody>
      </p:sp>
      <p:cxnSp>
        <p:nvCxnSpPr>
          <p:cNvPr id="293" name="Straight Connector 292"/>
          <p:cNvCxnSpPr/>
          <p:nvPr/>
        </p:nvCxnSpPr>
        <p:spPr>
          <a:xfrm flipH="1">
            <a:off x="4331692" y="3836976"/>
            <a:ext cx="64977" cy="716401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99" name="Picture 298" descr="14531856518_20ed5184dd_z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0" t="2879" r="13808" b="9719"/>
          <a:stretch/>
        </p:blipFill>
        <p:spPr>
          <a:xfrm>
            <a:off x="95781" y="4084219"/>
            <a:ext cx="2831804" cy="2574090"/>
          </a:xfrm>
          <a:prstGeom prst="rect">
            <a:avLst/>
          </a:prstGeom>
        </p:spPr>
      </p:pic>
      <p:sp>
        <p:nvSpPr>
          <p:cNvPr id="300" name="Down Arrow 299"/>
          <p:cNvSpPr/>
          <p:nvPr/>
        </p:nvSpPr>
        <p:spPr bwMode="auto">
          <a:xfrm rot="5400000">
            <a:off x="2811555" y="3779578"/>
            <a:ext cx="330315" cy="7623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098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Straight Connector 66"/>
          <p:cNvCxnSpPr/>
          <p:nvPr/>
        </p:nvCxnSpPr>
        <p:spPr>
          <a:xfrm>
            <a:off x="944766" y="3137288"/>
            <a:ext cx="0" cy="909276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0" name="Group 29"/>
          <p:cNvGrpSpPr/>
          <p:nvPr/>
        </p:nvGrpSpPr>
        <p:grpSpPr>
          <a:xfrm>
            <a:off x="6798931" y="2872638"/>
            <a:ext cx="1778764" cy="1659115"/>
            <a:chOff x="5704052" y="3653827"/>
            <a:chExt cx="1695840" cy="1550221"/>
          </a:xfrm>
        </p:grpSpPr>
        <p:pic>
          <p:nvPicPr>
            <p:cNvPr id="29" name="Picture 28" descr="UR10_Robot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1" b="89945" l="9966" r="97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37206" t="17732" r="6887" b="12534"/>
            <a:stretch/>
          </p:blipFill>
          <p:spPr>
            <a:xfrm>
              <a:off x="6348449" y="3715490"/>
              <a:ext cx="1051443" cy="1488558"/>
            </a:xfrm>
            <a:prstGeom prst="rect">
              <a:avLst/>
            </a:prstGeom>
          </p:spPr>
        </p:pic>
        <p:pic>
          <p:nvPicPr>
            <p:cNvPr id="28" name="Picture 27" descr="UR10_Robot01.jpg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451" b="89945" l="9966" r="97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65055" b="65987"/>
            <a:stretch/>
          </p:blipFill>
          <p:spPr>
            <a:xfrm rot="12798624" flipH="1">
              <a:off x="5704052" y="3653827"/>
              <a:ext cx="657226" cy="726047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Commissioning Lab Setup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230637" y="2100450"/>
            <a:ext cx="1763998" cy="1794009"/>
            <a:chOff x="621956" y="2198204"/>
            <a:chExt cx="2071843" cy="2107087"/>
          </a:xfrm>
        </p:grpSpPr>
        <p:pic>
          <p:nvPicPr>
            <p:cNvPr id="8" name="Picture 7" descr="Side2.jpg"/>
            <p:cNvPicPr>
              <a:picLocks noChangeAspect="1"/>
            </p:cNvPicPr>
            <p:nvPr/>
          </p:nvPicPr>
          <p:blipFill rotWithShape="1">
            <a:blip r:embed="rId5" cstate="screen">
              <a:grayscl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99346" l="0" r="100000">
                          <a14:backgroundMark x1="68769" y1="35294" x2="36114" y2="34771"/>
                          <a14:backgroundMark x1="61241" y1="46405" x2="63479" y2="76340"/>
                          <a14:backgroundMark x1="49237" y1="51242" x2="49644" y2="72941"/>
                          <a14:backgroundMark x1="34995" y1="48235" x2="36826" y2="72941"/>
                          <a14:backgroundMark x1="69176" y1="48758" x2="69888" y2="75294"/>
                          <a14:backgroundMark x1="72940" y1="47320" x2="72940" y2="72418"/>
                          <a14:backgroundMark x1="25229" y1="56993" x2="24822" y2="68105"/>
                          <a14:backgroundMark x1="12411" y1="96601" x2="92065" y2="97516"/>
                          <a14:backgroundMark x1="1526" y1="39085" x2="1933" y2="77255"/>
                          <a14:backgroundMark x1="33062" y1="32418" x2="33062" y2="37255"/>
                          <a14:backgroundMark x1="38759" y1="75294" x2="35300" y2="77778"/>
                          <a14:backgroundMark x1="24822" y1="70980" x2="23296" y2="5503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412707" y="2515053"/>
              <a:ext cx="1887215" cy="1468718"/>
            </a:xfrm>
            <a:prstGeom prst="rect">
              <a:avLst/>
            </a:prstGeom>
          </p:spPr>
        </p:pic>
        <p:pic>
          <p:nvPicPr>
            <p:cNvPr id="9" name="Picture 8" descr="Side2.jpg"/>
            <p:cNvPicPr>
              <a:picLocks noChangeAspect="1"/>
            </p:cNvPicPr>
            <p:nvPr/>
          </p:nvPicPr>
          <p:blipFill rotWithShape="1">
            <a:blip r:embed="rId7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 flipH="1">
              <a:off x="1395334" y="3006827"/>
              <a:ext cx="2107087" cy="489842"/>
            </a:xfrm>
            <a:prstGeom prst="rect">
              <a:avLst/>
            </a:prstGeom>
          </p:spPr>
        </p:pic>
      </p:grpSp>
      <p:sp>
        <p:nvSpPr>
          <p:cNvPr id="10" name="Rectangle 9"/>
          <p:cNvSpPr/>
          <p:nvPr/>
        </p:nvSpPr>
        <p:spPr>
          <a:xfrm>
            <a:off x="2405465" y="2302895"/>
            <a:ext cx="276188" cy="2223553"/>
          </a:xfrm>
          <a:prstGeom prst="rect">
            <a:avLst/>
          </a:prstGeom>
          <a:solidFill>
            <a:schemeClr val="bg1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2681653" y="4321434"/>
            <a:ext cx="336004" cy="205013"/>
          </a:xfrm>
          <a:prstGeom prst="rt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>
            <a:off x="2049511" y="4320074"/>
            <a:ext cx="351724" cy="205013"/>
          </a:xfrm>
          <a:prstGeom prst="rtTriangle">
            <a:avLst/>
          </a:prstGeom>
          <a:solidFill>
            <a:srgbClr val="FFFFFF"/>
          </a:solidFill>
          <a:ln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5400000">
            <a:off x="4453173" y="783253"/>
            <a:ext cx="115111" cy="7553519"/>
          </a:xfrm>
          <a:prstGeom prst="rect">
            <a:avLst/>
          </a:prstGeom>
          <a:solidFill>
            <a:srgbClr val="FFFFFF"/>
          </a:solidFill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5400000">
            <a:off x="2888333" y="-838132"/>
            <a:ext cx="3590318" cy="8034975"/>
          </a:xfrm>
          <a:prstGeom prst="rect">
            <a:avLst/>
          </a:prstGeom>
          <a:noFill/>
          <a:ln w="2857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 rot="5400000">
            <a:off x="4005612" y="924132"/>
            <a:ext cx="2026760" cy="4067650"/>
          </a:xfrm>
          <a:prstGeom prst="triangle">
            <a:avLst/>
          </a:prstGeom>
          <a:gradFill flip="none" rotWithShape="1">
            <a:gsLst>
              <a:gs pos="0">
                <a:srgbClr val="24BECD">
                  <a:alpha val="65000"/>
                </a:srgbClr>
              </a:gs>
              <a:gs pos="100000">
                <a:srgbClr val="FFFFFF">
                  <a:alpha val="65000"/>
                </a:srgbClr>
              </a:gs>
            </a:gsLst>
            <a:lin ang="618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6" name="Straight Connector 5"/>
          <p:cNvCxnSpPr>
            <a:stCxn id="23" idx="1"/>
          </p:cNvCxnSpPr>
          <p:nvPr/>
        </p:nvCxnSpPr>
        <p:spPr>
          <a:xfrm flipH="1">
            <a:off x="2825380" y="2960834"/>
            <a:ext cx="4117069" cy="1"/>
          </a:xfrm>
          <a:prstGeom prst="line">
            <a:avLst/>
          </a:prstGeom>
          <a:ln w="6350" cmpd="sng">
            <a:solidFill>
              <a:srgbClr val="00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flipH="1">
            <a:off x="944766" y="1783829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</a:t>
            </a: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2985167" y="4169897"/>
            <a:ext cx="384155" cy="300354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942449" y="2872638"/>
            <a:ext cx="459792" cy="176392"/>
          </a:xfrm>
          <a:prstGeom prst="rect">
            <a:avLst/>
          </a:prstGeom>
          <a:solidFill>
            <a:srgbClr val="0000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 flipH="1">
            <a:off x="6385326" y="1110841"/>
            <a:ext cx="80925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Dark Box</a:t>
            </a:r>
          </a:p>
        </p:txBody>
      </p:sp>
      <p:sp>
        <p:nvSpPr>
          <p:cNvPr id="32" name="TextBox 31"/>
          <p:cNvSpPr txBox="1"/>
          <p:nvPr/>
        </p:nvSpPr>
        <p:spPr>
          <a:xfrm flipH="1">
            <a:off x="6229148" y="2584952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Laser and diffuser</a:t>
            </a:r>
          </a:p>
        </p:txBody>
      </p:sp>
      <p:sp>
        <p:nvSpPr>
          <p:cNvPr id="35" name="TextBox 34"/>
          <p:cNvSpPr txBox="1"/>
          <p:nvPr/>
        </p:nvSpPr>
        <p:spPr>
          <a:xfrm flipH="1">
            <a:off x="3017657" y="3909109"/>
            <a:ext cx="1218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 mounted on sliding rail </a:t>
            </a:r>
          </a:p>
        </p:txBody>
      </p:sp>
      <p:sp>
        <p:nvSpPr>
          <p:cNvPr id="36" name="TextBox 35"/>
          <p:cNvSpPr txBox="1"/>
          <p:nvPr/>
        </p:nvSpPr>
        <p:spPr>
          <a:xfrm flipH="1">
            <a:off x="7444266" y="2577735"/>
            <a:ext cx="12185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Robot Arm</a:t>
            </a:r>
          </a:p>
        </p:txBody>
      </p:sp>
      <p:sp>
        <p:nvSpPr>
          <p:cNvPr id="38" name="TextBox 37"/>
          <p:cNvSpPr txBox="1"/>
          <p:nvPr/>
        </p:nvSpPr>
        <p:spPr>
          <a:xfrm flipH="1">
            <a:off x="205257" y="840165"/>
            <a:ext cx="258283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i="1" dirty="0" smtClean="0">
                <a:solidFill>
                  <a:srgbClr val="000000"/>
                </a:solidFill>
                <a:latin typeface="Arial"/>
                <a:cs typeface="Arial"/>
              </a:rPr>
              <a:t>Initial setup for uniform illumination</a:t>
            </a:r>
          </a:p>
        </p:txBody>
      </p:sp>
      <p:sp>
        <p:nvSpPr>
          <p:cNvPr id="39" name="TextBox 38"/>
          <p:cNvSpPr txBox="1"/>
          <p:nvPr/>
        </p:nvSpPr>
        <p:spPr>
          <a:xfrm flipH="1">
            <a:off x="4085637" y="5319695"/>
            <a:ext cx="123655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Pulse Generator</a:t>
            </a:r>
          </a:p>
        </p:txBody>
      </p:sp>
      <p:sp>
        <p:nvSpPr>
          <p:cNvPr id="40" name="TextBox 39"/>
          <p:cNvSpPr txBox="1"/>
          <p:nvPr/>
        </p:nvSpPr>
        <p:spPr>
          <a:xfrm flipH="1">
            <a:off x="4085637" y="5911329"/>
            <a:ext cx="123655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Scope</a:t>
            </a:r>
          </a:p>
        </p:txBody>
      </p:sp>
      <p:cxnSp>
        <p:nvCxnSpPr>
          <p:cNvPr id="41" name="Straight Connector 40"/>
          <p:cNvCxnSpPr>
            <a:stCxn id="39" idx="2"/>
            <a:endCxn id="40" idx="0"/>
          </p:cNvCxnSpPr>
          <p:nvPr/>
        </p:nvCxnSpPr>
        <p:spPr>
          <a:xfrm>
            <a:off x="4703912" y="5565916"/>
            <a:ext cx="0" cy="345413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endCxn id="23" idx="0"/>
          </p:cNvCxnSpPr>
          <p:nvPr/>
        </p:nvCxnSpPr>
        <p:spPr>
          <a:xfrm flipV="1">
            <a:off x="7172345" y="2872638"/>
            <a:ext cx="0" cy="231405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7311543" y="3039451"/>
            <a:ext cx="0" cy="278738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 flipH="1">
            <a:off x="6338186" y="5826831"/>
            <a:ext cx="1094263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Laser 12 V PSU</a:t>
            </a:r>
          </a:p>
        </p:txBody>
      </p:sp>
      <p:sp>
        <p:nvSpPr>
          <p:cNvPr id="57" name="TextBox 56"/>
          <p:cNvSpPr txBox="1"/>
          <p:nvPr/>
        </p:nvSpPr>
        <p:spPr>
          <a:xfrm flipH="1">
            <a:off x="7814934" y="5319695"/>
            <a:ext cx="1130641" cy="553998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Control PC with TCP/IP control interface</a:t>
            </a:r>
          </a:p>
        </p:txBody>
      </p:sp>
      <p:cxnSp>
        <p:nvCxnSpPr>
          <p:cNvPr id="59" name="Straight Connector 58"/>
          <p:cNvCxnSpPr/>
          <p:nvPr/>
        </p:nvCxnSpPr>
        <p:spPr>
          <a:xfrm flipV="1">
            <a:off x="7912873" y="4470251"/>
            <a:ext cx="0" cy="849444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>
            <a:off x="1021910" y="5186688"/>
            <a:ext cx="6150435" cy="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>
            <a:off x="1021909" y="4241209"/>
            <a:ext cx="0" cy="945479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 flipH="1">
            <a:off x="747768" y="3994988"/>
            <a:ext cx="1236550" cy="246221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Tester board</a:t>
            </a:r>
          </a:p>
        </p:txBody>
      </p:sp>
      <p:cxnSp>
        <p:nvCxnSpPr>
          <p:cNvPr id="69" name="Straight Connector 68"/>
          <p:cNvCxnSpPr/>
          <p:nvPr/>
        </p:nvCxnSpPr>
        <p:spPr>
          <a:xfrm flipH="1">
            <a:off x="944766" y="3142512"/>
            <a:ext cx="407932" cy="0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1772094" y="2041886"/>
            <a:ext cx="95675" cy="300354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 flipH="1">
            <a:off x="981372" y="5321310"/>
            <a:ext cx="131170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PC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472559" y="3039451"/>
            <a:ext cx="0" cy="240497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472559" y="3049030"/>
            <a:ext cx="880140" cy="0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endCxn id="74" idx="3"/>
          </p:cNvCxnSpPr>
          <p:nvPr/>
        </p:nvCxnSpPr>
        <p:spPr>
          <a:xfrm>
            <a:off x="472559" y="5442806"/>
            <a:ext cx="508813" cy="1615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>
            <a:endCxn id="39" idx="0"/>
          </p:cNvCxnSpPr>
          <p:nvPr/>
        </p:nvCxnSpPr>
        <p:spPr>
          <a:xfrm>
            <a:off x="4703912" y="5186688"/>
            <a:ext cx="0" cy="133007"/>
          </a:xfrm>
          <a:prstGeom prst="line">
            <a:avLst/>
          </a:prstGeom>
          <a:ln w="9525" cmpd="sng">
            <a:solidFill>
              <a:srgbClr val="000000"/>
            </a:solidFill>
            <a:prstDash val="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39" idx="3"/>
            <a:endCxn id="74" idx="1"/>
          </p:cNvCxnSpPr>
          <p:nvPr/>
        </p:nvCxnSpPr>
        <p:spPr>
          <a:xfrm flipH="1">
            <a:off x="2293072" y="5442806"/>
            <a:ext cx="1792565" cy="1615"/>
          </a:xfrm>
          <a:prstGeom prst="line">
            <a:avLst/>
          </a:prstGeom>
          <a:ln w="9525" cmpd="sng">
            <a:solidFill>
              <a:srgbClr val="00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flipH="1">
            <a:off x="981372" y="6073051"/>
            <a:ext cx="1311700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Camera 12 V PSU</a:t>
            </a:r>
          </a:p>
        </p:txBody>
      </p:sp>
      <p:cxnSp>
        <p:nvCxnSpPr>
          <p:cNvPr id="108" name="Straight Connector 107"/>
          <p:cNvCxnSpPr/>
          <p:nvPr/>
        </p:nvCxnSpPr>
        <p:spPr>
          <a:xfrm flipV="1">
            <a:off x="264940" y="2873670"/>
            <a:ext cx="0" cy="332249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 flipV="1">
            <a:off x="274238" y="2872639"/>
            <a:ext cx="1078460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>
            <a:endCxn id="106" idx="3"/>
          </p:cNvCxnSpPr>
          <p:nvPr/>
        </p:nvCxnSpPr>
        <p:spPr>
          <a:xfrm>
            <a:off x="274237" y="6196161"/>
            <a:ext cx="707135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 flipH="1">
            <a:off x="981533" y="5750582"/>
            <a:ext cx="1632811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Tester board 12 V PSU</a:t>
            </a:r>
          </a:p>
        </p:txBody>
      </p:sp>
      <p:sp>
        <p:nvSpPr>
          <p:cNvPr id="117" name="TextBox 116"/>
          <p:cNvSpPr txBox="1"/>
          <p:nvPr/>
        </p:nvSpPr>
        <p:spPr>
          <a:xfrm flipH="1">
            <a:off x="981533" y="6444132"/>
            <a:ext cx="2006842" cy="246221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Proto. Backplane 5 V PSU</a:t>
            </a:r>
          </a:p>
        </p:txBody>
      </p:sp>
      <p:cxnSp>
        <p:nvCxnSpPr>
          <p:cNvPr id="121" name="Straight Connector 120"/>
          <p:cNvCxnSpPr/>
          <p:nvPr/>
        </p:nvCxnSpPr>
        <p:spPr>
          <a:xfrm flipH="1" flipV="1">
            <a:off x="139713" y="2634512"/>
            <a:ext cx="1" cy="3940209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V="1">
            <a:off x="126774" y="2634513"/>
            <a:ext cx="1225924" cy="1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/>
          <p:cNvCxnSpPr>
            <a:endCxn id="66" idx="3"/>
          </p:cNvCxnSpPr>
          <p:nvPr/>
        </p:nvCxnSpPr>
        <p:spPr>
          <a:xfrm>
            <a:off x="405536" y="4117832"/>
            <a:ext cx="342232" cy="267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/>
          <p:cNvCxnSpPr>
            <a:endCxn id="117" idx="3"/>
          </p:cNvCxnSpPr>
          <p:nvPr/>
        </p:nvCxnSpPr>
        <p:spPr>
          <a:xfrm flipV="1">
            <a:off x="139714" y="6567243"/>
            <a:ext cx="841819" cy="7478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/>
          <p:cNvCxnSpPr/>
          <p:nvPr/>
        </p:nvCxnSpPr>
        <p:spPr>
          <a:xfrm>
            <a:off x="383647" y="5873693"/>
            <a:ext cx="602612" cy="0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/>
          <p:cNvCxnSpPr/>
          <p:nvPr/>
        </p:nvCxnSpPr>
        <p:spPr>
          <a:xfrm flipV="1">
            <a:off x="383647" y="4117832"/>
            <a:ext cx="0" cy="1755862"/>
          </a:xfrm>
          <a:prstGeom prst="line">
            <a:avLst/>
          </a:prstGeom>
          <a:ln w="9525" cmpd="sng">
            <a:solidFill>
              <a:srgbClr val="FF0000"/>
            </a:solidFill>
            <a:prstDash val="sysDash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7" name="TextBox 136"/>
          <p:cNvSpPr txBox="1"/>
          <p:nvPr/>
        </p:nvSpPr>
        <p:spPr>
          <a:xfrm flipH="1">
            <a:off x="2560800" y="5277103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Control</a:t>
            </a:r>
          </a:p>
        </p:txBody>
      </p:sp>
      <p:sp>
        <p:nvSpPr>
          <p:cNvPr id="138" name="TextBox 137"/>
          <p:cNvSpPr txBox="1"/>
          <p:nvPr/>
        </p:nvSpPr>
        <p:spPr>
          <a:xfrm rot="16200000" flipH="1">
            <a:off x="-52953" y="4866792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Raw Data &amp; Control</a:t>
            </a:r>
          </a:p>
        </p:txBody>
      </p:sp>
      <p:sp>
        <p:nvSpPr>
          <p:cNvPr id="140" name="TextBox 139"/>
          <p:cNvSpPr txBox="1"/>
          <p:nvPr/>
        </p:nvSpPr>
        <p:spPr>
          <a:xfrm flipH="1">
            <a:off x="1395831" y="4974515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Trigger</a:t>
            </a:r>
          </a:p>
        </p:txBody>
      </p:sp>
      <p:cxnSp>
        <p:nvCxnSpPr>
          <p:cNvPr id="141" name="Straight Connector 140"/>
          <p:cNvCxnSpPr/>
          <p:nvPr/>
        </p:nvCxnSpPr>
        <p:spPr>
          <a:xfrm>
            <a:off x="5547428" y="3909109"/>
            <a:ext cx="0" cy="2125331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>
            <a:endCxn id="40" idx="1"/>
          </p:cNvCxnSpPr>
          <p:nvPr/>
        </p:nvCxnSpPr>
        <p:spPr>
          <a:xfrm flipH="1">
            <a:off x="5322187" y="6034440"/>
            <a:ext cx="225241" cy="0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flipH="1" flipV="1">
            <a:off x="2923208" y="3909110"/>
            <a:ext cx="2624221" cy="1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1" name="TextBox 150"/>
          <p:cNvSpPr txBox="1"/>
          <p:nvPr/>
        </p:nvSpPr>
        <p:spPr>
          <a:xfrm flipH="1">
            <a:off x="3119778" y="3440799"/>
            <a:ext cx="593144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000000"/>
                </a:solidFill>
                <a:latin typeface="Arial"/>
                <a:cs typeface="Arial"/>
              </a:rPr>
              <a:t>Monitor </a:t>
            </a:r>
            <a:r>
              <a:rPr lang="en-US" sz="9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endParaRPr lang="en-US" sz="900" dirty="0" smtClean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52" name="Rectangle 151"/>
          <p:cNvSpPr/>
          <p:nvPr/>
        </p:nvSpPr>
        <p:spPr>
          <a:xfrm>
            <a:off x="2688276" y="3677093"/>
            <a:ext cx="274207" cy="145991"/>
          </a:xfrm>
          <a:prstGeom prst="rect">
            <a:avLst/>
          </a:prstGeom>
          <a:solidFill>
            <a:srgbClr val="FFFF00"/>
          </a:solidFill>
          <a:ln w="952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4" name="Straight Connector 153"/>
          <p:cNvCxnSpPr/>
          <p:nvPr/>
        </p:nvCxnSpPr>
        <p:spPr>
          <a:xfrm flipV="1">
            <a:off x="2923208" y="3829647"/>
            <a:ext cx="0" cy="79462"/>
          </a:xfrm>
          <a:prstGeom prst="line">
            <a:avLst/>
          </a:prstGeom>
          <a:ln w="9525" cmpd="sng">
            <a:solidFill>
              <a:srgbClr val="000000"/>
            </a:solidFill>
            <a:prstDash val="dot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flipH="1">
            <a:off x="2994637" y="3636211"/>
            <a:ext cx="258345" cy="104942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0" name="TextBox 169"/>
          <p:cNvSpPr txBox="1"/>
          <p:nvPr/>
        </p:nvSpPr>
        <p:spPr>
          <a:xfrm flipH="1">
            <a:off x="4773989" y="5492547"/>
            <a:ext cx="12185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i="1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r>
              <a:rPr lang="en-US" sz="800" i="1" dirty="0" smtClean="0">
                <a:solidFill>
                  <a:srgbClr val="000000"/>
                </a:solidFill>
                <a:latin typeface="Arial"/>
                <a:cs typeface="Arial"/>
              </a:rPr>
              <a:t> Out</a:t>
            </a:r>
          </a:p>
        </p:txBody>
      </p:sp>
    </p:spTree>
    <p:extLst>
      <p:ext uri="{BB962C8B-B14F-4D97-AF65-F5344CB8AC3E}">
        <p14:creationId xmlns:p14="http://schemas.microsoft.com/office/powerpoint/2010/main" val="23162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/>
          <a:p>
            <a:r>
              <a:rPr lang="en-US" dirty="0"/>
              <a:t>Commissioning Lab Setup</a:t>
            </a:r>
          </a:p>
        </p:txBody>
      </p:sp>
      <p:pic>
        <p:nvPicPr>
          <p:cNvPr id="22" name="Picture 21" descr="BoxL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56773"/>
            <a:ext cx="9159301" cy="559961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056051" y="940485"/>
            <a:ext cx="208794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Light-tight enclosure (with roller blind)</a:t>
            </a:r>
            <a:endParaRPr lang="en-US" sz="16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8043898" y="1519919"/>
            <a:ext cx="611044" cy="506855"/>
          </a:xfrm>
          <a:prstGeom prst="line">
            <a:avLst/>
          </a:prstGeom>
          <a:noFill/>
          <a:ln w="12700" cap="flat" cmpd="sng" algn="ctr">
            <a:solidFill>
              <a:srgbClr val="000000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pic>
        <p:nvPicPr>
          <p:cNvPr id="12" name="Picture 11" descr="PSU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771333" y="4123894"/>
            <a:ext cx="2450292" cy="206170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7953358" y="2669503"/>
            <a:ext cx="1205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solidFill>
                  <a:srgbClr val="000000"/>
                </a:solidFill>
                <a:latin typeface="Helvetica Light"/>
                <a:cs typeface="Helvetica Light"/>
              </a:rPr>
              <a:t>Camera PSU and switch box</a:t>
            </a:r>
            <a:endParaRPr lang="en-US" sz="1600" dirty="0">
              <a:solidFill>
                <a:srgbClr val="000000"/>
              </a:solidFill>
              <a:latin typeface="Helvetica Light"/>
              <a:cs typeface="Helvetica Light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7684680" y="3484086"/>
            <a:ext cx="869178" cy="646429"/>
          </a:xfrm>
          <a:prstGeom prst="line">
            <a:avLst/>
          </a:prstGeom>
          <a:ln w="127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35867" y="57419"/>
            <a:ext cx="7539367" cy="765175"/>
          </a:xfrm>
        </p:spPr>
        <p:txBody>
          <a:bodyPr/>
          <a:lstStyle/>
          <a:p>
            <a:r>
              <a:rPr lang="en-US" dirty="0" smtClean="0"/>
              <a:t>Commissioning Lab Setup</a:t>
            </a:r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6576918" y="636193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5F1CB1B9-5E8B-3D48-A67D-14C66211A878}" type="slidenum">
              <a:rPr lang="en-GB" smtClean="0">
                <a:solidFill>
                  <a:srgbClr val="FFFFFF">
                    <a:lumMod val="75000"/>
                  </a:srgbClr>
                </a:solidFill>
              </a:rPr>
              <a:pPr/>
              <a:t>24</a:t>
            </a:fld>
            <a:endParaRPr lang="en-GB" dirty="0">
              <a:solidFill>
                <a:srgbClr val="FFFFFF">
                  <a:lumMod val="75000"/>
                </a:srgbClr>
              </a:solidFill>
            </a:endParaRPr>
          </a:p>
        </p:txBody>
      </p:sp>
      <p:pic>
        <p:nvPicPr>
          <p:cNvPr id="12" name="Picture 11" descr="BoxCZ1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20"/>
          <a:stretch/>
        </p:blipFill>
        <p:spPr>
          <a:xfrm>
            <a:off x="137785" y="756695"/>
            <a:ext cx="4741508" cy="5894503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3954949" y="1325317"/>
            <a:ext cx="10519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DACQ boards</a:t>
            </a:r>
            <a:endParaRPr lang="en-US" sz="16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2930166" y="1500839"/>
            <a:ext cx="1046880" cy="179589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22495" y="1036587"/>
            <a:ext cx="20948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Helvetica Light"/>
                <a:cs typeface="Helvetica Light"/>
              </a:rPr>
              <a:t>p</a:t>
            </a:r>
            <a:r>
              <a:rPr lang="en-US" sz="16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roto-Backplane</a:t>
            </a:r>
            <a:endParaRPr lang="en-US" sz="16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955775" y="1396022"/>
            <a:ext cx="500339" cy="820973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909324" y="4300868"/>
            <a:ext cx="1464075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rgbClr val="FFFFFF"/>
                </a:solidFill>
                <a:latin typeface="Helvetica Light"/>
                <a:cs typeface="Helvetica Light"/>
              </a:rPr>
              <a:t>Tester Board: FPGA board to generate CLK and Trigger signals for </a:t>
            </a:r>
            <a:r>
              <a:rPr lang="en-US" sz="1100" dirty="0" err="1" smtClean="0">
                <a:solidFill>
                  <a:srgbClr val="FFFFFF"/>
                </a:solidFill>
                <a:latin typeface="Helvetica Light"/>
                <a:cs typeface="Helvetica Light"/>
              </a:rPr>
              <a:t>protoBackplane</a:t>
            </a:r>
            <a:endParaRPr lang="en-US" sz="1100" dirty="0">
              <a:solidFill>
                <a:srgbClr val="FFFFFF"/>
              </a:solidFill>
              <a:latin typeface="Helvetica Light"/>
              <a:cs typeface="Helvetica Ligh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H="1" flipV="1">
            <a:off x="1275732" y="3979394"/>
            <a:ext cx="437598" cy="321474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14718213802_c27484bda8_z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46" r="7898"/>
          <a:stretch/>
        </p:blipFill>
        <p:spPr>
          <a:xfrm>
            <a:off x="9179569" y="4389031"/>
            <a:ext cx="2303720" cy="2172304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" name="Picture 2" descr="15842348867_b7cfaf8133_z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310" r="10890" b="8731"/>
          <a:stretch/>
        </p:blipFill>
        <p:spPr>
          <a:xfrm>
            <a:off x="4957453" y="756695"/>
            <a:ext cx="4004579" cy="3094578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" name="Picture 3" descr="15405840654_92ff02ea3c_z-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454" y="3979393"/>
            <a:ext cx="4004579" cy="2671805"/>
          </a:xfrm>
          <a:prstGeom prst="rect">
            <a:avLst/>
          </a:prstGeom>
          <a:ln>
            <a:solidFill>
              <a:srgbClr val="FFFFFF"/>
            </a:solidFill>
          </a:ln>
        </p:spPr>
      </p:pic>
      <p:cxnSp>
        <p:nvCxnSpPr>
          <p:cNvPr id="22" name="Straight Connector 21"/>
          <p:cNvCxnSpPr/>
          <p:nvPr/>
        </p:nvCxnSpPr>
        <p:spPr>
          <a:xfrm flipH="1">
            <a:off x="4706036" y="1102312"/>
            <a:ext cx="1870882" cy="362623"/>
          </a:xfrm>
          <a:prstGeom prst="line">
            <a:avLst/>
          </a:prstGeom>
          <a:ln w="12700" cmpd="sng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40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Camera Readout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9385" y="991400"/>
            <a:ext cx="8015728" cy="419216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Raw data and slow control over 4 x 1 </a:t>
            </a:r>
            <a:r>
              <a:rPr lang="en-US" sz="2000" dirty="0" err="1" smtClean="0"/>
              <a:t>Gbps</a:t>
            </a:r>
            <a:endParaRPr lang="en-US" sz="2000" dirty="0" smtClean="0"/>
          </a:p>
          <a:p>
            <a:pPr>
              <a:defRPr/>
            </a:pPr>
            <a:r>
              <a:rPr lang="en-US" sz="2000" dirty="0" smtClean="0"/>
              <a:t>Camera Server and Camera Controller software running as separate processes on 1 PC</a:t>
            </a:r>
          </a:p>
          <a:p>
            <a:pPr>
              <a:defRPr/>
            </a:pPr>
            <a:r>
              <a:rPr lang="en-US" sz="2000" dirty="0" smtClean="0"/>
              <a:t>Camera Server</a:t>
            </a:r>
          </a:p>
          <a:p>
            <a:pPr lvl="1">
              <a:defRPr/>
            </a:pPr>
            <a:r>
              <a:rPr lang="en-US" sz="1600" dirty="0" smtClean="0"/>
              <a:t>Listens for raw data, builds events, writes to disk (binary format stored in fits files, with </a:t>
            </a:r>
            <a:r>
              <a:rPr lang="en-US" sz="1600" dirty="0" err="1" smtClean="0"/>
              <a:t>protobuf</a:t>
            </a:r>
            <a:r>
              <a:rPr lang="en-US" sz="1600" dirty="0" smtClean="0"/>
              <a:t> headers)</a:t>
            </a:r>
          </a:p>
          <a:p>
            <a:pPr lvl="1">
              <a:defRPr/>
            </a:pPr>
            <a:r>
              <a:rPr lang="en-US" sz="1600" dirty="0" smtClean="0"/>
              <a:t>Receives run start / stop messages from Camera Controller</a:t>
            </a:r>
          </a:p>
          <a:p>
            <a:pPr>
              <a:defRPr/>
            </a:pPr>
            <a:r>
              <a:rPr lang="en-US" sz="2000" dirty="0" smtClean="0"/>
              <a:t>Camera Controller</a:t>
            </a:r>
          </a:p>
          <a:p>
            <a:pPr lvl="1">
              <a:defRPr/>
            </a:pPr>
            <a:r>
              <a:rPr lang="en-US" sz="1600" dirty="0" smtClean="0"/>
              <a:t>Reads in camera </a:t>
            </a:r>
            <a:r>
              <a:rPr lang="en-US" sz="1600" dirty="0" err="1" smtClean="0"/>
              <a:t>config</a:t>
            </a:r>
            <a:r>
              <a:rPr lang="en-US" sz="1600" dirty="0" smtClean="0"/>
              <a:t> (</a:t>
            </a:r>
            <a:r>
              <a:rPr lang="en-US" sz="1600" dirty="0" err="1" smtClean="0"/>
              <a:t>protobufs</a:t>
            </a:r>
            <a:r>
              <a:rPr lang="en-US" sz="1600" dirty="0" smtClean="0"/>
              <a:t>)</a:t>
            </a:r>
          </a:p>
          <a:p>
            <a:pPr lvl="1">
              <a:defRPr/>
            </a:pPr>
            <a:r>
              <a:rPr lang="en-US" sz="1600" dirty="0" smtClean="0"/>
              <a:t>Setups up the hardware (UDP raw socket to TM, </a:t>
            </a:r>
            <a:r>
              <a:rPr lang="en-US" sz="1600" dirty="0" err="1" smtClean="0"/>
              <a:t>zmq</a:t>
            </a:r>
            <a:r>
              <a:rPr lang="en-US" sz="1600" dirty="0" smtClean="0"/>
              <a:t> to DACQs)</a:t>
            </a:r>
          </a:p>
          <a:p>
            <a:pPr lvl="1">
              <a:defRPr/>
            </a:pPr>
            <a:r>
              <a:rPr lang="en-US" sz="1600" dirty="0" smtClean="0"/>
              <a:t>Signals run start / stop to Camera Server and sends run header </a:t>
            </a:r>
          </a:p>
          <a:p>
            <a:pPr lvl="1">
              <a:defRPr/>
            </a:pPr>
            <a:r>
              <a:rPr lang="en-US" sz="1600" dirty="0" smtClean="0"/>
              <a:t>Monitors camera (e.g. temperature) and writes to a fits file with time stamps</a:t>
            </a:r>
          </a:p>
          <a:p>
            <a:pPr>
              <a:defRPr/>
            </a:pPr>
            <a:r>
              <a:rPr lang="en-US" sz="2000" dirty="0" smtClean="0"/>
              <a:t>Offline</a:t>
            </a:r>
          </a:p>
          <a:p>
            <a:pPr lvl="1">
              <a:defRPr/>
            </a:pPr>
            <a:r>
              <a:rPr lang="en-US" sz="1600" dirty="0" smtClean="0"/>
              <a:t>Analysis chain, uses same </a:t>
            </a:r>
            <a:r>
              <a:rPr lang="en-US" sz="1600" dirty="0" err="1" smtClean="0"/>
              <a:t>protobuf</a:t>
            </a:r>
            <a:r>
              <a:rPr lang="en-US" sz="1600" dirty="0" smtClean="0"/>
              <a:t> structure for headers / </a:t>
            </a:r>
            <a:r>
              <a:rPr lang="en-US" sz="1600" dirty="0" err="1" smtClean="0"/>
              <a:t>config</a:t>
            </a:r>
            <a:r>
              <a:rPr lang="en-US" sz="1600" dirty="0" smtClean="0"/>
              <a:t> as online</a:t>
            </a:r>
          </a:p>
          <a:p>
            <a:pPr lvl="1">
              <a:defRPr/>
            </a:pPr>
            <a:r>
              <a:rPr lang="en-US" sz="1600" dirty="0" smtClean="0"/>
              <a:t>Assembles slow control and raw data based on timestamps</a:t>
            </a:r>
          </a:p>
          <a:p>
            <a:pPr>
              <a:defRPr/>
            </a:pPr>
            <a:r>
              <a:rPr lang="en-US" sz="2000" dirty="0" smtClean="0"/>
              <a:t>A lot of manpower has gone into this: </a:t>
            </a:r>
            <a:r>
              <a:rPr lang="en-US" sz="2000" dirty="0" err="1" smtClean="0"/>
              <a:t>libCHEC</a:t>
            </a:r>
            <a:r>
              <a:rPr lang="en-US" sz="2000" dirty="0" smtClean="0"/>
              <a:t>, see Andrea’s talk next…</a:t>
            </a:r>
          </a:p>
        </p:txBody>
      </p:sp>
    </p:spTree>
    <p:extLst>
      <p:ext uri="{BB962C8B-B14F-4D97-AF65-F5344CB8AC3E}">
        <p14:creationId xmlns:p14="http://schemas.microsoft.com/office/powerpoint/2010/main" val="248754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 descr="Screen Shot 2015-05-04 at 08.56.4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66" t="1008" r="14571" b="35894"/>
          <a:stretch/>
        </p:blipFill>
        <p:spPr>
          <a:xfrm>
            <a:off x="2215706" y="1871132"/>
            <a:ext cx="3958542" cy="3949315"/>
          </a:xfrm>
          <a:prstGeom prst="ellipse">
            <a:avLst/>
          </a:prstGeom>
          <a:ln>
            <a:solidFill>
              <a:srgbClr val="00000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Commissioning Progress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9384" y="991401"/>
            <a:ext cx="4956475" cy="144227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Laser flashes, externally triggered camera readout</a:t>
            </a: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175041" y="4573126"/>
            <a:ext cx="2136973" cy="2157335"/>
            <a:chOff x="3399978" y="1665538"/>
            <a:chExt cx="3111502" cy="3141149"/>
          </a:xfrm>
          <a:solidFill>
            <a:srgbClr val="004080"/>
          </a:solidFill>
        </p:grpSpPr>
        <p:sp>
          <p:nvSpPr>
            <p:cNvPr id="29" name="Rectangle 28"/>
            <p:cNvSpPr>
              <a:spLocks noChangeAspect="1"/>
            </p:cNvSpPr>
            <p:nvPr/>
          </p:nvSpPr>
          <p:spPr>
            <a:xfrm>
              <a:off x="3922584" y="219384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4445190" y="219384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Rectangle 30"/>
            <p:cNvSpPr>
              <a:spLocks noChangeAspect="1"/>
            </p:cNvSpPr>
            <p:nvPr/>
          </p:nvSpPr>
          <p:spPr>
            <a:xfrm>
              <a:off x="4967796" y="219384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Rectangle 31"/>
            <p:cNvSpPr>
              <a:spLocks noChangeAspect="1"/>
            </p:cNvSpPr>
            <p:nvPr/>
          </p:nvSpPr>
          <p:spPr>
            <a:xfrm>
              <a:off x="5490402" y="219384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3" name="Rectangle 32"/>
            <p:cNvSpPr>
              <a:spLocks noChangeAspect="1"/>
            </p:cNvSpPr>
            <p:nvPr/>
          </p:nvSpPr>
          <p:spPr>
            <a:xfrm>
              <a:off x="3922584" y="272214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>
              <a:off x="4445190" y="272214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5" name="Rectangle 34"/>
            <p:cNvSpPr>
              <a:spLocks noChangeAspect="1"/>
            </p:cNvSpPr>
            <p:nvPr/>
          </p:nvSpPr>
          <p:spPr>
            <a:xfrm>
              <a:off x="4967796" y="272214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5490402" y="272214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7" name="Rectangle 36"/>
            <p:cNvSpPr>
              <a:spLocks noChangeAspect="1"/>
            </p:cNvSpPr>
            <p:nvPr/>
          </p:nvSpPr>
          <p:spPr>
            <a:xfrm>
              <a:off x="3922584" y="3250444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8" name="Rectangle 37"/>
            <p:cNvSpPr>
              <a:spLocks noChangeAspect="1"/>
            </p:cNvSpPr>
            <p:nvPr/>
          </p:nvSpPr>
          <p:spPr>
            <a:xfrm>
              <a:off x="4445190" y="3250444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4967796" y="3250444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5490402" y="3250444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1" name="Rectangle 40"/>
            <p:cNvSpPr>
              <a:spLocks noChangeAspect="1"/>
            </p:cNvSpPr>
            <p:nvPr/>
          </p:nvSpPr>
          <p:spPr>
            <a:xfrm>
              <a:off x="3922584" y="377874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2" name="Rectangle 41"/>
            <p:cNvSpPr>
              <a:spLocks noChangeAspect="1"/>
            </p:cNvSpPr>
            <p:nvPr/>
          </p:nvSpPr>
          <p:spPr>
            <a:xfrm>
              <a:off x="4445190" y="377874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4967796" y="377874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>
              <a:spLocks noChangeAspect="1"/>
            </p:cNvSpPr>
            <p:nvPr/>
          </p:nvSpPr>
          <p:spPr>
            <a:xfrm>
              <a:off x="5490402" y="377874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>
              <a:spLocks noChangeAspect="1"/>
            </p:cNvSpPr>
            <p:nvPr/>
          </p:nvSpPr>
          <p:spPr>
            <a:xfrm>
              <a:off x="3924462" y="166553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4447106" y="166553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>
              <a:spLocks noChangeAspect="1"/>
            </p:cNvSpPr>
            <p:nvPr/>
          </p:nvSpPr>
          <p:spPr>
            <a:xfrm>
              <a:off x="4969750" y="166553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>
              <a:spLocks noChangeAspect="1"/>
            </p:cNvSpPr>
            <p:nvPr/>
          </p:nvSpPr>
          <p:spPr>
            <a:xfrm>
              <a:off x="5492394" y="166553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3915391" y="430704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>
              <a:spLocks noChangeAspect="1"/>
            </p:cNvSpPr>
            <p:nvPr/>
          </p:nvSpPr>
          <p:spPr>
            <a:xfrm>
              <a:off x="4441059" y="430704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>
              <a:spLocks noChangeAspect="1"/>
            </p:cNvSpPr>
            <p:nvPr/>
          </p:nvSpPr>
          <p:spPr>
            <a:xfrm>
              <a:off x="4966727" y="430704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5492394" y="430704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>
              <a:spLocks noChangeAspect="1"/>
            </p:cNvSpPr>
            <p:nvPr/>
          </p:nvSpPr>
          <p:spPr>
            <a:xfrm>
              <a:off x="3399978" y="219448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>
              <a:spLocks noChangeAspect="1"/>
            </p:cNvSpPr>
            <p:nvPr/>
          </p:nvSpPr>
          <p:spPr>
            <a:xfrm>
              <a:off x="3399978" y="272168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>
              <a:spLocks noChangeAspect="1"/>
            </p:cNvSpPr>
            <p:nvPr/>
          </p:nvSpPr>
          <p:spPr>
            <a:xfrm>
              <a:off x="3399978" y="324889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>
              <a:spLocks noChangeAspect="1"/>
            </p:cNvSpPr>
            <p:nvPr/>
          </p:nvSpPr>
          <p:spPr>
            <a:xfrm>
              <a:off x="3399978" y="377609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>
              <a:spLocks noChangeAspect="1"/>
            </p:cNvSpPr>
            <p:nvPr/>
          </p:nvSpPr>
          <p:spPr>
            <a:xfrm>
              <a:off x="6013008" y="2194480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>
              <a:spLocks noChangeAspect="1"/>
            </p:cNvSpPr>
            <p:nvPr/>
          </p:nvSpPr>
          <p:spPr>
            <a:xfrm>
              <a:off x="6013008" y="2721686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9" name="Rectangle 58"/>
            <p:cNvSpPr>
              <a:spLocks noChangeAspect="1"/>
            </p:cNvSpPr>
            <p:nvPr/>
          </p:nvSpPr>
          <p:spPr>
            <a:xfrm>
              <a:off x="6013008" y="3248892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60" name="Rectangle 59"/>
            <p:cNvSpPr>
              <a:spLocks noChangeAspect="1"/>
            </p:cNvSpPr>
            <p:nvPr/>
          </p:nvSpPr>
          <p:spPr>
            <a:xfrm>
              <a:off x="6013008" y="3776098"/>
              <a:ext cx="498472" cy="499639"/>
            </a:xfrm>
            <a:prstGeom prst="rect">
              <a:avLst/>
            </a:prstGeom>
            <a:grpFill/>
            <a:ln w="952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61" name="Straight Connector 60"/>
          <p:cNvCxnSpPr>
            <a:stCxn id="62" idx="1"/>
          </p:cNvCxnSpPr>
          <p:nvPr/>
        </p:nvCxnSpPr>
        <p:spPr>
          <a:xfrm flipV="1">
            <a:off x="956726" y="2857359"/>
            <a:ext cx="1508920" cy="2020596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>
            <a:spLocks noChangeAspect="1"/>
          </p:cNvSpPr>
          <p:nvPr/>
        </p:nvSpPr>
        <p:spPr>
          <a:xfrm>
            <a:off x="759264" y="4681049"/>
            <a:ext cx="1348356" cy="1344555"/>
          </a:xfrm>
          <a:prstGeom prst="ellipse">
            <a:avLst/>
          </a:prstGeom>
          <a:noFill/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73" name="Straight Connector 72"/>
          <p:cNvCxnSpPr>
            <a:stCxn id="62" idx="4"/>
          </p:cNvCxnSpPr>
          <p:nvPr/>
        </p:nvCxnSpPr>
        <p:spPr>
          <a:xfrm flipV="1">
            <a:off x="1433442" y="5822798"/>
            <a:ext cx="2930414" cy="202806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Rectangle 80"/>
          <p:cNvSpPr/>
          <p:nvPr/>
        </p:nvSpPr>
        <p:spPr bwMode="auto">
          <a:xfrm>
            <a:off x="4328974" y="2866307"/>
            <a:ext cx="1064054" cy="1029730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82" name="Rectangle 81"/>
          <p:cNvSpPr/>
          <p:nvPr/>
        </p:nvSpPr>
        <p:spPr bwMode="auto">
          <a:xfrm>
            <a:off x="5973818" y="919892"/>
            <a:ext cx="2614128" cy="1606378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83" name="Straight Connector 82"/>
          <p:cNvCxnSpPr/>
          <p:nvPr/>
        </p:nvCxnSpPr>
        <p:spPr>
          <a:xfrm flipV="1">
            <a:off x="4863980" y="919892"/>
            <a:ext cx="1109838" cy="2078754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5000625" y="2528186"/>
            <a:ext cx="3588119" cy="602148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Screen Shot 2015-05-04 at 19.41.33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" t="11914" r="3514" b="4076"/>
          <a:stretch/>
        </p:blipFill>
        <p:spPr>
          <a:xfrm>
            <a:off x="5995582" y="930868"/>
            <a:ext cx="2587255" cy="1573691"/>
          </a:xfrm>
          <a:prstGeom prst="rect">
            <a:avLst/>
          </a:prstGeom>
        </p:spPr>
      </p:pic>
      <p:cxnSp>
        <p:nvCxnSpPr>
          <p:cNvPr id="96" name="Straight Connector 95"/>
          <p:cNvCxnSpPr/>
          <p:nvPr/>
        </p:nvCxnSpPr>
        <p:spPr>
          <a:xfrm flipH="1" flipV="1">
            <a:off x="4806620" y="5609536"/>
            <a:ext cx="189909" cy="416068"/>
          </a:xfrm>
          <a:prstGeom prst="line">
            <a:avLst/>
          </a:prstGeom>
          <a:ln w="9525" cmpd="sng">
            <a:solidFill>
              <a:srgbClr val="000000"/>
            </a:solidFill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7159211" y="943472"/>
            <a:ext cx="1299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Single pixel (289)</a:t>
            </a:r>
          </a:p>
        </p:txBody>
      </p:sp>
      <p:sp>
        <p:nvSpPr>
          <p:cNvPr id="102" name="Rectangle 101"/>
          <p:cNvSpPr/>
          <p:nvPr/>
        </p:nvSpPr>
        <p:spPr bwMode="auto">
          <a:xfrm>
            <a:off x="4863980" y="2998646"/>
            <a:ext cx="132549" cy="131688"/>
          </a:xfrm>
          <a:prstGeom prst="rect">
            <a:avLst/>
          </a:prstGeom>
          <a:noFill/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07" name="Straight Connector 106"/>
          <p:cNvCxnSpPr/>
          <p:nvPr/>
        </p:nvCxnSpPr>
        <p:spPr>
          <a:xfrm>
            <a:off x="4328974" y="3896037"/>
            <a:ext cx="1973205" cy="2304470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5402649" y="2869514"/>
            <a:ext cx="3509576" cy="1556436"/>
          </a:xfrm>
          <a:prstGeom prst="line">
            <a:avLst/>
          </a:prstGeom>
          <a:ln w="63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8" name="Picture 117" descr="Screen Shot 2015-05-04 at 19.32.01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10731" r="3801"/>
          <a:stretch/>
        </p:blipFill>
        <p:spPr>
          <a:xfrm>
            <a:off x="6323563" y="4442956"/>
            <a:ext cx="2580920" cy="1745569"/>
          </a:xfrm>
          <a:prstGeom prst="rect">
            <a:avLst/>
          </a:prstGeom>
        </p:spPr>
      </p:pic>
      <p:sp>
        <p:nvSpPr>
          <p:cNvPr id="103" name="Rectangle 102"/>
          <p:cNvSpPr/>
          <p:nvPr/>
        </p:nvSpPr>
        <p:spPr bwMode="auto">
          <a:xfrm>
            <a:off x="6297520" y="4427455"/>
            <a:ext cx="2614128" cy="1767062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grpSp>
        <p:nvGrpSpPr>
          <p:cNvPr id="106" name="Group 105"/>
          <p:cNvGrpSpPr/>
          <p:nvPr/>
        </p:nvGrpSpPr>
        <p:grpSpPr>
          <a:xfrm>
            <a:off x="1838398" y="3592766"/>
            <a:ext cx="687617" cy="1398005"/>
            <a:chOff x="6125036" y="3079483"/>
            <a:chExt cx="687617" cy="1398005"/>
          </a:xfrm>
        </p:grpSpPr>
        <p:sp>
          <p:nvSpPr>
            <p:cNvPr id="105" name="Rectangle 104"/>
            <p:cNvSpPr/>
            <p:nvPr/>
          </p:nvSpPr>
          <p:spPr bwMode="auto">
            <a:xfrm>
              <a:off x="6125036" y="3079483"/>
              <a:ext cx="662080" cy="1398005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pic>
          <p:nvPicPr>
            <p:cNvPr id="78" name="Picture 77" descr="Area_nopedsubtraction.pn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366" t="55268" r="2041" b="4392"/>
            <a:stretch/>
          </p:blipFill>
          <p:spPr>
            <a:xfrm>
              <a:off x="6172187" y="3124994"/>
              <a:ext cx="424149" cy="1314753"/>
            </a:xfrm>
            <a:prstGeom prst="rect">
              <a:avLst/>
            </a:prstGeom>
            <a:ln>
              <a:noFill/>
            </a:ln>
          </p:spPr>
        </p:pic>
        <p:sp>
          <p:nvSpPr>
            <p:cNvPr id="104" name="TextBox 103"/>
            <p:cNvSpPr txBox="1"/>
            <p:nvPr/>
          </p:nvSpPr>
          <p:spPr>
            <a:xfrm rot="5400000">
              <a:off x="6258847" y="3695063"/>
              <a:ext cx="876779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solidFill>
                    <a:srgbClr val="000000"/>
                  </a:solidFill>
                  <a:latin typeface="Arial"/>
                  <a:cs typeface="Arial"/>
                </a:rPr>
                <a:t>Pulse Area</a:t>
              </a:r>
            </a:p>
          </p:txBody>
        </p:sp>
      </p:grpSp>
      <p:sp>
        <p:nvSpPr>
          <p:cNvPr id="98" name="TextBox 97"/>
          <p:cNvSpPr txBox="1"/>
          <p:nvPr/>
        </p:nvSpPr>
        <p:spPr>
          <a:xfrm>
            <a:off x="7494321" y="4472999"/>
            <a:ext cx="13485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srgbClr val="000000"/>
                </a:solidFill>
                <a:latin typeface="Arial"/>
                <a:cs typeface="Arial"/>
              </a:rPr>
              <a:t>Average over MAPM (module 8)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328973" y="5969674"/>
            <a:ext cx="15957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rgbClr val="000000"/>
                </a:solidFill>
                <a:latin typeface="Arial"/>
                <a:cs typeface="Arial"/>
              </a:rPr>
              <a:t>Pedestal subtracted, un-calibrated data</a:t>
            </a:r>
          </a:p>
        </p:txBody>
      </p:sp>
      <p:sp>
        <p:nvSpPr>
          <p:cNvPr id="141" name="Content Placeholder 2"/>
          <p:cNvSpPr txBox="1">
            <a:spLocks/>
          </p:cNvSpPr>
          <p:nvPr/>
        </p:nvSpPr>
        <p:spPr bwMode="auto">
          <a:xfrm>
            <a:off x="177571" y="1716260"/>
            <a:ext cx="2835872" cy="1442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"/>
              <a:defRPr sz="280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charset="2"/>
              <a:buChar char="Ø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lvl="1">
              <a:defRPr/>
            </a:pPr>
            <a:r>
              <a:rPr lang="en-US" sz="1600" dirty="0" smtClean="0"/>
              <a:t>Analysis chain and event-viewer under development</a:t>
            </a:r>
          </a:p>
        </p:txBody>
      </p:sp>
    </p:spTree>
    <p:extLst>
      <p:ext uri="{BB962C8B-B14F-4D97-AF65-F5344CB8AC3E}">
        <p14:creationId xmlns:p14="http://schemas.microsoft.com/office/powerpoint/2010/main" val="206554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Auxiliary Systems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9385" y="991400"/>
            <a:ext cx="3899127" cy="419216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PSU </a:t>
            </a:r>
          </a:p>
          <a:p>
            <a:pPr lvl="1">
              <a:defRPr/>
            </a:pPr>
            <a:r>
              <a:rPr lang="en-US" sz="1600" dirty="0"/>
              <a:t>L</a:t>
            </a:r>
            <a:r>
              <a:rPr lang="en-US" sz="1600" dirty="0" smtClean="0"/>
              <a:t>ocated behind M2</a:t>
            </a:r>
          </a:p>
          <a:p>
            <a:pPr lvl="1">
              <a:defRPr/>
            </a:pPr>
            <a:r>
              <a:rPr lang="en-US" sz="1600" dirty="0" smtClean="0"/>
              <a:t>Identical to the one being used in the lab</a:t>
            </a:r>
          </a:p>
          <a:p>
            <a:pPr>
              <a:defRPr/>
            </a:pPr>
            <a:r>
              <a:rPr lang="en-US" sz="2000" dirty="0" smtClean="0"/>
              <a:t>Chiller </a:t>
            </a:r>
          </a:p>
          <a:p>
            <a:pPr lvl="1">
              <a:defRPr/>
            </a:pPr>
            <a:r>
              <a:rPr lang="en-US" sz="1600" dirty="0" smtClean="0"/>
              <a:t>Cooling loop now tested in Leicester</a:t>
            </a:r>
          </a:p>
          <a:p>
            <a:pPr lvl="1">
              <a:defRPr/>
            </a:pPr>
            <a:endParaRPr lang="en-US" sz="1600" dirty="0" smtClean="0"/>
          </a:p>
          <a:p>
            <a:pPr>
              <a:defRPr/>
            </a:pPr>
            <a:endParaRPr lang="en-US" sz="2000" dirty="0" smtClean="0"/>
          </a:p>
        </p:txBody>
      </p:sp>
      <p:pic>
        <p:nvPicPr>
          <p:cNvPr id="5" name="Picture 4" descr="GCT - compl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349" y="212652"/>
            <a:ext cx="4165684" cy="29899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32694" y="467083"/>
            <a:ext cx="2351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GATE</a:t>
            </a:r>
            <a:endParaRPr lang="en-US" sz="1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2884" y="1897275"/>
            <a:ext cx="685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Camera Power Supply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 rot="16200000">
            <a:off x="4855766" y="1754564"/>
            <a:ext cx="218135" cy="194967"/>
            <a:chOff x="1958934" y="308432"/>
            <a:chExt cx="526684" cy="61966"/>
          </a:xfrm>
        </p:grpSpPr>
        <p:cxnSp>
          <p:nvCxnSpPr>
            <p:cNvPr id="9" name="Straight Connector 8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8073276" y="2462763"/>
            <a:ext cx="685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Chiller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 rot="16200000" flipV="1">
            <a:off x="7495603" y="1806738"/>
            <a:ext cx="542997" cy="851749"/>
            <a:chOff x="1958934" y="308432"/>
            <a:chExt cx="526684" cy="61966"/>
          </a:xfrm>
        </p:grpSpPr>
        <p:cxnSp>
          <p:nvCxnSpPr>
            <p:cNvPr id="13" name="Straight Connector 12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412234" y="2722885"/>
            <a:ext cx="6852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Pipes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 rot="16200000">
            <a:off x="6554198" y="2618151"/>
            <a:ext cx="243371" cy="108326"/>
            <a:chOff x="1958934" y="308432"/>
            <a:chExt cx="526684" cy="61966"/>
          </a:xfrm>
        </p:grpSpPr>
        <p:cxnSp>
          <p:nvCxnSpPr>
            <p:cNvPr id="17" name="Straight Connector 16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Rear Connection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63" y="4171802"/>
            <a:ext cx="3172046" cy="2379035"/>
          </a:xfrm>
          <a:prstGeom prst="rect">
            <a:avLst/>
          </a:prstGeom>
        </p:spPr>
      </p:pic>
      <p:pic>
        <p:nvPicPr>
          <p:cNvPr id="19" name="Picture 18" descr="Full cooling loop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071" y="3460929"/>
            <a:ext cx="4119878" cy="308990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627167" y="4064080"/>
            <a:ext cx="907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Dry / quick connections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1" name="Group 20"/>
          <p:cNvGrpSpPr/>
          <p:nvPr/>
        </p:nvGrpSpPr>
        <p:grpSpPr>
          <a:xfrm rot="16200000" flipH="1">
            <a:off x="4715371" y="4554622"/>
            <a:ext cx="470620" cy="166646"/>
            <a:chOff x="1958934" y="308432"/>
            <a:chExt cx="526684" cy="61966"/>
          </a:xfrm>
        </p:grpSpPr>
        <p:cxnSp>
          <p:nvCxnSpPr>
            <p:cNvPr id="22" name="Straight Connector 21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rot="16200000" flipH="1">
            <a:off x="5818123" y="3357244"/>
            <a:ext cx="530580" cy="737950"/>
            <a:chOff x="1958934" y="308432"/>
            <a:chExt cx="526684" cy="61966"/>
          </a:xfrm>
        </p:grpSpPr>
        <p:cxnSp>
          <p:nvCxnSpPr>
            <p:cNvPr id="25" name="Straight Connector 24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26"/>
          <p:cNvSpPr txBox="1"/>
          <p:nvPr/>
        </p:nvSpPr>
        <p:spPr>
          <a:xfrm>
            <a:off x="5340939" y="3122375"/>
            <a:ext cx="907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Ethernet controllable 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408459" y="4064080"/>
            <a:ext cx="1043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Camera Thermal Exchange Unit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9" name="Group 28"/>
          <p:cNvGrpSpPr/>
          <p:nvPr/>
        </p:nvGrpSpPr>
        <p:grpSpPr>
          <a:xfrm rot="16200000" flipH="1">
            <a:off x="5442985" y="4664145"/>
            <a:ext cx="776237" cy="166646"/>
            <a:chOff x="1958934" y="308432"/>
            <a:chExt cx="526684" cy="61966"/>
          </a:xfrm>
        </p:grpSpPr>
        <p:cxnSp>
          <p:nvCxnSpPr>
            <p:cNvPr id="30" name="Straight Connector 29"/>
            <p:cNvCxnSpPr/>
            <p:nvPr/>
          </p:nvCxnSpPr>
          <p:spPr>
            <a:xfrm rot="5400000" flipH="1" flipV="1">
              <a:off x="2057397" y="209972"/>
              <a:ext cx="0" cy="196925"/>
            </a:xfrm>
            <a:prstGeom prst="line">
              <a:avLst/>
            </a:prstGeom>
            <a:ln w="952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V="1">
              <a:off x="2289755" y="174539"/>
              <a:ext cx="61966" cy="329756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1860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56" y="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6521" y="657456"/>
            <a:ext cx="2703194" cy="2813544"/>
          </a:xfrm>
        </p:spPr>
        <p:txBody>
          <a:bodyPr/>
          <a:lstStyle/>
          <a:p>
            <a:pPr>
              <a:defRPr/>
            </a:pPr>
            <a:r>
              <a:rPr lang="en-US" sz="1600" dirty="0" smtClean="0"/>
              <a:t>See previous meetings for overview</a:t>
            </a:r>
          </a:p>
          <a:p>
            <a:pPr>
              <a:defRPr/>
            </a:pPr>
            <a:r>
              <a:rPr lang="en-US" sz="1600" dirty="0" smtClean="0"/>
              <a:t>Latest news:</a:t>
            </a:r>
          </a:p>
          <a:p>
            <a:pPr lvl="1">
              <a:defRPr/>
            </a:pPr>
            <a:r>
              <a:rPr lang="en-US" sz="1200" dirty="0" smtClean="0"/>
              <a:t>TARGET-7 modules under test at ECAP</a:t>
            </a:r>
          </a:p>
          <a:p>
            <a:pPr lvl="1">
              <a:defRPr/>
            </a:pPr>
            <a:r>
              <a:rPr lang="en-US" sz="1200" dirty="0" smtClean="0"/>
              <a:t>Last part of </a:t>
            </a:r>
            <a:r>
              <a:rPr lang="en-US" sz="1200" dirty="0" err="1" smtClean="0"/>
              <a:t>SiPM</a:t>
            </a:r>
            <a:r>
              <a:rPr lang="en-US" sz="1200" dirty="0" smtClean="0"/>
              <a:t> tile delivery delayed</a:t>
            </a:r>
          </a:p>
          <a:p>
            <a:pPr lvl="1">
              <a:defRPr/>
            </a:pPr>
            <a:r>
              <a:rPr lang="en-US" sz="1200" dirty="0" smtClean="0"/>
              <a:t>Front-end buffer and preamp now under test at Leicester with full </a:t>
            </a:r>
            <a:r>
              <a:rPr lang="en-US" sz="1200" dirty="0" err="1" smtClean="0"/>
              <a:t>SiPM</a:t>
            </a:r>
            <a:r>
              <a:rPr lang="en-US" sz="1200" dirty="0" smtClean="0"/>
              <a:t> tile attached to base</a:t>
            </a:r>
          </a:p>
          <a:p>
            <a:pPr lvl="1">
              <a:defRPr/>
            </a:pPr>
            <a:endParaRPr lang="en-US" sz="1050" dirty="0" smtClean="0"/>
          </a:p>
          <a:p>
            <a:pPr lvl="1">
              <a:defRPr/>
            </a:pPr>
            <a:endParaRPr lang="en-US" sz="1200" dirty="0" smtClean="0"/>
          </a:p>
        </p:txBody>
      </p:sp>
      <p:pic>
        <p:nvPicPr>
          <p:cNvPr id="3" name="Picture 2" descr="2014-12-10 12.58.1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0476" r="7337"/>
          <a:stretch/>
        </p:blipFill>
        <p:spPr>
          <a:xfrm>
            <a:off x="4790934" y="57315"/>
            <a:ext cx="2045604" cy="1693595"/>
          </a:xfrm>
          <a:prstGeom prst="rect">
            <a:avLst/>
          </a:prstGeom>
        </p:spPr>
      </p:pic>
      <p:pic>
        <p:nvPicPr>
          <p:cNvPr id="6" name="Picture 5" descr="2014-12-10 12.58.3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6" t="13219" r="6455"/>
          <a:stretch/>
        </p:blipFill>
        <p:spPr>
          <a:xfrm>
            <a:off x="6890454" y="57315"/>
            <a:ext cx="2182123" cy="1692007"/>
          </a:xfrm>
          <a:prstGeom prst="rect">
            <a:avLst/>
          </a:prstGeom>
        </p:spPr>
      </p:pic>
      <p:pic>
        <p:nvPicPr>
          <p:cNvPr id="9" name="Picture 8" descr="2014-12-10 12.59.27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3" t="16415" r="17860" b="2538"/>
          <a:stretch/>
        </p:blipFill>
        <p:spPr>
          <a:xfrm>
            <a:off x="2706363" y="57315"/>
            <a:ext cx="2012679" cy="1703989"/>
          </a:xfrm>
          <a:prstGeom prst="rect">
            <a:avLst/>
          </a:prstGeom>
        </p:spPr>
      </p:pic>
      <p:pic>
        <p:nvPicPr>
          <p:cNvPr id="10" name="Picture 9" descr="2014-12-10 12.59.08.jpg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90438" y1="96083" x2="10688" y2="94167"/>
                        <a14:foregroundMark x1="19938" y1="86833" x2="24000" y2="88750"/>
                        <a14:foregroundMark x1="87250" y1="53333" x2="94188" y2="97250"/>
                        <a14:foregroundMark x1="60875" y1="16250" x2="58813" y2="16250"/>
                        <a14:foregroundMark x1="87813" y1="52667" x2="95125" y2="99667"/>
                        <a14:backgroundMark x1="94750" y1="93417" x2="95438" y2="9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" t="10072" r="2311"/>
          <a:stretch/>
        </p:blipFill>
        <p:spPr>
          <a:xfrm>
            <a:off x="431756" y="3892286"/>
            <a:ext cx="3836621" cy="2818769"/>
          </a:xfrm>
          <a:prstGeom prst="rect">
            <a:avLst/>
          </a:prstGeom>
        </p:spPr>
      </p:pic>
      <p:pic>
        <p:nvPicPr>
          <p:cNvPr id="11" name="Picture 10" descr="Screen Shot 2014-09-19 at 21.55.40.pn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22" r="2550"/>
          <a:stretch/>
        </p:blipFill>
        <p:spPr>
          <a:xfrm>
            <a:off x="5549558" y="4735290"/>
            <a:ext cx="2339863" cy="1415315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2" name="Rectangle 11"/>
          <p:cNvSpPr>
            <a:spLocks noChangeAspect="1"/>
          </p:cNvSpPr>
          <p:nvPr/>
        </p:nvSpPr>
        <p:spPr>
          <a:xfrm>
            <a:off x="2295059" y="5578921"/>
            <a:ext cx="360000" cy="360000"/>
          </a:xfrm>
          <a:prstGeom prst="rect">
            <a:avLst/>
          </a:prstGeom>
          <a:noFill/>
          <a:ln w="9525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295060" y="4735290"/>
            <a:ext cx="3254498" cy="843631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2295059" y="5938921"/>
            <a:ext cx="3254499" cy="211686"/>
          </a:xfrm>
          <a:prstGeom prst="line">
            <a:avLst/>
          </a:prstGeom>
          <a:ln w="952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987143" y="6446424"/>
            <a:ext cx="2713533" cy="0"/>
          </a:xfrm>
          <a:prstGeom prst="line">
            <a:avLst/>
          </a:prstGeom>
          <a:ln w="19050" cmpd="sng">
            <a:solidFill>
              <a:srgbClr val="FFFFFF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840001" y="4256307"/>
            <a:ext cx="346075" cy="1958975"/>
          </a:xfrm>
          <a:prstGeom prst="line">
            <a:avLst/>
          </a:prstGeom>
          <a:ln w="19050" cmpd="sng">
            <a:solidFill>
              <a:srgbClr val="FFFFFF"/>
            </a:solidFill>
            <a:headEnd type="stealth" w="med" len="med"/>
            <a:tailEnd type="stealth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836826" y="6205757"/>
            <a:ext cx="171450" cy="3176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1189251" y="4255527"/>
            <a:ext cx="132529" cy="780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79701" y="6205757"/>
            <a:ext cx="25400" cy="238125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6226" y="6215282"/>
            <a:ext cx="38100" cy="254000"/>
          </a:xfrm>
          <a:prstGeom prst="line">
            <a:avLst/>
          </a:prstGeom>
          <a:ln w="9525" cmpd="sng">
            <a:solidFill>
              <a:srgbClr val="FFFFFF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 rot="16804177">
            <a:off x="488739" y="5005674"/>
            <a:ext cx="800266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51.4 mm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7844" y="6413494"/>
            <a:ext cx="2676071" cy="24622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51.4 mm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959744" y="3644895"/>
            <a:ext cx="2676071" cy="43088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tr-TR" sz="1100" b="1" dirty="0" smtClean="0">
                <a:latin typeface="Arial"/>
                <a:cs typeface="Arial"/>
              </a:rPr>
              <a:t>CHEC-S SiPM: </a:t>
            </a:r>
          </a:p>
          <a:p>
            <a:pPr algn="ctr"/>
            <a:r>
              <a:rPr lang="tr-TR" sz="1100" b="1" dirty="0" smtClean="0">
                <a:latin typeface="Arial"/>
                <a:cs typeface="Arial"/>
              </a:rPr>
              <a:t>Hamamatsu </a:t>
            </a:r>
            <a:r>
              <a:rPr lang="tr-TR" sz="1100" b="1" dirty="0">
                <a:latin typeface="Arial"/>
                <a:cs typeface="Arial"/>
              </a:rPr>
              <a:t>S12642-1616PA-50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24" name="Trapezoid 23"/>
          <p:cNvSpPr/>
          <p:nvPr/>
        </p:nvSpPr>
        <p:spPr>
          <a:xfrm>
            <a:off x="2179851" y="4758877"/>
            <a:ext cx="282575" cy="219075"/>
          </a:xfrm>
          <a:prstGeom prst="trapezoid">
            <a:avLst>
              <a:gd name="adj" fmla="val 3261"/>
            </a:avLst>
          </a:prstGeom>
          <a:noFill/>
          <a:ln w="127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 flipH="1">
            <a:off x="1959418" y="4544018"/>
            <a:ext cx="353390" cy="289366"/>
            <a:chOff x="2058819" y="4652870"/>
            <a:chExt cx="395515" cy="289366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058819" y="4652870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249319" y="4656485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/>
          <p:cNvSpPr txBox="1"/>
          <p:nvPr/>
        </p:nvSpPr>
        <p:spPr>
          <a:xfrm>
            <a:off x="1330625" y="4430751"/>
            <a:ext cx="68322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4 pixels combined to make 1 CHEC-S pixel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80489" y="6295248"/>
            <a:ext cx="191209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latin typeface="Arial"/>
                <a:cs typeface="Arial"/>
              </a:rPr>
              <a:t>Through Silicon Via (TSV)</a:t>
            </a:r>
            <a:endParaRPr lang="en-US" sz="800" dirty="0">
              <a:latin typeface="Arial"/>
              <a:cs typeface="Arial"/>
            </a:endParaRPr>
          </a:p>
        </p:txBody>
      </p:sp>
      <p:grpSp>
        <p:nvGrpSpPr>
          <p:cNvPr id="30" name="Group 29"/>
          <p:cNvGrpSpPr/>
          <p:nvPr/>
        </p:nvGrpSpPr>
        <p:grpSpPr>
          <a:xfrm flipH="1" flipV="1">
            <a:off x="7180367" y="5930774"/>
            <a:ext cx="304220" cy="485145"/>
            <a:chOff x="6941520" y="6153683"/>
            <a:chExt cx="395515" cy="289366"/>
          </a:xfrm>
        </p:grpSpPr>
        <p:cxnSp>
          <p:nvCxnSpPr>
            <p:cNvPr id="31" name="Straight Connector 30"/>
            <p:cNvCxnSpPr/>
            <p:nvPr/>
          </p:nvCxnSpPr>
          <p:spPr>
            <a:xfrm flipV="1">
              <a:off x="6941520" y="6153683"/>
              <a:ext cx="193222" cy="289366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32020" y="6157298"/>
              <a:ext cx="205015" cy="0"/>
            </a:xfrm>
            <a:prstGeom prst="line">
              <a:avLst/>
            </a:prstGeom>
            <a:ln w="12700" cmpd="sng">
              <a:solidFill>
                <a:schemeClr val="tx1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284169" y="4145649"/>
            <a:ext cx="346531" cy="279400"/>
            <a:chOff x="1739505" y="2564627"/>
            <a:chExt cx="395515" cy="289366"/>
          </a:xfrm>
        </p:grpSpPr>
        <p:cxnSp>
          <p:nvCxnSpPr>
            <p:cNvPr id="34" name="Straight Connector 33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/>
          <p:cNvSpPr txBox="1"/>
          <p:nvPr/>
        </p:nvSpPr>
        <p:spPr>
          <a:xfrm>
            <a:off x="2592593" y="4035844"/>
            <a:ext cx="1026885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Arial"/>
                <a:cs typeface="Arial"/>
              </a:rPr>
              <a:t>64 camera pixels</a:t>
            </a:r>
            <a:endParaRPr lang="en-US"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201887" y="6328955"/>
            <a:ext cx="1250029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Depth of ~3.5 mm (including base PCB)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38" name="Group 37"/>
          <p:cNvGrpSpPr/>
          <p:nvPr/>
        </p:nvGrpSpPr>
        <p:grpSpPr>
          <a:xfrm flipV="1">
            <a:off x="3664844" y="6223004"/>
            <a:ext cx="616857" cy="208644"/>
            <a:chOff x="1739505" y="2564627"/>
            <a:chExt cx="395515" cy="289366"/>
          </a:xfrm>
        </p:grpSpPr>
        <p:cxnSp>
          <p:nvCxnSpPr>
            <p:cNvPr id="39" name="Straight Connector 38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3038915" y="4345220"/>
            <a:ext cx="635000" cy="390071"/>
            <a:chOff x="1739505" y="2564627"/>
            <a:chExt cx="395515" cy="289366"/>
          </a:xfrm>
        </p:grpSpPr>
        <p:cxnSp>
          <p:nvCxnSpPr>
            <p:cNvPr id="42" name="Straight Connector 41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3619501" y="4249786"/>
            <a:ext cx="970630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87% geometric fill factor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409029" y="5232406"/>
            <a:ext cx="635000" cy="390071"/>
            <a:chOff x="1739505" y="2564627"/>
            <a:chExt cx="395515" cy="289366"/>
          </a:xfrm>
        </p:grpSpPr>
        <p:cxnSp>
          <p:nvCxnSpPr>
            <p:cNvPr id="46" name="Straight Connector 45"/>
            <p:cNvCxnSpPr/>
            <p:nvPr/>
          </p:nvCxnSpPr>
          <p:spPr>
            <a:xfrm flipV="1">
              <a:off x="1739505" y="2564627"/>
              <a:ext cx="193222" cy="289366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930005" y="2568242"/>
              <a:ext cx="205015" cy="0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3989614" y="5136972"/>
            <a:ext cx="1253657" cy="7078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93% geometric fill factor possible with 6 mm pixels and same gaps, tile reduces to 50 mm x 50 mm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49" name="Picture 24" descr="SAMTEC ERF8-010 proposal view 1.jp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3496999" y="1971473"/>
            <a:ext cx="3907239" cy="2679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 descr="2015-03-16 16.12.26.jp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t="26851" r="36175" b="44543"/>
          <a:stretch/>
        </p:blipFill>
        <p:spPr>
          <a:xfrm>
            <a:off x="7478596" y="2136552"/>
            <a:ext cx="1518248" cy="133444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7549305" y="3704633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Micro coax cables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>
            <a:off x="7684071" y="3342591"/>
            <a:ext cx="279978" cy="391789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697831" y="1793839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Rear of front-end buffer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96539" y="1783299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Front of front-end buffer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092418" y="1805867"/>
            <a:ext cx="1253657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Rear of </a:t>
            </a:r>
            <a:r>
              <a:rPr lang="en-US" sz="800" dirty="0" err="1" smtClean="0">
                <a:solidFill>
                  <a:srgbClr val="000000"/>
                </a:solidFill>
                <a:latin typeface="Arial"/>
                <a:cs typeface="Arial"/>
              </a:rPr>
              <a:t>SiPM</a:t>
            </a:r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 base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65" name="Straight Connector 64"/>
          <p:cNvCxnSpPr>
            <a:endCxn id="62" idx="0"/>
          </p:cNvCxnSpPr>
          <p:nvPr/>
        </p:nvCxnSpPr>
        <p:spPr>
          <a:xfrm>
            <a:off x="8324660" y="1636653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877837" y="1648681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3752539" y="1670729"/>
            <a:ext cx="0" cy="157186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TextBox 70"/>
          <p:cNvSpPr txBox="1"/>
          <p:nvPr/>
        </p:nvSpPr>
        <p:spPr>
          <a:xfrm>
            <a:off x="6177974" y="90028"/>
            <a:ext cx="640588" cy="21544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Op-amps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 flipV="1">
            <a:off x="6048205" y="203686"/>
            <a:ext cx="194063" cy="113768"/>
          </a:xfrm>
          <a:prstGeom prst="line">
            <a:avLst/>
          </a:prstGeom>
          <a:ln w="12700" cmpd="sng">
            <a:solidFill>
              <a:schemeClr val="tx1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772124" y="1455285"/>
            <a:ext cx="640588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/>
                <a:cs typeface="Arial"/>
              </a:rPr>
              <a:t>Bias circuits</a:t>
            </a:r>
            <a:endParaRPr lang="en-US" sz="8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77" name="Straight Connector 76"/>
          <p:cNvCxnSpPr/>
          <p:nvPr/>
        </p:nvCxnSpPr>
        <p:spPr>
          <a:xfrm flipH="1">
            <a:off x="2949673" y="1282037"/>
            <a:ext cx="225379" cy="214940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80"/>
          <p:cNvSpPr txBox="1"/>
          <p:nvPr/>
        </p:nvSpPr>
        <p:spPr>
          <a:xfrm>
            <a:off x="4314715" y="136195"/>
            <a:ext cx="881824" cy="33855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800" dirty="0" smtClean="0">
                <a:solidFill>
                  <a:srgbClr val="000000"/>
                </a:solidFill>
                <a:latin typeface="Arial"/>
                <a:cs typeface="Arial"/>
              </a:rPr>
              <a:t>Latching connectors</a:t>
            </a:r>
            <a:endParaRPr lang="en-US" sz="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cxnSp>
        <p:nvCxnSpPr>
          <p:cNvPr id="82" name="Straight Connector 81"/>
          <p:cNvCxnSpPr/>
          <p:nvPr/>
        </p:nvCxnSpPr>
        <p:spPr>
          <a:xfrm flipV="1">
            <a:off x="4044029" y="377423"/>
            <a:ext cx="419016" cy="280033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 flipV="1">
            <a:off x="5029212" y="377423"/>
            <a:ext cx="422704" cy="280032"/>
          </a:xfrm>
          <a:prstGeom prst="line">
            <a:avLst/>
          </a:prstGeom>
          <a:ln w="12700" cmpd="sng">
            <a:solidFill>
              <a:srgbClr val="FFFFFF"/>
            </a:solidFill>
            <a:headEnd type="oval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7484587" y="1282037"/>
            <a:ext cx="78478" cy="871056"/>
          </a:xfrm>
          <a:prstGeom prst="line">
            <a:avLst/>
          </a:prstGeom>
          <a:ln w="6350" cmpd="sng">
            <a:solidFill>
              <a:schemeClr val="tx1"/>
            </a:solidFill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/>
          <p:nvPr/>
        </p:nvCxnSpPr>
        <p:spPr>
          <a:xfrm>
            <a:off x="8595951" y="1282037"/>
            <a:ext cx="396278" cy="860506"/>
          </a:xfrm>
          <a:prstGeom prst="line">
            <a:avLst/>
          </a:prstGeom>
          <a:ln w="6350" cmpd="sng">
            <a:solidFill>
              <a:schemeClr val="tx1"/>
            </a:solidFill>
            <a:headEnd type="none" w="sm" len="sm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100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56" y="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156" y="867567"/>
            <a:ext cx="4852794" cy="2813544"/>
          </a:xfrm>
        </p:spPr>
        <p:txBody>
          <a:bodyPr/>
          <a:lstStyle/>
          <a:p>
            <a:pPr>
              <a:defRPr/>
            </a:pPr>
            <a:r>
              <a:rPr lang="en-US" sz="1800" dirty="0" smtClean="0"/>
              <a:t>Front end buffer tests</a:t>
            </a:r>
          </a:p>
          <a:p>
            <a:pPr>
              <a:defRPr/>
            </a:pPr>
            <a:r>
              <a:rPr lang="en-US" sz="1800" dirty="0" smtClean="0"/>
              <a:t>Only using mechanical samples thus far</a:t>
            </a:r>
          </a:p>
          <a:p>
            <a:pPr>
              <a:defRPr/>
            </a:pPr>
            <a:r>
              <a:rPr lang="en-US" sz="1800" dirty="0" smtClean="0"/>
              <a:t>Faster pulse rise time than previous devices</a:t>
            </a:r>
          </a:p>
          <a:p>
            <a:pPr>
              <a:defRPr/>
            </a:pPr>
            <a:r>
              <a:rPr lang="en-US" sz="1800" dirty="0" smtClean="0"/>
              <a:t>Ideal pulse requires more than p/z correction</a:t>
            </a:r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100" dirty="0" smtClean="0"/>
          </a:p>
          <a:p>
            <a:pPr lvl="1">
              <a:defRPr/>
            </a:pPr>
            <a:endParaRPr lang="en-US" sz="1400" dirty="0" smtClean="0"/>
          </a:p>
        </p:txBody>
      </p:sp>
      <p:grpSp>
        <p:nvGrpSpPr>
          <p:cNvPr id="60" name="Group 59"/>
          <p:cNvGrpSpPr/>
          <p:nvPr/>
        </p:nvGrpSpPr>
        <p:grpSpPr>
          <a:xfrm>
            <a:off x="358376" y="3136384"/>
            <a:ext cx="4540939" cy="2864123"/>
            <a:chOff x="358376" y="3583784"/>
            <a:chExt cx="4540939" cy="2864123"/>
          </a:xfrm>
        </p:grpSpPr>
        <p:pic>
          <p:nvPicPr>
            <p:cNvPr id="73" name="Picture 72" descr="2015-03-16 16.06.35.jp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24" t="11860" r="30284" b="54857"/>
            <a:stretch/>
          </p:blipFill>
          <p:spPr>
            <a:xfrm>
              <a:off x="358376" y="3583784"/>
              <a:ext cx="2991251" cy="2855115"/>
            </a:xfrm>
            <a:prstGeom prst="rect">
              <a:avLst/>
            </a:prstGeom>
          </p:spPr>
        </p:pic>
        <p:cxnSp>
          <p:nvCxnSpPr>
            <p:cNvPr id="74" name="Straight Connector 73"/>
            <p:cNvCxnSpPr>
              <a:endCxn id="75" idx="1"/>
            </p:cNvCxnSpPr>
            <p:nvPr/>
          </p:nvCxnSpPr>
          <p:spPr>
            <a:xfrm>
              <a:off x="2462369" y="5568496"/>
              <a:ext cx="988999" cy="602412"/>
            </a:xfrm>
            <a:prstGeom prst="line">
              <a:avLst/>
            </a:prstGeom>
            <a:ln w="12700" cmpd="sng">
              <a:solidFill>
                <a:srgbClr val="FFFFFF"/>
              </a:solidFill>
              <a:headEnd type="oval" w="sm" len="sm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3451368" y="5893909"/>
              <a:ext cx="1447947" cy="55399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r>
                <a:rPr lang="en-US" sz="10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SiPM</a:t>
              </a:r>
              <a:r>
                <a:rPr lang="en-US" sz="1000" dirty="0" smtClean="0">
                  <a:solidFill>
                    <a:srgbClr val="000000"/>
                  </a:solidFill>
                  <a:latin typeface="Arial"/>
                  <a:cs typeface="Arial"/>
                </a:rPr>
                <a:t> tile, base and front-end buffer test in dark box</a:t>
              </a:r>
              <a:endParaRPr lang="en-US" sz="1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9315" y="499190"/>
            <a:ext cx="3973412" cy="2382218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9315" y="3482168"/>
            <a:ext cx="3977985" cy="2382218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5619488" y="2902020"/>
            <a:ext cx="2533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Preamp response with 1 pixel</a:t>
            </a:r>
            <a:endParaRPr lang="en-GB" dirty="0"/>
          </a:p>
        </p:txBody>
      </p:sp>
      <p:sp>
        <p:nvSpPr>
          <p:cNvPr id="79" name="TextBox 78"/>
          <p:cNvSpPr txBox="1"/>
          <p:nvPr/>
        </p:nvSpPr>
        <p:spPr>
          <a:xfrm>
            <a:off x="5619488" y="5911805"/>
            <a:ext cx="26228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Preamp response with 4 pixels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7505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T_GCT_tel_sept201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25" y="3686842"/>
            <a:ext cx="4720074" cy="319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5333"/>
            <a:ext cx="9144000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GCT: The Gamma Cherenkov Telescope</a:t>
            </a:r>
            <a:endParaRPr lang="en-US" dirty="0">
              <a:solidFill>
                <a:srgbClr val="08153E"/>
              </a:solidFill>
            </a:endParaRPr>
          </a:p>
        </p:txBody>
      </p:sp>
      <p:cxnSp>
        <p:nvCxnSpPr>
          <p:cNvPr id="10" name="Straight Connector 9"/>
          <p:cNvCxnSpPr>
            <a:stCxn id="12" idx="0"/>
            <a:endCxn id="19" idx="0"/>
          </p:cNvCxnSpPr>
          <p:nvPr/>
        </p:nvCxnSpPr>
        <p:spPr bwMode="auto">
          <a:xfrm flipV="1">
            <a:off x="5021092" y="2083938"/>
            <a:ext cx="597744" cy="2577665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2" idx="3"/>
            <a:endCxn id="19" idx="3"/>
          </p:cNvCxnSpPr>
          <p:nvPr/>
        </p:nvCxnSpPr>
        <p:spPr bwMode="auto">
          <a:xfrm flipV="1">
            <a:off x="5291914" y="3481678"/>
            <a:ext cx="2706705" cy="1338990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 bwMode="auto">
          <a:xfrm rot="16669966">
            <a:off x="5018713" y="4514890"/>
            <a:ext cx="341313" cy="339725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 descr="003609-2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23" r="94535"/>
                    </a14:imgEffect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130" y="1029896"/>
            <a:ext cx="3861798" cy="262295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 rot="16669966">
            <a:off x="5597933" y="794733"/>
            <a:ext cx="2999200" cy="2985246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4336" y="5604075"/>
            <a:ext cx="739324" cy="12753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16200000">
            <a:off x="6642044" y="4369847"/>
            <a:ext cx="189828" cy="4814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7911674">
            <a:off x="4611963" y="4964126"/>
            <a:ext cx="1334190" cy="32132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7514" y="725874"/>
            <a:ext cx="5590971" cy="10153650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en-US" dirty="0" smtClean="0"/>
              <a:t>Contents:</a:t>
            </a:r>
          </a:p>
          <a:p>
            <a:pPr>
              <a:defRPr/>
            </a:pPr>
            <a:r>
              <a:rPr lang="en-US" dirty="0" smtClean="0"/>
              <a:t>Camera team evolution</a:t>
            </a:r>
          </a:p>
          <a:p>
            <a:pPr>
              <a:defRPr/>
            </a:pPr>
            <a:r>
              <a:rPr lang="en-US" dirty="0" smtClean="0"/>
              <a:t>CHEC-M </a:t>
            </a:r>
          </a:p>
          <a:p>
            <a:pPr lvl="1">
              <a:defRPr/>
            </a:pPr>
            <a:r>
              <a:rPr lang="en-US" dirty="0" smtClean="0"/>
              <a:t>Overview</a:t>
            </a:r>
          </a:p>
          <a:p>
            <a:pPr lvl="1">
              <a:defRPr/>
            </a:pPr>
            <a:r>
              <a:rPr lang="en-US" dirty="0" smtClean="0"/>
              <a:t>Mechanics</a:t>
            </a:r>
          </a:p>
          <a:p>
            <a:pPr lvl="1">
              <a:defRPr/>
            </a:pPr>
            <a:r>
              <a:rPr lang="en-US" dirty="0" smtClean="0"/>
              <a:t>Electronics</a:t>
            </a:r>
          </a:p>
          <a:p>
            <a:pPr lvl="1">
              <a:defRPr/>
            </a:pPr>
            <a:r>
              <a:rPr lang="en-US" dirty="0" smtClean="0"/>
              <a:t>Commissioning</a:t>
            </a:r>
          </a:p>
          <a:p>
            <a:pPr lvl="1">
              <a:defRPr/>
            </a:pPr>
            <a:r>
              <a:rPr lang="en-US" dirty="0" smtClean="0"/>
              <a:t>Auxiliary Systems</a:t>
            </a:r>
          </a:p>
          <a:p>
            <a:pPr>
              <a:defRPr/>
            </a:pPr>
            <a:r>
              <a:rPr lang="en-US" dirty="0" smtClean="0"/>
              <a:t>CHEC-S and beyond</a:t>
            </a:r>
          </a:p>
          <a:p>
            <a:pPr lvl="1">
              <a:defRPr/>
            </a:pPr>
            <a:r>
              <a:rPr lang="en-US" dirty="0" smtClean="0"/>
              <a:t>SiPMs</a:t>
            </a:r>
          </a:p>
          <a:p>
            <a:pPr lvl="1">
              <a:defRPr/>
            </a:pPr>
            <a:r>
              <a:rPr lang="en-US" dirty="0" smtClean="0"/>
              <a:t>Front-end electronics</a:t>
            </a:r>
          </a:p>
          <a:p>
            <a:pPr>
              <a:defRPr/>
            </a:pPr>
            <a:r>
              <a:rPr lang="en-US" dirty="0" smtClean="0"/>
              <a:t>Summary</a:t>
            </a:r>
          </a:p>
          <a:p>
            <a:pPr lvl="1">
              <a:defRPr/>
            </a:pPr>
            <a:endParaRPr lang="en-US" dirty="0" smtClean="0"/>
          </a:p>
          <a:p>
            <a:pPr lvl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39348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7" t="11002" r="973" b="15857"/>
          <a:stretch/>
        </p:blipFill>
        <p:spPr>
          <a:xfrm>
            <a:off x="4184693" y="2744664"/>
            <a:ext cx="4896000" cy="26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1849" r="5435" b="27744"/>
          <a:stretch/>
        </p:blipFill>
        <p:spPr>
          <a:xfrm>
            <a:off x="4328693" y="946764"/>
            <a:ext cx="4608000" cy="183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56" y="0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38156" y="867567"/>
            <a:ext cx="5614944" cy="417115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SiPM – epoxy coating requested</a:t>
            </a:r>
          </a:p>
          <a:p>
            <a:pPr lvl="1">
              <a:defRPr/>
            </a:pPr>
            <a:r>
              <a:rPr lang="en-US" sz="1800" dirty="0" smtClean="0"/>
              <a:t>Not supplied by Hamamatsu</a:t>
            </a:r>
          </a:p>
          <a:p>
            <a:pPr lvl="1">
              <a:defRPr/>
            </a:pPr>
            <a:r>
              <a:rPr lang="en-US" sz="1800" dirty="0" smtClean="0"/>
              <a:t>Thin (</a:t>
            </a:r>
            <a:r>
              <a:rPr lang="en-US" sz="1800" dirty="0" err="1" smtClean="0"/>
              <a:t>paralene</a:t>
            </a:r>
            <a:r>
              <a:rPr lang="en-US" sz="1800" dirty="0" smtClean="0"/>
              <a:t>?) coating only</a:t>
            </a:r>
          </a:p>
          <a:p>
            <a:pPr lvl="1">
              <a:defRPr/>
            </a:pPr>
            <a:r>
              <a:rPr lang="en-US" sz="1800" dirty="0" smtClean="0"/>
              <a:t>No waterproofing</a:t>
            </a:r>
          </a:p>
          <a:p>
            <a:pPr>
              <a:defRPr/>
            </a:pPr>
            <a:r>
              <a:rPr lang="en-US" sz="2400" dirty="0"/>
              <a:t>Camera window required</a:t>
            </a:r>
          </a:p>
          <a:p>
            <a:pPr>
              <a:defRPr/>
            </a:pPr>
            <a:r>
              <a:rPr lang="en-US" sz="2400" dirty="0"/>
              <a:t>Borofloat-33 glass</a:t>
            </a:r>
          </a:p>
          <a:p>
            <a:pPr lvl="1">
              <a:defRPr/>
            </a:pPr>
            <a:r>
              <a:rPr lang="en-US" sz="1800" dirty="0"/>
              <a:t>Not obtainable thin </a:t>
            </a:r>
            <a:r>
              <a:rPr lang="en-US" sz="1800" dirty="0" smtClean="0"/>
              <a:t>enough</a:t>
            </a:r>
          </a:p>
          <a:p>
            <a:pPr>
              <a:defRPr/>
            </a:pPr>
            <a:r>
              <a:rPr lang="en-US" sz="2400" dirty="0" err="1"/>
              <a:t>Shinkolite</a:t>
            </a:r>
            <a:r>
              <a:rPr lang="en-US" sz="2400" dirty="0"/>
              <a:t> </a:t>
            </a:r>
            <a:r>
              <a:rPr lang="en-US" sz="2400" dirty="0" smtClean="0"/>
              <a:t>plastic</a:t>
            </a:r>
          </a:p>
          <a:p>
            <a:pPr lvl="1">
              <a:defRPr/>
            </a:pPr>
            <a:r>
              <a:rPr lang="en-US" sz="2000" dirty="0"/>
              <a:t>Not obtainable thin </a:t>
            </a:r>
            <a:r>
              <a:rPr lang="en-US" sz="2000" dirty="0" smtClean="0"/>
              <a:t>enough</a:t>
            </a:r>
          </a:p>
          <a:p>
            <a:pPr>
              <a:defRPr/>
            </a:pPr>
            <a:r>
              <a:rPr lang="en-US" sz="2400" dirty="0" smtClean="0"/>
              <a:t>PMMA – </a:t>
            </a:r>
            <a:r>
              <a:rPr lang="en-US" sz="2400" dirty="0" err="1" smtClean="0"/>
              <a:t>Polycasa</a:t>
            </a:r>
            <a:r>
              <a:rPr lang="en-US" sz="2400" dirty="0" smtClean="0"/>
              <a:t> XT-UVT</a:t>
            </a:r>
          </a:p>
          <a:p>
            <a:pPr lvl="1">
              <a:defRPr/>
            </a:pPr>
            <a:r>
              <a:rPr lang="en-US" sz="2000" dirty="0" smtClean="0"/>
              <a:t>Thermal forming or blow </a:t>
            </a:r>
            <a:r>
              <a:rPr lang="en-US" sz="2000" dirty="0" err="1" smtClean="0"/>
              <a:t>moulding</a:t>
            </a:r>
            <a:endParaRPr lang="en-US" sz="2000" dirty="0" smtClean="0"/>
          </a:p>
          <a:p>
            <a:pPr lvl="1">
              <a:defRPr/>
            </a:pPr>
            <a:r>
              <a:rPr lang="en-US" sz="2000" dirty="0" smtClean="0"/>
              <a:t>2mm thick</a:t>
            </a:r>
            <a:r>
              <a:rPr lang="en-US" sz="2000" dirty="0" smtClean="0">
                <a:sym typeface="Wingdings" panose="05000000000000000000" pitchFamily="2" charset="2"/>
              </a:rPr>
              <a:t>82% trans.</a:t>
            </a:r>
          </a:p>
          <a:p>
            <a:pPr lvl="1">
              <a:defRPr/>
            </a:pPr>
            <a:r>
              <a:rPr lang="en-US" sz="2000" dirty="0" smtClean="0">
                <a:sym typeface="Wingdings" panose="05000000000000000000" pitchFamily="2" charset="2"/>
              </a:rPr>
              <a:t>But high thermal expansion</a:t>
            </a:r>
          </a:p>
          <a:p>
            <a:pPr lvl="1">
              <a:defRPr/>
            </a:pPr>
            <a:r>
              <a:rPr lang="en-US" sz="2000" dirty="0" smtClean="0">
                <a:sym typeface="Wingdings" panose="05000000000000000000" pitchFamily="2" charset="2"/>
              </a:rPr>
              <a:t>Need flexible seals</a:t>
            </a:r>
            <a:endParaRPr lang="en-US" sz="2000" dirty="0" smtClean="0"/>
          </a:p>
          <a:p>
            <a:pPr lvl="1">
              <a:defRPr/>
            </a:pPr>
            <a:endParaRPr lang="en-US" sz="1800" dirty="0"/>
          </a:p>
          <a:p>
            <a:pPr lvl="1">
              <a:defRPr/>
            </a:pPr>
            <a:endParaRPr lang="en-US" sz="1800" dirty="0" smtClean="0"/>
          </a:p>
          <a:p>
            <a:pPr marL="342900" lvl="1" indent="-342900">
              <a:buFont typeface="Wingdings" charset="2"/>
              <a:buChar char=""/>
              <a:defRPr/>
            </a:pPr>
            <a:r>
              <a:rPr lang="en-US" sz="1800" dirty="0" smtClean="0"/>
              <a:t>Not </a:t>
            </a:r>
            <a:r>
              <a:rPr lang="en-US" sz="1800" dirty="0"/>
              <a:t>obtainable thin enough</a:t>
            </a:r>
          </a:p>
          <a:p>
            <a:pPr>
              <a:defRPr/>
            </a:pPr>
            <a:endParaRPr lang="cy-GB" sz="1800" dirty="0" smtClean="0"/>
          </a:p>
          <a:p>
            <a:pPr lvl="1">
              <a:defRPr/>
            </a:pPr>
            <a:endParaRPr lang="en-US" sz="1800" dirty="0" smtClean="0"/>
          </a:p>
          <a:p>
            <a:pPr>
              <a:defRPr/>
            </a:pPr>
            <a:endParaRPr lang="en-US" sz="1400" dirty="0" smtClean="0"/>
          </a:p>
          <a:p>
            <a:pPr lvl="1">
              <a:defRPr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07453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Beyond CHEC-S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59385" y="991400"/>
            <a:ext cx="8015728" cy="4192164"/>
          </a:xfrm>
        </p:spPr>
        <p:txBody>
          <a:bodyPr/>
          <a:lstStyle/>
          <a:p>
            <a:pPr>
              <a:defRPr/>
            </a:pPr>
            <a:r>
              <a:rPr lang="en-US" sz="2000" dirty="0" smtClean="0"/>
              <a:t>Conventional front-end electronics options</a:t>
            </a:r>
          </a:p>
          <a:p>
            <a:pPr lvl="1">
              <a:defRPr/>
            </a:pPr>
            <a:r>
              <a:rPr lang="en-US" sz="1600" dirty="0" smtClean="0"/>
              <a:t>CHEC-S discrete solution (integrated near sensor)</a:t>
            </a:r>
          </a:p>
          <a:p>
            <a:pPr lvl="1">
              <a:defRPr/>
            </a:pPr>
            <a:r>
              <a:rPr lang="en-US" sz="1600" dirty="0" smtClean="0"/>
              <a:t>Existing TARGET7 </a:t>
            </a:r>
            <a:r>
              <a:rPr lang="en-US" sz="1600" dirty="0"/>
              <a:t>daughterboard </a:t>
            </a:r>
            <a:r>
              <a:rPr lang="en-US" sz="1600" dirty="0" smtClean="0"/>
              <a:t>design</a:t>
            </a:r>
          </a:p>
          <a:p>
            <a:pPr>
              <a:defRPr/>
            </a:pPr>
            <a:r>
              <a:rPr lang="en-US" sz="2000" dirty="0" smtClean="0"/>
              <a:t>PACTA chip – ICC-UB</a:t>
            </a:r>
            <a:endParaRPr lang="en-US" sz="2000" dirty="0"/>
          </a:p>
          <a:p>
            <a:pPr lvl="1">
              <a:defRPr/>
            </a:pPr>
            <a:r>
              <a:rPr lang="en-US" sz="1600" dirty="0" smtClean="0"/>
              <a:t>Multichannel ASIC front-end electronics</a:t>
            </a:r>
          </a:p>
          <a:p>
            <a:pPr lvl="1">
              <a:defRPr/>
            </a:pPr>
            <a:r>
              <a:rPr lang="en-US" sz="1600" dirty="0" smtClean="0"/>
              <a:t>Initially developed for LST/MST</a:t>
            </a:r>
          </a:p>
          <a:p>
            <a:pPr lvl="1">
              <a:defRPr/>
            </a:pPr>
            <a:r>
              <a:rPr lang="en-US" sz="1600" dirty="0" smtClean="0"/>
              <a:t>Designed for SiPMs (high capacitance)</a:t>
            </a:r>
          </a:p>
          <a:p>
            <a:pPr lvl="1">
              <a:defRPr/>
            </a:pPr>
            <a:r>
              <a:rPr lang="en-US" sz="1600" dirty="0" smtClean="0"/>
              <a:t>Integrated additional functionality for SST</a:t>
            </a:r>
          </a:p>
          <a:p>
            <a:pPr>
              <a:defRPr/>
            </a:pPr>
            <a:r>
              <a:rPr lang="en-US" sz="2000" dirty="0"/>
              <a:t>TARGET-C and TARGET-CCTV</a:t>
            </a:r>
          </a:p>
          <a:p>
            <a:pPr lvl="1">
              <a:defRPr/>
            </a:pPr>
            <a:r>
              <a:rPr lang="en-US" sz="1600" dirty="0"/>
              <a:t>Substrate noise </a:t>
            </a:r>
            <a:r>
              <a:rPr lang="en-US" sz="1600" dirty="0">
                <a:sym typeface="Wingdings" panose="05000000000000000000" pitchFamily="2" charset="2"/>
              </a:rPr>
              <a:t> 2 separate ASICs required</a:t>
            </a:r>
            <a:endParaRPr lang="en-US" sz="1600" dirty="0"/>
          </a:p>
          <a:p>
            <a:pPr>
              <a:defRPr/>
            </a:pPr>
            <a:r>
              <a:rPr lang="en-US" sz="2000" dirty="0" smtClean="0"/>
              <a:t>Latest SiPMs?</a:t>
            </a:r>
          </a:p>
          <a:p>
            <a:pPr lvl="1">
              <a:defRPr/>
            </a:pPr>
            <a:r>
              <a:rPr lang="en-US" sz="1800" dirty="0" smtClean="0"/>
              <a:t>Technology still improving</a:t>
            </a:r>
          </a:p>
          <a:p>
            <a:pPr lvl="1">
              <a:defRPr/>
            </a:pPr>
            <a:r>
              <a:rPr lang="en-US" sz="1800" dirty="0" smtClean="0"/>
              <a:t>No imp. from Hamamatsu after LCT5</a:t>
            </a:r>
          </a:p>
          <a:p>
            <a:pPr lvl="1">
              <a:defRPr/>
            </a:pPr>
            <a:r>
              <a:rPr lang="en-US" sz="1800" dirty="0" smtClean="0"/>
              <a:t>Other manufacturers still viable</a:t>
            </a:r>
          </a:p>
          <a:p>
            <a:pPr lvl="1">
              <a:defRPr/>
            </a:pPr>
            <a:r>
              <a:rPr lang="en-US" sz="1800" dirty="0" smtClean="0"/>
              <a:t>Larger pixel size</a:t>
            </a:r>
          </a:p>
          <a:p>
            <a:pPr lvl="1">
              <a:defRPr/>
            </a:pPr>
            <a:endParaRPr lang="en-US" sz="1800" dirty="0" smtClean="0"/>
          </a:p>
          <a:p>
            <a:pPr lvl="1">
              <a:defRPr/>
            </a:pPr>
            <a:endParaRPr lang="en-US" sz="1800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4905297" y="2593063"/>
            <a:ext cx="3821393" cy="3959152"/>
            <a:chOff x="5094514" y="2440452"/>
            <a:chExt cx="3821393" cy="3959152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6619825" y="3137064"/>
              <a:ext cx="2619" cy="318889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8881905" y="3102699"/>
              <a:ext cx="2619" cy="318889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6600024" y="3114653"/>
              <a:ext cx="2315883" cy="1494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>
              <a:spLocks noChangeAspect="1"/>
            </p:cNvSpPr>
            <p:nvPr/>
          </p:nvSpPr>
          <p:spPr>
            <a:xfrm>
              <a:off x="6624684" y="3292319"/>
              <a:ext cx="2262134" cy="2267837"/>
            </a:xfrm>
            <a:prstGeom prst="rect">
              <a:avLst/>
            </a:prstGeom>
            <a:solidFill>
              <a:srgbClr val="008000"/>
            </a:solidFill>
            <a:ln w="3175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6620873" y="3290682"/>
              <a:ext cx="1139085" cy="1139085"/>
              <a:chOff x="7054862" y="1402982"/>
              <a:chExt cx="972000" cy="972000"/>
            </a:xfrm>
          </p:grpSpPr>
          <p:sp>
            <p:nvSpPr>
              <p:cNvPr id="10" name="Rectangle 9"/>
              <p:cNvSpPr>
                <a:spLocks noChangeAspect="1"/>
              </p:cNvSpPr>
              <p:nvPr/>
            </p:nvSpPr>
            <p:spPr>
              <a:xfrm>
                <a:off x="7054862" y="1402982"/>
                <a:ext cx="972000" cy="972000"/>
              </a:xfrm>
              <a:prstGeom prst="rect">
                <a:avLst/>
              </a:prstGeom>
              <a:solidFill>
                <a:srgbClr val="3366FF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7067290" y="1414455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27" name="Rectangle 26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Rectangle 27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Rectangle 28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Rectangle 29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2" name="Group 11"/>
              <p:cNvGrpSpPr/>
              <p:nvPr/>
            </p:nvGrpSpPr>
            <p:grpSpPr>
              <a:xfrm>
                <a:off x="7067290" y="1655378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23" name="Rectangle 22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ectangle 24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" name="Group 12"/>
              <p:cNvGrpSpPr/>
              <p:nvPr/>
            </p:nvGrpSpPr>
            <p:grpSpPr>
              <a:xfrm>
                <a:off x="7067290" y="1896301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19" name="Rectangle 18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Rectangle 19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Rectangle 20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Rectangle 21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7067290" y="2137224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15" name="Rectangle 14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ectangle 15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" name="Rectangle 16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Rectangle 17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31" name="Group 30"/>
            <p:cNvGrpSpPr/>
            <p:nvPr/>
          </p:nvGrpSpPr>
          <p:grpSpPr>
            <a:xfrm>
              <a:off x="7740917" y="3284871"/>
              <a:ext cx="1139085" cy="1139085"/>
              <a:chOff x="7054862" y="1402982"/>
              <a:chExt cx="972000" cy="972000"/>
            </a:xfrm>
          </p:grpSpPr>
          <p:sp>
            <p:nvSpPr>
              <p:cNvPr id="32" name="Rectangle 31"/>
              <p:cNvSpPr>
                <a:spLocks noChangeAspect="1"/>
              </p:cNvSpPr>
              <p:nvPr/>
            </p:nvSpPr>
            <p:spPr>
              <a:xfrm>
                <a:off x="7054862" y="1402982"/>
                <a:ext cx="972000" cy="972000"/>
              </a:xfrm>
              <a:prstGeom prst="rect">
                <a:avLst/>
              </a:prstGeom>
              <a:solidFill>
                <a:srgbClr val="3366FF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7067291" y="1414455"/>
                <a:ext cx="948582" cy="226800"/>
                <a:chOff x="7069739" y="1400835"/>
                <a:chExt cx="948582" cy="226800"/>
              </a:xfrm>
              <a:solidFill>
                <a:srgbClr val="FFFF00"/>
              </a:solidFill>
            </p:grpSpPr>
            <p:sp>
              <p:nvSpPr>
                <p:cNvPr id="49" name="Rectangle 48"/>
                <p:cNvSpPr>
                  <a:spLocks noChangeAspect="1"/>
                </p:cNvSpPr>
                <p:nvPr/>
              </p:nvSpPr>
              <p:spPr>
                <a:xfrm>
                  <a:off x="7069739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4" name="Group 33"/>
              <p:cNvGrpSpPr/>
              <p:nvPr/>
            </p:nvGrpSpPr>
            <p:grpSpPr>
              <a:xfrm>
                <a:off x="7067290" y="1655378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45" name="Rectangle 44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Rectangle 45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5" name="Group 34"/>
              <p:cNvGrpSpPr/>
              <p:nvPr/>
            </p:nvGrpSpPr>
            <p:grpSpPr>
              <a:xfrm>
                <a:off x="7067290" y="1896301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41" name="Rectangle 40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2" name="Rectangle 41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Rectangle 42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Rectangle 43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6" name="Group 35"/>
              <p:cNvGrpSpPr/>
              <p:nvPr/>
            </p:nvGrpSpPr>
            <p:grpSpPr>
              <a:xfrm>
                <a:off x="7067290" y="2137224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37" name="Rectangle 36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Rectangle 37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Rectangle 38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Rectangle 39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53" name="Group 52"/>
            <p:cNvGrpSpPr/>
            <p:nvPr/>
          </p:nvGrpSpPr>
          <p:grpSpPr>
            <a:xfrm>
              <a:off x="6619918" y="4410714"/>
              <a:ext cx="1139085" cy="1139085"/>
              <a:chOff x="7054862" y="1402982"/>
              <a:chExt cx="972000" cy="972000"/>
            </a:xfrm>
          </p:grpSpPr>
          <p:sp>
            <p:nvSpPr>
              <p:cNvPr id="54" name="Rectangle 53"/>
              <p:cNvSpPr>
                <a:spLocks noChangeAspect="1"/>
              </p:cNvSpPr>
              <p:nvPr/>
            </p:nvSpPr>
            <p:spPr>
              <a:xfrm>
                <a:off x="7054862" y="1402982"/>
                <a:ext cx="972000" cy="972000"/>
              </a:xfrm>
              <a:prstGeom prst="rect">
                <a:avLst/>
              </a:prstGeom>
              <a:solidFill>
                <a:srgbClr val="3366FF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7067290" y="1414455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71" name="Rectangle 70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6" name="Group 55"/>
              <p:cNvGrpSpPr/>
              <p:nvPr/>
            </p:nvGrpSpPr>
            <p:grpSpPr>
              <a:xfrm>
                <a:off x="7067290" y="1655378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67" name="Rectangle 66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7" name="Group 56"/>
              <p:cNvGrpSpPr/>
              <p:nvPr/>
            </p:nvGrpSpPr>
            <p:grpSpPr>
              <a:xfrm>
                <a:off x="7067290" y="1896301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63" name="Rectangle 62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Rectangle 63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Rectangle 64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7067290" y="2137224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59" name="Rectangle 58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75" name="Group 74"/>
            <p:cNvGrpSpPr/>
            <p:nvPr/>
          </p:nvGrpSpPr>
          <p:grpSpPr>
            <a:xfrm>
              <a:off x="7739962" y="4409761"/>
              <a:ext cx="1139085" cy="1139085"/>
              <a:chOff x="7054862" y="1402982"/>
              <a:chExt cx="972000" cy="972000"/>
            </a:xfrm>
          </p:grpSpPr>
          <p:sp>
            <p:nvSpPr>
              <p:cNvPr id="76" name="Rectangle 75"/>
              <p:cNvSpPr>
                <a:spLocks noChangeAspect="1"/>
              </p:cNvSpPr>
              <p:nvPr/>
            </p:nvSpPr>
            <p:spPr>
              <a:xfrm>
                <a:off x="7054862" y="1402982"/>
                <a:ext cx="972000" cy="972000"/>
              </a:xfrm>
              <a:prstGeom prst="rect">
                <a:avLst/>
              </a:prstGeom>
              <a:solidFill>
                <a:srgbClr val="3366FF"/>
              </a:solidFill>
              <a:ln w="3175" cmpd="sng"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7" name="Group 76"/>
              <p:cNvGrpSpPr/>
              <p:nvPr/>
            </p:nvGrpSpPr>
            <p:grpSpPr>
              <a:xfrm>
                <a:off x="7067290" y="1414455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93" name="Rectangle 92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 93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 94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 95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8" name="Group 77"/>
              <p:cNvGrpSpPr/>
              <p:nvPr/>
            </p:nvGrpSpPr>
            <p:grpSpPr>
              <a:xfrm>
                <a:off x="7067290" y="1655378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89" name="Rectangle 88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0" name="Rectangle 89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1" name="Rectangle 90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2" name="Rectangle 91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9" name="Group 78"/>
              <p:cNvGrpSpPr/>
              <p:nvPr/>
            </p:nvGrpSpPr>
            <p:grpSpPr>
              <a:xfrm>
                <a:off x="7067290" y="1896301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85" name="Rectangle 84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7" name="Rectangle 86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87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80" name="Group 79"/>
              <p:cNvGrpSpPr/>
              <p:nvPr/>
            </p:nvGrpSpPr>
            <p:grpSpPr>
              <a:xfrm>
                <a:off x="7067290" y="2137224"/>
                <a:ext cx="948583" cy="226800"/>
                <a:chOff x="7069738" y="1400835"/>
                <a:chExt cx="948583" cy="226800"/>
              </a:xfrm>
              <a:solidFill>
                <a:srgbClr val="FFFF00"/>
              </a:solidFill>
            </p:grpSpPr>
            <p:sp>
              <p:nvSpPr>
                <p:cNvPr id="81" name="Rectangle 80"/>
                <p:cNvSpPr>
                  <a:spLocks noChangeAspect="1"/>
                </p:cNvSpPr>
                <p:nvPr/>
              </p:nvSpPr>
              <p:spPr>
                <a:xfrm>
                  <a:off x="7069738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>
                  <a:spLocks noChangeAspect="1"/>
                </p:cNvSpPr>
                <p:nvPr/>
              </p:nvSpPr>
              <p:spPr>
                <a:xfrm>
                  <a:off x="7310332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>
                  <a:spLocks noChangeAspect="1"/>
                </p:cNvSpPr>
                <p:nvPr/>
              </p:nvSpPr>
              <p:spPr>
                <a:xfrm>
                  <a:off x="7550926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/>
                <p:cNvSpPr>
                  <a:spLocks noChangeAspect="1"/>
                </p:cNvSpPr>
                <p:nvPr/>
              </p:nvSpPr>
              <p:spPr>
                <a:xfrm>
                  <a:off x="7791521" y="1400835"/>
                  <a:ext cx="226800" cy="226800"/>
                </a:xfrm>
                <a:prstGeom prst="rect">
                  <a:avLst/>
                </a:prstGeom>
                <a:grpFill/>
                <a:ln w="3175" cmpd="sng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cxnSp>
          <p:nvCxnSpPr>
            <p:cNvPr id="97" name="Straight Arrow Connector 96"/>
            <p:cNvCxnSpPr/>
            <p:nvPr/>
          </p:nvCxnSpPr>
          <p:spPr>
            <a:xfrm flipH="1">
              <a:off x="6338520" y="3540159"/>
              <a:ext cx="4686" cy="1800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Arrow Connector 97"/>
            <p:cNvCxnSpPr/>
            <p:nvPr/>
          </p:nvCxnSpPr>
          <p:spPr>
            <a:xfrm rot="10800000" flipH="1">
              <a:off x="6340960" y="3118911"/>
              <a:ext cx="4686" cy="1800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flipH="1" flipV="1">
              <a:off x="6350137" y="3547095"/>
              <a:ext cx="285861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 flipH="1" flipV="1">
              <a:off x="6347892" y="3294560"/>
              <a:ext cx="285861" cy="0"/>
            </a:xfrm>
            <a:prstGeom prst="straightConnector1">
              <a:avLst/>
            </a:prstGeom>
            <a:ln w="3175" cmpd="sng">
              <a:solidFill>
                <a:schemeClr val="tx1"/>
              </a:solidFill>
              <a:prstDash val="sysDash"/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TextBox 100"/>
            <p:cNvSpPr txBox="1"/>
            <p:nvPr/>
          </p:nvSpPr>
          <p:spPr>
            <a:xfrm>
              <a:off x="5894526" y="3286485"/>
              <a:ext cx="6399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dirty="0" smtClean="0"/>
                <a:t>6 - 7 mm</a:t>
              </a:r>
              <a:endParaRPr lang="en-US" sz="900" dirty="0"/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260593" y="5742814"/>
              <a:ext cx="113898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/>
                <a:t>200 </a:t>
              </a:r>
              <a:r>
                <a:rPr lang="en-US" sz="900" dirty="0" smtClean="0">
                  <a:latin typeface="Symbol" charset="2"/>
                  <a:cs typeface="Symbol" charset="2"/>
                </a:rPr>
                <a:t>m</a:t>
              </a:r>
              <a:r>
                <a:rPr lang="en-US" sz="900" dirty="0" smtClean="0"/>
                <a:t>m gaps (50:50 </a:t>
              </a:r>
              <a:r>
                <a:rPr lang="en-US" sz="900" dirty="0" err="1" smtClean="0"/>
                <a:t>dead:gap</a:t>
              </a:r>
              <a:r>
                <a:rPr lang="en-US" sz="900" dirty="0" smtClean="0"/>
                <a:t>)</a:t>
              </a:r>
              <a:endParaRPr lang="en-US" sz="900" dirty="0"/>
            </a:p>
          </p:txBody>
        </p:sp>
        <p:cxnSp>
          <p:nvCxnSpPr>
            <p:cNvPr id="103" name="Straight Arrow Connector 102"/>
            <p:cNvCxnSpPr>
              <a:endCxn id="102" idx="0"/>
            </p:cNvCxnSpPr>
            <p:nvPr/>
          </p:nvCxnSpPr>
          <p:spPr>
            <a:xfrm flipH="1">
              <a:off x="6830088" y="5515383"/>
              <a:ext cx="68940" cy="22743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TextBox 103"/>
            <p:cNvSpPr txBox="1"/>
            <p:nvPr/>
          </p:nvSpPr>
          <p:spPr>
            <a:xfrm>
              <a:off x="7660848" y="5753273"/>
              <a:ext cx="109070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/>
                <a:t>Gaps between tiles defined by tile tolerance (+_0.15 mm?)</a:t>
              </a:r>
              <a:endParaRPr lang="en-US" sz="900" dirty="0"/>
            </a:p>
          </p:txBody>
        </p:sp>
        <p:cxnSp>
          <p:nvCxnSpPr>
            <p:cNvPr id="105" name="Straight Arrow Connector 104"/>
            <p:cNvCxnSpPr/>
            <p:nvPr/>
          </p:nvCxnSpPr>
          <p:spPr>
            <a:xfrm>
              <a:off x="7761144" y="5540784"/>
              <a:ext cx="437586" cy="227431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Arrow Connector 105"/>
            <p:cNvCxnSpPr/>
            <p:nvPr/>
          </p:nvCxnSpPr>
          <p:spPr>
            <a:xfrm flipH="1">
              <a:off x="6077083" y="3936426"/>
              <a:ext cx="500530" cy="366059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triangl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7218304" y="3008579"/>
              <a:ext cx="838691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r"/>
              <a:r>
                <a:rPr lang="en-US" sz="900" dirty="0" smtClean="0"/>
                <a:t>50 - 57 mm?</a:t>
              </a:r>
              <a:endParaRPr lang="en-US" sz="900" dirty="0"/>
            </a:p>
          </p:txBody>
        </p:sp>
        <p:sp>
          <p:nvSpPr>
            <p:cNvPr id="108" name="TextBox 107"/>
            <p:cNvSpPr txBox="1"/>
            <p:nvPr/>
          </p:nvSpPr>
          <p:spPr>
            <a:xfrm rot="20509383">
              <a:off x="6625768" y="4133509"/>
              <a:ext cx="219113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Example of what we could specify  </a:t>
              </a:r>
              <a:endParaRPr lang="en-US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5094514" y="4138918"/>
              <a:ext cx="9780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/>
                <a:t>Final </a:t>
              </a:r>
              <a:r>
                <a:rPr lang="en-US" sz="900" dirty="0" err="1" smtClean="0"/>
                <a:t>SiPM</a:t>
              </a:r>
              <a:r>
                <a:rPr lang="en-US" sz="900" dirty="0" smtClean="0"/>
                <a:t> tile example</a:t>
              </a:r>
              <a:endParaRPr lang="en-US" sz="900" dirty="0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301708" y="2440452"/>
              <a:ext cx="1216592" cy="5078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900" dirty="0" smtClean="0"/>
                <a:t>Hamamatsu (LCT5), </a:t>
              </a:r>
              <a:r>
                <a:rPr lang="en-US" sz="900" dirty="0" err="1" smtClean="0"/>
                <a:t>Excelitas</a:t>
              </a:r>
              <a:r>
                <a:rPr lang="en-US" sz="900" dirty="0" smtClean="0"/>
                <a:t>, </a:t>
              </a:r>
              <a:r>
                <a:rPr lang="en-US" sz="900" dirty="0" err="1" smtClean="0"/>
                <a:t>SensL</a:t>
              </a:r>
              <a:r>
                <a:rPr lang="en-US" sz="900" dirty="0" smtClean="0"/>
                <a:t> – all still viable</a:t>
              </a:r>
              <a:endParaRPr lang="en-US" sz="9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5212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4-12-10 18.54.07.jpg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77" b="99117" l="0" r="100000">
                        <a14:foregroundMark x1="76077" y1="5666" x2="29365" y2="77263"/>
                        <a14:foregroundMark x1="71202" y1="41280" x2="67347" y2="62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578864" y="-149302"/>
            <a:ext cx="4565135" cy="70356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Summary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60713" y="1045440"/>
            <a:ext cx="5908107" cy="4192164"/>
          </a:xfrm>
        </p:spPr>
        <p:txBody>
          <a:bodyPr/>
          <a:lstStyle/>
          <a:p>
            <a:pPr>
              <a:defRPr/>
            </a:pPr>
            <a:r>
              <a:rPr lang="en-US" dirty="0">
                <a:latin typeface="Helvetica Neue"/>
                <a:cs typeface="Helvetica Neue"/>
              </a:rPr>
              <a:t>CHEC-M commissioning </a:t>
            </a:r>
            <a:r>
              <a:rPr lang="en-US" dirty="0" smtClean="0">
                <a:latin typeface="Helvetica Neue"/>
                <a:cs typeface="Helvetica Neue"/>
              </a:rPr>
              <a:t>in progress</a:t>
            </a:r>
            <a:endParaRPr lang="en-US" dirty="0">
              <a:latin typeface="Helvetica Neue"/>
              <a:cs typeface="Helvetica Neue"/>
            </a:endParaRPr>
          </a:p>
          <a:p>
            <a:pPr>
              <a:defRPr/>
            </a:pPr>
            <a:r>
              <a:rPr lang="en-US" dirty="0">
                <a:latin typeface="Helvetica Neue"/>
                <a:cs typeface="Helvetica Neue"/>
              </a:rPr>
              <a:t>Full testing limited by BP delay</a:t>
            </a:r>
          </a:p>
          <a:p>
            <a:pPr lvl="1">
              <a:defRPr/>
            </a:pPr>
            <a:r>
              <a:rPr lang="en-US" dirty="0">
                <a:latin typeface="Helvetica Neue"/>
                <a:cs typeface="Helvetica Neue"/>
              </a:rPr>
              <a:t>..but </a:t>
            </a:r>
            <a:r>
              <a:rPr lang="en-US" dirty="0" smtClean="0">
                <a:latin typeface="Helvetica Neue"/>
                <a:cs typeface="Helvetica Neue"/>
              </a:rPr>
              <a:t>delivery </a:t>
            </a:r>
            <a:r>
              <a:rPr lang="en-US" dirty="0">
                <a:latin typeface="Helvetica Neue"/>
                <a:cs typeface="Helvetica Neue"/>
              </a:rPr>
              <a:t>imminent</a:t>
            </a:r>
          </a:p>
          <a:p>
            <a:pPr>
              <a:defRPr/>
            </a:pPr>
            <a:r>
              <a:rPr lang="en-US" dirty="0">
                <a:latin typeface="Helvetica Neue"/>
                <a:cs typeface="Helvetica Neue"/>
              </a:rPr>
              <a:t>Meudon field </a:t>
            </a:r>
            <a:r>
              <a:rPr lang="en-US" dirty="0" smtClean="0">
                <a:latin typeface="Helvetica Neue"/>
                <a:cs typeface="Helvetica Neue"/>
              </a:rPr>
              <a:t>trials</a:t>
            </a:r>
          </a:p>
          <a:p>
            <a:pPr lvl="1">
              <a:defRPr/>
            </a:pPr>
            <a:r>
              <a:rPr lang="en-US" dirty="0" smtClean="0">
                <a:latin typeface="Helvetica Neue"/>
                <a:cs typeface="Helvetica Neue"/>
              </a:rPr>
              <a:t>Later in 2015</a:t>
            </a:r>
            <a:endParaRPr lang="en-US" dirty="0">
              <a:latin typeface="Helvetica Neue"/>
              <a:cs typeface="Helvetica Neue"/>
            </a:endParaRPr>
          </a:p>
          <a:p>
            <a:r>
              <a:rPr lang="en-US" dirty="0" smtClean="0">
                <a:latin typeface="Helvetica Neue"/>
                <a:cs typeface="Helvetica Neue"/>
              </a:rPr>
              <a:t>CHEC-S progressing</a:t>
            </a:r>
            <a:endParaRPr lang="en-US" dirty="0">
              <a:latin typeface="Helvetica Neue"/>
              <a:cs typeface="Helvetica Neue"/>
            </a:endParaRPr>
          </a:p>
          <a:p>
            <a:pPr lvl="1"/>
            <a:r>
              <a:rPr lang="en-US" dirty="0" smtClean="0">
                <a:latin typeface="Helvetica Neue"/>
                <a:cs typeface="Helvetica Neue"/>
              </a:rPr>
              <a:t>First batch MPPCs delivered</a:t>
            </a:r>
          </a:p>
          <a:p>
            <a:pPr lvl="1"/>
            <a:r>
              <a:rPr lang="en-US" dirty="0" smtClean="0">
                <a:latin typeface="Helvetica Neue"/>
                <a:cs typeface="Helvetica Neue"/>
              </a:rPr>
              <a:t>..and </a:t>
            </a:r>
            <a:r>
              <a:rPr lang="en-US" dirty="0">
                <a:latin typeface="Helvetica Neue"/>
                <a:cs typeface="Helvetica Neue"/>
              </a:rPr>
              <a:t>will be attached to PCBs </a:t>
            </a:r>
            <a:r>
              <a:rPr lang="en-US" dirty="0" smtClean="0">
                <a:latin typeface="Helvetica Neue"/>
                <a:cs typeface="Helvetica Neue"/>
              </a:rPr>
              <a:t>next</a:t>
            </a:r>
          </a:p>
          <a:p>
            <a:pPr lvl="1"/>
            <a:r>
              <a:rPr lang="en-US" dirty="0" smtClean="0">
                <a:latin typeface="Helvetica Neue"/>
              </a:rPr>
              <a:t>Second MPPC batch due end-May</a:t>
            </a:r>
            <a:endParaRPr lang="en-US" sz="2400" dirty="0" smtClean="0"/>
          </a:p>
          <a:p>
            <a:pPr lvl="1">
              <a:defRPr/>
            </a:pP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56594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8153E"/>
                </a:solidFill>
              </a:rPr>
              <a:t>Evolution of the camera team</a:t>
            </a:r>
            <a:endParaRPr lang="en-US" dirty="0">
              <a:solidFill>
                <a:srgbClr val="08153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12" y="952130"/>
            <a:ext cx="8717973" cy="4192164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UK collaboration</a:t>
            </a:r>
          </a:p>
          <a:p>
            <a:pPr lvl="1">
              <a:defRPr/>
            </a:pPr>
            <a:r>
              <a:rPr lang="en-US" sz="2000" dirty="0" smtClean="0"/>
              <a:t>Leicester, Durham, Liverpool, Oxford, Liverpool John </a:t>
            </a:r>
            <a:r>
              <a:rPr lang="en-US" sz="2000" dirty="0" err="1" smtClean="0"/>
              <a:t>Moores</a:t>
            </a:r>
            <a:r>
              <a:rPr lang="en-US" sz="2000" dirty="0" smtClean="0"/>
              <a:t> (2015)</a:t>
            </a:r>
          </a:p>
          <a:p>
            <a:pPr>
              <a:defRPr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STFC funding 04/2012 – 03/2015, PI – Jim Hinton</a:t>
            </a:r>
          </a:p>
          <a:p>
            <a:pPr>
              <a:defRPr/>
            </a:pPr>
            <a:r>
              <a:rPr lang="en-US" sz="2400" dirty="0" smtClean="0"/>
              <a:t>March 2015: Jim, Rich, Akira </a:t>
            </a:r>
            <a:r>
              <a:rPr lang="en-US" sz="2400" dirty="0" smtClean="0">
                <a:sym typeface="Wingdings" panose="05000000000000000000" pitchFamily="2" charset="2"/>
              </a:rPr>
              <a:t> MPIK, Heidelberg</a:t>
            </a:r>
          </a:p>
          <a:p>
            <a:pPr>
              <a:defRPr/>
            </a:pPr>
            <a:r>
              <a:rPr lang="en-US" sz="2400" dirty="0" smtClean="0"/>
              <a:t>Proposed </a:t>
            </a:r>
            <a:r>
              <a:rPr lang="en-US" sz="2400" dirty="0"/>
              <a:t>STFC funding </a:t>
            </a:r>
            <a:r>
              <a:rPr lang="en-US" sz="2400" dirty="0" smtClean="0"/>
              <a:t>2015-2017, </a:t>
            </a:r>
            <a:r>
              <a:rPr lang="en-US" sz="2400" dirty="0"/>
              <a:t>PI – </a:t>
            </a:r>
            <a:r>
              <a:rPr lang="en-US" sz="2400" dirty="0" smtClean="0"/>
              <a:t>Tim Greenshaw</a:t>
            </a:r>
          </a:p>
          <a:p>
            <a:pPr>
              <a:defRPr/>
            </a:pPr>
            <a:r>
              <a:rPr lang="en-US" sz="2400" dirty="0" smtClean="0"/>
              <a:t>Main camera development remains at Leicester</a:t>
            </a:r>
          </a:p>
          <a:p>
            <a:pPr lvl="1">
              <a:defRPr/>
            </a:pPr>
            <a:r>
              <a:rPr lang="en-US" sz="2000" dirty="0" smtClean="0"/>
              <a:t>Jon Lapington – lead (since 1</a:t>
            </a:r>
            <a:r>
              <a:rPr lang="en-US" sz="2000" baseline="30000" dirty="0" smtClean="0"/>
              <a:t>st</a:t>
            </a:r>
            <a:r>
              <a:rPr lang="en-US" sz="2000" dirty="0" smtClean="0"/>
              <a:t> April 2015)</a:t>
            </a:r>
          </a:p>
          <a:p>
            <a:pPr lvl="1">
              <a:defRPr/>
            </a:pPr>
            <a:r>
              <a:rPr lang="en-US" sz="2000" dirty="0" smtClean="0"/>
              <a:t>Duncan Ross – mechanics</a:t>
            </a:r>
          </a:p>
          <a:p>
            <a:pPr lvl="1">
              <a:defRPr/>
            </a:pPr>
            <a:r>
              <a:rPr lang="en-US" sz="2000" dirty="0" smtClean="0"/>
              <a:t>Julian Thornhill – electronics</a:t>
            </a:r>
          </a:p>
          <a:p>
            <a:pPr lvl="1">
              <a:defRPr/>
            </a:pPr>
            <a:r>
              <a:rPr lang="en-US" sz="2000" dirty="0" smtClean="0"/>
              <a:t>Pippa Molyneux – commissioning</a:t>
            </a:r>
          </a:p>
          <a:p>
            <a:pPr lvl="1">
              <a:defRPr/>
            </a:pPr>
            <a:r>
              <a:rPr lang="en-US" sz="2000" dirty="0" smtClean="0"/>
              <a:t>External team</a:t>
            </a:r>
          </a:p>
          <a:p>
            <a:pPr lvl="2">
              <a:defRPr/>
            </a:pPr>
            <a:r>
              <a:rPr lang="en-US" sz="1600" dirty="0" smtClean="0"/>
              <a:t>Rich White, Akira Okumura, Arnim Balzer, </a:t>
            </a:r>
            <a:r>
              <a:rPr lang="en-GB" sz="1600" dirty="0" smtClean="0"/>
              <a:t>Andrea De Franco, Jason Watson, </a:t>
            </a:r>
            <a:r>
              <a:rPr lang="en-GB" sz="1600" dirty="0"/>
              <a:t>Manuel </a:t>
            </a:r>
            <a:r>
              <a:rPr lang="en-GB" sz="1600" dirty="0" smtClean="0"/>
              <a:t>Kraus, </a:t>
            </a:r>
            <a:r>
              <a:rPr lang="en-GB" sz="1600" dirty="0"/>
              <a:t>Tom Armstrong</a:t>
            </a:r>
            <a:endParaRPr lang="en-GB" sz="1600" dirty="0" smtClean="0"/>
          </a:p>
          <a:p>
            <a:pPr>
              <a:defRPr/>
            </a:pPr>
            <a:r>
              <a:rPr lang="en-US" sz="2400" dirty="0"/>
              <a:t>Lab reorganization</a:t>
            </a:r>
          </a:p>
          <a:p>
            <a:pPr lvl="1">
              <a:defRPr/>
            </a:pPr>
            <a:r>
              <a:rPr lang="en-US" dirty="0">
                <a:cs typeface="ＭＳ Ｐゴシック" charset="0"/>
              </a:rPr>
              <a:t>CHEC-M, CHEC-S, GCT assembly &amp; commissioning</a:t>
            </a:r>
          </a:p>
        </p:txBody>
      </p:sp>
    </p:spTree>
    <p:extLst>
      <p:ext uri="{BB962C8B-B14F-4D97-AF65-F5344CB8AC3E}">
        <p14:creationId xmlns:p14="http://schemas.microsoft.com/office/powerpoint/2010/main" val="487970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ST_GCT_tel_sept2014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3925" y="3686842"/>
            <a:ext cx="4720074" cy="31926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CHEC-M in context</a:t>
            </a:r>
            <a:endParaRPr lang="en-US" dirty="0">
              <a:solidFill>
                <a:srgbClr val="08153E"/>
              </a:solidFill>
            </a:endParaRPr>
          </a:p>
        </p:txBody>
      </p:sp>
      <p:cxnSp>
        <p:nvCxnSpPr>
          <p:cNvPr id="10" name="Straight Connector 9"/>
          <p:cNvCxnSpPr>
            <a:stCxn id="12" idx="0"/>
            <a:endCxn id="19" idx="0"/>
          </p:cNvCxnSpPr>
          <p:nvPr/>
        </p:nvCxnSpPr>
        <p:spPr bwMode="auto">
          <a:xfrm flipV="1">
            <a:off x="5021092" y="2083938"/>
            <a:ext cx="597744" cy="2577665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12" idx="3"/>
            <a:endCxn id="19" idx="3"/>
          </p:cNvCxnSpPr>
          <p:nvPr/>
        </p:nvCxnSpPr>
        <p:spPr bwMode="auto">
          <a:xfrm flipV="1">
            <a:off x="5291914" y="3481678"/>
            <a:ext cx="2706705" cy="1338990"/>
          </a:xfrm>
          <a:prstGeom prst="line">
            <a:avLst/>
          </a:prstGeom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>
            <a:spLocks noChangeAspect="1"/>
          </p:cNvSpPr>
          <p:nvPr/>
        </p:nvSpPr>
        <p:spPr bwMode="auto">
          <a:xfrm rot="16669966">
            <a:off x="5018713" y="4514890"/>
            <a:ext cx="341313" cy="339725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pic>
        <p:nvPicPr>
          <p:cNvPr id="9" name="Picture 8" descr="003609-2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3123" r="94535"/>
                    </a14:imgEffect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5130" y="1029896"/>
            <a:ext cx="3861798" cy="2622953"/>
          </a:xfrm>
          <a:prstGeom prst="rect">
            <a:avLst/>
          </a:prstGeom>
        </p:spPr>
      </p:pic>
      <p:sp>
        <p:nvSpPr>
          <p:cNvPr id="19" name="Oval 18"/>
          <p:cNvSpPr>
            <a:spLocks noChangeAspect="1"/>
          </p:cNvSpPr>
          <p:nvPr/>
        </p:nvSpPr>
        <p:spPr bwMode="auto">
          <a:xfrm rot="16669966">
            <a:off x="5597933" y="794733"/>
            <a:ext cx="2999200" cy="2985246"/>
          </a:xfrm>
          <a:prstGeom prst="ellipse">
            <a:avLst/>
          </a:prstGeom>
          <a:noFill/>
          <a:ln w="1905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/>
            </a:pPr>
            <a:endParaRPr lang="en-US" sz="1800" b="1" dirty="0">
              <a:solidFill>
                <a:srgbClr val="000000">
                  <a:lumMod val="65000"/>
                  <a:lumOff val="35000"/>
                </a:srgbClr>
              </a:solidFill>
              <a:latin typeface="Arial"/>
              <a:ea typeface="ＭＳ Ｐゴシック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4264336" y="5604075"/>
            <a:ext cx="739324" cy="127537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 rot="16200000">
            <a:off x="6642044" y="4369847"/>
            <a:ext cx="189828" cy="4814088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 rot="17911674">
            <a:off x="4611963" y="4964126"/>
            <a:ext cx="1334190" cy="3213283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>
                  <a:alpha val="0"/>
                </a:srgbClr>
              </a:gs>
              <a:gs pos="45000">
                <a:srgbClr val="FFFFFF">
                  <a:alpha val="95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800" b="1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711" y="1045440"/>
            <a:ext cx="5053755" cy="547665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First GCT camera prototype</a:t>
            </a:r>
          </a:p>
          <a:p>
            <a:pPr>
              <a:defRPr/>
            </a:pPr>
            <a:r>
              <a:rPr lang="en-US" sz="2400" dirty="0" smtClean="0"/>
              <a:t>Properties:</a:t>
            </a:r>
          </a:p>
          <a:p>
            <a:pPr lvl="1">
              <a:defRPr/>
            </a:pPr>
            <a:r>
              <a:rPr lang="en-US" sz="2000" dirty="0" smtClean="0"/>
              <a:t>MAPMs</a:t>
            </a:r>
          </a:p>
          <a:p>
            <a:pPr lvl="1">
              <a:defRPr/>
            </a:pPr>
            <a:r>
              <a:rPr lang="en-US" sz="2000" dirty="0" smtClean="0"/>
              <a:t>TARGET 5 ASICs</a:t>
            </a:r>
          </a:p>
          <a:p>
            <a:pPr>
              <a:defRPr/>
            </a:pPr>
            <a:r>
              <a:rPr lang="en-US" sz="2400" dirty="0" smtClean="0"/>
              <a:t>To be installed on GATE later this year</a:t>
            </a:r>
            <a:endParaRPr lang="en-US" sz="2000" dirty="0" smtClean="0"/>
          </a:p>
          <a:p>
            <a:pPr>
              <a:defRPr/>
            </a:pPr>
            <a:r>
              <a:rPr lang="en-US" sz="2400" dirty="0" smtClean="0"/>
              <a:t>The next step is CHEC-S</a:t>
            </a:r>
          </a:p>
          <a:p>
            <a:pPr>
              <a:defRPr/>
            </a:pPr>
            <a:r>
              <a:rPr lang="en-US" sz="2400" dirty="0"/>
              <a:t>Properties:</a:t>
            </a:r>
          </a:p>
          <a:p>
            <a:pPr lvl="1">
              <a:defRPr/>
            </a:pPr>
            <a:r>
              <a:rPr lang="en-US" dirty="0">
                <a:cs typeface="ＭＳ Ｐゴシック" charset="0"/>
              </a:rPr>
              <a:t>SiPMs</a:t>
            </a:r>
          </a:p>
          <a:p>
            <a:pPr lvl="1">
              <a:defRPr/>
            </a:pPr>
            <a:r>
              <a:rPr lang="en-US" dirty="0">
                <a:cs typeface="ＭＳ Ｐゴシック" charset="0"/>
              </a:rPr>
              <a:t>TARGET 7 ASICs</a:t>
            </a:r>
          </a:p>
          <a:p>
            <a:pPr marL="0" indent="0">
              <a:buNone/>
              <a:defRPr/>
            </a:pPr>
            <a:r>
              <a:rPr lang="en-US" sz="2400" dirty="0" smtClean="0">
                <a:sym typeface="Wingdings" panose="05000000000000000000" pitchFamily="2" charset="2"/>
              </a:rPr>
              <a:t> GCT pre-production camera</a:t>
            </a:r>
          </a:p>
          <a:p>
            <a:pPr lvl="1">
              <a:defRPr/>
            </a:pPr>
            <a:r>
              <a:rPr lang="en-US" dirty="0" smtClean="0">
                <a:cs typeface="ＭＳ Ｐゴシック" charset="0"/>
              </a:rPr>
              <a:t>SiPMs (LCT5, etc.)</a:t>
            </a:r>
          </a:p>
          <a:p>
            <a:pPr lvl="1">
              <a:defRPr/>
            </a:pPr>
            <a:r>
              <a:rPr lang="en-US" dirty="0"/>
              <a:t>TARGET-C </a:t>
            </a:r>
            <a:r>
              <a:rPr lang="en-US" dirty="0" smtClean="0"/>
              <a:t>&amp;TARGET-CCTV</a:t>
            </a:r>
            <a:endParaRPr lang="en-US" dirty="0"/>
          </a:p>
          <a:p>
            <a:pPr lvl="1">
              <a:defRPr/>
            </a:pPr>
            <a:endParaRPr lang="en-US" dirty="0" smtClean="0">
              <a:cs typeface="ＭＳ Ｐゴシック" charset="0"/>
            </a:endParaRPr>
          </a:p>
          <a:p>
            <a:pPr lvl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467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Overview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07928" y="1511483"/>
            <a:ext cx="6154431" cy="5112330"/>
            <a:chOff x="-603954" y="687269"/>
            <a:chExt cx="6838257" cy="5680367"/>
          </a:xfrm>
        </p:grpSpPr>
        <p:pic>
          <p:nvPicPr>
            <p:cNvPr id="14" name="Picture 13" descr="003609-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3123" r="94535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603954" y="1272831"/>
              <a:ext cx="6838257" cy="4644578"/>
            </a:xfrm>
            <a:prstGeom prst="rect">
              <a:avLst/>
            </a:prstGeom>
          </p:spPr>
        </p:pic>
        <p:grpSp>
          <p:nvGrpSpPr>
            <p:cNvPr id="4" name="Group 3"/>
            <p:cNvGrpSpPr/>
            <p:nvPr/>
          </p:nvGrpSpPr>
          <p:grpSpPr>
            <a:xfrm>
              <a:off x="-60665" y="687269"/>
              <a:ext cx="6136743" cy="5680367"/>
              <a:chOff x="-60665" y="687269"/>
              <a:chExt cx="6136743" cy="5680367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447016" y="809480"/>
                <a:ext cx="82614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 motor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40921" y="5290072"/>
                <a:ext cx="1495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Motor Bulk-head Connectors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40598" y="4755527"/>
                <a:ext cx="14959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 Locking Mechanism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60665" y="1636649"/>
                <a:ext cx="140369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Photodetectors attached to trigger and </a:t>
                </a:r>
                <a:r>
                  <a:rPr lang="en-US" sz="12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digitisation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electronics 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4397006" y="1405938"/>
                <a:ext cx="3900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Lid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349601" y="687269"/>
                <a:ext cx="9123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Pointing LEDs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3069706" y="3499276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LED Flasher Units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4677698" y="5588045"/>
                <a:ext cx="10560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Enclosure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1636557" y="5721305"/>
                <a:ext cx="112137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Thermal Exchange Unit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30" name="Group 29"/>
              <p:cNvGrpSpPr/>
              <p:nvPr/>
            </p:nvGrpSpPr>
            <p:grpSpPr>
              <a:xfrm>
                <a:off x="1219435" y="1058867"/>
                <a:ext cx="376003" cy="345091"/>
                <a:chOff x="1958935" y="230412"/>
                <a:chExt cx="526682" cy="139988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" name="Group 32"/>
              <p:cNvGrpSpPr/>
              <p:nvPr/>
            </p:nvGrpSpPr>
            <p:grpSpPr>
              <a:xfrm flipH="1">
                <a:off x="4053349" y="1584596"/>
                <a:ext cx="394803" cy="104935"/>
                <a:chOff x="1958935" y="230412"/>
                <a:chExt cx="526682" cy="139988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 flipH="1" flipV="1">
                <a:off x="2780936" y="2611005"/>
                <a:ext cx="354278" cy="1036270"/>
                <a:chOff x="1995824" y="257026"/>
                <a:chExt cx="526682" cy="139988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Group 41"/>
              <p:cNvGrpSpPr/>
              <p:nvPr/>
            </p:nvGrpSpPr>
            <p:grpSpPr>
              <a:xfrm>
                <a:off x="641185" y="2754147"/>
                <a:ext cx="320106" cy="893129"/>
                <a:chOff x="1888737" y="297303"/>
                <a:chExt cx="376438" cy="111235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1888737" y="297303"/>
                  <a:ext cx="0" cy="41559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888737" y="338862"/>
                  <a:ext cx="376438" cy="69676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oup 44"/>
              <p:cNvGrpSpPr/>
              <p:nvPr/>
            </p:nvGrpSpPr>
            <p:grpSpPr>
              <a:xfrm flipH="1" flipV="1">
                <a:off x="4035005" y="5371603"/>
                <a:ext cx="693827" cy="352953"/>
                <a:chOff x="1958935" y="230412"/>
                <a:chExt cx="526682" cy="139988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" name="Group 47"/>
              <p:cNvGrpSpPr/>
              <p:nvPr/>
            </p:nvGrpSpPr>
            <p:grpSpPr>
              <a:xfrm flipV="1">
                <a:off x="2715623" y="5617256"/>
                <a:ext cx="419591" cy="244485"/>
                <a:chOff x="1958935" y="230412"/>
                <a:chExt cx="526682" cy="139988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2" name="TextBox 51"/>
              <p:cNvSpPr txBox="1"/>
              <p:nvPr/>
            </p:nvSpPr>
            <p:spPr>
              <a:xfrm>
                <a:off x="3797270" y="3037614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Mounting eyelets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673496" y="4348601"/>
                <a:ext cx="106286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Focal plane plate</a:t>
                </a:r>
                <a:endParaRPr lang="en-US" sz="12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019995" y="3794828"/>
                <a:ext cx="105608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Desiccator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 flipH="1" flipV="1">
                <a:off x="4874679" y="3188643"/>
                <a:ext cx="346914" cy="772297"/>
                <a:chOff x="1958935" y="230412"/>
                <a:chExt cx="526682" cy="139988"/>
              </a:xfrm>
            </p:grpSpPr>
            <p:cxnSp>
              <p:nvCxnSpPr>
                <p:cNvPr id="56" name="Straight Connector 55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 flipV="1">
                <a:off x="1681660" y="5206098"/>
                <a:ext cx="637558" cy="244485"/>
                <a:chOff x="1958935" y="230412"/>
                <a:chExt cx="526682" cy="139988"/>
              </a:xfrm>
            </p:grpSpPr>
            <p:cxnSp>
              <p:nvCxnSpPr>
                <p:cNvPr id="59" name="Straight Connector 58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60"/>
              <p:cNvGrpSpPr/>
              <p:nvPr/>
            </p:nvGrpSpPr>
            <p:grpSpPr>
              <a:xfrm rot="16200000">
                <a:off x="872627" y="4362864"/>
                <a:ext cx="275102" cy="510224"/>
                <a:chOff x="2203705" y="230412"/>
                <a:chExt cx="281912" cy="139988"/>
              </a:xfrm>
            </p:grpSpPr>
            <p:cxnSp>
              <p:nvCxnSpPr>
                <p:cNvPr id="62" name="Straight Connector 61"/>
                <p:cNvCxnSpPr/>
                <p:nvPr/>
              </p:nvCxnSpPr>
              <p:spPr>
                <a:xfrm rot="5400000" flipH="1" flipV="1">
                  <a:off x="2286857" y="147260"/>
                  <a:ext cx="0" cy="166304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4" name="Group 63"/>
              <p:cNvGrpSpPr/>
              <p:nvPr/>
            </p:nvGrpSpPr>
            <p:grpSpPr>
              <a:xfrm flipH="1" flipV="1">
                <a:off x="2346828" y="3794828"/>
                <a:ext cx="354278" cy="715574"/>
                <a:chOff x="1995824" y="257026"/>
                <a:chExt cx="526682" cy="139988"/>
              </a:xfrm>
            </p:grpSpPr>
            <p:cxnSp>
              <p:nvCxnSpPr>
                <p:cNvPr id="65" name="Straight Connector 64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7" name="Group 66"/>
              <p:cNvGrpSpPr/>
              <p:nvPr/>
            </p:nvGrpSpPr>
            <p:grpSpPr>
              <a:xfrm rot="5400000" flipH="1">
                <a:off x="3912087" y="2740851"/>
                <a:ext cx="282521" cy="411443"/>
                <a:chOff x="1995824" y="257026"/>
                <a:chExt cx="526682" cy="139988"/>
              </a:xfrm>
            </p:grpSpPr>
            <p:cxnSp>
              <p:nvCxnSpPr>
                <p:cNvPr id="68" name="Straight Connector 67"/>
                <p:cNvCxnSpPr/>
                <p:nvPr/>
              </p:nvCxnSpPr>
              <p:spPr>
                <a:xfrm flipV="1">
                  <a:off x="1995824" y="257026"/>
                  <a:ext cx="275124" cy="0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>
                  <a:off x="2270949" y="257026"/>
                  <a:ext cx="251557" cy="139988"/>
                </a:xfrm>
                <a:prstGeom prst="line">
                  <a:avLst/>
                </a:prstGeom>
                <a:ln w="9525" cmpd="sng">
                  <a:solidFill>
                    <a:schemeClr val="bg1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" name="Group 69"/>
              <p:cNvGrpSpPr/>
              <p:nvPr/>
            </p:nvGrpSpPr>
            <p:grpSpPr>
              <a:xfrm flipH="1">
                <a:off x="2138572" y="952597"/>
                <a:ext cx="377467" cy="632000"/>
                <a:chOff x="1958935" y="230412"/>
                <a:chExt cx="526682" cy="139988"/>
              </a:xfrm>
            </p:grpSpPr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958935" y="230412"/>
                  <a:ext cx="411075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2370010" y="230412"/>
                  <a:ext cx="115607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3" name="Group 2"/>
          <p:cNvGrpSpPr/>
          <p:nvPr/>
        </p:nvGrpSpPr>
        <p:grpSpPr>
          <a:xfrm>
            <a:off x="4438688" y="59755"/>
            <a:ext cx="5296958" cy="3492288"/>
            <a:chOff x="6364298" y="687269"/>
            <a:chExt cx="4815416" cy="3174807"/>
          </a:xfrm>
        </p:grpSpPr>
        <p:pic>
          <p:nvPicPr>
            <p:cNvPr id="16" name="Picture 10" descr="003609.jp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932270" y="687269"/>
              <a:ext cx="4247444" cy="31005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6563553" y="1516315"/>
              <a:ext cx="10560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Telescope Interface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7530874" y="1800677"/>
              <a:ext cx="492531" cy="238858"/>
              <a:chOff x="1958935" y="230412"/>
              <a:chExt cx="526682" cy="139988"/>
            </a:xfrm>
          </p:grpSpPr>
          <p:cxnSp>
            <p:nvCxnSpPr>
              <p:cNvPr id="40" name="Straight Connector 39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3" name="TextBox 72"/>
            <p:cNvSpPr txBox="1"/>
            <p:nvPr/>
          </p:nvSpPr>
          <p:spPr>
            <a:xfrm>
              <a:off x="6413780" y="3400411"/>
              <a:ext cx="14088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Power and data connections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74" name="Group 73"/>
            <p:cNvGrpSpPr/>
            <p:nvPr/>
          </p:nvGrpSpPr>
          <p:grpSpPr>
            <a:xfrm rot="16200000">
              <a:off x="7754319" y="2242222"/>
              <a:ext cx="604720" cy="632000"/>
              <a:chOff x="1958935" y="230412"/>
              <a:chExt cx="526682" cy="139988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FFFFFF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rot="16200000">
              <a:off x="7550790" y="2501351"/>
              <a:ext cx="718062" cy="337196"/>
              <a:chOff x="1958935" y="230412"/>
              <a:chExt cx="479196" cy="74689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 rot="5400000" flipV="1">
                <a:off x="2366726" y="233697"/>
                <a:ext cx="74689" cy="6812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headEnd type="none"/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0" name="TextBox 79"/>
            <p:cNvSpPr txBox="1"/>
            <p:nvPr/>
          </p:nvSpPr>
          <p:spPr>
            <a:xfrm>
              <a:off x="6364298" y="2948752"/>
              <a:ext cx="169461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Chiller send/return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81" name="Group 80"/>
            <p:cNvGrpSpPr/>
            <p:nvPr/>
          </p:nvGrpSpPr>
          <p:grpSpPr>
            <a:xfrm flipV="1">
              <a:off x="7776978" y="3367848"/>
              <a:ext cx="1127188" cy="193610"/>
              <a:chOff x="1958935" y="230412"/>
              <a:chExt cx="490775" cy="92097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2370010" y="230412"/>
                <a:ext cx="79700" cy="92097"/>
              </a:xfrm>
              <a:prstGeom prst="line">
                <a:avLst/>
              </a:prstGeom>
              <a:ln w="9525" cmpd="sng">
                <a:solidFill>
                  <a:schemeClr val="bg1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2281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Overview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380706" y="485775"/>
            <a:ext cx="5543969" cy="6277036"/>
            <a:chOff x="1466431" y="649449"/>
            <a:chExt cx="5167709" cy="5884761"/>
          </a:xfrm>
        </p:grpSpPr>
        <p:grpSp>
          <p:nvGrpSpPr>
            <p:cNvPr id="4" name="Group 3"/>
            <p:cNvGrpSpPr/>
            <p:nvPr/>
          </p:nvGrpSpPr>
          <p:grpSpPr>
            <a:xfrm>
              <a:off x="1767844" y="649449"/>
              <a:ext cx="4866296" cy="4825658"/>
              <a:chOff x="4498605" y="60095"/>
              <a:chExt cx="4866296" cy="4825658"/>
            </a:xfrm>
          </p:grpSpPr>
          <p:pic>
            <p:nvPicPr>
              <p:cNvPr id="5" name="Picture 4" descr="Top2.jpg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6200000">
                <a:off x="4955880" y="1112048"/>
                <a:ext cx="4432568" cy="3114842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4586659" y="334635"/>
                <a:ext cx="98096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Windshield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124885" y="391700"/>
                <a:ext cx="116809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DACQ boards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4498605" y="1083970"/>
                <a:ext cx="102299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SFP (fibre</a:t>
                </a:r>
                <a:r>
                  <a:rPr lang="en-US" sz="1200" dirty="0">
                    <a:solidFill>
                      <a:srgbClr val="000000"/>
                    </a:solidFill>
                    <a:latin typeface="Arial"/>
                    <a:cs typeface="Arial"/>
                  </a:rPr>
                  <a:t>)</a:t>
                </a:r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 connection points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9" name="Group 8"/>
              <p:cNvGrpSpPr/>
              <p:nvPr/>
            </p:nvGrpSpPr>
            <p:grpSpPr>
              <a:xfrm>
                <a:off x="5491930" y="1242637"/>
                <a:ext cx="1416046" cy="710858"/>
                <a:chOff x="2178187" y="230412"/>
                <a:chExt cx="307430" cy="139988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2178187" y="230412"/>
                  <a:ext cx="26662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2204849" y="230412"/>
                  <a:ext cx="280768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/>
              <p:cNvGrpSpPr/>
              <p:nvPr/>
            </p:nvGrpSpPr>
            <p:grpSpPr>
              <a:xfrm>
                <a:off x="5347935" y="2004058"/>
                <a:ext cx="1379998" cy="721673"/>
                <a:chOff x="2173073" y="230412"/>
                <a:chExt cx="312544" cy="139988"/>
              </a:xfrm>
            </p:grpSpPr>
            <p:cxnSp>
              <p:nvCxnSpPr>
                <p:cNvPr id="30" name="Straight Connector 29"/>
                <p:cNvCxnSpPr/>
                <p:nvPr/>
              </p:nvCxnSpPr>
              <p:spPr>
                <a:xfrm>
                  <a:off x="2173073" y="230412"/>
                  <a:ext cx="32613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204849" y="230412"/>
                  <a:ext cx="280768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1" name="Straight Connector 10"/>
              <p:cNvCxnSpPr/>
              <p:nvPr/>
            </p:nvCxnSpPr>
            <p:spPr>
              <a:xfrm flipH="1">
                <a:off x="7185740" y="551764"/>
                <a:ext cx="143410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H="1">
                <a:off x="7306703" y="555286"/>
                <a:ext cx="18428" cy="139820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8341905" y="2070200"/>
                <a:ext cx="102299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Backplane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5" name="Group 14"/>
              <p:cNvGrpSpPr/>
              <p:nvPr/>
            </p:nvGrpSpPr>
            <p:grpSpPr>
              <a:xfrm flipH="1">
                <a:off x="8102699" y="2348990"/>
                <a:ext cx="580801" cy="256553"/>
                <a:chOff x="2273267" y="178812"/>
                <a:chExt cx="212350" cy="191588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 flipH="1">
                  <a:off x="2273267" y="178812"/>
                  <a:ext cx="0" cy="5160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2275035" y="230412"/>
                  <a:ext cx="210582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6" name="TextBox 15"/>
              <p:cNvSpPr txBox="1"/>
              <p:nvPr/>
            </p:nvSpPr>
            <p:spPr>
              <a:xfrm>
                <a:off x="8405473" y="1000522"/>
                <a:ext cx="69842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Air-flow baffles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grpSp>
            <p:nvGrpSpPr>
              <p:cNvPr id="17" name="Group 16"/>
              <p:cNvGrpSpPr/>
              <p:nvPr/>
            </p:nvGrpSpPr>
            <p:grpSpPr>
              <a:xfrm flipH="1">
                <a:off x="7859179" y="1149601"/>
                <a:ext cx="586396" cy="337302"/>
                <a:chOff x="2204518" y="230412"/>
                <a:chExt cx="281099" cy="139988"/>
              </a:xfrm>
            </p:grpSpPr>
            <p:cxnSp>
              <p:nvCxnSpPr>
                <p:cNvPr id="26" name="Straight Connector 25"/>
                <p:cNvCxnSpPr/>
                <p:nvPr/>
              </p:nvCxnSpPr>
              <p:spPr>
                <a:xfrm>
                  <a:off x="2204518" y="230412"/>
                  <a:ext cx="70517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2275035" y="230412"/>
                  <a:ext cx="210582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8" name="Straight Connector 17"/>
              <p:cNvCxnSpPr/>
              <p:nvPr/>
            </p:nvCxnSpPr>
            <p:spPr>
              <a:xfrm flipH="1">
                <a:off x="7650243" y="1149601"/>
                <a:ext cx="648228" cy="188499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" name="Group 18"/>
              <p:cNvGrpSpPr/>
              <p:nvPr/>
            </p:nvGrpSpPr>
            <p:grpSpPr>
              <a:xfrm>
                <a:off x="5386425" y="563009"/>
                <a:ext cx="1458337" cy="311737"/>
                <a:chOff x="2174187" y="279443"/>
                <a:chExt cx="311430" cy="90957"/>
              </a:xfrm>
            </p:grpSpPr>
            <p:cxnSp>
              <p:nvCxnSpPr>
                <p:cNvPr id="24" name="Straight Connector 23"/>
                <p:cNvCxnSpPr/>
                <p:nvPr/>
              </p:nvCxnSpPr>
              <p:spPr>
                <a:xfrm>
                  <a:off x="2174897" y="279443"/>
                  <a:ext cx="0" cy="2502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/>
                <p:cNvCxnSpPr/>
                <p:nvPr/>
              </p:nvCxnSpPr>
              <p:spPr>
                <a:xfrm>
                  <a:off x="2174187" y="305004"/>
                  <a:ext cx="311430" cy="65396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0" name="Straight Arrow Connector 19"/>
              <p:cNvCxnSpPr/>
              <p:nvPr/>
            </p:nvCxnSpPr>
            <p:spPr>
              <a:xfrm>
                <a:off x="5759437" y="209868"/>
                <a:ext cx="2588818" cy="3168"/>
              </a:xfrm>
              <a:prstGeom prst="straightConnector1">
                <a:avLst/>
              </a:prstGeom>
              <a:ln w="9525" cmpd="sng">
                <a:solidFill>
                  <a:schemeClr val="tx1"/>
                </a:solidFill>
                <a:headEnd type="triangl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/>
            </p:nvCxnSpPr>
            <p:spPr>
              <a:xfrm>
                <a:off x="5759437" y="213036"/>
                <a:ext cx="0" cy="1434789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8341905" y="213036"/>
                <a:ext cx="0" cy="961505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6741084" y="60095"/>
                <a:ext cx="670744" cy="276999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~0.5 m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90614" y="4546528"/>
              <a:ext cx="661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Heat sink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451444" y="3378863"/>
              <a:ext cx="10176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Send / return to backplane cooling block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466431" y="2498537"/>
              <a:ext cx="11892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i="1" dirty="0" smtClean="0">
                  <a:solidFill>
                    <a:srgbClr val="000000"/>
                  </a:solidFill>
                  <a:latin typeface="Arial"/>
                  <a:cs typeface="Arial"/>
                </a:rPr>
                <a:t>TARGET 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modules inserted into rack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10" name="Group 109"/>
            <p:cNvGrpSpPr/>
            <p:nvPr/>
          </p:nvGrpSpPr>
          <p:grpSpPr>
            <a:xfrm>
              <a:off x="3338418" y="4213909"/>
              <a:ext cx="2865936" cy="2320301"/>
              <a:chOff x="6069179" y="3584451"/>
              <a:chExt cx="2865936" cy="2320301"/>
            </a:xfrm>
          </p:grpSpPr>
          <p:sp>
            <p:nvSpPr>
              <p:cNvPr id="111" name="TextBox 110"/>
              <p:cNvSpPr txBox="1"/>
              <p:nvPr/>
            </p:nvSpPr>
            <p:spPr>
              <a:xfrm>
                <a:off x="6069179" y="3688908"/>
                <a:ext cx="56496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Fans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2" name="TextBox 111"/>
              <p:cNvSpPr txBox="1"/>
              <p:nvPr/>
            </p:nvSpPr>
            <p:spPr>
              <a:xfrm>
                <a:off x="7181721" y="5443087"/>
                <a:ext cx="159434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Thermal Exchange Unit panel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3" name="TextBox 112"/>
              <p:cNvSpPr txBox="1"/>
              <p:nvPr/>
            </p:nvSpPr>
            <p:spPr>
              <a:xfrm>
                <a:off x="6094516" y="4975622"/>
                <a:ext cx="114176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Liquid-cooled block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114" name="TextBox 113"/>
              <p:cNvSpPr txBox="1"/>
              <p:nvPr/>
            </p:nvSpPr>
            <p:spPr>
              <a:xfrm>
                <a:off x="7460140" y="4952184"/>
                <a:ext cx="1474975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2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Liquid send / return to chiller</a:t>
                </a:r>
                <a:endParaRPr lang="en-US" sz="12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115" name="Straight Connector 114"/>
              <p:cNvCxnSpPr/>
              <p:nvPr/>
            </p:nvCxnSpPr>
            <p:spPr>
              <a:xfrm>
                <a:off x="6652049" y="3587707"/>
                <a:ext cx="0" cy="97200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/>
              <p:cNvCxnSpPr/>
              <p:nvPr/>
            </p:nvCxnSpPr>
            <p:spPr>
              <a:xfrm>
                <a:off x="6727925" y="3588445"/>
                <a:ext cx="0" cy="726514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8260981" y="3584451"/>
                <a:ext cx="0" cy="972000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8102700" y="4002175"/>
                <a:ext cx="0" cy="141144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 flipH="1" flipV="1">
                <a:off x="7433107" y="3602710"/>
                <a:ext cx="8988" cy="323646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sys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20" name="Group 119"/>
              <p:cNvGrpSpPr/>
              <p:nvPr/>
            </p:nvGrpSpPr>
            <p:grpSpPr>
              <a:xfrm flipH="1">
                <a:off x="8168841" y="3743066"/>
                <a:ext cx="642397" cy="223526"/>
                <a:chOff x="2154005" y="282558"/>
                <a:chExt cx="331612" cy="88112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2154005" y="282558"/>
                  <a:ext cx="23790" cy="88112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 flipV="1">
                  <a:off x="2177795" y="370400"/>
                  <a:ext cx="307822" cy="27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1" name="Group 120"/>
              <p:cNvGrpSpPr/>
              <p:nvPr/>
            </p:nvGrpSpPr>
            <p:grpSpPr>
              <a:xfrm flipH="1" flipV="1">
                <a:off x="8403494" y="4392480"/>
                <a:ext cx="404351" cy="644534"/>
                <a:chOff x="2275035" y="149325"/>
                <a:chExt cx="210582" cy="221075"/>
              </a:xfrm>
            </p:grpSpPr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2275035" y="149325"/>
                  <a:ext cx="267" cy="81087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>
                  <a:off x="2275035" y="230412"/>
                  <a:ext cx="210582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2" name="Group 121"/>
              <p:cNvGrpSpPr/>
              <p:nvPr/>
            </p:nvGrpSpPr>
            <p:grpSpPr>
              <a:xfrm flipV="1">
                <a:off x="7306508" y="4861544"/>
                <a:ext cx="153632" cy="628904"/>
                <a:chOff x="2275035" y="178812"/>
                <a:chExt cx="210582" cy="191588"/>
              </a:xfrm>
            </p:grpSpPr>
            <p:cxnSp>
              <p:nvCxnSpPr>
                <p:cNvPr id="132" name="Straight Connector 131"/>
                <p:cNvCxnSpPr/>
                <p:nvPr/>
              </p:nvCxnSpPr>
              <p:spPr>
                <a:xfrm flipH="1">
                  <a:off x="2275302" y="178812"/>
                  <a:ext cx="0" cy="5160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2275035" y="230412"/>
                  <a:ext cx="210582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3" name="Group 122"/>
              <p:cNvGrpSpPr/>
              <p:nvPr/>
            </p:nvGrpSpPr>
            <p:grpSpPr>
              <a:xfrm flipV="1">
                <a:off x="6632493" y="4434253"/>
                <a:ext cx="216844" cy="599986"/>
                <a:chOff x="2194680" y="206292"/>
                <a:chExt cx="297229" cy="164108"/>
              </a:xfrm>
            </p:grpSpPr>
            <p:cxnSp>
              <p:nvCxnSpPr>
                <p:cNvPr id="130" name="Straight Connector 129"/>
                <p:cNvCxnSpPr/>
                <p:nvPr/>
              </p:nvCxnSpPr>
              <p:spPr>
                <a:xfrm flipH="1">
                  <a:off x="2196908" y="206292"/>
                  <a:ext cx="30" cy="24582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Straight Connector 130"/>
                <p:cNvCxnSpPr/>
                <p:nvPr/>
              </p:nvCxnSpPr>
              <p:spPr>
                <a:xfrm>
                  <a:off x="2194680" y="230412"/>
                  <a:ext cx="297229" cy="139988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oup 123"/>
              <p:cNvGrpSpPr/>
              <p:nvPr/>
            </p:nvGrpSpPr>
            <p:grpSpPr>
              <a:xfrm>
                <a:off x="6511925" y="3842112"/>
                <a:ext cx="406009" cy="240230"/>
                <a:chOff x="2174736" y="217072"/>
                <a:chExt cx="251600" cy="164001"/>
              </a:xfrm>
            </p:grpSpPr>
            <p:cxnSp>
              <p:nvCxnSpPr>
                <p:cNvPr id="128" name="Straight Connector 127"/>
                <p:cNvCxnSpPr/>
                <p:nvPr/>
              </p:nvCxnSpPr>
              <p:spPr>
                <a:xfrm>
                  <a:off x="2174736" y="217072"/>
                  <a:ext cx="32613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Straight Connector 128"/>
                <p:cNvCxnSpPr/>
                <p:nvPr/>
              </p:nvCxnSpPr>
              <p:spPr>
                <a:xfrm>
                  <a:off x="2206577" y="218172"/>
                  <a:ext cx="219759" cy="162901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6511925" y="4066314"/>
                <a:ext cx="428631" cy="240230"/>
                <a:chOff x="2174736" y="217072"/>
                <a:chExt cx="251600" cy="164001"/>
              </a:xfrm>
            </p:grpSpPr>
            <p:cxnSp>
              <p:nvCxnSpPr>
                <p:cNvPr id="126" name="Straight Connector 125"/>
                <p:cNvCxnSpPr/>
                <p:nvPr/>
              </p:nvCxnSpPr>
              <p:spPr>
                <a:xfrm>
                  <a:off x="2174736" y="217072"/>
                  <a:ext cx="32613" cy="0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Straight Connector 126"/>
                <p:cNvCxnSpPr/>
                <p:nvPr/>
              </p:nvCxnSpPr>
              <p:spPr>
                <a:xfrm>
                  <a:off x="2206577" y="218172"/>
                  <a:ext cx="219759" cy="162901"/>
                </a:xfrm>
                <a:prstGeom prst="line">
                  <a:avLst/>
                </a:prstGeom>
                <a:ln w="9525" cmpd="sng">
                  <a:solidFill>
                    <a:srgbClr val="000000"/>
                  </a:solidFill>
                  <a:tailEnd type="oval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18452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Overview</a:t>
            </a:r>
            <a:endParaRPr lang="en-US" dirty="0">
              <a:solidFill>
                <a:srgbClr val="08153E"/>
              </a:solidFill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765056" y="693610"/>
            <a:ext cx="5207369" cy="5865198"/>
            <a:chOff x="2545981" y="986683"/>
            <a:chExt cx="4634269" cy="5219700"/>
          </a:xfrm>
        </p:grpSpPr>
        <p:pic>
          <p:nvPicPr>
            <p:cNvPr id="34" name="Picture 33" descr="Side2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011040" y="1625074"/>
              <a:ext cx="4108995" cy="2832214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3044111" y="1399764"/>
              <a:ext cx="91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Pointing LEDs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 flipH="1">
              <a:off x="2750557" y="1551803"/>
              <a:ext cx="334346" cy="658403"/>
              <a:chOff x="1958935" y="230412"/>
              <a:chExt cx="526682" cy="139988"/>
            </a:xfrm>
          </p:grpSpPr>
          <p:cxnSp>
            <p:nvCxnSpPr>
              <p:cNvPr id="38" name="Straight Connector 37"/>
              <p:cNvCxnSpPr/>
              <p:nvPr/>
            </p:nvCxnSpPr>
            <p:spPr>
              <a:xfrm>
                <a:off x="1958935" y="230412"/>
                <a:ext cx="411075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2545981" y="4676275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Lid Locking mechanism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41" name="Group 40"/>
            <p:cNvGrpSpPr/>
            <p:nvPr/>
          </p:nvGrpSpPr>
          <p:grpSpPr>
            <a:xfrm flipH="1" flipV="1">
              <a:off x="2649430" y="3335673"/>
              <a:ext cx="272049" cy="1394075"/>
              <a:chOff x="1958935" y="225354"/>
              <a:chExt cx="327145" cy="145045"/>
            </a:xfrm>
          </p:grpSpPr>
          <p:cxnSp>
            <p:nvCxnSpPr>
              <p:cNvPr id="42" name="Straight Connector 41"/>
              <p:cNvCxnSpPr/>
              <p:nvPr/>
            </p:nvCxnSpPr>
            <p:spPr>
              <a:xfrm flipH="1">
                <a:off x="2286080" y="225354"/>
                <a:ext cx="0" cy="24963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1958935" y="250316"/>
                <a:ext cx="327145" cy="120083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4" name="TextBox 43"/>
            <p:cNvSpPr txBox="1"/>
            <p:nvPr/>
          </p:nvSpPr>
          <p:spPr>
            <a:xfrm>
              <a:off x="3760704" y="5744718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Cable inlet panel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5622988" y="4131421"/>
              <a:ext cx="1022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Rack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65208" y="2229319"/>
              <a:ext cx="1022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Backplane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670349" y="5186849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Peripherals Board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756668" y="1360300"/>
              <a:ext cx="139684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Air-flow baffles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5810141" y="3302605"/>
              <a:ext cx="11897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Backplane cooling block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632323" y="1511699"/>
              <a:ext cx="7393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DACQ boards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5126281" y="1015210"/>
              <a:ext cx="1022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Desiccator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5871044" y="2576578"/>
              <a:ext cx="102299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Backplate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5673928" y="1762914"/>
              <a:ext cx="15063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DACQ-to-Backplane cables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4153803" y="5371131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err="1" smtClean="0">
                  <a:solidFill>
                    <a:srgbClr val="000000"/>
                  </a:solidFill>
                  <a:latin typeface="Arial"/>
                  <a:cs typeface="Arial"/>
                </a:rPr>
                <a:t>Mouting</a:t>
              </a:r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 eyelets 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 flipH="1">
              <a:off x="4805502" y="1162869"/>
              <a:ext cx="379039" cy="338996"/>
              <a:chOff x="2154006" y="230412"/>
              <a:chExt cx="331611" cy="139988"/>
            </a:xfrm>
          </p:grpSpPr>
          <p:cxnSp>
            <p:nvCxnSpPr>
              <p:cNvPr id="63" name="Straight Connector 62"/>
              <p:cNvCxnSpPr/>
              <p:nvPr/>
            </p:nvCxnSpPr>
            <p:spPr>
              <a:xfrm>
                <a:off x="2154006" y="230412"/>
                <a:ext cx="216003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/>
            <p:cNvGrpSpPr/>
            <p:nvPr/>
          </p:nvGrpSpPr>
          <p:grpSpPr>
            <a:xfrm flipH="1">
              <a:off x="5012816" y="2373001"/>
              <a:ext cx="805863" cy="617741"/>
              <a:chOff x="2154006" y="230412"/>
              <a:chExt cx="331611" cy="139988"/>
            </a:xfrm>
          </p:grpSpPr>
          <p:cxnSp>
            <p:nvCxnSpPr>
              <p:cNvPr id="66" name="Straight Connector 65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/>
            <p:cNvGrpSpPr/>
            <p:nvPr/>
          </p:nvGrpSpPr>
          <p:grpSpPr>
            <a:xfrm>
              <a:off x="4314733" y="1861429"/>
              <a:ext cx="246896" cy="365732"/>
              <a:chOff x="2154006" y="230412"/>
              <a:chExt cx="331611" cy="139988"/>
            </a:xfrm>
          </p:grpSpPr>
          <p:cxnSp>
            <p:nvCxnSpPr>
              <p:cNvPr id="69" name="Straight Connector 68"/>
              <p:cNvCxnSpPr/>
              <p:nvPr/>
            </p:nvCxnSpPr>
            <p:spPr>
              <a:xfrm>
                <a:off x="2154006" y="230412"/>
                <a:ext cx="216003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2370010" y="230412"/>
                <a:ext cx="115607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1" name="Group 70"/>
            <p:cNvGrpSpPr/>
            <p:nvPr/>
          </p:nvGrpSpPr>
          <p:grpSpPr>
            <a:xfrm rot="5400000" flipH="1" flipV="1">
              <a:off x="3337509" y="4614692"/>
              <a:ext cx="850469" cy="387528"/>
              <a:chOff x="2154006" y="230412"/>
              <a:chExt cx="331611" cy="139988"/>
            </a:xfrm>
          </p:grpSpPr>
          <p:cxnSp>
            <p:nvCxnSpPr>
              <p:cNvPr id="72" name="Straight Connector 71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4" name="Group 73"/>
            <p:cNvGrpSpPr/>
            <p:nvPr/>
          </p:nvGrpSpPr>
          <p:grpSpPr>
            <a:xfrm rot="5400000" flipH="1" flipV="1">
              <a:off x="3644361" y="5138679"/>
              <a:ext cx="896381" cy="315699"/>
              <a:chOff x="2106455" y="230412"/>
              <a:chExt cx="379162" cy="139988"/>
            </a:xfrm>
          </p:grpSpPr>
          <p:cxnSp>
            <p:nvCxnSpPr>
              <p:cNvPr id="75" name="Straight Connector 74"/>
              <p:cNvCxnSpPr/>
              <p:nvPr/>
            </p:nvCxnSpPr>
            <p:spPr>
              <a:xfrm rot="16200000" flipH="1">
                <a:off x="2190745" y="146122"/>
                <a:ext cx="0" cy="16857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Group 76"/>
            <p:cNvGrpSpPr/>
            <p:nvPr/>
          </p:nvGrpSpPr>
          <p:grpSpPr>
            <a:xfrm flipH="1" flipV="1">
              <a:off x="4756860" y="3777919"/>
              <a:ext cx="917070" cy="519199"/>
              <a:chOff x="2203042" y="230412"/>
              <a:chExt cx="330146" cy="139988"/>
            </a:xfrm>
          </p:grpSpPr>
          <p:cxnSp>
            <p:nvCxnSpPr>
              <p:cNvPr id="78" name="Straight Connector 77"/>
              <p:cNvCxnSpPr/>
              <p:nvPr/>
            </p:nvCxnSpPr>
            <p:spPr>
              <a:xfrm flipV="1">
                <a:off x="2203042" y="230412"/>
                <a:ext cx="56992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2260307" y="230412"/>
                <a:ext cx="272881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oup 79"/>
            <p:cNvGrpSpPr/>
            <p:nvPr/>
          </p:nvGrpSpPr>
          <p:grpSpPr>
            <a:xfrm flipH="1">
              <a:off x="5030976" y="1913391"/>
              <a:ext cx="675127" cy="526761"/>
              <a:chOff x="2154006" y="230412"/>
              <a:chExt cx="331611" cy="139988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3" name="Group 82"/>
            <p:cNvGrpSpPr/>
            <p:nvPr/>
          </p:nvGrpSpPr>
          <p:grpSpPr>
            <a:xfrm flipH="1">
              <a:off x="5348584" y="2758818"/>
              <a:ext cx="526572" cy="408022"/>
              <a:chOff x="2154006" y="230412"/>
              <a:chExt cx="331611" cy="139988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6" name="Group 85"/>
            <p:cNvGrpSpPr/>
            <p:nvPr/>
          </p:nvGrpSpPr>
          <p:grpSpPr>
            <a:xfrm flipH="1" flipV="1">
              <a:off x="5112655" y="3293778"/>
              <a:ext cx="742015" cy="365049"/>
              <a:chOff x="2154005" y="230412"/>
              <a:chExt cx="379183" cy="139988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 flipV="1">
                <a:off x="2154005" y="230412"/>
                <a:ext cx="106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2260307" y="230412"/>
                <a:ext cx="272881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9" name="Group 88"/>
            <p:cNvGrpSpPr/>
            <p:nvPr/>
          </p:nvGrpSpPr>
          <p:grpSpPr>
            <a:xfrm flipH="1">
              <a:off x="4600078" y="1511699"/>
              <a:ext cx="1210062" cy="961887"/>
              <a:chOff x="2154006" y="230412"/>
              <a:chExt cx="331611" cy="139988"/>
            </a:xfrm>
          </p:grpSpPr>
          <p:cxnSp>
            <p:nvCxnSpPr>
              <p:cNvPr id="90" name="Straight Connector 89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98" name="Straight Connector 97"/>
            <p:cNvCxnSpPr/>
            <p:nvPr/>
          </p:nvCxnSpPr>
          <p:spPr>
            <a:xfrm>
              <a:off x="3908783" y="4539407"/>
              <a:ext cx="0" cy="190341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5021340" y="4539407"/>
              <a:ext cx="0" cy="190341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>
              <a:off x="4613448" y="1723049"/>
              <a:ext cx="0" cy="32400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flipH="1" flipV="1">
              <a:off x="3828447" y="4729748"/>
              <a:ext cx="8988" cy="32364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3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56289" y="750405"/>
            <a:ext cx="9039850" cy="4708009"/>
            <a:chOff x="1049522" y="1475002"/>
            <a:chExt cx="7030701" cy="3661632"/>
          </a:xfrm>
        </p:grpSpPr>
        <p:pic>
          <p:nvPicPr>
            <p:cNvPr id="35" name="Picture 34" descr="Front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35073" y="1897174"/>
              <a:ext cx="2978866" cy="32394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049522" y="3062585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Cable inlet panel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706883" y="1475002"/>
              <a:ext cx="5829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Lid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95377" y="4171304"/>
              <a:ext cx="131647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Photodetectors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939621" y="4847016"/>
              <a:ext cx="2140602" cy="215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Connections to lid assembly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386919" y="4461865"/>
              <a:ext cx="11764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LED Flasher Units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442621" y="2688998"/>
              <a:ext cx="10229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Mounting eyelets 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92" name="Group 91"/>
            <p:cNvGrpSpPr/>
            <p:nvPr/>
          </p:nvGrpSpPr>
          <p:grpSpPr>
            <a:xfrm flipV="1">
              <a:off x="2423465" y="2710215"/>
              <a:ext cx="475381" cy="326511"/>
              <a:chOff x="2154006" y="230412"/>
              <a:chExt cx="335402" cy="111736"/>
            </a:xfrm>
          </p:grpSpPr>
          <p:cxnSp>
            <p:nvCxnSpPr>
              <p:cNvPr id="93" name="Straight Connector 92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2275035" y="230412"/>
                <a:ext cx="214373" cy="111736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5" name="Group 94"/>
            <p:cNvGrpSpPr/>
            <p:nvPr/>
          </p:nvGrpSpPr>
          <p:grpSpPr>
            <a:xfrm rot="5400000" flipV="1">
              <a:off x="2189448" y="2943235"/>
              <a:ext cx="320569" cy="841461"/>
              <a:chOff x="2275034" y="156474"/>
              <a:chExt cx="160156" cy="274435"/>
            </a:xfrm>
          </p:grpSpPr>
          <p:cxnSp>
            <p:nvCxnSpPr>
              <p:cNvPr id="96" name="Straight Connector 95"/>
              <p:cNvCxnSpPr/>
              <p:nvPr/>
            </p:nvCxnSpPr>
            <p:spPr>
              <a:xfrm rot="5400000">
                <a:off x="2238066" y="193442"/>
                <a:ext cx="73937" cy="1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/>
              <p:cNvCxnSpPr/>
              <p:nvPr/>
            </p:nvCxnSpPr>
            <p:spPr>
              <a:xfrm rot="5400000" flipV="1">
                <a:off x="2254864" y="250583"/>
                <a:ext cx="200497" cy="160155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TextBox 102"/>
            <p:cNvSpPr txBox="1"/>
            <p:nvPr/>
          </p:nvSpPr>
          <p:spPr>
            <a:xfrm>
              <a:off x="3798184" y="1508321"/>
              <a:ext cx="881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Lid motor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grpSp>
          <p:nvGrpSpPr>
            <p:cNvPr id="104" name="Group 103"/>
            <p:cNvGrpSpPr/>
            <p:nvPr/>
          </p:nvGrpSpPr>
          <p:grpSpPr>
            <a:xfrm flipH="1">
              <a:off x="4680146" y="1725265"/>
              <a:ext cx="227395" cy="358763"/>
              <a:chOff x="2273267" y="178812"/>
              <a:chExt cx="212350" cy="191588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 flipH="1">
                <a:off x="2273267" y="178812"/>
                <a:ext cx="0" cy="5160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H="1">
              <a:off x="3726321" y="1745869"/>
              <a:ext cx="379402" cy="566743"/>
              <a:chOff x="2273267" y="178812"/>
              <a:chExt cx="212350" cy="191588"/>
            </a:xfrm>
          </p:grpSpPr>
          <p:cxnSp>
            <p:nvCxnSpPr>
              <p:cNvPr id="108" name="Straight Connector 107"/>
              <p:cNvCxnSpPr/>
              <p:nvPr/>
            </p:nvCxnSpPr>
            <p:spPr>
              <a:xfrm flipH="1">
                <a:off x="2273267" y="178812"/>
                <a:ext cx="0" cy="5160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/>
              <p:cNvCxnSpPr/>
              <p:nvPr/>
            </p:nvCxnSpPr>
            <p:spPr>
              <a:xfrm>
                <a:off x="2275035" y="230412"/>
                <a:ext cx="210582" cy="139988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38" name="Straight Arrow Connector 137"/>
            <p:cNvCxnSpPr/>
            <p:nvPr/>
          </p:nvCxnSpPr>
          <p:spPr>
            <a:xfrm>
              <a:off x="5920013" y="2320281"/>
              <a:ext cx="0" cy="2436028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9" name="TextBox 138"/>
            <p:cNvSpPr txBox="1"/>
            <p:nvPr/>
          </p:nvSpPr>
          <p:spPr>
            <a:xfrm rot="5400000">
              <a:off x="5590980" y="3385848"/>
              <a:ext cx="68104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~0.5 m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40" name="Straight Connector 139"/>
            <p:cNvCxnSpPr/>
            <p:nvPr/>
          </p:nvCxnSpPr>
          <p:spPr>
            <a:xfrm flipV="1">
              <a:off x="5087670" y="2681394"/>
              <a:ext cx="637747" cy="1893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Arrow Connector 140"/>
            <p:cNvCxnSpPr/>
            <p:nvPr/>
          </p:nvCxnSpPr>
          <p:spPr>
            <a:xfrm>
              <a:off x="5725417" y="2677592"/>
              <a:ext cx="0" cy="1819541"/>
            </a:xfrm>
            <a:prstGeom prst="straightConnector1">
              <a:avLst/>
            </a:prstGeom>
            <a:ln w="9525" cmpd="sng">
              <a:solidFill>
                <a:schemeClr val="tx1"/>
              </a:solidFill>
              <a:headEnd type="triangle"/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2" name="TextBox 141"/>
            <p:cNvSpPr txBox="1"/>
            <p:nvPr/>
          </p:nvSpPr>
          <p:spPr>
            <a:xfrm rot="5400000">
              <a:off x="5344643" y="3421848"/>
              <a:ext cx="753045" cy="276999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00"/>
                  </a:solidFill>
                  <a:latin typeface="Arial"/>
                  <a:cs typeface="Arial"/>
                </a:rPr>
                <a:t>~0.35 m</a:t>
              </a:r>
              <a:endParaRPr lang="en-US" sz="12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  <p:cxnSp>
          <p:nvCxnSpPr>
            <p:cNvPr id="143" name="Straight Connector 142"/>
            <p:cNvCxnSpPr/>
            <p:nvPr/>
          </p:nvCxnSpPr>
          <p:spPr>
            <a:xfrm>
              <a:off x="5528423" y="2318589"/>
              <a:ext cx="392188" cy="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 flipV="1">
              <a:off x="5424044" y="4754060"/>
              <a:ext cx="496567" cy="2250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flipV="1">
              <a:off x="5096080" y="4495457"/>
              <a:ext cx="629337" cy="167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6" name="Group 145"/>
            <p:cNvGrpSpPr/>
            <p:nvPr/>
          </p:nvGrpSpPr>
          <p:grpSpPr>
            <a:xfrm flipH="1">
              <a:off x="5265512" y="4912820"/>
              <a:ext cx="804822" cy="88077"/>
              <a:chOff x="2022767" y="354259"/>
              <a:chExt cx="411144" cy="41301"/>
            </a:xfrm>
          </p:grpSpPr>
          <p:cxnSp>
            <p:nvCxnSpPr>
              <p:cNvPr id="147" name="Straight Connector 146"/>
              <p:cNvCxnSpPr/>
              <p:nvPr/>
            </p:nvCxnSpPr>
            <p:spPr>
              <a:xfrm>
                <a:off x="2022767" y="395560"/>
                <a:ext cx="98351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/>
              <p:cNvCxnSpPr/>
              <p:nvPr/>
            </p:nvCxnSpPr>
            <p:spPr>
              <a:xfrm flipV="1">
                <a:off x="2121118" y="354259"/>
                <a:ext cx="312793" cy="41301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9" name="Straight Connector 148"/>
            <p:cNvCxnSpPr/>
            <p:nvPr/>
          </p:nvCxnSpPr>
          <p:spPr>
            <a:xfrm flipH="1" flipV="1">
              <a:off x="3502842" y="4956859"/>
              <a:ext cx="2374967" cy="44038"/>
            </a:xfrm>
            <a:prstGeom prst="line">
              <a:avLst/>
            </a:prstGeom>
            <a:ln w="9525" cmpd="sng">
              <a:solidFill>
                <a:srgbClr val="000000"/>
              </a:solidFill>
              <a:tailEnd type="oval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0" name="Group 149"/>
            <p:cNvGrpSpPr/>
            <p:nvPr/>
          </p:nvGrpSpPr>
          <p:grpSpPr>
            <a:xfrm flipV="1">
              <a:off x="2546081" y="3940862"/>
              <a:ext cx="1385542" cy="392221"/>
              <a:chOff x="2212356" y="220010"/>
              <a:chExt cx="279053" cy="93449"/>
            </a:xfrm>
          </p:grpSpPr>
          <p:cxnSp>
            <p:nvCxnSpPr>
              <p:cNvPr id="151" name="Straight Connector 150"/>
              <p:cNvCxnSpPr/>
              <p:nvPr/>
            </p:nvCxnSpPr>
            <p:spPr>
              <a:xfrm flipV="1">
                <a:off x="2212356" y="220010"/>
                <a:ext cx="71167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Connector 151"/>
              <p:cNvCxnSpPr/>
              <p:nvPr/>
            </p:nvCxnSpPr>
            <p:spPr>
              <a:xfrm>
                <a:off x="2283404" y="220010"/>
                <a:ext cx="208005" cy="93449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2535557" y="4358276"/>
              <a:ext cx="996156" cy="262151"/>
              <a:chOff x="2154006" y="230412"/>
              <a:chExt cx="337403" cy="83047"/>
            </a:xfrm>
          </p:grpSpPr>
          <p:cxnSp>
            <p:nvCxnSpPr>
              <p:cNvPr id="154" name="Straight Connector 153"/>
              <p:cNvCxnSpPr/>
              <p:nvPr/>
            </p:nvCxnSpPr>
            <p:spPr>
              <a:xfrm>
                <a:off x="2154006" y="230412"/>
                <a:ext cx="121029" cy="0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/>
              <p:cNvCxnSpPr/>
              <p:nvPr/>
            </p:nvCxnSpPr>
            <p:spPr>
              <a:xfrm>
                <a:off x="2275035" y="230412"/>
                <a:ext cx="216374" cy="83047"/>
              </a:xfrm>
              <a:prstGeom prst="line">
                <a:avLst/>
              </a:prstGeom>
              <a:ln w="9525" cmpd="sng">
                <a:solidFill>
                  <a:srgbClr val="000000"/>
                </a:solidFill>
                <a:tailEnd type="oval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Title 1"/>
          <p:cNvSpPr>
            <a:spLocks noGrp="1"/>
          </p:cNvSpPr>
          <p:nvPr>
            <p:ph type="title"/>
          </p:nvPr>
        </p:nvSpPr>
        <p:spPr>
          <a:xfrm>
            <a:off x="383647" y="45333"/>
            <a:ext cx="7559675" cy="720725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8153E"/>
                </a:solidFill>
              </a:rPr>
              <a:t>Overview</a:t>
            </a:r>
            <a:endParaRPr lang="en-US" dirty="0">
              <a:solidFill>
                <a:srgbClr val="08153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Custom 9">
      <a:dk1>
        <a:srgbClr val="27408B"/>
      </a:dk1>
      <a:lt1>
        <a:srgbClr val="FFFFFF"/>
      </a:lt1>
      <a:dk2>
        <a:srgbClr val="476FC9"/>
      </a:dk2>
      <a:lt2>
        <a:srgbClr val="ECF4FE"/>
      </a:lt2>
      <a:accent1>
        <a:srgbClr val="00BFFF"/>
      </a:accent1>
      <a:accent2>
        <a:srgbClr val="FF0000"/>
      </a:accent2>
      <a:accent3>
        <a:srgbClr val="00BFFF"/>
      </a:accent3>
      <a:accent4>
        <a:srgbClr val="3258AC"/>
      </a:accent4>
      <a:accent5>
        <a:srgbClr val="809CDA"/>
      </a:accent5>
      <a:accent6>
        <a:srgbClr val="D9DBEB"/>
      </a:accent6>
      <a:hlink>
        <a:srgbClr val="FFFFFF"/>
      </a:hlink>
      <a:folHlink>
        <a:srgbClr val="6067A8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mpd="sng">
          <a:solidFill>
            <a:srgbClr val="FF6600"/>
          </a:solidFill>
          <a:headEnd type="oval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Default Design">
  <a:themeElements>
    <a:clrScheme name="Custom 9">
      <a:dk1>
        <a:srgbClr val="27408B"/>
      </a:dk1>
      <a:lt1>
        <a:srgbClr val="FFFFFF"/>
      </a:lt1>
      <a:dk2>
        <a:srgbClr val="476FC9"/>
      </a:dk2>
      <a:lt2>
        <a:srgbClr val="ECF4FE"/>
      </a:lt2>
      <a:accent1>
        <a:srgbClr val="00BFFF"/>
      </a:accent1>
      <a:accent2>
        <a:srgbClr val="FF0000"/>
      </a:accent2>
      <a:accent3>
        <a:srgbClr val="00BFFF"/>
      </a:accent3>
      <a:accent4>
        <a:srgbClr val="3258AC"/>
      </a:accent4>
      <a:accent5>
        <a:srgbClr val="809CDA"/>
      </a:accent5>
      <a:accent6>
        <a:srgbClr val="D9DBEB"/>
      </a:accent6>
      <a:hlink>
        <a:srgbClr val="FFFFFF"/>
      </a:hlink>
      <a:folHlink>
        <a:srgbClr val="6067A8"/>
      </a:folHlink>
    </a:clrScheme>
    <a:fontScheme name="Default Design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9050" cmpd="sng">
          <a:solidFill>
            <a:srgbClr val="FF6600"/>
          </a:solidFill>
          <a:headEnd type="oval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62650</TotalTime>
  <Words>2313</Words>
  <Application>Microsoft Office PowerPoint</Application>
  <PresentationFormat>On-screen Show (4:3)</PresentationFormat>
  <Paragraphs>562</Paragraphs>
  <Slides>32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9" baseType="lpstr">
      <vt:lpstr>ＭＳ Ｐゴシック</vt:lpstr>
      <vt:lpstr>Arial</vt:lpstr>
      <vt:lpstr>AvantGarde-Book</vt:lpstr>
      <vt:lpstr>Calibri</vt:lpstr>
      <vt:lpstr>Courier</vt:lpstr>
      <vt:lpstr>Futura Std Book</vt:lpstr>
      <vt:lpstr>Helvetica</vt:lpstr>
      <vt:lpstr>Helvetica Light</vt:lpstr>
      <vt:lpstr>Helvetica Neue</vt:lpstr>
      <vt:lpstr>Myriad Pro Cond</vt:lpstr>
      <vt:lpstr>Symbol</vt:lpstr>
      <vt:lpstr>Times New Roman</vt:lpstr>
      <vt:lpstr>Trebuchet MS</vt:lpstr>
      <vt:lpstr>Wingdings</vt:lpstr>
      <vt:lpstr>Modèle par défaut</vt:lpstr>
      <vt:lpstr>2_Default Design</vt:lpstr>
      <vt:lpstr>3_Default Design</vt:lpstr>
      <vt:lpstr>PowerPoint Presentation</vt:lpstr>
      <vt:lpstr>GCT: The Gamma Cherenkov Telescope</vt:lpstr>
      <vt:lpstr>GCT: The Gamma Cherenkov Telescope</vt:lpstr>
      <vt:lpstr>Evolution of the camera team</vt:lpstr>
      <vt:lpstr>CHEC-M in context</vt:lpstr>
      <vt:lpstr>Overview</vt:lpstr>
      <vt:lpstr>Overview</vt:lpstr>
      <vt:lpstr>Overview</vt:lpstr>
      <vt:lpstr>Overview</vt:lpstr>
      <vt:lpstr>Electronics and Readout</vt:lpstr>
      <vt:lpstr>CHEC Back-End Electronics</vt:lpstr>
      <vt:lpstr>Electronics and Readout</vt:lpstr>
      <vt:lpstr>CHEC-M Camera Module</vt:lpstr>
      <vt:lpstr>CHEC-M Backplane</vt:lpstr>
      <vt:lpstr>CHEC-M Backplane</vt:lpstr>
      <vt:lpstr>CHEC-M Backplane</vt:lpstr>
      <vt:lpstr>CHEC-M DACQ Boards</vt:lpstr>
      <vt:lpstr>CHEC-M Calibration Units</vt:lpstr>
      <vt:lpstr>CHEC-M Mechanics</vt:lpstr>
      <vt:lpstr>Assembly</vt:lpstr>
      <vt:lpstr>Assembly</vt:lpstr>
      <vt:lpstr>Commissioning Lab Setup</vt:lpstr>
      <vt:lpstr>Commissioning Lab Setup</vt:lpstr>
      <vt:lpstr>Commissioning Lab Setup</vt:lpstr>
      <vt:lpstr>Camera Readout</vt:lpstr>
      <vt:lpstr>Commissioning Progress</vt:lpstr>
      <vt:lpstr>Auxiliary Systems</vt:lpstr>
      <vt:lpstr>CHEC-S</vt:lpstr>
      <vt:lpstr>CHEC-S</vt:lpstr>
      <vt:lpstr>CHEC-S</vt:lpstr>
      <vt:lpstr>Beyond CHEC-S</vt:lpstr>
      <vt:lpstr>Summary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JAH</dc:creator>
  <cp:keywords/>
  <dc:description/>
  <cp:lastModifiedBy>Tim Greenshaw</cp:lastModifiedBy>
  <cp:revision>1283</cp:revision>
  <cp:lastPrinted>2014-09-21T17:01:11Z</cp:lastPrinted>
  <dcterms:created xsi:type="dcterms:W3CDTF">2012-09-26T09:14:28Z</dcterms:created>
  <dcterms:modified xsi:type="dcterms:W3CDTF">2015-05-26T15:40:01Z</dcterms:modified>
  <cp:category/>
</cp:coreProperties>
</file>