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sldIdLst>
    <p:sldId id="307" r:id="rId2"/>
    <p:sldId id="432" r:id="rId3"/>
    <p:sldId id="395" r:id="rId4"/>
    <p:sldId id="435" r:id="rId5"/>
    <p:sldId id="410" r:id="rId6"/>
    <p:sldId id="436" r:id="rId7"/>
  </p:sldIdLst>
  <p:sldSz cx="9906000" cy="6858000" type="A4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20147"/>
    <a:srgbClr val="190167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68493" autoAdjust="0"/>
  </p:normalViewPr>
  <p:slideViewPr>
    <p:cSldViewPr snapToGrid="0">
      <p:cViewPr varScale="1">
        <p:scale>
          <a:sx n="69" d="100"/>
          <a:sy n="69" d="100"/>
        </p:scale>
        <p:origin x="980" y="4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110" y="-8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2950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714653"/>
            <a:ext cx="5435708" cy="446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5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dirty="0"/>
          </a:p>
          <a:p>
            <a:r>
              <a:rPr lang="en-GB" dirty="0"/>
              <a:t>Remember the Ellis/White paper.</a:t>
            </a:r>
          </a:p>
          <a:p>
            <a:r>
              <a:rPr lang="en-GB" dirty="0"/>
              <a:t>Include EBL studies.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15888"/>
            <a:ext cx="22288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341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531756" cy="5135563"/>
          </a:xfrm>
        </p:spPr>
        <p:txBody>
          <a:bodyPr/>
          <a:lstStyle/>
          <a:p>
            <a:r>
              <a:rPr lang="en-GB" dirty="0"/>
              <a:t>Overview of progress since July 2016 for:</a:t>
            </a:r>
          </a:p>
          <a:p>
            <a:r>
              <a:rPr lang="en-GB" dirty="0"/>
              <a:t>CTA Observatory (CTAO) and Consortium (CTAC).</a:t>
            </a:r>
          </a:p>
          <a:p>
            <a:r>
              <a:rPr lang="en-GB" dirty="0"/>
              <a:t>The Gamma-ray Cherenkov Telescope (GCT) and its Compact High-Energy Camera (CHEC).</a:t>
            </a:r>
          </a:p>
        </p:txBody>
      </p:sp>
      <p:pic>
        <p:nvPicPr>
          <p:cNvPr id="25" name="Picture 24" descr="CTA_Uebersichtsgrafik_1_20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7872" y="1524561"/>
            <a:ext cx="5664201" cy="48521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 developments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Site agreements:</a:t>
            </a:r>
          </a:p>
          <a:p>
            <a:pPr lvl="1"/>
            <a:r>
              <a:rPr lang="en-GB" dirty="0"/>
              <a:t>For Northern Site (La Palma) signed.</a:t>
            </a:r>
          </a:p>
          <a:p>
            <a:pPr lvl="1"/>
            <a:r>
              <a:rPr lang="en-GB" dirty="0"/>
              <a:t>For Southern Site (Paranal) finalised, needs final approval from Chilean government before signature.</a:t>
            </a:r>
          </a:p>
          <a:p>
            <a:r>
              <a:rPr lang="en-GB" dirty="0"/>
              <a:t>Funding:</a:t>
            </a:r>
          </a:p>
          <a:p>
            <a:pPr lvl="1"/>
            <a:r>
              <a:rPr lang="en-GB" dirty="0"/>
              <a:t>Initial Expressions of Interest  resulted in offers totalling €279M (equipment and FTEs).</a:t>
            </a:r>
          </a:p>
          <a:p>
            <a:pPr lvl="1"/>
            <a:r>
              <a:rPr lang="en-GB" dirty="0"/>
              <a:t>Expect “threshold” funding level (65% of total requirement of €400M) to be committed in 2017.</a:t>
            </a:r>
          </a:p>
          <a:p>
            <a:pPr lvl="1"/>
            <a:r>
              <a:rPr lang="en-GB" dirty="0"/>
              <a:t>Then start construction of array.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Project Office now moved to Bologna, the new and final HQ of the CTA Observatory.</a:t>
            </a:r>
          </a:p>
          <a:p>
            <a:r>
              <a:rPr lang="en-GB" dirty="0"/>
              <a:t>CTA Data Centre will be at DESY Zeuthen (near Berlin). </a:t>
            </a:r>
          </a:p>
          <a:p>
            <a:r>
              <a:rPr lang="en-GB" dirty="0"/>
              <a:t>Major recruitment drive: 15…20 new positions at the Project Office, mainly engineering, management, IT.</a:t>
            </a:r>
          </a:p>
          <a:p>
            <a:r>
              <a:rPr lang="en-GB" dirty="0"/>
              <a:t>New UK groups joined the CTA consortium:</a:t>
            </a:r>
          </a:p>
          <a:p>
            <a:pPr lvl="1"/>
            <a:r>
              <a:rPr lang="en-GB" dirty="0"/>
              <a:t>LJMU (was associate member).</a:t>
            </a:r>
          </a:p>
          <a:p>
            <a:pPr lvl="1"/>
            <a:r>
              <a:rPr lang="en-GB" dirty="0"/>
              <a:t>Armagh Observatory.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08034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GCT and CHEC</a:t>
            </a:r>
            <a:endParaRPr lang="en-GB" sz="2033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8" descr="IMG-20151201-0018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0032"/>
          <a:stretch/>
        </p:blipFill>
        <p:spPr bwMode="auto">
          <a:xfrm>
            <a:off x="360213" y="1496289"/>
            <a:ext cx="9144000" cy="530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</a:t>
            </a:fld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78697" y="1505525"/>
            <a:ext cx="27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GCT prototype, Meudon, Paris</a:t>
            </a:r>
          </a:p>
        </p:txBody>
      </p:sp>
    </p:spTree>
    <p:extLst>
      <p:ext uri="{BB962C8B-B14F-4D97-AF65-F5344CB8AC3E}">
        <p14:creationId xmlns:p14="http://schemas.microsoft.com/office/powerpoint/2010/main" val="2552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campaign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Second round of tests of multi-anode photomultiplier version of CHEC, CHEC-M, on GCT in March 2017.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 Includes camera control and calibration electronics and software that will be used on site on “pre-production” cameras.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5" y="2809576"/>
            <a:ext cx="9476509" cy="39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4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4509595" y="1858915"/>
            <a:ext cx="5285764" cy="4564150"/>
            <a:chOff x="6301061" y="1268760"/>
            <a:chExt cx="5285764" cy="45641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5" r="21742" b="6130"/>
            <a:stretch/>
          </p:blipFill>
          <p:spPr>
            <a:xfrm>
              <a:off x="6301061" y="1268760"/>
              <a:ext cx="4421482" cy="456415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510889" y="4680715"/>
              <a:ext cx="923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Fan</a:t>
              </a:r>
            </a:p>
            <a:p>
              <a:r>
                <a:rPr lang="en-US" sz="1400" b="1" dirty="0">
                  <a:solidFill>
                    <a:schemeClr val="tx2"/>
                  </a:solidFill>
                </a:rPr>
                <a:t>Assembly</a:t>
              </a:r>
              <a:endParaRPr lang="en-GB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510889" y="1426902"/>
              <a:ext cx="10759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Focal Plane</a:t>
              </a:r>
            </a:p>
            <a:p>
              <a:r>
                <a:rPr lang="en-US" sz="1400" b="1" dirty="0">
                  <a:solidFill>
                    <a:schemeClr val="tx2"/>
                  </a:solidFill>
                </a:rPr>
                <a:t>Assembly</a:t>
              </a:r>
              <a:endParaRPr lang="en-GB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01061" y="2912413"/>
              <a:ext cx="12909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Power/</a:t>
              </a:r>
              <a:r>
                <a:rPr lang="en-US" sz="1400" b="1" dirty="0" err="1">
                  <a:solidFill>
                    <a:schemeClr val="tx2"/>
                  </a:solidFill>
                </a:rPr>
                <a:t>Comms</a:t>
              </a:r>
              <a:endParaRPr lang="en-US" sz="1400" b="1" dirty="0">
                <a:solidFill>
                  <a:schemeClr val="tx2"/>
                </a:solidFill>
              </a:endParaRPr>
            </a:p>
            <a:p>
              <a:pPr algn="r"/>
              <a:r>
                <a:rPr lang="en-US" sz="1400" b="1" dirty="0">
                  <a:solidFill>
                    <a:schemeClr val="tx2"/>
                  </a:solidFill>
                </a:rPr>
                <a:t>Assembly</a:t>
              </a:r>
              <a:endParaRPr lang="en-GB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10889" y="1972616"/>
              <a:ext cx="923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Rack</a:t>
              </a:r>
            </a:p>
            <a:p>
              <a:r>
                <a:rPr lang="en-US" sz="1400" b="1" dirty="0">
                  <a:solidFill>
                    <a:schemeClr val="tx2"/>
                  </a:solidFill>
                </a:rPr>
                <a:t>Assembly</a:t>
              </a:r>
              <a:endParaRPr lang="en-GB" sz="1400" dirty="0"/>
            </a:p>
          </p:txBody>
        </p:sp>
        <p:cxnSp>
          <p:nvCxnSpPr>
            <p:cNvPr id="28" name="Straight Arrow Connector 27"/>
            <p:cNvCxnSpPr>
              <a:stCxn id="25" idx="1"/>
            </p:cNvCxnSpPr>
            <p:nvPr/>
          </p:nvCxnSpPr>
          <p:spPr>
            <a:xfrm flipH="1">
              <a:off x="9574785" y="1688512"/>
              <a:ext cx="936104" cy="70676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840651" y="3445504"/>
              <a:ext cx="214667" cy="346852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1"/>
            </p:cNvCxnSpPr>
            <p:nvPr/>
          </p:nvCxnSpPr>
          <p:spPr>
            <a:xfrm flipH="1">
              <a:off x="9430769" y="2234226"/>
              <a:ext cx="1080120" cy="342090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1"/>
            </p:cNvCxnSpPr>
            <p:nvPr/>
          </p:nvCxnSpPr>
          <p:spPr>
            <a:xfrm flipH="1" flipV="1">
              <a:off x="9777837" y="4916107"/>
              <a:ext cx="733052" cy="26218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0509129" y="2812312"/>
              <a:ext cx="9625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Desiccator</a:t>
              </a:r>
              <a:endParaRPr lang="en-GB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510889" y="3284361"/>
              <a:ext cx="9056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Enclosure</a:t>
              </a:r>
              <a:endParaRPr lang="en-GB" sz="1400" dirty="0"/>
            </a:p>
          </p:txBody>
        </p:sp>
        <p:cxnSp>
          <p:nvCxnSpPr>
            <p:cNvPr id="34" name="Straight Arrow Connector 33"/>
            <p:cNvCxnSpPr>
              <a:stCxn id="32" idx="1"/>
            </p:cNvCxnSpPr>
            <p:nvPr/>
          </p:nvCxnSpPr>
          <p:spPr>
            <a:xfrm flipH="1">
              <a:off x="10010991" y="2966201"/>
              <a:ext cx="498138" cy="359202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9430769" y="3429811"/>
              <a:ext cx="1067903" cy="354658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Pre-production and production cameras silicon photomultiplier based.</a:t>
            </a:r>
          </a:p>
          <a:p>
            <a:pPr lvl="1"/>
            <a:r>
              <a:rPr lang="en-GB" dirty="0"/>
              <a:t> Add window to protect sensors.</a:t>
            </a:r>
          </a:p>
          <a:p>
            <a:pPr lvl="1"/>
            <a:r>
              <a:rPr lang="en-GB" dirty="0"/>
              <a:t>Water cool sensor plane as well as camera body.</a:t>
            </a:r>
          </a:p>
          <a:p>
            <a:pPr lvl="1"/>
            <a:r>
              <a:rPr lang="en-GB" dirty="0"/>
              <a:t>Dual aluminium doors with weather-sealed stepper motors and gearboxes.</a:t>
            </a:r>
          </a:p>
          <a:p>
            <a:pPr lvl="1"/>
            <a:r>
              <a:rPr lang="en-GB" dirty="0"/>
              <a:t>Control electronics as tested in CHEC-M.</a:t>
            </a:r>
          </a:p>
          <a:p>
            <a:pPr lvl="1"/>
            <a:r>
              <a:rPr lang="en-GB" dirty="0"/>
              <a:t>Improved TARGET readout chip and module, with reduced trigger noise.</a:t>
            </a:r>
          </a:p>
          <a:p>
            <a:pPr lvl="1"/>
            <a:r>
              <a:rPr lang="en-GB" dirty="0"/>
              <a:t>Camera assembly simplified.</a:t>
            </a:r>
          </a:p>
        </p:txBody>
      </p:sp>
      <p:sp>
        <p:nvSpPr>
          <p:cNvPr id="40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15279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Trigger threshold meets requirements with new TARGET C and T5TEA chips.</a:t>
            </a:r>
          </a:p>
          <a:p>
            <a:r>
              <a:rPr lang="en-GB" dirty="0"/>
              <a:t>Trigger dynamic range from below</a:t>
            </a:r>
            <a:br>
              <a:rPr lang="en-GB" dirty="0"/>
            </a:br>
            <a:r>
              <a:rPr lang="en-GB" dirty="0"/>
              <a:t>3 mV to above 160 mV (with noise below 0.5 </a:t>
            </a:r>
            <a:r>
              <a:rPr lang="en-GB" dirty="0" err="1"/>
              <a:t>p.e.</a:t>
            </a:r>
            <a:r>
              <a:rPr lang="en-GB" dirty="0"/>
              <a:t> at 3..4 mV/</a:t>
            </a:r>
            <a:r>
              <a:rPr lang="en-GB" dirty="0" err="1"/>
              <a:t>p.e.</a:t>
            </a:r>
            <a:r>
              <a:rPr lang="en-GB" dirty="0"/>
              <a:t>).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Cooling of sensor plane functions well: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Doors tested in wind tunnel to above max. operational wind speed: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17" y="3542173"/>
            <a:ext cx="4225235" cy="3256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959" y="1972390"/>
            <a:ext cx="2768850" cy="207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38518" r="12954" b="5779"/>
          <a:stretch/>
        </p:blipFill>
        <p:spPr>
          <a:xfrm>
            <a:off x="5665354" y="4819227"/>
            <a:ext cx="3417455" cy="184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26070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CTAnumA4</Template>
  <TotalTime>11802</TotalTime>
  <Words>534</Words>
  <Application>Microsoft Office PowerPoint</Application>
  <PresentationFormat>A4 Paper (210x297 mm)</PresentationFormat>
  <Paragraphs>61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CTAnumA4</vt:lpstr>
      <vt:lpstr>CTA</vt:lpstr>
      <vt:lpstr>CTA developments</vt:lpstr>
      <vt:lpstr>Status of GCT and CHEC</vt:lpstr>
      <vt:lpstr>Test campaign 2017</vt:lpstr>
      <vt:lpstr>Status of CHEC-S</vt:lpstr>
      <vt:lpstr>Status of CHEC-S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SST</dc:title>
  <dc:creator>green</dc:creator>
  <cp:lastModifiedBy>Tim Greenshaw</cp:lastModifiedBy>
  <cp:revision>374</cp:revision>
  <cp:lastPrinted>2017-01-16T14:40:21Z</cp:lastPrinted>
  <dcterms:created xsi:type="dcterms:W3CDTF">2014-06-27T08:24:21Z</dcterms:created>
  <dcterms:modified xsi:type="dcterms:W3CDTF">2017-04-03T10:03:46Z</dcterms:modified>
</cp:coreProperties>
</file>