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9"/>
  </p:notesMasterIdLst>
  <p:sldIdLst>
    <p:sldId id="307" r:id="rId2"/>
    <p:sldId id="353" r:id="rId3"/>
    <p:sldId id="354" r:id="rId4"/>
    <p:sldId id="355" r:id="rId5"/>
    <p:sldId id="356" r:id="rId6"/>
    <p:sldId id="357" r:id="rId7"/>
    <p:sldId id="358" r:id="rId8"/>
    <p:sldId id="373" r:id="rId9"/>
    <p:sldId id="374" r:id="rId10"/>
    <p:sldId id="375" r:id="rId11"/>
    <p:sldId id="376" r:id="rId12"/>
    <p:sldId id="377" r:id="rId13"/>
    <p:sldId id="378" r:id="rId14"/>
    <p:sldId id="379" r:id="rId15"/>
    <p:sldId id="385" r:id="rId16"/>
    <p:sldId id="386" r:id="rId17"/>
    <p:sldId id="387" r:id="rId18"/>
    <p:sldId id="388" r:id="rId19"/>
    <p:sldId id="389" r:id="rId20"/>
    <p:sldId id="390" r:id="rId21"/>
    <p:sldId id="392" r:id="rId22"/>
    <p:sldId id="362" r:id="rId23"/>
    <p:sldId id="391" r:id="rId24"/>
    <p:sldId id="364" r:id="rId25"/>
    <p:sldId id="365" r:id="rId26"/>
    <p:sldId id="366" r:id="rId27"/>
    <p:sldId id="352" r:id="rId28"/>
  </p:sldIdLst>
  <p:sldSz cx="9906000" cy="6858000" type="A4"/>
  <p:notesSz cx="7099300" cy="10234613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68493" autoAdjust="0"/>
  </p:normalViewPr>
  <p:slideViewPr>
    <p:cSldViewPr snapToGrid="0">
      <p:cViewPr varScale="1">
        <p:scale>
          <a:sx n="69" d="100"/>
          <a:sy n="69" d="100"/>
        </p:scale>
        <p:origin x="1032" y="32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1" d="100"/>
          <a:sy n="61" d="100"/>
        </p:scale>
        <p:origin x="-3110" y="-82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498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95" tIns="48148" rIns="96295" bIns="48148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95" tIns="48148" rIns="96295" bIns="48148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77875" y="766763"/>
            <a:ext cx="554355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95" tIns="48148" rIns="96295" bIns="481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39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498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95" tIns="48148" rIns="96295" bIns="48148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9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95" tIns="48148" rIns="96295" bIns="48148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fld id="{FF1C52D4-C0F1-424B-BBAA-A110CCC3FCD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38826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The Cherenkov Telescope Array (CTA) is the next generation observatory for ground-based gamma-ray astronomy. Current instruments (HESS, MAGIC and VERITAS) have made huge progress in the observation of cosmic sources of photons in the ~ 50 GeV to ~ 50 TeV energy range using Imaging Atmospheric Cherenkov Telescopes (IACTs). CTA will extend the range of these observations at both low and high energies, will improve their sensitivity by a factor of about 10 and will increase the precision of photon energy and direction measurements. This talk presents briefly the designs of the 23 m, 12 m and 4 m diameter IACTs that CTA will use to achieve this performance, before discussing the impact the array will have on studies of Fundamental and Astroparticle Physics. Topics covered include: searches for Dark Matter (DM) and axion-like particles (ALPs); studies of possible violation of Lorentz invariance; and studies of the sources and acceleration mechanisms of high energy cosmic rays.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Remember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the Ellis/White paper.</a:t>
            </a:r>
          </a:p>
          <a:p>
            <a:r>
              <a:rPr lang="en-GB" sz="1200" kern="1200" baseline="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Include EBL studies.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1C52D4-C0F1-424B-BBAA-A110CCC3FCDC}" type="slidenum">
              <a:rPr lang="en-GB" smtClean="0"/>
              <a:pPr>
                <a:defRPr/>
              </a:pPr>
              <a:t>1</a:t>
            </a:fld>
            <a:endParaRPr lang="en-GB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A44807-7ECD-8042-8557-71A426479A81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1372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115888"/>
            <a:ext cx="2228850" cy="6553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115888"/>
            <a:ext cx="6534150" cy="6553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4381500" cy="5135563"/>
          </a:xfrm>
        </p:spPr>
        <p:txBody>
          <a:bodyPr/>
          <a:lstStyle>
            <a:lvl1pPr>
              <a:buClr>
                <a:schemeClr val="accent6"/>
              </a:buClr>
              <a:defRPr sz="2000"/>
            </a:lvl1pPr>
            <a:lvl2pPr>
              <a:buClr>
                <a:schemeClr val="accent6"/>
              </a:buClr>
              <a:defRPr sz="2000"/>
            </a:lvl2pPr>
            <a:lvl3pPr>
              <a:buClr>
                <a:schemeClr val="accent6"/>
              </a:buClr>
              <a:defRPr sz="2000"/>
            </a:lvl3pPr>
            <a:lvl4pPr>
              <a:buClr>
                <a:schemeClr val="accent6"/>
              </a:buClr>
              <a:defRPr sz="1800"/>
            </a:lvl4pPr>
            <a:lvl5pPr>
              <a:buClr>
                <a:schemeClr val="accent6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533525"/>
            <a:ext cx="4381500" cy="5135563"/>
          </a:xfrm>
        </p:spPr>
        <p:txBody>
          <a:bodyPr/>
          <a:lstStyle>
            <a:lvl1pPr>
              <a:buClr>
                <a:schemeClr val="accent6"/>
              </a:buClr>
              <a:defRPr sz="2000"/>
            </a:lvl1pPr>
            <a:lvl2pPr>
              <a:buClr>
                <a:schemeClr val="accent6"/>
              </a:buClr>
              <a:defRPr sz="2000"/>
            </a:lvl2pPr>
            <a:lvl3pPr>
              <a:buClr>
                <a:schemeClr val="accent6"/>
              </a:buClr>
              <a:defRPr sz="2000"/>
            </a:lvl3pPr>
            <a:lvl4pPr>
              <a:buClr>
                <a:schemeClr val="accent6"/>
              </a:buClr>
              <a:defRPr sz="1800"/>
            </a:lvl4pPr>
            <a:lvl5pPr>
              <a:buClr>
                <a:schemeClr val="accent6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879" y="136728"/>
            <a:ext cx="1826121" cy="119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11588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33525"/>
            <a:ext cx="89154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1384300"/>
            <a:ext cx="9424988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155" y="74334"/>
            <a:ext cx="1826121" cy="119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6"/>
        </a:buClr>
        <a:buFont typeface="Arial" charset="0"/>
        <a:buChar char="■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6"/>
        </a:buClr>
        <a:buFont typeface="Times New Roman" pitchFamily="18" charset="0"/>
        <a:buChar char="♦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6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3333FF"/>
        </a:buClr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3333FF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3333FF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3333FF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3333FF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3333FF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forge.in2p3.fr/projects/gct/wiki/Paris_March2017_Log" TargetMode="Externa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forge.in2p3.fr/projects/gct/wiki/Paris_March2017_RunList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Gamma-ray Cherenkov</a:t>
            </a:r>
            <a:br>
              <a:rPr lang="en-GB" dirty="0"/>
            </a:br>
            <a:r>
              <a:rPr lang="en-GB" dirty="0"/>
              <a:t>Telescope for CTA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299" y="1533525"/>
            <a:ext cx="3602573" cy="5135563"/>
          </a:xfrm>
        </p:spPr>
        <p:txBody>
          <a:bodyPr/>
          <a:lstStyle/>
          <a:p>
            <a:r>
              <a:rPr lang="en-GB" dirty="0"/>
              <a:t>Progress with GCT structure and design changes for pre-production.</a:t>
            </a:r>
          </a:p>
          <a:p>
            <a:r>
              <a:rPr lang="en-GB" dirty="0"/>
              <a:t>Status of CHEC-M.</a:t>
            </a:r>
          </a:p>
          <a:p>
            <a:r>
              <a:rPr lang="en-GB" dirty="0"/>
              <a:t>GCT tests: March in Paris.</a:t>
            </a:r>
          </a:p>
          <a:p>
            <a:r>
              <a:rPr lang="en-GB" dirty="0"/>
              <a:t>CHEC-S status:</a:t>
            </a:r>
          </a:p>
          <a:p>
            <a:pPr lvl="1"/>
            <a:r>
              <a:rPr lang="en-GB" dirty="0"/>
              <a:t>Sensors.</a:t>
            </a:r>
          </a:p>
          <a:p>
            <a:pPr lvl="1"/>
            <a:r>
              <a:rPr lang="en-GB" dirty="0"/>
              <a:t>TARGET ASICs and modules.</a:t>
            </a:r>
          </a:p>
          <a:p>
            <a:pPr lvl="1"/>
            <a:r>
              <a:rPr lang="en-GB" dirty="0"/>
              <a:t>Focal plane and mechanics.</a:t>
            </a:r>
          </a:p>
          <a:p>
            <a:r>
              <a:rPr lang="en-GB" dirty="0"/>
              <a:t>Future plans.</a:t>
            </a:r>
          </a:p>
          <a:p>
            <a:r>
              <a:rPr lang="en-GB" dirty="0"/>
              <a:t>Summary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7" name="Picture 6" descr="CTA_Uebersichtsgrafik_1_2012.jpg"/>
          <p:cNvPicPr>
            <a:picLocks noChangeAspect="1"/>
          </p:cNvPicPr>
          <p:nvPr/>
        </p:nvPicPr>
        <p:blipFill rotWithShape="1">
          <a:blip r:embed="rId3" cstate="print"/>
          <a:srcRect l="13357" r="20636"/>
          <a:stretch/>
        </p:blipFill>
        <p:spPr>
          <a:xfrm>
            <a:off x="4097872" y="1524561"/>
            <a:ext cx="5664201" cy="48521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95552" y="6443134"/>
            <a:ext cx="33535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Tim Greenshaw, Liverpool University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overview</a:t>
            </a:r>
          </a:p>
        </p:txBody>
      </p:sp>
      <p:pic>
        <p:nvPicPr>
          <p:cNvPr id="5" name="Picture 4" descr="Screen Shot 2017-04-07 at 09.26.4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5" y="1730780"/>
            <a:ext cx="9710738" cy="22336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5526" y="4119453"/>
            <a:ext cx="84428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■"/>
            </a:pPr>
            <a:r>
              <a:rPr lang="en-US" dirty="0">
                <a:latin typeface="+mn-lt"/>
              </a:rPr>
              <a:t>Twelve members of the camera team involved.</a:t>
            </a:r>
          </a:p>
          <a:p>
            <a:pPr marL="342900" indent="-342900">
              <a:buClr>
                <a:schemeClr val="accent2"/>
              </a:buClr>
              <a:buSzPct val="100000"/>
              <a:buFont typeface="Arial" panose="020B0604020202020204" pitchFamily="34" charset="0"/>
              <a:buChar char="■"/>
            </a:pPr>
            <a:r>
              <a:rPr lang="en-US" dirty="0">
                <a:latin typeface="+mn-lt"/>
              </a:rPr>
              <a:t>Analysis training, code debugging and GUI development during the day.</a:t>
            </a: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■"/>
            </a:pPr>
            <a:r>
              <a:rPr lang="en-US" dirty="0">
                <a:latin typeface="+mn-lt"/>
              </a:rPr>
              <a:t>Still a lot of debugging required in the evenings </a:t>
            </a:r>
            <a:r>
              <a:rPr lang="mr-IN" dirty="0">
                <a:latin typeface="+mn-lt"/>
              </a:rPr>
              <a:t>–</a:t>
            </a:r>
            <a:r>
              <a:rPr lang="en-US" dirty="0">
                <a:latin typeface="+mn-lt"/>
              </a:rPr>
              <a:t> typically midnight before on-sky observations running ‘smoothly’.</a:t>
            </a: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■"/>
            </a:pPr>
            <a:r>
              <a:rPr lang="en-US" dirty="0">
                <a:latin typeface="+mn-lt"/>
              </a:rPr>
              <a:t>Only 3 nights of nice weather.</a:t>
            </a: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■"/>
            </a:pPr>
            <a:r>
              <a:rPr lang="en-US" dirty="0">
                <a:latin typeface="+mn-lt"/>
              </a:rPr>
              <a:t>0.1 Hz steady CR rate with ~2 k events on disk.</a:t>
            </a: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■"/>
            </a:pPr>
            <a:r>
              <a:rPr lang="en-US" dirty="0">
                <a:latin typeface="+mn-lt"/>
              </a:rPr>
              <a:t>Primary mirror segments poorly aligned. </a:t>
            </a: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7588295" y="6490441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10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116994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Clr>
                <a:schemeClr val="accent2"/>
              </a:buClr>
              <a:buFont typeface="Arial" panose="020B0604020202020204" pitchFamily="34" charset="0"/>
              <a:buChar char="■"/>
            </a:pPr>
            <a:r>
              <a:rPr lang="en-US" dirty="0"/>
              <a:t>Problems with communication with camera.</a:t>
            </a:r>
          </a:p>
          <a:p>
            <a:pPr>
              <a:buClr>
                <a:schemeClr val="accent2"/>
              </a:buClr>
              <a:buFont typeface="Arial" panose="020B0604020202020204" pitchFamily="34" charset="0"/>
              <a:buChar char="■"/>
            </a:pPr>
            <a:r>
              <a:rPr lang="en-US" dirty="0"/>
              <a:t>Tracked to optical </a:t>
            </a:r>
            <a:r>
              <a:rPr lang="en-US" dirty="0" err="1"/>
              <a:t>fibre</a:t>
            </a:r>
            <a:r>
              <a:rPr lang="en-US" dirty="0"/>
              <a:t>.</a:t>
            </a:r>
          </a:p>
          <a:p>
            <a:pPr>
              <a:buClr>
                <a:schemeClr val="accent2"/>
              </a:buClr>
              <a:buFont typeface="Arial" panose="020B0604020202020204" pitchFamily="34" charset="0"/>
              <a:buChar char="■"/>
            </a:pPr>
            <a:r>
              <a:rPr lang="en-US" dirty="0"/>
              <a:t>Cleaning connection to camera solved problem.</a:t>
            </a:r>
          </a:p>
          <a:p>
            <a:pPr>
              <a:buClr>
                <a:schemeClr val="accent2"/>
              </a:buClr>
              <a:buFont typeface="Arial" panose="020B0604020202020204" pitchFamily="34" charset="0"/>
              <a:buChar char="■"/>
            </a:pPr>
            <a:r>
              <a:rPr lang="en-US" dirty="0"/>
              <a:t>Safety board reset.</a:t>
            </a:r>
          </a:p>
          <a:p>
            <a:pPr>
              <a:buClr>
                <a:schemeClr val="accent2"/>
              </a:buClr>
              <a:buFont typeface="Arial" panose="020B0604020202020204" pitchFamily="34" charset="0"/>
              <a:buChar char="■"/>
            </a:pPr>
            <a:r>
              <a:rPr lang="en-US" dirty="0"/>
              <a:t>Small coding bugs found and fixed on the fly.</a:t>
            </a:r>
          </a:p>
          <a:p>
            <a:pPr>
              <a:buClr>
                <a:schemeClr val="accent2"/>
              </a:buClr>
              <a:buFont typeface="Arial" panose="020B0604020202020204" pitchFamily="34" charset="0"/>
              <a:buChar char="■"/>
            </a:pPr>
            <a:r>
              <a:rPr lang="en-US" dirty="0"/>
              <a:t>Lots of work required to establish acceptable trigger rate.</a:t>
            </a:r>
          </a:p>
          <a:p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Issues/bugs recorded on Redmine</a:t>
            </a:r>
          </a:p>
          <a:p>
            <a:endParaRPr lang="en-GB" dirty="0"/>
          </a:p>
        </p:txBody>
      </p:sp>
      <p:pic>
        <p:nvPicPr>
          <p:cNvPr id="3" name="Picture 2" descr="Screen Shot 2017-04-07 at 09.33.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048885"/>
            <a:ext cx="4743414" cy="352064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4953000" y="111270"/>
            <a:ext cx="46101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kern="0"/>
              <a:t>Documentation</a:t>
            </a:r>
            <a:endParaRPr lang="en-US" kern="0" dirty="0"/>
          </a:p>
        </p:txBody>
      </p:sp>
      <p:sp>
        <p:nvSpPr>
          <p:cNvPr id="14" name="Slide Number Placeholder 5"/>
          <p:cNvSpPr txBox="1">
            <a:spLocks/>
          </p:cNvSpPr>
          <p:nvPr/>
        </p:nvSpPr>
        <p:spPr>
          <a:xfrm>
            <a:off x="7588295" y="6490441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11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6717813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Documentation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3198" y="1551304"/>
            <a:ext cx="91848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■"/>
            </a:pPr>
            <a:r>
              <a:rPr lang="en-US" dirty="0"/>
              <a:t>Run Log on Redmine </a:t>
            </a:r>
            <a:r>
              <a:rPr lang="en-US" dirty="0">
                <a:hlinkClick r:id="rId2"/>
              </a:rPr>
              <a:t>https://forge.in2p3.fr/projects/gct/wiki/Paris_March2017_Log</a:t>
            </a:r>
            <a:r>
              <a:rPr lang="en-US" dirty="0"/>
              <a:t>. </a:t>
            </a:r>
          </a:p>
        </p:txBody>
      </p:sp>
      <p:pic>
        <p:nvPicPr>
          <p:cNvPr id="12" name="Picture 11" descr="Screen Shot 2017-04-07 at 09.34.5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04" y="1979121"/>
            <a:ext cx="6501289" cy="483536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245492" y="2519215"/>
            <a:ext cx="22901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A nightly log </a:t>
            </a:r>
            <a:r>
              <a:rPr lang="en-GB" dirty="0"/>
              <a:t>summarising</a:t>
            </a:r>
            <a:r>
              <a:rPr lang="en-US" dirty="0"/>
              <a:t> observations and issues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0840" y="4547492"/>
            <a:ext cx="2545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+mn-lt"/>
              </a:rPr>
              <a:t>Links to the run list</a:t>
            </a:r>
            <a:r>
              <a:rPr lang="mr-IN" dirty="0">
                <a:latin typeface="+mn-lt"/>
              </a:rPr>
              <a:t>…</a:t>
            </a:r>
            <a:endParaRPr lang="en-US" dirty="0">
              <a:latin typeface="+mn-lt"/>
            </a:endParaRPr>
          </a:p>
        </p:txBody>
      </p:sp>
      <p:sp>
        <p:nvSpPr>
          <p:cNvPr id="15" name="Slide Number Placeholder 5"/>
          <p:cNvSpPr txBox="1">
            <a:spLocks/>
          </p:cNvSpPr>
          <p:nvPr/>
        </p:nvSpPr>
        <p:spPr>
          <a:xfrm>
            <a:off x="7588295" y="6490441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12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8483447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Documentation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8072" y="1558159"/>
            <a:ext cx="909166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6"/>
              </a:buClr>
              <a:buFont typeface="Arial" panose="020B0604020202020204" pitchFamily="34" charset="0"/>
              <a:buChar char="■"/>
            </a:pPr>
            <a:r>
              <a:rPr lang="en-US" dirty="0"/>
              <a:t>Run list on Redmine </a:t>
            </a:r>
            <a:r>
              <a:rPr lang="en-US" dirty="0">
                <a:hlinkClick r:id="rId2"/>
              </a:rPr>
              <a:t>https://forge.in2p3.fr/projects/gct/wiki/Paris_March2017_RunList</a:t>
            </a:r>
            <a:r>
              <a:rPr lang="en-US" dirty="0"/>
              <a:t>.</a:t>
            </a:r>
          </a:p>
          <a:p>
            <a:pPr marL="342900" indent="-342900">
              <a:buClr>
                <a:schemeClr val="accent6"/>
              </a:buClr>
              <a:buFont typeface="Arial" panose="020B0604020202020204" pitchFamily="34" charset="0"/>
              <a:buChar char="■"/>
            </a:pPr>
            <a:r>
              <a:rPr lang="en-US" dirty="0"/>
              <a:t>Each run/set of runs captured as Redmine Issue.</a:t>
            </a:r>
          </a:p>
          <a:p>
            <a:pPr marL="342900" indent="-342900">
              <a:buClr>
                <a:schemeClr val="accent6"/>
              </a:buClr>
              <a:buFont typeface="Arial" panose="020B0604020202020204" pitchFamily="34" charset="0"/>
              <a:buChar char="■"/>
            </a:pPr>
            <a:r>
              <a:rPr lang="en-US" dirty="0"/>
              <a:t>Runs </a:t>
            </a:r>
            <a:r>
              <a:rPr lang="en-GB" dirty="0"/>
              <a:t>categorised</a:t>
            </a:r>
            <a:r>
              <a:rPr lang="en-US" dirty="0"/>
              <a:t> as: </a:t>
            </a:r>
          </a:p>
          <a:p>
            <a:pPr marL="800100" lvl="1" indent="-342900">
              <a:buClr>
                <a:schemeClr val="accent6"/>
              </a:buClr>
              <a:buFont typeface="Arial" panose="020B0604020202020204" pitchFamily="34" charset="0"/>
              <a:buChar char="♦"/>
            </a:pPr>
            <a:r>
              <a:rPr lang="en-US" dirty="0"/>
              <a:t>New.</a:t>
            </a:r>
          </a:p>
          <a:p>
            <a:pPr marL="800100" lvl="1" indent="-342900">
              <a:buClr>
                <a:schemeClr val="accent6"/>
              </a:buClr>
              <a:buFont typeface="Arial" panose="020B0604020202020204" pitchFamily="34" charset="0"/>
              <a:buChar char="♦"/>
            </a:pPr>
            <a:r>
              <a:rPr lang="en-US" dirty="0"/>
              <a:t>Rejected/junk.</a:t>
            </a:r>
          </a:p>
          <a:p>
            <a:pPr marL="800100" lvl="1" indent="-342900">
              <a:buClr>
                <a:schemeClr val="accent6"/>
              </a:buClr>
              <a:buFont typeface="Arial" panose="020B0604020202020204" pitchFamily="34" charset="0"/>
              <a:buChar char="♦"/>
            </a:pPr>
            <a:r>
              <a:rPr lang="en-US" dirty="0"/>
              <a:t>Assigned for analysis.</a:t>
            </a:r>
          </a:p>
          <a:p>
            <a:pPr marL="800100" lvl="1" indent="-342900">
              <a:buClr>
                <a:schemeClr val="accent6"/>
              </a:buClr>
              <a:buFont typeface="Arial" panose="020B0604020202020204" pitchFamily="34" charset="0"/>
              <a:buChar char="♦"/>
            </a:pPr>
            <a:r>
              <a:rPr lang="en-US" dirty="0"/>
              <a:t>Closed (analysis</a:t>
            </a:r>
            <a:br>
              <a:rPr lang="en-US" dirty="0"/>
            </a:br>
            <a:r>
              <a:rPr lang="en-US" dirty="0"/>
              <a:t>complete).</a:t>
            </a:r>
          </a:p>
          <a:p>
            <a:pPr marL="342900" indent="-342900">
              <a:buClr>
                <a:schemeClr val="accent6"/>
              </a:buClr>
              <a:buFont typeface="Arial" panose="020B0604020202020204" pitchFamily="34" charset="0"/>
              <a:buChar char="■"/>
            </a:pPr>
            <a:r>
              <a:rPr lang="en-US" dirty="0"/>
              <a:t>Runs can be linked</a:t>
            </a:r>
            <a:br>
              <a:rPr lang="en-US" dirty="0"/>
            </a:br>
            <a:r>
              <a:rPr lang="en-US" dirty="0"/>
              <a:t>to calibration runs.</a:t>
            </a:r>
          </a:p>
          <a:p>
            <a:pPr marL="342900" indent="-342900">
              <a:buClr>
                <a:schemeClr val="accent6"/>
              </a:buClr>
              <a:buFont typeface="Arial" panose="020B0604020202020204" pitchFamily="34" charset="0"/>
              <a:buChar char="■"/>
            </a:pPr>
            <a:r>
              <a:rPr lang="en-US" dirty="0"/>
              <a:t>Run plots can be</a:t>
            </a:r>
            <a:br>
              <a:rPr lang="en-US" dirty="0"/>
            </a:br>
            <a:r>
              <a:rPr lang="en-US" dirty="0"/>
              <a:t>attached directly.</a:t>
            </a:r>
          </a:p>
        </p:txBody>
      </p:sp>
      <p:pic>
        <p:nvPicPr>
          <p:cNvPr id="15" name="Picture 14" descr="Screen Shot 2017-04-07 at 09.38.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611" y="2557786"/>
            <a:ext cx="5801959" cy="297903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8" name="Picture 17" descr="Screen Shot 2017-04-07 at 09.41.3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084" y="3787784"/>
            <a:ext cx="3889060" cy="298181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9" name="Slide Number Placeholder 5"/>
          <p:cNvSpPr txBox="1">
            <a:spLocks/>
          </p:cNvSpPr>
          <p:nvPr/>
        </p:nvSpPr>
        <p:spPr>
          <a:xfrm>
            <a:off x="7588295" y="6490441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13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7699358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Compilation of events</a:t>
            </a:r>
          </a:p>
        </p:txBody>
      </p:sp>
      <p:pic>
        <p:nvPicPr>
          <p:cNvPr id="6" name="Run04990_animat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7246" y="1593189"/>
            <a:ext cx="4957119" cy="4957119"/>
          </a:xfrm>
          <a:prstGeom prst="rect">
            <a:avLst/>
          </a:prstGeom>
        </p:spPr>
      </p:pic>
      <p:sp>
        <p:nvSpPr>
          <p:cNvPr id="5" name="Slide Number Placeholder 5"/>
          <p:cNvSpPr txBox="1">
            <a:spLocks/>
          </p:cNvSpPr>
          <p:nvPr/>
        </p:nvSpPr>
        <p:spPr>
          <a:xfrm>
            <a:off x="7588295" y="6490441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14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35526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Further tests with CHEC-M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Carry out mirror alignment.</a:t>
            </a:r>
          </a:p>
          <a:p>
            <a:r>
              <a:rPr lang="en-GB" dirty="0"/>
              <a:t>Analyse data taken in March.</a:t>
            </a:r>
          </a:p>
          <a:p>
            <a:r>
              <a:rPr lang="en-GB" dirty="0"/>
              <a:t>Perform further short run when moon and weather permit, hopefully end of April.</a:t>
            </a:r>
          </a:p>
          <a:p>
            <a:r>
              <a:rPr lang="en-GB" dirty="0"/>
              <a:t>Test remote control of CHEC-M (with telescope steered by team in Paris).</a:t>
            </a:r>
          </a:p>
          <a:p>
            <a:r>
              <a:rPr lang="en-GB" dirty="0"/>
              <a:t>Aim to present results at CTA meeting in Rio de Janeiro (15</a:t>
            </a:r>
            <a:r>
              <a:rPr lang="en-GB" baseline="30000" dirty="0"/>
              <a:t>th</a:t>
            </a:r>
            <a:r>
              <a:rPr lang="en-GB" dirty="0"/>
              <a:t>…19</a:t>
            </a:r>
            <a:r>
              <a:rPr lang="en-GB" baseline="30000" dirty="0"/>
              <a:t>th</a:t>
            </a:r>
            <a:r>
              <a:rPr lang="en-GB" dirty="0"/>
              <a:t> May).</a:t>
            </a:r>
          </a:p>
          <a:p>
            <a:r>
              <a:rPr lang="en-GB" dirty="0"/>
              <a:t>Then write paper on CHEC-M.</a:t>
            </a:r>
          </a:p>
        </p:txBody>
      </p:sp>
      <p:pic>
        <p:nvPicPr>
          <p:cNvPr id="8" name="Picture 7" descr="IMG_166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91902" y="2136592"/>
            <a:ext cx="5193977" cy="3895482"/>
          </a:xfrm>
          <a:prstGeom prst="rect">
            <a:avLst/>
          </a:prstGeom>
        </p:spPr>
      </p:pic>
      <p:sp>
        <p:nvSpPr>
          <p:cNvPr id="9" name="Slide Number Placeholder 5"/>
          <p:cNvSpPr txBox="1">
            <a:spLocks/>
          </p:cNvSpPr>
          <p:nvPr/>
        </p:nvSpPr>
        <p:spPr>
          <a:xfrm>
            <a:off x="7588295" y="6490441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15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9404988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Status of CHEC-S: tests of SiPMs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3143827" cy="5135563"/>
          </a:xfrm>
        </p:spPr>
        <p:txBody>
          <a:bodyPr/>
          <a:lstStyle/>
          <a:p>
            <a:r>
              <a:rPr lang="en-GB" dirty="0"/>
              <a:t>Large range of silicon photomultipliers tested.</a:t>
            </a:r>
          </a:p>
          <a:p>
            <a:r>
              <a:rPr lang="en-GB" dirty="0"/>
              <a:t>Cell sizes 35, 50 and</a:t>
            </a:r>
            <a:br>
              <a:rPr lang="en-GB" dirty="0"/>
            </a:br>
            <a:r>
              <a:rPr lang="en-GB" dirty="0"/>
              <a:t>75 </a:t>
            </a:r>
            <a:r>
              <a:rPr lang="en-GB" dirty="0">
                <a:latin typeface="Symbol" panose="05050102010706020507" pitchFamily="18" charset="2"/>
              </a:rPr>
              <a:t>m</a:t>
            </a:r>
            <a:r>
              <a:rPr lang="en-GB" dirty="0"/>
              <a:t>m.</a:t>
            </a:r>
          </a:p>
          <a:p>
            <a:r>
              <a:rPr lang="en-GB" dirty="0"/>
              <a:t>Pixel sizes 3 × 3 and</a:t>
            </a:r>
            <a:br>
              <a:rPr lang="en-GB" dirty="0"/>
            </a:br>
            <a:r>
              <a:rPr lang="en-GB" dirty="0"/>
              <a:t>6 × 6 mm</a:t>
            </a:r>
            <a:r>
              <a:rPr lang="en-GB" baseline="30000" dirty="0"/>
              <a:t>2</a:t>
            </a:r>
            <a:r>
              <a:rPr lang="en-GB" dirty="0"/>
              <a:t>, with range of fill factors.</a:t>
            </a:r>
          </a:p>
          <a:p>
            <a:r>
              <a:rPr lang="en-GB" dirty="0"/>
              <a:t>Technology variants such as (Hamamatsu):</a:t>
            </a:r>
          </a:p>
          <a:p>
            <a:pPr lvl="1"/>
            <a:r>
              <a:rPr lang="en-GB" dirty="0"/>
              <a:t>Standard</a:t>
            </a:r>
          </a:p>
          <a:p>
            <a:pPr lvl="1"/>
            <a:r>
              <a:rPr lang="en-GB" dirty="0"/>
              <a:t>LCT5.</a:t>
            </a:r>
          </a:p>
          <a:p>
            <a:pPr lvl="1"/>
            <a:r>
              <a:rPr lang="en-GB" dirty="0"/>
              <a:t>LVR.</a:t>
            </a:r>
          </a:p>
          <a:p>
            <a:pPr lvl="1"/>
            <a:r>
              <a:rPr lang="en-GB" dirty="0"/>
              <a:t>Silicone and epoxy protective coatings.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03782" y="1533525"/>
            <a:ext cx="6049818" cy="5135563"/>
          </a:xfrm>
        </p:spPr>
        <p:txBody>
          <a:bodyPr/>
          <a:lstStyle/>
          <a:p>
            <a:r>
              <a:rPr lang="en-GB" dirty="0"/>
              <a:t>Measure PDE against overvoltage: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LVR operates at lower overvoltage than other SIPMs.</a:t>
            </a:r>
          </a:p>
          <a:p>
            <a:r>
              <a:rPr lang="en-GB" dirty="0"/>
              <a:t>LVR 75 </a:t>
            </a:r>
            <a:r>
              <a:rPr lang="en-GB" dirty="0">
                <a:latin typeface="Symbol" panose="05050102010706020507" pitchFamily="18" charset="2"/>
              </a:rPr>
              <a:t>m</a:t>
            </a:r>
            <a:r>
              <a:rPr lang="en-GB" dirty="0"/>
              <a:t>m cell higher PDE than 50 </a:t>
            </a:r>
            <a:r>
              <a:rPr lang="en-GB" dirty="0">
                <a:latin typeface="Symbol" panose="05050102010706020507" pitchFamily="18" charset="2"/>
              </a:rPr>
              <a:t>m</a:t>
            </a:r>
            <a:r>
              <a:rPr lang="en-GB" dirty="0"/>
              <a:t>m cell.</a:t>
            </a:r>
          </a:p>
          <a:p>
            <a:r>
              <a:rPr lang="en-GB" dirty="0"/>
              <a:t>Maximum PDE of LVR higher than LCT5.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416"/>
          <a:stretch/>
        </p:blipFill>
        <p:spPr>
          <a:xfrm>
            <a:off x="3639127" y="1939635"/>
            <a:ext cx="6043126" cy="3449824"/>
          </a:xfrm>
          <a:prstGeom prst="rect">
            <a:avLst/>
          </a:prstGeom>
        </p:spPr>
      </p:pic>
      <p:sp>
        <p:nvSpPr>
          <p:cNvPr id="6" name="Slide Number Placeholder 5"/>
          <p:cNvSpPr txBox="1">
            <a:spLocks/>
          </p:cNvSpPr>
          <p:nvPr/>
        </p:nvSpPr>
        <p:spPr>
          <a:xfrm>
            <a:off x="7588295" y="6490441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16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1019444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Status of CHEC-S: tests of SIPMs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299" y="1533525"/>
            <a:ext cx="5277427" cy="5135563"/>
          </a:xfrm>
        </p:spPr>
        <p:txBody>
          <a:bodyPr/>
          <a:lstStyle/>
          <a:p>
            <a:r>
              <a:rPr lang="en-GB" dirty="0"/>
              <a:t>Measure optical cross talk as function of overvoltage: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253018" y="1533525"/>
            <a:ext cx="3157682" cy="5135563"/>
          </a:xfrm>
        </p:spPr>
        <p:txBody>
          <a:bodyPr/>
          <a:lstStyle/>
          <a:p>
            <a:r>
              <a:rPr lang="en-GB" dirty="0"/>
              <a:t>Cross talk of 6 mm pixels is higher than that of</a:t>
            </a:r>
            <a:br>
              <a:rPr lang="en-GB" dirty="0"/>
            </a:br>
            <a:r>
              <a:rPr lang="en-GB" dirty="0"/>
              <a:t>3 mm pixels.</a:t>
            </a:r>
          </a:p>
          <a:p>
            <a:r>
              <a:rPr lang="en-GB" dirty="0"/>
              <a:t>Cross talk of 75 </a:t>
            </a:r>
            <a:r>
              <a:rPr lang="en-GB" dirty="0">
                <a:latin typeface="Symbol" panose="05050102010706020507" pitchFamily="18" charset="2"/>
              </a:rPr>
              <a:t>m</a:t>
            </a:r>
            <a:r>
              <a:rPr lang="en-GB" dirty="0"/>
              <a:t>m cells is higher than that of </a:t>
            </a:r>
            <a:br>
              <a:rPr lang="en-GB" dirty="0"/>
            </a:br>
            <a:r>
              <a:rPr lang="en-GB" dirty="0"/>
              <a:t>50 </a:t>
            </a:r>
            <a:r>
              <a:rPr lang="en-GB" dirty="0">
                <a:latin typeface="Symbol" panose="05050102010706020507" pitchFamily="18" charset="2"/>
              </a:rPr>
              <a:t>m</a:t>
            </a:r>
            <a:r>
              <a:rPr lang="en-GB" dirty="0"/>
              <a:t>m cells.</a:t>
            </a:r>
          </a:p>
          <a:p>
            <a:r>
              <a:rPr lang="en-GB" dirty="0"/>
              <a:t>Cross talk of epoxy coating is higher than that of silicone.</a:t>
            </a:r>
          </a:p>
          <a:p>
            <a:r>
              <a:rPr lang="en-GB" dirty="0"/>
              <a:t>Cross talk of LVR devices is higher than that of LCT5 at a given overvoltage.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087" y="2258179"/>
            <a:ext cx="5988189" cy="3458125"/>
          </a:xfrm>
          <a:prstGeom prst="rect">
            <a:avLst/>
          </a:prstGeom>
        </p:spPr>
      </p:pic>
      <p:sp>
        <p:nvSpPr>
          <p:cNvPr id="7" name="Slide Number Placeholder 5"/>
          <p:cNvSpPr txBox="1">
            <a:spLocks/>
          </p:cNvSpPr>
          <p:nvPr/>
        </p:nvSpPr>
        <p:spPr>
          <a:xfrm>
            <a:off x="7588295" y="6490441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17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3085147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Status of CHEC-S: tests of </a:t>
            </a:r>
            <a:r>
              <a:rPr lang="en-GB" dirty="0" err="1"/>
              <a:t>SiPMS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5701316" cy="5135563"/>
          </a:xfrm>
        </p:spPr>
        <p:txBody>
          <a:bodyPr/>
          <a:lstStyle/>
          <a:p>
            <a:r>
              <a:rPr lang="en-GB" dirty="0"/>
              <a:t>Comparison of PDE versus cross talk: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LVR technology looks to be best.</a:t>
            </a:r>
          </a:p>
          <a:p>
            <a:r>
              <a:rPr lang="en-GB" dirty="0"/>
              <a:t>Pick pixel size considering also its effects on field of view of CHEC.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616" y="1533525"/>
            <a:ext cx="3214084" cy="5135563"/>
          </a:xfrm>
        </p:spPr>
        <p:txBody>
          <a:bodyPr/>
          <a:lstStyle/>
          <a:p>
            <a:r>
              <a:rPr lang="en-GB" dirty="0"/>
              <a:t>Adding </a:t>
            </a:r>
            <a:r>
              <a:rPr lang="en-GB" dirty="0" err="1"/>
              <a:t>lenslets</a:t>
            </a:r>
            <a:r>
              <a:rPr lang="en-GB" dirty="0"/>
              <a:t> to 3 mm pixels to bridge interpixel gaps may give both best performance (PDE, cross-talk) and increased FoV.</a:t>
            </a:r>
          </a:p>
          <a:p>
            <a:r>
              <a:rPr lang="en-GB" dirty="0"/>
              <a:t>Current recommendation:</a:t>
            </a:r>
          </a:p>
          <a:p>
            <a:pPr lvl="1"/>
            <a:r>
              <a:rPr lang="en-GB" dirty="0"/>
              <a:t>LVR 50 </a:t>
            </a:r>
            <a:r>
              <a:rPr lang="en-GB" dirty="0">
                <a:latin typeface="Symbol" panose="05050102010706020507" pitchFamily="18" charset="2"/>
              </a:rPr>
              <a:t>m</a:t>
            </a:r>
            <a:r>
              <a:rPr lang="en-GB" dirty="0"/>
              <a:t>m cell,</a:t>
            </a:r>
            <a:br>
              <a:rPr lang="en-GB" dirty="0"/>
            </a:br>
            <a:r>
              <a:rPr lang="en-GB" dirty="0"/>
              <a:t>3 mm pixel.</a:t>
            </a:r>
          </a:p>
          <a:p>
            <a:r>
              <a:rPr lang="en-GB" dirty="0"/>
              <a:t>Verification of test results required (discussion of some apparent discrepancies ongoing).</a:t>
            </a:r>
          </a:p>
          <a:p>
            <a:r>
              <a:rPr lang="en-GB" dirty="0"/>
              <a:t>Projected cost for 39 cameras (1250 modules) in 2019 is €1.1M.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81" y="1926666"/>
            <a:ext cx="5905783" cy="3478750"/>
          </a:xfrm>
          <a:prstGeom prst="rect">
            <a:avLst/>
          </a:prstGeom>
        </p:spPr>
      </p:pic>
      <p:sp>
        <p:nvSpPr>
          <p:cNvPr id="6" name="Slide Number Placeholder 5"/>
          <p:cNvSpPr txBox="1">
            <a:spLocks/>
          </p:cNvSpPr>
          <p:nvPr/>
        </p:nvSpPr>
        <p:spPr>
          <a:xfrm>
            <a:off x="7588295" y="6490441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18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0453683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Status of CHEC-S: TARGET 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4104409" cy="5135563"/>
          </a:xfrm>
        </p:spPr>
        <p:txBody>
          <a:bodyPr/>
          <a:lstStyle/>
          <a:p>
            <a:r>
              <a:rPr lang="en-GB" dirty="0"/>
              <a:t>TARGET7 ASICs had improved dynamic range w.r.t. TARGET 5 but…</a:t>
            </a:r>
          </a:p>
          <a:p>
            <a:r>
              <a:rPr lang="en-GB" dirty="0"/>
              <a:t>…suffered from trigger noise problems.</a:t>
            </a:r>
          </a:p>
          <a:p>
            <a:pPr lvl="1"/>
            <a:r>
              <a:rPr lang="en-GB" dirty="0"/>
              <a:t>Sampling off, trigger threshold</a:t>
            </a:r>
            <a:br>
              <a:rPr lang="en-GB" dirty="0"/>
            </a:br>
            <a:r>
              <a:rPr lang="en-GB" dirty="0"/>
              <a:t>4 mV (approx. one </a:t>
            </a:r>
            <a:r>
              <a:rPr lang="en-GB" dirty="0" err="1"/>
              <a:t>p.e.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Sampling on, trigger threshold</a:t>
            </a:r>
            <a:br>
              <a:rPr lang="en-GB" dirty="0"/>
            </a:br>
            <a:r>
              <a:rPr lang="en-GB" dirty="0"/>
              <a:t>15 mV.</a:t>
            </a:r>
          </a:p>
          <a:p>
            <a:r>
              <a:rPr lang="en-GB" dirty="0"/>
              <a:t>Separate trigger and sampling functions onto T5TEA and TC chips, respectively.</a:t>
            </a:r>
          </a:p>
          <a:p>
            <a:r>
              <a:rPr lang="en-GB" dirty="0"/>
              <a:t>TC maintains good sampling performance of T7.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542761"/>
            <a:ext cx="4381500" cy="5135563"/>
          </a:xfrm>
        </p:spPr>
        <p:txBody>
          <a:bodyPr/>
          <a:lstStyle/>
          <a:p>
            <a:r>
              <a:rPr lang="en-GB" dirty="0"/>
              <a:t>And T5TEA performance good: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With expected buffer performance of 3…4 mV/</a:t>
            </a:r>
            <a:r>
              <a:rPr lang="en-GB" dirty="0" err="1"/>
              <a:t>p.e.</a:t>
            </a:r>
            <a:r>
              <a:rPr lang="en-GB" dirty="0"/>
              <a:t>:</a:t>
            </a:r>
          </a:p>
          <a:p>
            <a:pPr lvl="1"/>
            <a:r>
              <a:rPr lang="en-GB" dirty="0"/>
              <a:t>Dynamic range from about 1 to above  40 </a:t>
            </a:r>
            <a:r>
              <a:rPr lang="en-GB" dirty="0" err="1"/>
              <a:t>p.e.</a:t>
            </a:r>
            <a:endParaRPr lang="en-GB" dirty="0"/>
          </a:p>
          <a:p>
            <a:pPr lvl="1"/>
            <a:r>
              <a:rPr lang="en-GB" dirty="0"/>
              <a:t>Trigger noise below 0.5 </a:t>
            </a:r>
            <a:r>
              <a:rPr lang="en-GB" dirty="0" err="1"/>
              <a:t>p.e.</a:t>
            </a:r>
            <a:endParaRPr lang="en-GB" dirty="0"/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1912786"/>
            <a:ext cx="4274946" cy="2954769"/>
          </a:xfrm>
          <a:prstGeom prst="rect">
            <a:avLst/>
          </a:prstGeom>
        </p:spPr>
      </p:pic>
      <p:sp>
        <p:nvSpPr>
          <p:cNvPr id="6" name="Slide Number Placeholder 5"/>
          <p:cNvSpPr txBox="1">
            <a:spLocks/>
          </p:cNvSpPr>
          <p:nvPr/>
        </p:nvSpPr>
        <p:spPr>
          <a:xfrm>
            <a:off x="7588295" y="6490441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19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60442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Status of GCT</a:t>
            </a:r>
            <a:endParaRPr lang="en-GB" sz="2033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6" name="Picture 8" descr="IMG-20151201-0018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9" b="10032"/>
          <a:stretch/>
        </p:blipFill>
        <p:spPr bwMode="auto">
          <a:xfrm>
            <a:off x="360213" y="1496289"/>
            <a:ext cx="9144000" cy="5301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lide Number Placeholder 5"/>
          <p:cNvSpPr txBox="1">
            <a:spLocks/>
          </p:cNvSpPr>
          <p:nvPr/>
        </p:nvSpPr>
        <p:spPr>
          <a:xfrm>
            <a:off x="7588295" y="6490441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2</a:t>
            </a:fld>
            <a:endParaRPr lang="en-GB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378697" y="1505525"/>
            <a:ext cx="2731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GCT prototype, Meudon, Paris</a:t>
            </a:r>
          </a:p>
        </p:txBody>
      </p:sp>
    </p:spTree>
    <p:extLst>
      <p:ext uri="{BB962C8B-B14F-4D97-AF65-F5344CB8AC3E}">
        <p14:creationId xmlns:p14="http://schemas.microsoft.com/office/powerpoint/2010/main" val="255253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1061" y="2098097"/>
            <a:ext cx="4027994" cy="31019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Status of CHEC-S: front end electronics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Test complete front-end chain: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Waveform recorded through T5TEA and TARGET C.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Noise introduced by buffer/shaper small.</a:t>
            </a:r>
          </a:p>
          <a:p>
            <a:r>
              <a:rPr lang="en-GB" dirty="0"/>
              <a:t>Full evaluation of trigger performance and charge resolution underway.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07" y="2010453"/>
            <a:ext cx="2353523" cy="28066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4210" y="3765356"/>
            <a:ext cx="2302589" cy="2867454"/>
          </a:xfrm>
          <a:prstGeom prst="rect">
            <a:avLst/>
          </a:prstGeom>
        </p:spPr>
      </p:pic>
      <p:sp>
        <p:nvSpPr>
          <p:cNvPr id="12" name="Slide Number Placeholder 5"/>
          <p:cNvSpPr txBox="1">
            <a:spLocks/>
          </p:cNvSpPr>
          <p:nvPr/>
        </p:nvSpPr>
        <p:spPr>
          <a:xfrm>
            <a:off x="7588295" y="6490441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20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5820536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Front end electronics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2142022" cy="5135563"/>
          </a:xfrm>
        </p:spPr>
        <p:txBody>
          <a:bodyPr/>
          <a:lstStyle/>
          <a:p>
            <a:r>
              <a:rPr lang="en-GB" dirty="0"/>
              <a:t>New TARGET module, 7 now built.</a:t>
            </a:r>
          </a:p>
          <a:p>
            <a:r>
              <a:rPr lang="en-GB" dirty="0"/>
              <a:t>Separate trigger output from fast clocks on dedicated planes.</a:t>
            </a:r>
          </a:p>
          <a:p>
            <a:r>
              <a:rPr lang="en-GB" dirty="0"/>
              <a:t>Module length  compatible with ASTRI.</a:t>
            </a:r>
          </a:p>
          <a:p>
            <a:r>
              <a:rPr lang="en-GB" dirty="0"/>
              <a:t>First tests starting in Erlangen.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1227"/>
          <a:stretch/>
        </p:blipFill>
        <p:spPr>
          <a:xfrm>
            <a:off x="2588669" y="1703669"/>
            <a:ext cx="7212219" cy="4369869"/>
          </a:xfrm>
          <a:prstGeom prst="rect">
            <a:avLst/>
          </a:prstGeom>
        </p:spPr>
      </p:pic>
      <p:sp>
        <p:nvSpPr>
          <p:cNvPr id="6" name="Slide Number Placeholder 5"/>
          <p:cNvSpPr txBox="1">
            <a:spLocks/>
          </p:cNvSpPr>
          <p:nvPr/>
        </p:nvSpPr>
        <p:spPr>
          <a:xfrm>
            <a:off x="7588295" y="6490441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21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4207390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4509595" y="1858915"/>
            <a:ext cx="5285764" cy="4564150"/>
            <a:chOff x="6301061" y="1268760"/>
            <a:chExt cx="5285764" cy="456415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5" r="21742" b="6130"/>
            <a:stretch/>
          </p:blipFill>
          <p:spPr>
            <a:xfrm>
              <a:off x="6301061" y="1268760"/>
              <a:ext cx="4421482" cy="456415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0510889" y="4680715"/>
              <a:ext cx="9236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tx2"/>
                  </a:solidFill>
                </a:rPr>
                <a:t>Fan</a:t>
              </a:r>
            </a:p>
            <a:p>
              <a:r>
                <a:rPr lang="en-US" sz="1400" b="1" dirty="0">
                  <a:solidFill>
                    <a:schemeClr val="tx2"/>
                  </a:solidFill>
                </a:rPr>
                <a:t>Assembly</a:t>
              </a:r>
              <a:endParaRPr lang="en-GB" sz="14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0510889" y="1426902"/>
              <a:ext cx="10759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tx2"/>
                  </a:solidFill>
                </a:rPr>
                <a:t>Focal Plane</a:t>
              </a:r>
            </a:p>
            <a:p>
              <a:r>
                <a:rPr lang="en-US" sz="1400" b="1" dirty="0">
                  <a:solidFill>
                    <a:schemeClr val="tx2"/>
                  </a:solidFill>
                </a:rPr>
                <a:t>Assembly</a:t>
              </a:r>
              <a:endParaRPr lang="en-GB" sz="14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301061" y="2912413"/>
              <a:ext cx="12909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tx2"/>
                  </a:solidFill>
                </a:rPr>
                <a:t>Power/</a:t>
              </a:r>
              <a:r>
                <a:rPr lang="en-US" sz="1400" b="1" dirty="0" err="1">
                  <a:solidFill>
                    <a:schemeClr val="tx2"/>
                  </a:solidFill>
                </a:rPr>
                <a:t>Comms</a:t>
              </a:r>
              <a:endParaRPr lang="en-US" sz="1400" b="1" dirty="0">
                <a:solidFill>
                  <a:schemeClr val="tx2"/>
                </a:solidFill>
              </a:endParaRPr>
            </a:p>
            <a:p>
              <a:pPr algn="r"/>
              <a:r>
                <a:rPr lang="en-US" sz="1400" b="1" dirty="0">
                  <a:solidFill>
                    <a:schemeClr val="tx2"/>
                  </a:solidFill>
                </a:rPr>
                <a:t>Assembly</a:t>
              </a:r>
              <a:endParaRPr lang="en-GB" sz="14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510889" y="1972616"/>
              <a:ext cx="9236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tx2"/>
                  </a:solidFill>
                </a:rPr>
                <a:t>Rack</a:t>
              </a:r>
            </a:p>
            <a:p>
              <a:r>
                <a:rPr lang="en-US" sz="1400" b="1" dirty="0">
                  <a:solidFill>
                    <a:schemeClr val="tx2"/>
                  </a:solidFill>
                </a:rPr>
                <a:t>Assembly</a:t>
              </a:r>
              <a:endParaRPr lang="en-GB" sz="1400" dirty="0"/>
            </a:p>
          </p:txBody>
        </p:sp>
        <p:cxnSp>
          <p:nvCxnSpPr>
            <p:cNvPr id="28" name="Straight Arrow Connector 27"/>
            <p:cNvCxnSpPr>
              <a:stCxn id="25" idx="1"/>
            </p:cNvCxnSpPr>
            <p:nvPr/>
          </p:nvCxnSpPr>
          <p:spPr>
            <a:xfrm flipH="1">
              <a:off x="9574785" y="1688512"/>
              <a:ext cx="936104" cy="70676"/>
            </a:xfrm>
            <a:prstGeom prst="straightConnector1">
              <a:avLst/>
            </a:prstGeom>
            <a:ln w="158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H="1">
              <a:off x="6840651" y="3445504"/>
              <a:ext cx="214667" cy="346852"/>
            </a:xfrm>
            <a:prstGeom prst="straightConnector1">
              <a:avLst/>
            </a:prstGeom>
            <a:ln w="158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27" idx="1"/>
            </p:cNvCxnSpPr>
            <p:nvPr/>
          </p:nvCxnSpPr>
          <p:spPr>
            <a:xfrm flipH="1">
              <a:off x="9430769" y="2234226"/>
              <a:ext cx="1080120" cy="342090"/>
            </a:xfrm>
            <a:prstGeom prst="straightConnector1">
              <a:avLst/>
            </a:prstGeom>
            <a:ln w="158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24" idx="1"/>
            </p:cNvCxnSpPr>
            <p:nvPr/>
          </p:nvCxnSpPr>
          <p:spPr>
            <a:xfrm flipH="1" flipV="1">
              <a:off x="9777837" y="4916107"/>
              <a:ext cx="733052" cy="26218"/>
            </a:xfrm>
            <a:prstGeom prst="straightConnector1">
              <a:avLst/>
            </a:prstGeom>
            <a:ln w="158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10509129" y="2812312"/>
              <a:ext cx="9625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tx2"/>
                  </a:solidFill>
                </a:rPr>
                <a:t>Desiccator</a:t>
              </a:r>
              <a:endParaRPr lang="en-GB" sz="14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0510889" y="3284361"/>
              <a:ext cx="9056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tx2"/>
                  </a:solidFill>
                </a:rPr>
                <a:t>Enclosure</a:t>
              </a:r>
              <a:endParaRPr lang="en-GB" sz="1400" dirty="0"/>
            </a:p>
          </p:txBody>
        </p:sp>
        <p:cxnSp>
          <p:nvCxnSpPr>
            <p:cNvPr id="34" name="Straight Arrow Connector 33"/>
            <p:cNvCxnSpPr>
              <a:stCxn id="32" idx="1"/>
            </p:cNvCxnSpPr>
            <p:nvPr/>
          </p:nvCxnSpPr>
          <p:spPr>
            <a:xfrm flipH="1">
              <a:off x="10010991" y="2966201"/>
              <a:ext cx="498138" cy="359202"/>
            </a:xfrm>
            <a:prstGeom prst="straightConnector1">
              <a:avLst/>
            </a:prstGeom>
            <a:ln w="158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H="1">
              <a:off x="9430769" y="3429811"/>
              <a:ext cx="1067903" cy="354658"/>
            </a:xfrm>
            <a:prstGeom prst="straightConnector1">
              <a:avLst/>
            </a:prstGeom>
            <a:ln w="158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Status of CHEC-S: mechanics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Many modifications of CHEC-S design w.r.t. original CHEC-M:</a:t>
            </a:r>
          </a:p>
          <a:p>
            <a:pPr lvl="1"/>
            <a:r>
              <a:rPr lang="en-GB" dirty="0"/>
              <a:t>Add window to protect sensors.</a:t>
            </a:r>
          </a:p>
          <a:p>
            <a:pPr lvl="1"/>
            <a:r>
              <a:rPr lang="en-GB" dirty="0"/>
              <a:t>Water cool sensor plane as well as camera body.</a:t>
            </a:r>
          </a:p>
          <a:p>
            <a:pPr lvl="1"/>
            <a:r>
              <a:rPr lang="en-GB" dirty="0"/>
              <a:t>Dual aluminium doors with weather-sealed stepper motors and gearboxes.</a:t>
            </a:r>
          </a:p>
          <a:p>
            <a:pPr lvl="1"/>
            <a:r>
              <a:rPr lang="en-GB" dirty="0"/>
              <a:t>Separate 12 V (approx. 50 A) and 80 V (approx. 2 A) supplies.</a:t>
            </a:r>
          </a:p>
          <a:p>
            <a:pPr lvl="1"/>
            <a:r>
              <a:rPr lang="en-GB" dirty="0"/>
              <a:t>Improvements to electronics layout.</a:t>
            </a:r>
          </a:p>
          <a:p>
            <a:pPr lvl="1"/>
            <a:r>
              <a:rPr lang="en-GB" dirty="0"/>
              <a:t>Camera assembly simplified.</a:t>
            </a:r>
          </a:p>
          <a:p>
            <a:pPr lvl="1"/>
            <a:r>
              <a:rPr lang="en-GB" dirty="0"/>
              <a:t>Size 50 × 52 × 56 cm</a:t>
            </a:r>
            <a:r>
              <a:rPr lang="en-GB" baseline="30000" dirty="0"/>
              <a:t>3</a:t>
            </a:r>
            <a:r>
              <a:rPr lang="en-GB" dirty="0"/>
              <a:t>. </a:t>
            </a:r>
          </a:p>
          <a:p>
            <a:pPr lvl="1"/>
            <a:r>
              <a:rPr lang="en-GB" dirty="0"/>
              <a:t>Mass 44 kg.</a:t>
            </a:r>
          </a:p>
        </p:txBody>
      </p:sp>
      <p:sp>
        <p:nvSpPr>
          <p:cNvPr id="40" name="Slide Number Placeholder 5"/>
          <p:cNvSpPr txBox="1">
            <a:spLocks/>
          </p:cNvSpPr>
          <p:nvPr/>
        </p:nvSpPr>
        <p:spPr>
          <a:xfrm>
            <a:off x="7588295" y="6490441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22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9152791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Status of CHEC-S: mechanics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Box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24264" y="1533525"/>
            <a:ext cx="4586436" cy="5135563"/>
          </a:xfrm>
        </p:spPr>
        <p:txBody>
          <a:bodyPr/>
          <a:lstStyle/>
          <a:p>
            <a:r>
              <a:rPr lang="en-GB" dirty="0"/>
              <a:t>Rack: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Heat</a:t>
            </a:r>
            <a:br>
              <a:rPr lang="en-GB" dirty="0"/>
            </a:br>
            <a:r>
              <a:rPr lang="en-GB" dirty="0"/>
              <a:t>exchanger: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5" t="7295" r="19556" b="15240"/>
          <a:stretch/>
        </p:blipFill>
        <p:spPr>
          <a:xfrm>
            <a:off x="602525" y="1935307"/>
            <a:ext cx="4114514" cy="41145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250" y="1855627"/>
            <a:ext cx="3152702" cy="2364526"/>
          </a:xfrm>
          <a:prstGeom prst="rect">
            <a:avLst/>
          </a:prstGeom>
        </p:spPr>
      </p:pic>
      <p:pic>
        <p:nvPicPr>
          <p:cNvPr id="7" name="Content Placeholder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7206" y="4357472"/>
            <a:ext cx="2975190" cy="2231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5"/>
          <p:cNvSpPr txBox="1">
            <a:spLocks/>
          </p:cNvSpPr>
          <p:nvPr/>
        </p:nvSpPr>
        <p:spPr>
          <a:xfrm>
            <a:off x="7588295" y="6490441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23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4447539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Status of CHEC: focal plane cooling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Tests of water-cooled focal plane: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Good thermal contact between focal plane ribs and SiPM/buffer planes essential.</a:t>
            </a:r>
          </a:p>
          <a:p>
            <a:r>
              <a:rPr lang="en-GB" dirty="0"/>
              <a:t>Without</a:t>
            </a:r>
            <a:br>
              <a:rPr lang="en-GB" dirty="0"/>
            </a:br>
            <a:r>
              <a:rPr lang="en-GB" dirty="0"/>
              <a:t>thermal</a:t>
            </a:r>
            <a:br>
              <a:rPr lang="en-GB" dirty="0"/>
            </a:br>
            <a:r>
              <a:rPr lang="en-GB" dirty="0"/>
              <a:t>grease: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With </a:t>
            </a:r>
            <a:br>
              <a:rPr lang="en-GB" dirty="0"/>
            </a:br>
            <a:r>
              <a:rPr lang="en-GB" dirty="0"/>
              <a:t>thermal</a:t>
            </a:r>
            <a:br>
              <a:rPr lang="en-GB" dirty="0"/>
            </a:br>
            <a:r>
              <a:rPr lang="en-GB" dirty="0"/>
              <a:t>grease:</a:t>
            </a:r>
          </a:p>
        </p:txBody>
      </p:sp>
      <p:sp>
        <p:nvSpPr>
          <p:cNvPr id="14" name="Slide Number Placeholder 5"/>
          <p:cNvSpPr txBox="1">
            <a:spLocks/>
          </p:cNvSpPr>
          <p:nvPr/>
        </p:nvSpPr>
        <p:spPr>
          <a:xfrm>
            <a:off x="7588295" y="6490441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24</a:t>
            </a:fld>
            <a:endParaRPr lang="en-GB" sz="16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435" y="1972722"/>
            <a:ext cx="4031820" cy="463415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1850" y="2392250"/>
            <a:ext cx="2768850" cy="20735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8759" y="4533377"/>
            <a:ext cx="2768850" cy="207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2474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Status of CHEC-S: doors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Tested doors in Durham wind tunnel.</a:t>
            </a:r>
          </a:p>
          <a:p>
            <a:r>
              <a:rPr lang="en-GB" dirty="0"/>
              <a:t>Wind speeds: </a:t>
            </a:r>
          </a:p>
          <a:p>
            <a:pPr lvl="1"/>
            <a:r>
              <a:rPr lang="en-GB" dirty="0"/>
              <a:t>9 m/s (operating, CTA req.).</a:t>
            </a:r>
          </a:p>
          <a:p>
            <a:pPr lvl="1"/>
            <a:r>
              <a:rPr lang="en-GB" dirty="0"/>
              <a:t>12.5 m/s (transition, CTA req.).</a:t>
            </a:r>
          </a:p>
          <a:p>
            <a:pPr lvl="1"/>
            <a:r>
              <a:rPr lang="en-GB" dirty="0"/>
              <a:t>15 m/s (operating, CHEC goal).</a:t>
            </a:r>
          </a:p>
          <a:p>
            <a:pPr lvl="1"/>
            <a:r>
              <a:rPr lang="en-GB" dirty="0"/>
              <a:t>30 m/s (closed only, survival, CTA req.). </a:t>
            </a:r>
          </a:p>
          <a:p>
            <a:r>
              <a:rPr lang="en-GB" dirty="0"/>
              <a:t>Wind directions: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92255" y="1543318"/>
            <a:ext cx="4381500" cy="5135563"/>
          </a:xfrm>
        </p:spPr>
        <p:txBody>
          <a:bodyPr/>
          <a:lstStyle/>
          <a:p>
            <a:r>
              <a:rPr lang="en-GB" dirty="0"/>
              <a:t>Operation to 15 m/s functioned well.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Door opened slightly at 30 m/s.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Understood and fixed implemented – retest when CHEC-S assembled.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641267" y="4073886"/>
            <a:ext cx="2461844" cy="2604994"/>
            <a:chOff x="1641267" y="4073886"/>
            <a:chExt cx="2461844" cy="2604994"/>
          </a:xfrm>
        </p:grpSpPr>
        <p:grpSp>
          <p:nvGrpSpPr>
            <p:cNvPr id="5" name="Group 4"/>
            <p:cNvGrpSpPr/>
            <p:nvPr/>
          </p:nvGrpSpPr>
          <p:grpSpPr>
            <a:xfrm>
              <a:off x="2248040" y="4833657"/>
              <a:ext cx="1855071" cy="1069975"/>
              <a:chOff x="0" y="0"/>
              <a:chExt cx="3490502" cy="1981200"/>
            </a:xfrm>
          </p:grpSpPr>
          <p:sp>
            <p:nvSpPr>
              <p:cNvPr id="6" name="Rounded Rectangle 2"/>
              <p:cNvSpPr/>
              <p:nvPr/>
            </p:nvSpPr>
            <p:spPr>
              <a:xfrm>
                <a:off x="0" y="0"/>
                <a:ext cx="2057400" cy="1981200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cxnSp>
            <p:nvCxnSpPr>
              <p:cNvPr id="7" name="Straight Connector 6"/>
              <p:cNvCxnSpPr/>
              <p:nvPr/>
            </p:nvCxnSpPr>
            <p:spPr>
              <a:xfrm>
                <a:off x="0" y="762000"/>
                <a:ext cx="20574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/>
              <p:cNvCxnSpPr/>
              <p:nvPr/>
            </p:nvCxnSpPr>
            <p:spPr>
              <a:xfrm flipH="1">
                <a:off x="2195101" y="975014"/>
                <a:ext cx="1295401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Straight Arrow Connector 10"/>
            <p:cNvCxnSpPr>
              <a:cxnSpLocks/>
            </p:cNvCxnSpPr>
            <p:nvPr/>
          </p:nvCxnSpPr>
          <p:spPr>
            <a:xfrm rot="5400000" flipH="1">
              <a:off x="2449448" y="6334652"/>
              <a:ext cx="68845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cxnSpLocks/>
            </p:cNvCxnSpPr>
            <p:nvPr/>
          </p:nvCxnSpPr>
          <p:spPr>
            <a:xfrm rot="16200000" flipH="1" flipV="1">
              <a:off x="2454065" y="4418115"/>
              <a:ext cx="68845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cxnSpLocks/>
            </p:cNvCxnSpPr>
            <p:nvPr/>
          </p:nvCxnSpPr>
          <p:spPr>
            <a:xfrm rot="2700000" flipH="1" flipV="1">
              <a:off x="3243779" y="6131463"/>
              <a:ext cx="68845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cxnSpLocks/>
            </p:cNvCxnSpPr>
            <p:nvPr/>
          </p:nvCxnSpPr>
          <p:spPr>
            <a:xfrm rot="8100000" flipH="1" flipV="1">
              <a:off x="1641267" y="6126842"/>
              <a:ext cx="68845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4" t="38518" r="12954" b="5779"/>
          <a:stretch/>
        </p:blipFill>
        <p:spPr>
          <a:xfrm>
            <a:off x="5624945" y="1923096"/>
            <a:ext cx="3417455" cy="184986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5" t="40944" r="16894" b="10572"/>
          <a:stretch/>
        </p:blipFill>
        <p:spPr>
          <a:xfrm>
            <a:off x="5597236" y="4100948"/>
            <a:ext cx="3445163" cy="1836146"/>
          </a:xfrm>
          <a:prstGeom prst="rect">
            <a:avLst/>
          </a:prstGeom>
        </p:spPr>
      </p:pic>
      <p:sp>
        <p:nvSpPr>
          <p:cNvPr id="18" name="Slide Number Placeholder 5"/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25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2009693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CHEC plans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CHEC-S:</a:t>
            </a:r>
          </a:p>
          <a:p>
            <a:pPr lvl="1"/>
            <a:r>
              <a:rPr lang="en-GB" dirty="0"/>
              <a:t>Complete component development for CHEC-S.</a:t>
            </a:r>
          </a:p>
          <a:p>
            <a:pPr lvl="1"/>
            <a:r>
              <a:rPr lang="en-GB" dirty="0"/>
              <a:t>Field test CHEC-S on both GCT and ASTRI prototypes in 2017.</a:t>
            </a:r>
          </a:p>
          <a:p>
            <a:r>
              <a:rPr lang="en-GB" dirty="0"/>
              <a:t>Pre-production camera:</a:t>
            </a:r>
          </a:p>
          <a:p>
            <a:pPr lvl="1"/>
            <a:r>
              <a:rPr lang="en-GB" dirty="0"/>
              <a:t>Expect design very similar to CHEC-S.</a:t>
            </a:r>
          </a:p>
          <a:p>
            <a:pPr lvl="1"/>
            <a:r>
              <a:rPr lang="en-GB" dirty="0"/>
              <a:t>Build 3 preproduction cameras in total, including upgrade of CHEC-S (sensors, buffers).</a:t>
            </a:r>
          </a:p>
          <a:p>
            <a:pPr lvl="1"/>
            <a:r>
              <a:rPr lang="en-GB" dirty="0"/>
              <a:t>Funding in place.</a:t>
            </a:r>
          </a:p>
          <a:p>
            <a:pPr lvl="1"/>
            <a:r>
              <a:rPr lang="en-GB" dirty="0"/>
              <a:t>Perhaps additional (partial) cameras for test purposes.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Advanced Deployment:</a:t>
            </a:r>
          </a:p>
          <a:p>
            <a:pPr lvl="1"/>
            <a:r>
              <a:rPr lang="en-GB" dirty="0"/>
              <a:t>Six cameras for use on mini-array (GCT and ASTRI).</a:t>
            </a:r>
          </a:p>
          <a:p>
            <a:pPr lvl="1"/>
            <a:r>
              <a:rPr lang="en-GB" dirty="0"/>
              <a:t>Construction possible with existing funding and internal MPIK funds.</a:t>
            </a:r>
          </a:p>
          <a:p>
            <a:r>
              <a:rPr lang="en-GB" dirty="0"/>
              <a:t>Production camera:</a:t>
            </a:r>
          </a:p>
          <a:p>
            <a:pPr lvl="1"/>
            <a:r>
              <a:rPr lang="en-GB" dirty="0"/>
              <a:t>Exact number of cameras required/possible depends on IKC process and funding situation.</a:t>
            </a:r>
          </a:p>
          <a:p>
            <a:r>
              <a:rPr lang="en-GB" dirty="0"/>
              <a:t>Camera cost (following recent SiPM quotes) about €150k.</a:t>
            </a: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7588295" y="6490441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26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4015198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3484517" cy="5135563"/>
          </a:xfrm>
        </p:spPr>
        <p:txBody>
          <a:bodyPr/>
          <a:lstStyle/>
          <a:p>
            <a:r>
              <a:rPr lang="en-GB" dirty="0"/>
              <a:t>Progress with GCT good.</a:t>
            </a:r>
          </a:p>
          <a:p>
            <a:r>
              <a:rPr lang="en-GB" dirty="0"/>
              <a:t>Comprehensive prototype telescope and camera test programme underway.</a:t>
            </a:r>
          </a:p>
          <a:p>
            <a:r>
              <a:rPr lang="en-GB" dirty="0"/>
              <a:t>Design and review pre-production structure by mid-2017.</a:t>
            </a:r>
          </a:p>
          <a:p>
            <a:r>
              <a:rPr lang="en-GB" dirty="0"/>
              <a:t>Test SiPM camera in 2017. </a:t>
            </a:r>
          </a:p>
          <a:p>
            <a:r>
              <a:rPr lang="en-GB" dirty="0"/>
              <a:t>Plan to install first telescopes on southern site 2018.</a:t>
            </a:r>
          </a:p>
        </p:txBody>
      </p:sp>
      <p:pic>
        <p:nvPicPr>
          <p:cNvPr id="6" name="Picture 2" descr="http://starcraftscience.com/wp-content/uploads/2010/09/supernova_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145" y="1854976"/>
            <a:ext cx="5722434" cy="429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5"/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27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259187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Status of GCT structure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Slewing studies: </a:t>
            </a:r>
          </a:p>
          <a:p>
            <a:endParaRPr lang="en-GB" dirty="0">
              <a:latin typeface="Cambria" panose="02040503050406030204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fr-FR" dirty="0"/>
              <a:t>Elevation rotation up to 90.6° (specification 91°), limited by: </a:t>
            </a:r>
          </a:p>
          <a:p>
            <a:endParaRPr lang="en-US" altLang="fr-FR" dirty="0"/>
          </a:p>
          <a:p>
            <a:endParaRPr lang="en-US" altLang="fr-FR" dirty="0"/>
          </a:p>
          <a:p>
            <a:endParaRPr lang="en-US" altLang="fr-FR" dirty="0"/>
          </a:p>
          <a:p>
            <a:pPr marL="0" indent="0">
              <a:buNone/>
            </a:pPr>
            <a:endParaRPr lang="en-US" altLang="fr-FR" dirty="0"/>
          </a:p>
          <a:p>
            <a:r>
              <a:rPr lang="en-US" altLang="fr-FR" dirty="0"/>
              <a:t>Azimuth rotation -81° to 442° (range 523°, specification 510°), limited by end switches.</a:t>
            </a:r>
          </a:p>
          <a:p>
            <a:endParaRPr lang="en-US" altLang="fr-FR" dirty="0"/>
          </a:p>
          <a:p>
            <a:endParaRPr lang="en-US" altLang="fr-FR" dirty="0"/>
          </a:p>
          <a:p>
            <a:endParaRPr lang="en-US" altLang="fr-FR" dirty="0"/>
          </a:p>
          <a:p>
            <a:endParaRPr lang="en-US" altLang="fr-FR" dirty="0"/>
          </a:p>
          <a:p>
            <a:endParaRPr lang="en-US" altLang="fr-FR" dirty="0"/>
          </a:p>
          <a:p>
            <a:endParaRPr lang="en-GB" dirty="0"/>
          </a:p>
        </p:txBody>
      </p:sp>
      <p:sp>
        <p:nvSpPr>
          <p:cNvPr id="56" name="Slide Number Placeholder 5"/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3</a:t>
            </a:fld>
            <a:endParaRPr lang="en-GB" sz="1600" dirty="0"/>
          </a:p>
        </p:txBody>
      </p:sp>
      <p:pic>
        <p:nvPicPr>
          <p:cNvPr id="8" name="Picture 14" descr="P100084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763" y="2222190"/>
            <a:ext cx="1968925" cy="14777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pos_azimuth_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06" y="4610690"/>
            <a:ext cx="3791154" cy="2058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20160831_elevation_croissante_Bologne_640-480px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1288" y="2091721"/>
            <a:ext cx="4661712" cy="349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50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Status of GCT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Rotation speeds in azimuth and elevation</a:t>
            </a:r>
            <a:r>
              <a:rPr lang="en-US" altLang="fr-FR" dirty="0"/>
              <a:t> meet CTA specs.</a:t>
            </a:r>
          </a:p>
          <a:p>
            <a:r>
              <a:rPr lang="en-US" dirty="0"/>
              <a:t>Example of position, speed, acceleration and jerk profile:</a:t>
            </a:r>
            <a:endParaRPr lang="en-GB" dirty="0">
              <a:latin typeface="Cambria" panose="02040503050406030204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Emergency stop tested.</a:t>
            </a:r>
          </a:p>
          <a:p>
            <a:r>
              <a:rPr lang="en-GB" dirty="0"/>
              <a:t>Example here, stop from maximum azimuth rotation speed: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Small amplitude oscillations of frequency ~ 1.5 Hz largely due to movement of counterweight.</a:t>
            </a:r>
          </a:p>
        </p:txBody>
      </p:sp>
      <p:sp>
        <p:nvSpPr>
          <p:cNvPr id="56" name="Slide Number Placeholder 5"/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4</a:t>
            </a:fld>
            <a:endParaRPr lang="en-GB" sz="1600" dirty="0"/>
          </a:p>
        </p:txBody>
      </p:sp>
      <p:pic>
        <p:nvPicPr>
          <p:cNvPr id="7" name="Picture 8" descr="stop_motion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224" y="2642610"/>
            <a:ext cx="4889500" cy="234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Profil en S_104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1" y="2889296"/>
            <a:ext cx="4432834" cy="3546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7083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Design changes for pre-production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2938751" cy="5135563"/>
          </a:xfrm>
        </p:spPr>
        <p:txBody>
          <a:bodyPr/>
          <a:lstStyle/>
          <a:p>
            <a:r>
              <a:rPr lang="en-GB" dirty="0"/>
              <a:t>Telescope movement:</a:t>
            </a:r>
          </a:p>
          <a:p>
            <a:pPr lvl="1"/>
            <a:r>
              <a:rPr lang="en-GB" dirty="0"/>
              <a:t>Extend elevation range to 91°.</a:t>
            </a:r>
          </a:p>
          <a:p>
            <a:pPr lvl="1"/>
            <a:r>
              <a:rPr lang="en-GB" dirty="0"/>
              <a:t>Simplify exchange of motors.</a:t>
            </a:r>
          </a:p>
          <a:p>
            <a:pPr lvl="1"/>
            <a:r>
              <a:rPr lang="en-GB" dirty="0"/>
              <a:t>Simplify mounting of fork.</a:t>
            </a:r>
          </a:p>
          <a:p>
            <a:r>
              <a:rPr lang="en-GB" dirty="0"/>
              <a:t>Counterweight:</a:t>
            </a:r>
          </a:p>
          <a:p>
            <a:pPr lvl="1"/>
            <a:r>
              <a:rPr lang="en-GB" dirty="0"/>
              <a:t>Reinforce beams.</a:t>
            </a:r>
          </a:p>
          <a:p>
            <a:pPr lvl="1"/>
            <a:r>
              <a:rPr lang="en-GB" dirty="0"/>
              <a:t>Modify attachment mechanism (ensure can reach 91° in azimuth).</a:t>
            </a:r>
          </a:p>
        </p:txBody>
      </p:sp>
      <p:pic>
        <p:nvPicPr>
          <p:cNvPr id="5" name="Picture 2" descr="DSCN343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0" t="12648" r="8742" b="11397"/>
          <a:stretch>
            <a:fillRect/>
          </a:stretch>
        </p:blipFill>
        <p:spPr bwMode="auto">
          <a:xfrm>
            <a:off x="3434051" y="1847273"/>
            <a:ext cx="6070613" cy="42856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 txBox="1">
            <a:spLocks/>
          </p:cNvSpPr>
          <p:nvPr/>
        </p:nvSpPr>
        <p:spPr>
          <a:xfrm>
            <a:off x="7588295" y="6490441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5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516695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Design changes for pre-production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3097645" cy="5135563"/>
          </a:xfrm>
        </p:spPr>
        <p:txBody>
          <a:bodyPr/>
          <a:lstStyle/>
          <a:p>
            <a:r>
              <a:rPr lang="en-GB" dirty="0"/>
              <a:t>Telescope control:</a:t>
            </a:r>
          </a:p>
          <a:p>
            <a:pPr lvl="1"/>
            <a:r>
              <a:rPr lang="en-GB" dirty="0"/>
              <a:t>Investigate using one motor per axis.</a:t>
            </a:r>
          </a:p>
          <a:p>
            <a:pPr lvl="1"/>
            <a:r>
              <a:rPr lang="en-GB" dirty="0"/>
              <a:t>Reduces costs, simplifies installation and maintenance. </a:t>
            </a:r>
          </a:p>
          <a:p>
            <a:r>
              <a:rPr lang="en-GB" dirty="0"/>
              <a:t>Emergency stop:</a:t>
            </a:r>
          </a:p>
          <a:p>
            <a:pPr lvl="1"/>
            <a:r>
              <a:rPr lang="en-GB" dirty="0"/>
              <a:t>Replace  transformer on prototype with resistor for dissipation of energy?</a:t>
            </a:r>
          </a:p>
          <a:p>
            <a:pPr lvl="1"/>
            <a:r>
              <a:rPr lang="en-GB" dirty="0"/>
              <a:t>Smaller, lighter cheaper.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070" y="1690541"/>
            <a:ext cx="6009409" cy="4507057"/>
          </a:xfrm>
          <a:prstGeom prst="rect">
            <a:avLst/>
          </a:prstGeom>
        </p:spPr>
      </p:pic>
      <p:sp>
        <p:nvSpPr>
          <p:cNvPr id="7" name="Slide Number Placeholder 5"/>
          <p:cNvSpPr txBox="1">
            <a:spLocks/>
          </p:cNvSpPr>
          <p:nvPr/>
        </p:nvSpPr>
        <p:spPr>
          <a:xfrm>
            <a:off x="7588295" y="6490441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6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995050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Design changes for pre-production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3254664" cy="5135563"/>
          </a:xfrm>
        </p:spPr>
        <p:txBody>
          <a:bodyPr/>
          <a:lstStyle/>
          <a:p>
            <a:r>
              <a:rPr lang="en-GB" dirty="0"/>
              <a:t>Tower:</a:t>
            </a:r>
          </a:p>
          <a:p>
            <a:pPr lvl="1"/>
            <a:r>
              <a:rPr lang="en-GB" dirty="0"/>
              <a:t>Broaden base to match common SST foundation.</a:t>
            </a:r>
          </a:p>
          <a:p>
            <a:r>
              <a:rPr lang="en-GB" dirty="0"/>
              <a:t>Lightning protection:</a:t>
            </a:r>
          </a:p>
          <a:p>
            <a:pPr lvl="1"/>
            <a:r>
              <a:rPr lang="en-GB" dirty="0"/>
              <a:t>Add lightning rods to highest points on M1 and M2 and to counterweight.</a:t>
            </a:r>
          </a:p>
          <a:p>
            <a:r>
              <a:rPr lang="en-GB" dirty="0"/>
              <a:t>Electrics:</a:t>
            </a:r>
          </a:p>
          <a:p>
            <a:pPr lvl="1"/>
            <a:r>
              <a:rPr lang="en-GB" dirty="0"/>
              <a:t>Increase cooling fan capacity in cabinets.</a:t>
            </a:r>
          </a:p>
          <a:p>
            <a:pPr lvl="1"/>
            <a:r>
              <a:rPr lang="en-GB" dirty="0"/>
              <a:t>Add preventative maintenance elements. </a:t>
            </a:r>
          </a:p>
        </p:txBody>
      </p:sp>
      <p:pic>
        <p:nvPicPr>
          <p:cNvPr id="6" name="Picture 8" descr="IMG-20151201-0018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5" t="1511" r="9389" b="2537"/>
          <a:stretch/>
        </p:blipFill>
        <p:spPr bwMode="auto">
          <a:xfrm>
            <a:off x="3953164" y="1676760"/>
            <a:ext cx="5116945" cy="4849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5"/>
          <p:cNvSpPr txBox="1">
            <a:spLocks/>
          </p:cNvSpPr>
          <p:nvPr/>
        </p:nvSpPr>
        <p:spPr>
          <a:xfrm>
            <a:off x="7588295" y="6490441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7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36928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Status of CHEC-M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Uses multi-anode photomultipliers - first Cherenkov light seen on GCT prototype in Paris, November 2015.</a:t>
            </a:r>
          </a:p>
          <a:p>
            <a:r>
              <a:rPr lang="en-GB" dirty="0"/>
              <a:t>Upgrade to use  control electronics foreseen for CHEC-S/preproduction cameras. </a:t>
            </a:r>
          </a:p>
          <a:p>
            <a:r>
              <a:rPr lang="en-GB" dirty="0"/>
              <a:t>Improve camera control and safety.</a:t>
            </a:r>
          </a:p>
          <a:p>
            <a:r>
              <a:rPr lang="en-GB" dirty="0"/>
              <a:t>E.g. Power Board:</a:t>
            </a:r>
          </a:p>
          <a:p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Assembly of upgraded CHEC-M for second round of tests on telescope: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Extensive testing in MPIK before CHEC-M shipped to Paris.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91" y="4247130"/>
            <a:ext cx="4651758" cy="2461583"/>
          </a:xfrm>
          <a:prstGeom prst="rect">
            <a:avLst/>
          </a:prstGeom>
        </p:spPr>
      </p:pic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4924382" y="2194910"/>
            <a:ext cx="4717290" cy="3645644"/>
            <a:chOff x="502818" y="3670456"/>
            <a:chExt cx="3570857" cy="306233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2818" y="3679078"/>
              <a:ext cx="3570857" cy="3053715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 rot="5400000">
              <a:off x="29078" y="4373944"/>
              <a:ext cx="1312650" cy="3636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 rot="10800000">
              <a:off x="760089" y="6437198"/>
              <a:ext cx="2354085" cy="2935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 rot="10800000">
              <a:off x="1103540" y="3670456"/>
              <a:ext cx="2970134" cy="384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Slide Number Placeholder 5"/>
          <p:cNvSpPr txBox="1">
            <a:spLocks/>
          </p:cNvSpPr>
          <p:nvPr/>
        </p:nvSpPr>
        <p:spPr>
          <a:xfrm>
            <a:off x="7588295" y="6490441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8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523802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elescopeMoving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10615" y="1491596"/>
            <a:ext cx="2837115" cy="503547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GCT tests 2017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Second round of complete telescope tests took place in last two weeks of March.</a:t>
            </a:r>
          </a:p>
          <a:p>
            <a:r>
              <a:rPr lang="en-GB" dirty="0"/>
              <a:t>Camera mounted on telescope.</a:t>
            </a:r>
          </a:p>
          <a:p>
            <a:r>
              <a:rPr lang="en-GB" dirty="0"/>
              <a:t>Recall prototype primary consists of two (circular) aluminium mirror segments, remaining four segments are dummies.</a:t>
            </a:r>
          </a:p>
          <a:p>
            <a:pPr>
              <a:buFont typeface="Arial" panose="020B0604020202020204" pitchFamily="34" charset="0"/>
              <a:buChar char="■"/>
            </a:pPr>
            <a:r>
              <a:rPr lang="en-GB" dirty="0"/>
              <a:t>Mechanical actuators installed, but mirror segments not yet aligned.</a:t>
            </a:r>
          </a:p>
          <a:p>
            <a:r>
              <a:rPr lang="en-GB" dirty="0"/>
              <a:t>Telescope motion checked.</a:t>
            </a:r>
          </a:p>
          <a:p>
            <a:r>
              <a:rPr lang="en-GB" dirty="0"/>
              <a:t>Tracking also implemented for tests.</a:t>
            </a:r>
          </a:p>
        </p:txBody>
      </p:sp>
      <p:sp>
        <p:nvSpPr>
          <p:cNvPr id="10" name="Slide Number Placeholder 5"/>
          <p:cNvSpPr txBox="1">
            <a:spLocks/>
          </p:cNvSpPr>
          <p:nvPr/>
        </p:nvSpPr>
        <p:spPr>
          <a:xfrm>
            <a:off x="7588295" y="6490441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9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22654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CTAnumA4">
  <a:themeElements>
    <a:clrScheme name="TimA4Landscap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mA4Landscap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imA4Landscap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mA4Landscap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mA4Landscap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mA4Landscap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mA4Landscap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mA4Landscap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A4Landscap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A4Landscap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A4Landscap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A4Landscap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A4Landscap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A4Landscap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CTAnumA4</Template>
  <TotalTime>5273</TotalTime>
  <Words>1568</Words>
  <Application>Microsoft Office PowerPoint</Application>
  <PresentationFormat>A4 Paper (210x297 mm)</PresentationFormat>
  <Paragraphs>337</Paragraphs>
  <Slides>27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Cambria</vt:lpstr>
      <vt:lpstr>Symbol</vt:lpstr>
      <vt:lpstr>Times New Roman</vt:lpstr>
      <vt:lpstr>CTAnumA4</vt:lpstr>
      <vt:lpstr>The Gamma-ray Cherenkov Telescope for CTA</vt:lpstr>
      <vt:lpstr>Status of GCT</vt:lpstr>
      <vt:lpstr>Status of GCT structure</vt:lpstr>
      <vt:lpstr>Status of GCT</vt:lpstr>
      <vt:lpstr>Design changes for pre-production</vt:lpstr>
      <vt:lpstr>Design changes for pre-production</vt:lpstr>
      <vt:lpstr>Design changes for pre-production</vt:lpstr>
      <vt:lpstr>Status of CHEC-M</vt:lpstr>
      <vt:lpstr>GCT tests 2017</vt:lpstr>
      <vt:lpstr>Test overview</vt:lpstr>
      <vt:lpstr>Issues</vt:lpstr>
      <vt:lpstr>Documentation</vt:lpstr>
      <vt:lpstr>Documentation</vt:lpstr>
      <vt:lpstr>Compilation of events</vt:lpstr>
      <vt:lpstr>Further tests with CHEC-M</vt:lpstr>
      <vt:lpstr>Status of CHEC-S: tests of SiPMs</vt:lpstr>
      <vt:lpstr>Status of CHEC-S: tests of SIPMs</vt:lpstr>
      <vt:lpstr>Status of CHEC-S: tests of SiPMS</vt:lpstr>
      <vt:lpstr>Status of CHEC-S: TARGET ASICs</vt:lpstr>
      <vt:lpstr>Status of CHEC-S: front end electronics</vt:lpstr>
      <vt:lpstr>Front end electronics</vt:lpstr>
      <vt:lpstr>Status of CHEC-S: mechanics</vt:lpstr>
      <vt:lpstr>Status of CHEC-S: mechanics</vt:lpstr>
      <vt:lpstr>Status of CHEC: focal plane cooling</vt:lpstr>
      <vt:lpstr>Status of CHEC-S: doors</vt:lpstr>
      <vt:lpstr>CHEC plans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SST</dc:title>
  <dc:creator>green</dc:creator>
  <cp:lastModifiedBy>Tim Greenshaw</cp:lastModifiedBy>
  <cp:revision>194</cp:revision>
  <dcterms:created xsi:type="dcterms:W3CDTF">2014-06-27T08:24:21Z</dcterms:created>
  <dcterms:modified xsi:type="dcterms:W3CDTF">2017-04-10T05:39:17Z</dcterms:modified>
</cp:coreProperties>
</file>