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277" r:id="rId3"/>
    <p:sldId id="282" r:id="rId4"/>
    <p:sldId id="281" r:id="rId5"/>
    <p:sldId id="280" r:id="rId6"/>
    <p:sldId id="284" r:id="rId7"/>
    <p:sldId id="259" r:id="rId8"/>
    <p:sldId id="276" r:id="rId9"/>
    <p:sldId id="258" r:id="rId10"/>
    <p:sldId id="260" r:id="rId11"/>
    <p:sldId id="286" r:id="rId12"/>
    <p:sldId id="261" r:id="rId13"/>
    <p:sldId id="288" r:id="rId14"/>
    <p:sldId id="289" r:id="rId15"/>
    <p:sldId id="287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83" r:id="rId24"/>
    <p:sldId id="269" r:id="rId25"/>
    <p:sldId id="270" r:id="rId26"/>
    <p:sldId id="274" r:id="rId27"/>
    <p:sldId id="290" r:id="rId28"/>
    <p:sldId id="291" r:id="rId29"/>
    <p:sldId id="292" r:id="rId30"/>
    <p:sldId id="293" r:id="rId31"/>
    <p:sldId id="295" r:id="rId32"/>
    <p:sldId id="294" r:id="rId33"/>
    <p:sldId id="298" r:id="rId34"/>
    <p:sldId id="271" r:id="rId35"/>
    <p:sldId id="272" r:id="rId36"/>
    <p:sldId id="275" r:id="rId37"/>
  </p:sldIdLst>
  <p:sldSz cx="9906000" cy="6858000" type="A4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47489" autoAdjust="0"/>
  </p:normalViewPr>
  <p:slideViewPr>
    <p:cSldViewPr snapToGrid="0">
      <p:cViewPr varScale="1">
        <p:scale>
          <a:sx n="73" d="100"/>
          <a:sy n="73" d="100"/>
        </p:scale>
        <p:origin x="928" y="5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7cff769c7af84488/OneDocuments/CTA/CHEC/Window/PMMAuncoated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GB" sz="1200"/>
              <a:t>Uncoated/Hard Coated - Normal Transmittance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Uncoated</c:v>
          </c:tx>
          <c:marker>
            <c:symbol val="none"/>
          </c:marker>
          <c:xVal>
            <c:numRef>
              <c:f>Transmitted_Normal!$B$4:$B$454</c:f>
              <c:numCache>
                <c:formatCode>General</c:formatCode>
                <c:ptCount val="45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  <c:pt idx="401">
                  <c:v>751</c:v>
                </c:pt>
                <c:pt idx="402">
                  <c:v>752</c:v>
                </c:pt>
                <c:pt idx="403">
                  <c:v>753</c:v>
                </c:pt>
                <c:pt idx="404">
                  <c:v>754</c:v>
                </c:pt>
                <c:pt idx="405">
                  <c:v>755</c:v>
                </c:pt>
                <c:pt idx="406">
                  <c:v>756</c:v>
                </c:pt>
                <c:pt idx="407">
                  <c:v>757</c:v>
                </c:pt>
                <c:pt idx="408">
                  <c:v>758</c:v>
                </c:pt>
                <c:pt idx="409">
                  <c:v>759</c:v>
                </c:pt>
                <c:pt idx="410">
                  <c:v>760</c:v>
                </c:pt>
                <c:pt idx="411">
                  <c:v>761</c:v>
                </c:pt>
                <c:pt idx="412">
                  <c:v>762</c:v>
                </c:pt>
                <c:pt idx="413">
                  <c:v>763</c:v>
                </c:pt>
                <c:pt idx="414">
                  <c:v>764</c:v>
                </c:pt>
                <c:pt idx="415">
                  <c:v>765</c:v>
                </c:pt>
                <c:pt idx="416">
                  <c:v>766</c:v>
                </c:pt>
                <c:pt idx="417">
                  <c:v>767</c:v>
                </c:pt>
                <c:pt idx="418">
                  <c:v>768</c:v>
                </c:pt>
                <c:pt idx="419">
                  <c:v>769</c:v>
                </c:pt>
                <c:pt idx="420">
                  <c:v>770</c:v>
                </c:pt>
                <c:pt idx="421">
                  <c:v>771</c:v>
                </c:pt>
                <c:pt idx="422">
                  <c:v>772</c:v>
                </c:pt>
                <c:pt idx="423">
                  <c:v>773</c:v>
                </c:pt>
                <c:pt idx="424">
                  <c:v>774</c:v>
                </c:pt>
                <c:pt idx="425">
                  <c:v>775</c:v>
                </c:pt>
                <c:pt idx="426">
                  <c:v>776</c:v>
                </c:pt>
                <c:pt idx="427">
                  <c:v>777</c:v>
                </c:pt>
                <c:pt idx="428">
                  <c:v>778</c:v>
                </c:pt>
                <c:pt idx="429">
                  <c:v>779</c:v>
                </c:pt>
                <c:pt idx="430">
                  <c:v>780</c:v>
                </c:pt>
                <c:pt idx="431">
                  <c:v>781</c:v>
                </c:pt>
                <c:pt idx="432">
                  <c:v>782</c:v>
                </c:pt>
                <c:pt idx="433">
                  <c:v>783</c:v>
                </c:pt>
                <c:pt idx="434">
                  <c:v>784</c:v>
                </c:pt>
                <c:pt idx="435">
                  <c:v>785</c:v>
                </c:pt>
                <c:pt idx="436">
                  <c:v>786</c:v>
                </c:pt>
                <c:pt idx="437">
                  <c:v>787</c:v>
                </c:pt>
                <c:pt idx="438">
                  <c:v>788</c:v>
                </c:pt>
                <c:pt idx="439">
                  <c:v>789</c:v>
                </c:pt>
                <c:pt idx="440">
                  <c:v>790</c:v>
                </c:pt>
                <c:pt idx="441">
                  <c:v>791</c:v>
                </c:pt>
                <c:pt idx="442">
                  <c:v>792</c:v>
                </c:pt>
                <c:pt idx="443">
                  <c:v>793</c:v>
                </c:pt>
                <c:pt idx="444">
                  <c:v>794</c:v>
                </c:pt>
                <c:pt idx="445">
                  <c:v>795</c:v>
                </c:pt>
                <c:pt idx="446">
                  <c:v>796</c:v>
                </c:pt>
                <c:pt idx="447">
                  <c:v>797</c:v>
                </c:pt>
                <c:pt idx="448">
                  <c:v>798</c:v>
                </c:pt>
                <c:pt idx="449">
                  <c:v>799</c:v>
                </c:pt>
                <c:pt idx="450">
                  <c:v>800</c:v>
                </c:pt>
              </c:numCache>
            </c:numRef>
          </c:xVal>
          <c:yVal>
            <c:numRef>
              <c:f>Transmitted_Normal!$G$4:$G$454</c:f>
              <c:numCache>
                <c:formatCode>General</c:formatCode>
                <c:ptCount val="451"/>
                <c:pt idx="0">
                  <c:v>0.89829499773100474</c:v>
                </c:pt>
                <c:pt idx="1">
                  <c:v>0.89633151594027205</c:v>
                </c:pt>
                <c:pt idx="2">
                  <c:v>0.890261797693368</c:v>
                </c:pt>
                <c:pt idx="3">
                  <c:v>0.8867219933379944</c:v>
                </c:pt>
                <c:pt idx="4">
                  <c:v>0.88142427488990127</c:v>
                </c:pt>
                <c:pt idx="5">
                  <c:v>0.88046898710836197</c:v>
                </c:pt>
                <c:pt idx="6">
                  <c:v>0.88125677951205006</c:v>
                </c:pt>
                <c:pt idx="7">
                  <c:v>0.88307182729481881</c:v>
                </c:pt>
                <c:pt idx="8">
                  <c:v>0.8836053329399377</c:v>
                </c:pt>
                <c:pt idx="9">
                  <c:v>0.88399961398969695</c:v>
                </c:pt>
                <c:pt idx="10">
                  <c:v>0.88235284556877625</c:v>
                </c:pt>
                <c:pt idx="11">
                  <c:v>0.88147591614172782</c:v>
                </c:pt>
                <c:pt idx="12">
                  <c:v>0.88162223843643195</c:v>
                </c:pt>
                <c:pt idx="13">
                  <c:v>0.88171674310451653</c:v>
                </c:pt>
                <c:pt idx="14">
                  <c:v>0.87929105824263964</c:v>
                </c:pt>
                <c:pt idx="15">
                  <c:v>0.87502672505252654</c:v>
                </c:pt>
                <c:pt idx="16">
                  <c:v>0.871232878617201</c:v>
                </c:pt>
                <c:pt idx="17">
                  <c:v>0.86809582576556577</c:v>
                </c:pt>
                <c:pt idx="18">
                  <c:v>0.86504946612762557</c:v>
                </c:pt>
                <c:pt idx="19">
                  <c:v>0.86328692786339245</c:v>
                </c:pt>
                <c:pt idx="20">
                  <c:v>0.86438158702126489</c:v>
                </c:pt>
                <c:pt idx="21">
                  <c:v>0.86361525942202388</c:v>
                </c:pt>
                <c:pt idx="22">
                  <c:v>0.86486308718347671</c:v>
                </c:pt>
                <c:pt idx="23">
                  <c:v>0.8640986077359738</c:v>
                </c:pt>
                <c:pt idx="24">
                  <c:v>0.86394993300091727</c:v>
                </c:pt>
                <c:pt idx="25">
                  <c:v>0.86448414325827727</c:v>
                </c:pt>
                <c:pt idx="26">
                  <c:v>0.86473389461693428</c:v>
                </c:pt>
                <c:pt idx="27">
                  <c:v>0.86483249352332303</c:v>
                </c:pt>
                <c:pt idx="28">
                  <c:v>0.86560283126183957</c:v>
                </c:pt>
                <c:pt idx="29">
                  <c:v>0.86497642370193917</c:v>
                </c:pt>
                <c:pt idx="30">
                  <c:v>0.8645125994731313</c:v>
                </c:pt>
                <c:pt idx="31">
                  <c:v>0.86483844569905133</c:v>
                </c:pt>
                <c:pt idx="32">
                  <c:v>0.86417451778442556</c:v>
                </c:pt>
                <c:pt idx="33">
                  <c:v>0.86469623687619757</c:v>
                </c:pt>
                <c:pt idx="34">
                  <c:v>0.86796778716461365</c:v>
                </c:pt>
                <c:pt idx="35">
                  <c:v>0.87043914589611382</c:v>
                </c:pt>
                <c:pt idx="36">
                  <c:v>0.87317318533487109</c:v>
                </c:pt>
                <c:pt idx="37">
                  <c:v>0.87687461272993339</c:v>
                </c:pt>
                <c:pt idx="38">
                  <c:v>0.87951384641742503</c:v>
                </c:pt>
                <c:pt idx="39">
                  <c:v>0.88058648541480411</c:v>
                </c:pt>
                <c:pt idx="40">
                  <c:v>0.88284493815958398</c:v>
                </c:pt>
                <c:pt idx="41">
                  <c:v>0.88530216472336909</c:v>
                </c:pt>
                <c:pt idx="42">
                  <c:v>0.88789334391821417</c:v>
                </c:pt>
                <c:pt idx="43">
                  <c:v>0.88844883615289061</c:v>
                </c:pt>
                <c:pt idx="44">
                  <c:v>0.88837758683905954</c:v>
                </c:pt>
                <c:pt idx="45">
                  <c:v>0.88942020080061468</c:v>
                </c:pt>
                <c:pt idx="46">
                  <c:v>0.8871507786930648</c:v>
                </c:pt>
                <c:pt idx="47">
                  <c:v>0.88711340955709073</c:v>
                </c:pt>
                <c:pt idx="48">
                  <c:v>0.88857257503889253</c:v>
                </c:pt>
                <c:pt idx="49">
                  <c:v>0.88834400414970038</c:v>
                </c:pt>
                <c:pt idx="50">
                  <c:v>0.88850898861109617</c:v>
                </c:pt>
                <c:pt idx="51">
                  <c:v>0.8882219663998473</c:v>
                </c:pt>
                <c:pt idx="52">
                  <c:v>0.88534834145575336</c:v>
                </c:pt>
                <c:pt idx="53">
                  <c:v>0.88500055818117396</c:v>
                </c:pt>
                <c:pt idx="54">
                  <c:v>0.88677370723914406</c:v>
                </c:pt>
                <c:pt idx="55">
                  <c:v>0.88670330496373206</c:v>
                </c:pt>
                <c:pt idx="56">
                  <c:v>0.88675564916490879</c:v>
                </c:pt>
                <c:pt idx="57">
                  <c:v>0.88628928360532322</c:v>
                </c:pt>
                <c:pt idx="58">
                  <c:v>0.88693958664133254</c:v>
                </c:pt>
                <c:pt idx="59">
                  <c:v>0.8898871747781042</c:v>
                </c:pt>
                <c:pt idx="60">
                  <c:v>0.89122734026572525</c:v>
                </c:pt>
                <c:pt idx="61">
                  <c:v>0.89249355949531783</c:v>
                </c:pt>
                <c:pt idx="62">
                  <c:v>0.893487209417405</c:v>
                </c:pt>
                <c:pt idx="63">
                  <c:v>0.89322411640411359</c:v>
                </c:pt>
                <c:pt idx="64">
                  <c:v>0.89216678318323694</c:v>
                </c:pt>
                <c:pt idx="65">
                  <c:v>0.89179132754337598</c:v>
                </c:pt>
                <c:pt idx="66">
                  <c:v>0.89033761335765027</c:v>
                </c:pt>
                <c:pt idx="67">
                  <c:v>0.89086342537766705</c:v>
                </c:pt>
                <c:pt idx="68">
                  <c:v>0.8917707891258676</c:v>
                </c:pt>
                <c:pt idx="69">
                  <c:v>0.89445547534351044</c:v>
                </c:pt>
                <c:pt idx="70">
                  <c:v>0.89710253666826067</c:v>
                </c:pt>
                <c:pt idx="71">
                  <c:v>0.89796548989384528</c:v>
                </c:pt>
                <c:pt idx="72">
                  <c:v>0.89844252223895205</c:v>
                </c:pt>
                <c:pt idx="73">
                  <c:v>0.89725963627791072</c:v>
                </c:pt>
                <c:pt idx="74">
                  <c:v>0.89637596224297478</c:v>
                </c:pt>
                <c:pt idx="75">
                  <c:v>0.89287610910703175</c:v>
                </c:pt>
                <c:pt idx="76">
                  <c:v>0.89121326601952189</c:v>
                </c:pt>
                <c:pt idx="77">
                  <c:v>0.88981340885310833</c:v>
                </c:pt>
                <c:pt idx="78">
                  <c:v>0.88728471674786191</c:v>
                </c:pt>
                <c:pt idx="79">
                  <c:v>0.88480656800817437</c:v>
                </c:pt>
                <c:pt idx="80">
                  <c:v>0.88515766471769552</c:v>
                </c:pt>
                <c:pt idx="81">
                  <c:v>0.88454138057054776</c:v>
                </c:pt>
                <c:pt idx="82">
                  <c:v>0.88441363639654524</c:v>
                </c:pt>
                <c:pt idx="83">
                  <c:v>0.8847502550682268</c:v>
                </c:pt>
                <c:pt idx="84">
                  <c:v>0.88584660343129062</c:v>
                </c:pt>
                <c:pt idx="85">
                  <c:v>0.88712367831818606</c:v>
                </c:pt>
                <c:pt idx="86">
                  <c:v>0.88928561421250252</c:v>
                </c:pt>
                <c:pt idx="87">
                  <c:v>0.88961118901238601</c:v>
                </c:pt>
                <c:pt idx="88">
                  <c:v>0.88935917372980333</c:v>
                </c:pt>
                <c:pt idx="89">
                  <c:v>0.89053954557838133</c:v>
                </c:pt>
                <c:pt idx="90">
                  <c:v>0.89163205874230977</c:v>
                </c:pt>
                <c:pt idx="91">
                  <c:v>0.88951508363617027</c:v>
                </c:pt>
                <c:pt idx="92">
                  <c:v>0.88897816841623367</c:v>
                </c:pt>
                <c:pt idx="93">
                  <c:v>0.88880739833573352</c:v>
                </c:pt>
                <c:pt idx="94">
                  <c:v>0.88826967506120447</c:v>
                </c:pt>
                <c:pt idx="95">
                  <c:v>0.88924745084111068</c:v>
                </c:pt>
                <c:pt idx="96">
                  <c:v>0.88891017173313291</c:v>
                </c:pt>
                <c:pt idx="97">
                  <c:v>0.88916612336188816</c:v>
                </c:pt>
                <c:pt idx="98">
                  <c:v>0.89037132332464108</c:v>
                </c:pt>
                <c:pt idx="99">
                  <c:v>0.89073868258103361</c:v>
                </c:pt>
                <c:pt idx="100">
                  <c:v>0.89037735839344756</c:v>
                </c:pt>
                <c:pt idx="101">
                  <c:v>0.88943956416674319</c:v>
                </c:pt>
                <c:pt idx="102">
                  <c:v>0.88717925684900067</c:v>
                </c:pt>
                <c:pt idx="103">
                  <c:v>0.88648217425688947</c:v>
                </c:pt>
                <c:pt idx="104">
                  <c:v>0.88693732250835533</c:v>
                </c:pt>
                <c:pt idx="105">
                  <c:v>0.88760600985674343</c:v>
                </c:pt>
                <c:pt idx="106">
                  <c:v>0.88708989761740575</c:v>
                </c:pt>
                <c:pt idx="107">
                  <c:v>0.88775420862860488</c:v>
                </c:pt>
                <c:pt idx="108">
                  <c:v>0.88850486630367043</c:v>
                </c:pt>
                <c:pt idx="109">
                  <c:v>0.88789667415487694</c:v>
                </c:pt>
                <c:pt idx="110">
                  <c:v>0.88738966198472391</c:v>
                </c:pt>
                <c:pt idx="111">
                  <c:v>0.88796832833054951</c:v>
                </c:pt>
                <c:pt idx="112">
                  <c:v>0.88896910809122309</c:v>
                </c:pt>
                <c:pt idx="113">
                  <c:v>0.88787186302191823</c:v>
                </c:pt>
                <c:pt idx="114">
                  <c:v>0.88762730717202398</c:v>
                </c:pt>
                <c:pt idx="115">
                  <c:v>0.88920361212406962</c:v>
                </c:pt>
                <c:pt idx="116">
                  <c:v>0.8886778193468915</c:v>
                </c:pt>
                <c:pt idx="117">
                  <c:v>0.88799963763074152</c:v>
                </c:pt>
                <c:pt idx="118">
                  <c:v>0.88740321084572216</c:v>
                </c:pt>
                <c:pt idx="119">
                  <c:v>0.88639278999561222</c:v>
                </c:pt>
                <c:pt idx="120">
                  <c:v>0.88574694990188496</c:v>
                </c:pt>
                <c:pt idx="121">
                  <c:v>0.88250119992115794</c:v>
                </c:pt>
                <c:pt idx="122">
                  <c:v>0.87891949823562887</c:v>
                </c:pt>
                <c:pt idx="123">
                  <c:v>0.8773433142770759</c:v>
                </c:pt>
                <c:pt idx="124">
                  <c:v>0.87769372748601759</c:v>
                </c:pt>
                <c:pt idx="125">
                  <c:v>0.8779254754874557</c:v>
                </c:pt>
                <c:pt idx="126">
                  <c:v>0.87780414898581616</c:v>
                </c:pt>
                <c:pt idx="127">
                  <c:v>0.87899665793049508</c:v>
                </c:pt>
                <c:pt idx="128">
                  <c:v>0.8811566747017201</c:v>
                </c:pt>
                <c:pt idx="129">
                  <c:v>0.88274956758966283</c:v>
                </c:pt>
                <c:pt idx="130">
                  <c:v>0.88367353897953238</c:v>
                </c:pt>
                <c:pt idx="131">
                  <c:v>0.88461650084603283</c:v>
                </c:pt>
                <c:pt idx="132">
                  <c:v>0.88653918427518297</c:v>
                </c:pt>
                <c:pt idx="133">
                  <c:v>0.88744431100672294</c:v>
                </c:pt>
                <c:pt idx="134">
                  <c:v>0.88696051361043948</c:v>
                </c:pt>
                <c:pt idx="135">
                  <c:v>0.88596206302908498</c:v>
                </c:pt>
                <c:pt idx="136">
                  <c:v>0.88518783983681593</c:v>
                </c:pt>
                <c:pt idx="137">
                  <c:v>0.88416895938633111</c:v>
                </c:pt>
                <c:pt idx="138">
                  <c:v>0.884043092841025</c:v>
                </c:pt>
                <c:pt idx="139">
                  <c:v>0.88506871906167794</c:v>
                </c:pt>
                <c:pt idx="140">
                  <c:v>0.88569849774869702</c:v>
                </c:pt>
                <c:pt idx="141">
                  <c:v>0.88686172879501923</c:v>
                </c:pt>
                <c:pt idx="142">
                  <c:v>0.8897347426738863</c:v>
                </c:pt>
                <c:pt idx="143">
                  <c:v>0.8921262131532387</c:v>
                </c:pt>
                <c:pt idx="144">
                  <c:v>0.89264130648077433</c:v>
                </c:pt>
                <c:pt idx="145">
                  <c:v>0.89292343474346314</c:v>
                </c:pt>
                <c:pt idx="146">
                  <c:v>0.89373871376972769</c:v>
                </c:pt>
                <c:pt idx="147">
                  <c:v>0.89452281990155968</c:v>
                </c:pt>
                <c:pt idx="148">
                  <c:v>0.89628498948669699</c:v>
                </c:pt>
                <c:pt idx="149">
                  <c:v>0.89999154479992038</c:v>
                </c:pt>
                <c:pt idx="150">
                  <c:v>0.90267673464467801</c:v>
                </c:pt>
                <c:pt idx="151">
                  <c:v>0.90433837262012295</c:v>
                </c:pt>
                <c:pt idx="152">
                  <c:v>0.90734240273072309</c:v>
                </c:pt>
                <c:pt idx="153">
                  <c:v>0.90882463280102743</c:v>
                </c:pt>
                <c:pt idx="154">
                  <c:v>0.90964340066151317</c:v>
                </c:pt>
                <c:pt idx="155">
                  <c:v>0.90954208868645803</c:v>
                </c:pt>
                <c:pt idx="156">
                  <c:v>0.90868924344119084</c:v>
                </c:pt>
                <c:pt idx="157">
                  <c:v>0.90979721563005778</c:v>
                </c:pt>
                <c:pt idx="158">
                  <c:v>0.91005688094834958</c:v>
                </c:pt>
                <c:pt idx="159">
                  <c:v>0.90950877317307444</c:v>
                </c:pt>
                <c:pt idx="160">
                  <c:v>0.90766447537773742</c:v>
                </c:pt>
                <c:pt idx="161">
                  <c:v>0.90663785868588476</c:v>
                </c:pt>
                <c:pt idx="162">
                  <c:v>0.90484701022753811</c:v>
                </c:pt>
                <c:pt idx="163">
                  <c:v>0.90419039359650721</c:v>
                </c:pt>
                <c:pt idx="164">
                  <c:v>0.90563034719005575</c:v>
                </c:pt>
                <c:pt idx="165">
                  <c:v>0.90550116143642412</c:v>
                </c:pt>
                <c:pt idx="166">
                  <c:v>0.90598562002876581</c:v>
                </c:pt>
                <c:pt idx="167">
                  <c:v>0.90572251074393295</c:v>
                </c:pt>
                <c:pt idx="168">
                  <c:v>0.90657095000746768</c:v>
                </c:pt>
                <c:pt idx="169">
                  <c:v>0.90905425271599027</c:v>
                </c:pt>
                <c:pt idx="170">
                  <c:v>0.91096162070086351</c:v>
                </c:pt>
                <c:pt idx="171">
                  <c:v>0.9127775123709434</c:v>
                </c:pt>
                <c:pt idx="172">
                  <c:v>0.91383065372445138</c:v>
                </c:pt>
                <c:pt idx="173">
                  <c:v>0.913047050964788</c:v>
                </c:pt>
                <c:pt idx="174">
                  <c:v>0.91233511496053554</c:v>
                </c:pt>
                <c:pt idx="175">
                  <c:v>0.91116272283518818</c:v>
                </c:pt>
                <c:pt idx="176">
                  <c:v>0.90904319127139099</c:v>
                </c:pt>
                <c:pt idx="177">
                  <c:v>0.9054961997833656</c:v>
                </c:pt>
                <c:pt idx="178">
                  <c:v>0.90357436069998087</c:v>
                </c:pt>
                <c:pt idx="179">
                  <c:v>0.90323740235302841</c:v>
                </c:pt>
                <c:pt idx="180">
                  <c:v>0.90300978204098459</c:v>
                </c:pt>
                <c:pt idx="181">
                  <c:v>0.90395359280622734</c:v>
                </c:pt>
                <c:pt idx="182">
                  <c:v>0.90562928015225508</c:v>
                </c:pt>
                <c:pt idx="183">
                  <c:v>0.90700262170350621</c:v>
                </c:pt>
                <c:pt idx="184">
                  <c:v>0.90778081800866262</c:v>
                </c:pt>
                <c:pt idx="185">
                  <c:v>0.90613337147124207</c:v>
                </c:pt>
                <c:pt idx="186">
                  <c:v>0.90557462870256045</c:v>
                </c:pt>
                <c:pt idx="187">
                  <c:v>0.9054339125300066</c:v>
                </c:pt>
                <c:pt idx="188">
                  <c:v>0.9053588219520089</c:v>
                </c:pt>
                <c:pt idx="189">
                  <c:v>0.90525345124152545</c:v>
                </c:pt>
                <c:pt idx="190">
                  <c:v>0.90546842065570343</c:v>
                </c:pt>
                <c:pt idx="191">
                  <c:v>0.90410166570143002</c:v>
                </c:pt>
                <c:pt idx="192">
                  <c:v>0.90319308468796911</c:v>
                </c:pt>
                <c:pt idx="193">
                  <c:v>0.9022485588779604</c:v>
                </c:pt>
                <c:pt idx="194">
                  <c:v>0.90149305738406516</c:v>
                </c:pt>
                <c:pt idx="195">
                  <c:v>0.90283052613930792</c:v>
                </c:pt>
                <c:pt idx="196">
                  <c:v>0.90185511545059049</c:v>
                </c:pt>
                <c:pt idx="197">
                  <c:v>0.89993769292946646</c:v>
                </c:pt>
                <c:pt idx="198">
                  <c:v>0.89916865359918829</c:v>
                </c:pt>
                <c:pt idx="199">
                  <c:v>0.89832210388464995</c:v>
                </c:pt>
                <c:pt idx="200">
                  <c:v>0.9000314066082753</c:v>
                </c:pt>
                <c:pt idx="201">
                  <c:v>0.90148452665724577</c:v>
                </c:pt>
                <c:pt idx="202">
                  <c:v>0.90087598017296311</c:v>
                </c:pt>
                <c:pt idx="203">
                  <c:v>0.90116955704079393</c:v>
                </c:pt>
                <c:pt idx="204">
                  <c:v>0.90037260402419095</c:v>
                </c:pt>
                <c:pt idx="205">
                  <c:v>0.8991794491574373</c:v>
                </c:pt>
                <c:pt idx="206">
                  <c:v>0.89843308208983286</c:v>
                </c:pt>
                <c:pt idx="207">
                  <c:v>0.89700382435772108</c:v>
                </c:pt>
                <c:pt idx="208">
                  <c:v>0.89271104813253144</c:v>
                </c:pt>
                <c:pt idx="209">
                  <c:v>0.89031345307329379</c:v>
                </c:pt>
                <c:pt idx="210">
                  <c:v>0.88945330274091039</c:v>
                </c:pt>
                <c:pt idx="211">
                  <c:v>0.88852842243892916</c:v>
                </c:pt>
                <c:pt idx="212">
                  <c:v>0.89136987380805199</c:v>
                </c:pt>
                <c:pt idx="213">
                  <c:v>0.89329363693098784</c:v>
                </c:pt>
                <c:pt idx="214">
                  <c:v>0.89416213979911063</c:v>
                </c:pt>
                <c:pt idx="215">
                  <c:v>0.89404687494498758</c:v>
                </c:pt>
                <c:pt idx="216">
                  <c:v>0.89517424293851189</c:v>
                </c:pt>
                <c:pt idx="217">
                  <c:v>0.89541735200726991</c:v>
                </c:pt>
                <c:pt idx="218">
                  <c:v>0.89542071909770493</c:v>
                </c:pt>
                <c:pt idx="219">
                  <c:v>0.89563018722088028</c:v>
                </c:pt>
                <c:pt idx="220">
                  <c:v>0.8965759214286626</c:v>
                </c:pt>
                <c:pt idx="221">
                  <c:v>0.89933103909810652</c:v>
                </c:pt>
                <c:pt idx="222">
                  <c:v>0.90035118820490145</c:v>
                </c:pt>
                <c:pt idx="223">
                  <c:v>0.89973242727495695</c:v>
                </c:pt>
                <c:pt idx="224">
                  <c:v>0.89809386285825243</c:v>
                </c:pt>
                <c:pt idx="225">
                  <c:v>0.90038159732895584</c:v>
                </c:pt>
                <c:pt idx="226">
                  <c:v>0.90137975990708541</c:v>
                </c:pt>
                <c:pt idx="227">
                  <c:v>0.90295628523528415</c:v>
                </c:pt>
                <c:pt idx="228">
                  <c:v>0.90239719489476367</c:v>
                </c:pt>
                <c:pt idx="229">
                  <c:v>0.90235713988921584</c:v>
                </c:pt>
                <c:pt idx="230">
                  <c:v>0.90549810888719473</c:v>
                </c:pt>
                <c:pt idx="231">
                  <c:v>0.90736357238317888</c:v>
                </c:pt>
                <c:pt idx="232">
                  <c:v>0.90582174680323391</c:v>
                </c:pt>
                <c:pt idx="233">
                  <c:v>0.90462412662885716</c:v>
                </c:pt>
                <c:pt idx="234">
                  <c:v>0.90504016506802676</c:v>
                </c:pt>
                <c:pt idx="235">
                  <c:v>0.90438893381255647</c:v>
                </c:pt>
                <c:pt idx="236">
                  <c:v>0.90380203400181325</c:v>
                </c:pt>
                <c:pt idx="237">
                  <c:v>0.90327579419596149</c:v>
                </c:pt>
                <c:pt idx="238">
                  <c:v>0.90562261842303493</c:v>
                </c:pt>
                <c:pt idx="239">
                  <c:v>0.90798589156296283</c:v>
                </c:pt>
                <c:pt idx="240">
                  <c:v>0.90868224663346686</c:v>
                </c:pt>
                <c:pt idx="241">
                  <c:v>0.91123258396444151</c:v>
                </c:pt>
                <c:pt idx="242">
                  <c:v>0.91166918619638593</c:v>
                </c:pt>
                <c:pt idx="243">
                  <c:v>0.91157650177368588</c:v>
                </c:pt>
                <c:pt idx="244">
                  <c:v>0.91181768591762213</c:v>
                </c:pt>
                <c:pt idx="245">
                  <c:v>0.91192734813779863</c:v>
                </c:pt>
                <c:pt idx="246">
                  <c:v>0.91164487239655079</c:v>
                </c:pt>
                <c:pt idx="247">
                  <c:v>0.91015810005795572</c:v>
                </c:pt>
                <c:pt idx="248">
                  <c:v>0.91074044736088133</c:v>
                </c:pt>
                <c:pt idx="249">
                  <c:v>0.91088208954956362</c:v>
                </c:pt>
                <c:pt idx="250">
                  <c:v>0.90910446591919103</c:v>
                </c:pt>
                <c:pt idx="251">
                  <c:v>0.90705046063005823</c:v>
                </c:pt>
                <c:pt idx="252">
                  <c:v>0.90486124788333844</c:v>
                </c:pt>
                <c:pt idx="253">
                  <c:v>0.9032465752623613</c:v>
                </c:pt>
                <c:pt idx="254">
                  <c:v>0.90178399799880893</c:v>
                </c:pt>
                <c:pt idx="255">
                  <c:v>0.90093171000117711</c:v>
                </c:pt>
                <c:pt idx="256">
                  <c:v>0.90096289412463637</c:v>
                </c:pt>
                <c:pt idx="257">
                  <c:v>0.90023587536940131</c:v>
                </c:pt>
                <c:pt idx="258">
                  <c:v>0.89990332947991047</c:v>
                </c:pt>
                <c:pt idx="259">
                  <c:v>0.90175802452712106</c:v>
                </c:pt>
                <c:pt idx="260">
                  <c:v>0.90360356083001603</c:v>
                </c:pt>
                <c:pt idx="261">
                  <c:v>0.90225990649657783</c:v>
                </c:pt>
                <c:pt idx="262">
                  <c:v>0.9016039886560554</c:v>
                </c:pt>
                <c:pt idx="263">
                  <c:v>0.90282893512111606</c:v>
                </c:pt>
                <c:pt idx="264">
                  <c:v>0.90414837117440494</c:v>
                </c:pt>
                <c:pt idx="265">
                  <c:v>0.90398182199950605</c:v>
                </c:pt>
                <c:pt idx="266">
                  <c:v>0.9031497266440105</c:v>
                </c:pt>
                <c:pt idx="267">
                  <c:v>0.90274958322216659</c:v>
                </c:pt>
                <c:pt idx="268">
                  <c:v>0.90198766360694316</c:v>
                </c:pt>
                <c:pt idx="269">
                  <c:v>0.90125550687135492</c:v>
                </c:pt>
                <c:pt idx="270">
                  <c:v>0.90030426443633882</c:v>
                </c:pt>
                <c:pt idx="271">
                  <c:v>0.90005949163123922</c:v>
                </c:pt>
                <c:pt idx="272">
                  <c:v>0.89999998968212425</c:v>
                </c:pt>
                <c:pt idx="273">
                  <c:v>0.89918137293355271</c:v>
                </c:pt>
                <c:pt idx="274">
                  <c:v>0.90133840013463151</c:v>
                </c:pt>
                <c:pt idx="275">
                  <c:v>0.90249144190484942</c:v>
                </c:pt>
                <c:pt idx="276">
                  <c:v>0.90177775523127379</c:v>
                </c:pt>
                <c:pt idx="277">
                  <c:v>0.90084408002922167</c:v>
                </c:pt>
                <c:pt idx="278">
                  <c:v>0.90079082398198851</c:v>
                </c:pt>
                <c:pt idx="279">
                  <c:v>0.90145260593284093</c:v>
                </c:pt>
                <c:pt idx="280">
                  <c:v>0.90143932183730002</c:v>
                </c:pt>
                <c:pt idx="281">
                  <c:v>0.89933747106449391</c:v>
                </c:pt>
                <c:pt idx="282">
                  <c:v>0.89699694278681075</c:v>
                </c:pt>
                <c:pt idx="283">
                  <c:v>0.89530245574123624</c:v>
                </c:pt>
                <c:pt idx="284">
                  <c:v>0.89420651305361143</c:v>
                </c:pt>
                <c:pt idx="285">
                  <c:v>0.89404384229333245</c:v>
                </c:pt>
                <c:pt idx="286">
                  <c:v>0.89573022873722974</c:v>
                </c:pt>
                <c:pt idx="287">
                  <c:v>0.89619065787384355</c:v>
                </c:pt>
                <c:pt idx="288">
                  <c:v>0.89623764973231346</c:v>
                </c:pt>
                <c:pt idx="289">
                  <c:v>0.89771179883052332</c:v>
                </c:pt>
                <c:pt idx="290">
                  <c:v>0.89741636526984681</c:v>
                </c:pt>
                <c:pt idx="291">
                  <c:v>0.89627598931869856</c:v>
                </c:pt>
                <c:pt idx="292">
                  <c:v>0.89569887658566361</c:v>
                </c:pt>
                <c:pt idx="293">
                  <c:v>0.89654059702261346</c:v>
                </c:pt>
                <c:pt idx="294">
                  <c:v>0.89787604102477725</c:v>
                </c:pt>
                <c:pt idx="295">
                  <c:v>0.89951598097204355</c:v>
                </c:pt>
                <c:pt idx="296">
                  <c:v>0.90033386607931831</c:v>
                </c:pt>
                <c:pt idx="297">
                  <c:v>0.90142839528912722</c:v>
                </c:pt>
                <c:pt idx="298">
                  <c:v>0.90201734417864432</c:v>
                </c:pt>
                <c:pt idx="299">
                  <c:v>0.90269090498191917</c:v>
                </c:pt>
                <c:pt idx="300">
                  <c:v>0.90198282364020665</c:v>
                </c:pt>
                <c:pt idx="301">
                  <c:v>0.90306122665255728</c:v>
                </c:pt>
                <c:pt idx="302">
                  <c:v>0.90119912282725834</c:v>
                </c:pt>
                <c:pt idx="303">
                  <c:v>0.89910107569414366</c:v>
                </c:pt>
                <c:pt idx="304">
                  <c:v>0.8988756971000893</c:v>
                </c:pt>
                <c:pt idx="305">
                  <c:v>0.90008845430784612</c:v>
                </c:pt>
                <c:pt idx="306">
                  <c:v>0.89990312334348077</c:v>
                </c:pt>
                <c:pt idx="307">
                  <c:v>0.90071495622485442</c:v>
                </c:pt>
                <c:pt idx="308">
                  <c:v>0.9038821809339046</c:v>
                </c:pt>
                <c:pt idx="309">
                  <c:v>0.90494669267936945</c:v>
                </c:pt>
                <c:pt idx="310">
                  <c:v>0.90493404598539051</c:v>
                </c:pt>
                <c:pt idx="311">
                  <c:v>0.9043281062259817</c:v>
                </c:pt>
                <c:pt idx="312">
                  <c:v>0.90269762802371345</c:v>
                </c:pt>
                <c:pt idx="313">
                  <c:v>0.90226797498279132</c:v>
                </c:pt>
                <c:pt idx="314">
                  <c:v>0.90186769816628376</c:v>
                </c:pt>
                <c:pt idx="315">
                  <c:v>0.90147940263077531</c:v>
                </c:pt>
                <c:pt idx="316">
                  <c:v>0.90172156820913918</c:v>
                </c:pt>
                <c:pt idx="317">
                  <c:v>0.90125774573665518</c:v>
                </c:pt>
                <c:pt idx="318">
                  <c:v>0.90158764798681401</c:v>
                </c:pt>
                <c:pt idx="319">
                  <c:v>0.90116690815708433</c:v>
                </c:pt>
                <c:pt idx="320">
                  <c:v>0.90079376317606674</c:v>
                </c:pt>
                <c:pt idx="321">
                  <c:v>0.90307102479109358</c:v>
                </c:pt>
                <c:pt idx="322">
                  <c:v>0.90326253942719037</c:v>
                </c:pt>
                <c:pt idx="323">
                  <c:v>0.90268134338431749</c:v>
                </c:pt>
                <c:pt idx="324">
                  <c:v>0.90250302937537141</c:v>
                </c:pt>
                <c:pt idx="325">
                  <c:v>0.90477881646104663</c:v>
                </c:pt>
                <c:pt idx="326">
                  <c:v>0.90732604367534297</c:v>
                </c:pt>
                <c:pt idx="327">
                  <c:v>0.91157777664728079</c:v>
                </c:pt>
                <c:pt idx="328">
                  <c:v>0.91609395037209185</c:v>
                </c:pt>
                <c:pt idx="329">
                  <c:v>0.91673649291151693</c:v>
                </c:pt>
                <c:pt idx="330">
                  <c:v>0.91558113605305813</c:v>
                </c:pt>
                <c:pt idx="331">
                  <c:v>0.9146798496965699</c:v>
                </c:pt>
                <c:pt idx="332">
                  <c:v>0.91332984790732163</c:v>
                </c:pt>
                <c:pt idx="333">
                  <c:v>0.91252126654059862</c:v>
                </c:pt>
                <c:pt idx="334">
                  <c:v>0.9109641554209329</c:v>
                </c:pt>
                <c:pt idx="335">
                  <c:v>0.90936686743101425</c:v>
                </c:pt>
                <c:pt idx="336">
                  <c:v>0.90743124574374023</c:v>
                </c:pt>
                <c:pt idx="337">
                  <c:v>0.90541472889065999</c:v>
                </c:pt>
                <c:pt idx="338">
                  <c:v>0.90402060921102634</c:v>
                </c:pt>
                <c:pt idx="339">
                  <c:v>0.90380877865276532</c:v>
                </c:pt>
                <c:pt idx="340">
                  <c:v>0.9052070144441039</c:v>
                </c:pt>
                <c:pt idx="341">
                  <c:v>0.90554413738122119</c:v>
                </c:pt>
                <c:pt idx="342">
                  <c:v>0.90726553990493808</c:v>
                </c:pt>
                <c:pt idx="343">
                  <c:v>0.90777504881146842</c:v>
                </c:pt>
                <c:pt idx="344">
                  <c:v>0.90831833254634664</c:v>
                </c:pt>
                <c:pt idx="345">
                  <c:v>0.90783790946416509</c:v>
                </c:pt>
                <c:pt idx="346">
                  <c:v>0.90680904624519498</c:v>
                </c:pt>
                <c:pt idx="347">
                  <c:v>0.90554842553041437</c:v>
                </c:pt>
                <c:pt idx="348">
                  <c:v>0.90416791744659197</c:v>
                </c:pt>
                <c:pt idx="349">
                  <c:v>0.90594383067463491</c:v>
                </c:pt>
                <c:pt idx="350">
                  <c:v>0.90701930639865436</c:v>
                </c:pt>
                <c:pt idx="351">
                  <c:v>0.90689902625455188</c:v>
                </c:pt>
                <c:pt idx="352">
                  <c:v>0.90667321171109205</c:v>
                </c:pt>
                <c:pt idx="353">
                  <c:v>0.90681613207553013</c:v>
                </c:pt>
                <c:pt idx="354">
                  <c:v>0.90694244774802435</c:v>
                </c:pt>
                <c:pt idx="355">
                  <c:v>0.90697753976331463</c:v>
                </c:pt>
                <c:pt idx="356">
                  <c:v>0.90626727272420404</c:v>
                </c:pt>
                <c:pt idx="357">
                  <c:v>0.90645264558687799</c:v>
                </c:pt>
                <c:pt idx="358">
                  <c:v>0.90587370642667919</c:v>
                </c:pt>
                <c:pt idx="359">
                  <c:v>0.9054318983553683</c:v>
                </c:pt>
                <c:pt idx="360">
                  <c:v>0.90534466105352873</c:v>
                </c:pt>
                <c:pt idx="361">
                  <c:v>0.90612197733354005</c:v>
                </c:pt>
                <c:pt idx="362">
                  <c:v>0.90760093791381635</c:v>
                </c:pt>
                <c:pt idx="363">
                  <c:v>0.90863167820891122</c:v>
                </c:pt>
                <c:pt idx="364">
                  <c:v>0.9094266513779713</c:v>
                </c:pt>
                <c:pt idx="365">
                  <c:v>0.91047070407193686</c:v>
                </c:pt>
                <c:pt idx="366">
                  <c:v>0.91173833938732884</c:v>
                </c:pt>
                <c:pt idx="367">
                  <c:v>0.91272521797810913</c:v>
                </c:pt>
                <c:pt idx="368">
                  <c:v>0.91337148241479205</c:v>
                </c:pt>
                <c:pt idx="369">
                  <c:v>0.91463179705451103</c:v>
                </c:pt>
                <c:pt idx="370">
                  <c:v>0.91555976717235643</c:v>
                </c:pt>
                <c:pt idx="371">
                  <c:v>0.9163430032621015</c:v>
                </c:pt>
                <c:pt idx="372">
                  <c:v>0.91705646664418516</c:v>
                </c:pt>
                <c:pt idx="373">
                  <c:v>0.91820756260185321</c:v>
                </c:pt>
                <c:pt idx="374">
                  <c:v>0.91880095440718235</c:v>
                </c:pt>
                <c:pt idx="375">
                  <c:v>0.91814500766927876</c:v>
                </c:pt>
                <c:pt idx="376">
                  <c:v>0.91793449215206402</c:v>
                </c:pt>
                <c:pt idx="377">
                  <c:v>0.91869884303506155</c:v>
                </c:pt>
                <c:pt idx="378">
                  <c:v>0.91877062087148786</c:v>
                </c:pt>
                <c:pt idx="379">
                  <c:v>0.91891099477727534</c:v>
                </c:pt>
                <c:pt idx="380">
                  <c:v>0.91814031916903116</c:v>
                </c:pt>
                <c:pt idx="381">
                  <c:v>0.91815777056318348</c:v>
                </c:pt>
                <c:pt idx="382">
                  <c:v>0.91876984745165213</c:v>
                </c:pt>
                <c:pt idx="383">
                  <c:v>0.91966854549251931</c:v>
                </c:pt>
                <c:pt idx="384">
                  <c:v>0.92049419747695915</c:v>
                </c:pt>
                <c:pt idx="385">
                  <c:v>0.92189341192157825</c:v>
                </c:pt>
                <c:pt idx="386">
                  <c:v>0.92290282990661032</c:v>
                </c:pt>
                <c:pt idx="387">
                  <c:v>0.92393756809810712</c:v>
                </c:pt>
                <c:pt idx="388">
                  <c:v>0.92473505509497067</c:v>
                </c:pt>
                <c:pt idx="389">
                  <c:v>0.92612400605655976</c:v>
                </c:pt>
                <c:pt idx="390">
                  <c:v>0.92715463207375248</c:v>
                </c:pt>
                <c:pt idx="391">
                  <c:v>0.92621345075238071</c:v>
                </c:pt>
                <c:pt idx="392">
                  <c:v>0.92613115475815366</c:v>
                </c:pt>
                <c:pt idx="393">
                  <c:v>0.92587868257819461</c:v>
                </c:pt>
                <c:pt idx="394">
                  <c:v>0.92557699439795127</c:v>
                </c:pt>
                <c:pt idx="395">
                  <c:v>0.92399928184470548</c:v>
                </c:pt>
                <c:pt idx="396">
                  <c:v>0.92180444989765165</c:v>
                </c:pt>
                <c:pt idx="397">
                  <c:v>0.92192160455759142</c:v>
                </c:pt>
                <c:pt idx="398">
                  <c:v>0.9217723483973792</c:v>
                </c:pt>
                <c:pt idx="399">
                  <c:v>0.92097468142725047</c:v>
                </c:pt>
                <c:pt idx="400">
                  <c:v>0.92056140636425232</c:v>
                </c:pt>
                <c:pt idx="401">
                  <c:v>0.92013510421318934</c:v>
                </c:pt>
                <c:pt idx="402">
                  <c:v>0.92353334232441053</c:v>
                </c:pt>
                <c:pt idx="403">
                  <c:v>0.92556341823195931</c:v>
                </c:pt>
                <c:pt idx="404">
                  <c:v>0.92618828902988815</c:v>
                </c:pt>
                <c:pt idx="405">
                  <c:v>0.92560234477344527</c:v>
                </c:pt>
                <c:pt idx="406">
                  <c:v>0.92545517801412225</c:v>
                </c:pt>
                <c:pt idx="407">
                  <c:v>0.92505597957090324</c:v>
                </c:pt>
                <c:pt idx="408">
                  <c:v>0.92286299501108504</c:v>
                </c:pt>
                <c:pt idx="409">
                  <c:v>0.92129165390432211</c:v>
                </c:pt>
                <c:pt idx="410">
                  <c:v>0.92115184734684041</c:v>
                </c:pt>
                <c:pt idx="411">
                  <c:v>0.92178115026604446</c:v>
                </c:pt>
                <c:pt idx="412">
                  <c:v>0.92223944477100672</c:v>
                </c:pt>
                <c:pt idx="413">
                  <c:v>0.92242897337177376</c:v>
                </c:pt>
                <c:pt idx="414">
                  <c:v>0.92227444365923661</c:v>
                </c:pt>
                <c:pt idx="415">
                  <c:v>0.92256409577757359</c:v>
                </c:pt>
                <c:pt idx="416">
                  <c:v>0.92284468847283008</c:v>
                </c:pt>
                <c:pt idx="417">
                  <c:v>0.92204693793128367</c:v>
                </c:pt>
                <c:pt idx="418">
                  <c:v>0.92225872833025002</c:v>
                </c:pt>
                <c:pt idx="419">
                  <c:v>0.92254564838567921</c:v>
                </c:pt>
                <c:pt idx="420">
                  <c:v>0.92330122665544268</c:v>
                </c:pt>
                <c:pt idx="421">
                  <c:v>0.92346211924511867</c:v>
                </c:pt>
                <c:pt idx="422">
                  <c:v>0.92193342898761821</c:v>
                </c:pt>
                <c:pt idx="423">
                  <c:v>0.92203521610672734</c:v>
                </c:pt>
                <c:pt idx="424">
                  <c:v>0.92285311097700951</c:v>
                </c:pt>
                <c:pt idx="425">
                  <c:v>0.92251613071042426</c:v>
                </c:pt>
                <c:pt idx="426">
                  <c:v>0.92240498922255565</c:v>
                </c:pt>
                <c:pt idx="427">
                  <c:v>0.92278136042087977</c:v>
                </c:pt>
                <c:pt idx="428">
                  <c:v>0.92207534997664875</c:v>
                </c:pt>
                <c:pt idx="429">
                  <c:v>0.92211081866992672</c:v>
                </c:pt>
                <c:pt idx="430">
                  <c:v>0.92245028539752383</c:v>
                </c:pt>
                <c:pt idx="431">
                  <c:v>0.92157213728169862</c:v>
                </c:pt>
                <c:pt idx="432">
                  <c:v>0.92060625696403853</c:v>
                </c:pt>
                <c:pt idx="433">
                  <c:v>0.92095001008087674</c:v>
                </c:pt>
                <c:pt idx="434">
                  <c:v>0.92038993615090592</c:v>
                </c:pt>
                <c:pt idx="435">
                  <c:v>0.92024862989835721</c:v>
                </c:pt>
                <c:pt idx="436">
                  <c:v>0.91915207244191632</c:v>
                </c:pt>
                <c:pt idx="437">
                  <c:v>0.91732707470143038</c:v>
                </c:pt>
                <c:pt idx="438">
                  <c:v>0.91498548907720545</c:v>
                </c:pt>
                <c:pt idx="439">
                  <c:v>0.91446246423731048</c:v>
                </c:pt>
                <c:pt idx="440">
                  <c:v>0.91397664418247648</c:v>
                </c:pt>
                <c:pt idx="441">
                  <c:v>0.91355529637421584</c:v>
                </c:pt>
                <c:pt idx="442">
                  <c:v>0.91278414042953315</c:v>
                </c:pt>
                <c:pt idx="443">
                  <c:v>0.91380883626615073</c:v>
                </c:pt>
                <c:pt idx="444">
                  <c:v>0.91398661772858802</c:v>
                </c:pt>
                <c:pt idx="445">
                  <c:v>0.9157471472065366</c:v>
                </c:pt>
                <c:pt idx="446">
                  <c:v>0.9171883517413093</c:v>
                </c:pt>
                <c:pt idx="447">
                  <c:v>0.91576888321579231</c:v>
                </c:pt>
                <c:pt idx="448">
                  <c:v>0.9172604624240297</c:v>
                </c:pt>
                <c:pt idx="449">
                  <c:v>0.91789163407189744</c:v>
                </c:pt>
                <c:pt idx="450">
                  <c:v>0.91860771774897021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BD-426C-9AF0-3E86B1CD6D60}"/>
            </c:ext>
          </c:extLst>
        </c:ser>
        <c:ser>
          <c:idx val="1"/>
          <c:order val="1"/>
          <c:tx>
            <c:v>Hard coated</c:v>
          </c:tx>
          <c:marker>
            <c:symbol val="none"/>
          </c:marker>
          <c:xVal>
            <c:numRef>
              <c:f>Transmitted_Normal_HC01!$B$4:$B$454</c:f>
              <c:numCache>
                <c:formatCode>General</c:formatCode>
                <c:ptCount val="45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  <c:pt idx="401">
                  <c:v>751</c:v>
                </c:pt>
                <c:pt idx="402">
                  <c:v>752</c:v>
                </c:pt>
                <c:pt idx="403">
                  <c:v>753</c:v>
                </c:pt>
                <c:pt idx="404">
                  <c:v>754</c:v>
                </c:pt>
                <c:pt idx="405">
                  <c:v>755</c:v>
                </c:pt>
                <c:pt idx="406">
                  <c:v>756</c:v>
                </c:pt>
                <c:pt idx="407">
                  <c:v>757</c:v>
                </c:pt>
                <c:pt idx="408">
                  <c:v>758</c:v>
                </c:pt>
                <c:pt idx="409">
                  <c:v>759</c:v>
                </c:pt>
                <c:pt idx="410">
                  <c:v>760</c:v>
                </c:pt>
                <c:pt idx="411">
                  <c:v>761</c:v>
                </c:pt>
                <c:pt idx="412">
                  <c:v>762</c:v>
                </c:pt>
                <c:pt idx="413">
                  <c:v>763</c:v>
                </c:pt>
                <c:pt idx="414">
                  <c:v>764</c:v>
                </c:pt>
                <c:pt idx="415">
                  <c:v>765</c:v>
                </c:pt>
                <c:pt idx="416">
                  <c:v>766</c:v>
                </c:pt>
                <c:pt idx="417">
                  <c:v>767</c:v>
                </c:pt>
                <c:pt idx="418">
                  <c:v>768</c:v>
                </c:pt>
                <c:pt idx="419">
                  <c:v>769</c:v>
                </c:pt>
                <c:pt idx="420">
                  <c:v>770</c:v>
                </c:pt>
                <c:pt idx="421">
                  <c:v>771</c:v>
                </c:pt>
                <c:pt idx="422">
                  <c:v>772</c:v>
                </c:pt>
                <c:pt idx="423">
                  <c:v>773</c:v>
                </c:pt>
                <c:pt idx="424">
                  <c:v>774</c:v>
                </c:pt>
                <c:pt idx="425">
                  <c:v>775</c:v>
                </c:pt>
                <c:pt idx="426">
                  <c:v>776</c:v>
                </c:pt>
                <c:pt idx="427">
                  <c:v>777</c:v>
                </c:pt>
                <c:pt idx="428">
                  <c:v>778</c:v>
                </c:pt>
                <c:pt idx="429">
                  <c:v>779</c:v>
                </c:pt>
                <c:pt idx="430">
                  <c:v>780</c:v>
                </c:pt>
                <c:pt idx="431">
                  <c:v>781</c:v>
                </c:pt>
                <c:pt idx="432">
                  <c:v>782</c:v>
                </c:pt>
                <c:pt idx="433">
                  <c:v>783</c:v>
                </c:pt>
                <c:pt idx="434">
                  <c:v>784</c:v>
                </c:pt>
                <c:pt idx="435">
                  <c:v>785</c:v>
                </c:pt>
                <c:pt idx="436">
                  <c:v>786</c:v>
                </c:pt>
                <c:pt idx="437">
                  <c:v>787</c:v>
                </c:pt>
                <c:pt idx="438">
                  <c:v>788</c:v>
                </c:pt>
                <c:pt idx="439">
                  <c:v>789</c:v>
                </c:pt>
                <c:pt idx="440">
                  <c:v>790</c:v>
                </c:pt>
                <c:pt idx="441">
                  <c:v>791</c:v>
                </c:pt>
                <c:pt idx="442">
                  <c:v>792</c:v>
                </c:pt>
                <c:pt idx="443">
                  <c:v>793</c:v>
                </c:pt>
                <c:pt idx="444">
                  <c:v>794</c:v>
                </c:pt>
                <c:pt idx="445">
                  <c:v>795</c:v>
                </c:pt>
                <c:pt idx="446">
                  <c:v>796</c:v>
                </c:pt>
                <c:pt idx="447">
                  <c:v>797</c:v>
                </c:pt>
                <c:pt idx="448">
                  <c:v>798</c:v>
                </c:pt>
                <c:pt idx="449">
                  <c:v>799</c:v>
                </c:pt>
                <c:pt idx="450">
                  <c:v>800</c:v>
                </c:pt>
              </c:numCache>
            </c:numRef>
          </c:xVal>
          <c:yVal>
            <c:numRef>
              <c:f>Transmitted_Normal_HC01!$G$4:$G$454</c:f>
              <c:numCache>
                <c:formatCode>General</c:formatCode>
                <c:ptCount val="451"/>
                <c:pt idx="0">
                  <c:v>0.87926644455479719</c:v>
                </c:pt>
                <c:pt idx="1">
                  <c:v>0.87985517662688206</c:v>
                </c:pt>
                <c:pt idx="2">
                  <c:v>0.87948606942152396</c:v>
                </c:pt>
                <c:pt idx="3">
                  <c:v>0.88123724654939761</c:v>
                </c:pt>
                <c:pt idx="4">
                  <c:v>0.88160746119149869</c:v>
                </c:pt>
                <c:pt idx="5">
                  <c:v>0.88083128734666793</c:v>
                </c:pt>
                <c:pt idx="6">
                  <c:v>0.88213074274580094</c:v>
                </c:pt>
                <c:pt idx="7">
                  <c:v>0.8832980385644662</c:v>
                </c:pt>
                <c:pt idx="8">
                  <c:v>0.88556519838767689</c:v>
                </c:pt>
                <c:pt idx="9">
                  <c:v>0.88778823242272897</c:v>
                </c:pt>
                <c:pt idx="10">
                  <c:v>0.8899610241151199</c:v>
                </c:pt>
                <c:pt idx="11">
                  <c:v>0.89154150927874909</c:v>
                </c:pt>
                <c:pt idx="12">
                  <c:v>0.89187571377596409</c:v>
                </c:pt>
                <c:pt idx="13">
                  <c:v>0.89281173030516603</c:v>
                </c:pt>
                <c:pt idx="14">
                  <c:v>0.89311093578510836</c:v>
                </c:pt>
                <c:pt idx="15">
                  <c:v>0.89280916158588253</c:v>
                </c:pt>
                <c:pt idx="16">
                  <c:v>0.89178398086194655</c:v>
                </c:pt>
                <c:pt idx="17">
                  <c:v>0.88932461995635048</c:v>
                </c:pt>
                <c:pt idx="18">
                  <c:v>0.88792594533793034</c:v>
                </c:pt>
                <c:pt idx="19">
                  <c:v>0.8908754885052389</c:v>
                </c:pt>
                <c:pt idx="20">
                  <c:v>0.89278063206499036</c:v>
                </c:pt>
                <c:pt idx="21">
                  <c:v>0.89415333019808352</c:v>
                </c:pt>
                <c:pt idx="22">
                  <c:v>0.8942121544550895</c:v>
                </c:pt>
                <c:pt idx="23">
                  <c:v>0.89275785935607654</c:v>
                </c:pt>
                <c:pt idx="24">
                  <c:v>0.89323021816079406</c:v>
                </c:pt>
                <c:pt idx="25">
                  <c:v>0.89737413916229547</c:v>
                </c:pt>
                <c:pt idx="26">
                  <c:v>0.89847442425791058</c:v>
                </c:pt>
                <c:pt idx="27">
                  <c:v>0.90143310246455555</c:v>
                </c:pt>
                <c:pt idx="28">
                  <c:v>0.90244203016350999</c:v>
                </c:pt>
                <c:pt idx="29">
                  <c:v>0.90134488363798526</c:v>
                </c:pt>
                <c:pt idx="30">
                  <c:v>0.89752678464508029</c:v>
                </c:pt>
                <c:pt idx="31">
                  <c:v>0.89544253997460943</c:v>
                </c:pt>
                <c:pt idx="32">
                  <c:v>0.89503393686770072</c:v>
                </c:pt>
                <c:pt idx="33">
                  <c:v>0.89753035648100621</c:v>
                </c:pt>
                <c:pt idx="34">
                  <c:v>0.89805196328533476</c:v>
                </c:pt>
                <c:pt idx="35">
                  <c:v>0.8974357949211853</c:v>
                </c:pt>
                <c:pt idx="36">
                  <c:v>0.89960338063432643</c:v>
                </c:pt>
                <c:pt idx="37">
                  <c:v>0.90005600369998062</c:v>
                </c:pt>
                <c:pt idx="38">
                  <c:v>0.90175312624966719</c:v>
                </c:pt>
                <c:pt idx="39">
                  <c:v>0.89616513314724511</c:v>
                </c:pt>
                <c:pt idx="40">
                  <c:v>0.89523141968408682</c:v>
                </c:pt>
                <c:pt idx="41">
                  <c:v>0.89783598489915684</c:v>
                </c:pt>
                <c:pt idx="42">
                  <c:v>0.89621080882336501</c:v>
                </c:pt>
                <c:pt idx="43">
                  <c:v>0.89662977750500905</c:v>
                </c:pt>
                <c:pt idx="44">
                  <c:v>0.89647278903627647</c:v>
                </c:pt>
                <c:pt idx="45">
                  <c:v>0.89800622799088337</c:v>
                </c:pt>
                <c:pt idx="46">
                  <c:v>0.90021497338364642</c:v>
                </c:pt>
                <c:pt idx="47">
                  <c:v>0.90171367347280262</c:v>
                </c:pt>
                <c:pt idx="48">
                  <c:v>0.90056848563105163</c:v>
                </c:pt>
                <c:pt idx="49">
                  <c:v>0.89897788477359397</c:v>
                </c:pt>
                <c:pt idx="50">
                  <c:v>0.89844430900946881</c:v>
                </c:pt>
                <c:pt idx="51">
                  <c:v>0.89685714746038714</c:v>
                </c:pt>
                <c:pt idx="52">
                  <c:v>0.89828507270190328</c:v>
                </c:pt>
                <c:pt idx="53">
                  <c:v>0.9014956330202869</c:v>
                </c:pt>
                <c:pt idx="54">
                  <c:v>0.89975359158336232</c:v>
                </c:pt>
                <c:pt idx="55">
                  <c:v>0.89751859193682504</c:v>
                </c:pt>
                <c:pt idx="56">
                  <c:v>0.89498495497846309</c:v>
                </c:pt>
                <c:pt idx="57">
                  <c:v>0.89278418426336503</c:v>
                </c:pt>
                <c:pt idx="58">
                  <c:v>0.89361668325869592</c:v>
                </c:pt>
                <c:pt idx="59">
                  <c:v>0.89405961800721412</c:v>
                </c:pt>
                <c:pt idx="60">
                  <c:v>0.89912604247716388</c:v>
                </c:pt>
                <c:pt idx="61">
                  <c:v>0.90627895486028431</c:v>
                </c:pt>
                <c:pt idx="62">
                  <c:v>0.91029508287722527</c:v>
                </c:pt>
                <c:pt idx="63">
                  <c:v>0.91054838599576227</c:v>
                </c:pt>
                <c:pt idx="64">
                  <c:v>0.91118003263117742</c:v>
                </c:pt>
                <c:pt idx="65">
                  <c:v>0.91224422064101096</c:v>
                </c:pt>
                <c:pt idx="66">
                  <c:v>0.91181419960941246</c:v>
                </c:pt>
                <c:pt idx="67">
                  <c:v>0.91123761538612702</c:v>
                </c:pt>
                <c:pt idx="68">
                  <c:v>0.90832448160119428</c:v>
                </c:pt>
                <c:pt idx="69">
                  <c:v>0.90809941733148991</c:v>
                </c:pt>
                <c:pt idx="70">
                  <c:v>0.91353236730045073</c:v>
                </c:pt>
                <c:pt idx="71">
                  <c:v>0.91608725011240999</c:v>
                </c:pt>
                <c:pt idx="72">
                  <c:v>0.9132978182471726</c:v>
                </c:pt>
                <c:pt idx="73">
                  <c:v>0.91094915314616853</c:v>
                </c:pt>
                <c:pt idx="74">
                  <c:v>0.91145142544479429</c:v>
                </c:pt>
                <c:pt idx="75">
                  <c:v>0.91335399531349926</c:v>
                </c:pt>
                <c:pt idx="76">
                  <c:v>0.91452245589722625</c:v>
                </c:pt>
                <c:pt idx="77">
                  <c:v>0.91256891664609263</c:v>
                </c:pt>
                <c:pt idx="78">
                  <c:v>0.91274278778719609</c:v>
                </c:pt>
                <c:pt idx="79">
                  <c:v>0.91177029479783545</c:v>
                </c:pt>
                <c:pt idx="80">
                  <c:v>0.91155812845071815</c:v>
                </c:pt>
                <c:pt idx="81">
                  <c:v>0.91258544348859161</c:v>
                </c:pt>
                <c:pt idx="82">
                  <c:v>0.9135469710009072</c:v>
                </c:pt>
                <c:pt idx="83">
                  <c:v>0.91915946408970606</c:v>
                </c:pt>
                <c:pt idx="84">
                  <c:v>0.91900767129028738</c:v>
                </c:pt>
                <c:pt idx="85">
                  <c:v>0.91880635306837755</c:v>
                </c:pt>
                <c:pt idx="86">
                  <c:v>0.91635198464236467</c:v>
                </c:pt>
                <c:pt idx="87">
                  <c:v>0.91439241250738201</c:v>
                </c:pt>
                <c:pt idx="88">
                  <c:v>0.91545307604585024</c:v>
                </c:pt>
                <c:pt idx="89">
                  <c:v>0.91451652341389056</c:v>
                </c:pt>
                <c:pt idx="90">
                  <c:v>0.91370449315466629</c:v>
                </c:pt>
                <c:pt idx="91">
                  <c:v>0.9149736909862749</c:v>
                </c:pt>
                <c:pt idx="92">
                  <c:v>0.91561556659233889</c:v>
                </c:pt>
                <c:pt idx="93">
                  <c:v>0.91564852601086033</c:v>
                </c:pt>
                <c:pt idx="94">
                  <c:v>0.91584788125350303</c:v>
                </c:pt>
                <c:pt idx="95">
                  <c:v>0.91607191332337989</c:v>
                </c:pt>
                <c:pt idx="96">
                  <c:v>0.91191555233010269</c:v>
                </c:pt>
                <c:pt idx="97">
                  <c:v>0.91235870968675603</c:v>
                </c:pt>
                <c:pt idx="98">
                  <c:v>0.91219599380144434</c:v>
                </c:pt>
                <c:pt idx="99">
                  <c:v>0.91184760793937336</c:v>
                </c:pt>
                <c:pt idx="100">
                  <c:v>0.91302506641992109</c:v>
                </c:pt>
                <c:pt idx="101">
                  <c:v>0.91341103228575127</c:v>
                </c:pt>
                <c:pt idx="102">
                  <c:v>0.91490094947090772</c:v>
                </c:pt>
                <c:pt idx="103">
                  <c:v>0.91830865732738276</c:v>
                </c:pt>
                <c:pt idx="104">
                  <c:v>0.91733045708689931</c:v>
                </c:pt>
                <c:pt idx="105">
                  <c:v>0.91826380590987033</c:v>
                </c:pt>
                <c:pt idx="106">
                  <c:v>0.91815780817180692</c:v>
                </c:pt>
                <c:pt idx="107">
                  <c:v>0.91615318404540891</c:v>
                </c:pt>
                <c:pt idx="108">
                  <c:v>0.91448649769150825</c:v>
                </c:pt>
                <c:pt idx="109">
                  <c:v>0.91169571360752655</c:v>
                </c:pt>
                <c:pt idx="110">
                  <c:v>0.90952443459332599</c:v>
                </c:pt>
                <c:pt idx="111">
                  <c:v>0.90925289488497829</c:v>
                </c:pt>
                <c:pt idx="112">
                  <c:v>0.90874299160946814</c:v>
                </c:pt>
                <c:pt idx="113">
                  <c:v>0.90825201617602891</c:v>
                </c:pt>
                <c:pt idx="114">
                  <c:v>0.91123598707635733</c:v>
                </c:pt>
                <c:pt idx="115">
                  <c:v>0.91193848331754646</c:v>
                </c:pt>
                <c:pt idx="116">
                  <c:v>0.91519158451076943</c:v>
                </c:pt>
                <c:pt idx="117">
                  <c:v>0.91668655422745926</c:v>
                </c:pt>
                <c:pt idx="118">
                  <c:v>0.91800846337166697</c:v>
                </c:pt>
                <c:pt idx="119">
                  <c:v>0.91987030026525685</c:v>
                </c:pt>
                <c:pt idx="120">
                  <c:v>0.92248975434036673</c:v>
                </c:pt>
                <c:pt idx="121">
                  <c:v>0.92496715710966959</c:v>
                </c:pt>
                <c:pt idx="122">
                  <c:v>0.92698173272074347</c:v>
                </c:pt>
                <c:pt idx="123">
                  <c:v>0.92549761177480028</c:v>
                </c:pt>
                <c:pt idx="124">
                  <c:v>0.92466714227311952</c:v>
                </c:pt>
                <c:pt idx="125">
                  <c:v>0.92412829806901831</c:v>
                </c:pt>
                <c:pt idx="126">
                  <c:v>0.92488388090551987</c:v>
                </c:pt>
                <c:pt idx="127">
                  <c:v>0.92265270055847048</c:v>
                </c:pt>
                <c:pt idx="128">
                  <c:v>0.91895943915491751</c:v>
                </c:pt>
                <c:pt idx="129">
                  <c:v>0.91945739122459358</c:v>
                </c:pt>
                <c:pt idx="130">
                  <c:v>0.919599296338793</c:v>
                </c:pt>
                <c:pt idx="131">
                  <c:v>0.91996439941175701</c:v>
                </c:pt>
                <c:pt idx="132">
                  <c:v>0.92176806843819747</c:v>
                </c:pt>
                <c:pt idx="133">
                  <c:v>0.92065935291055734</c:v>
                </c:pt>
                <c:pt idx="134">
                  <c:v>0.92122065700575306</c:v>
                </c:pt>
                <c:pt idx="135">
                  <c:v>0.92117394707169598</c:v>
                </c:pt>
                <c:pt idx="136">
                  <c:v>0.92040755618968828</c:v>
                </c:pt>
                <c:pt idx="137">
                  <c:v>0.92081478781359782</c:v>
                </c:pt>
                <c:pt idx="138">
                  <c:v>0.92125172147218692</c:v>
                </c:pt>
                <c:pt idx="139">
                  <c:v>0.92209345682100263</c:v>
                </c:pt>
                <c:pt idx="140">
                  <c:v>0.91980926108065741</c:v>
                </c:pt>
                <c:pt idx="141">
                  <c:v>0.91827148978968065</c:v>
                </c:pt>
                <c:pt idx="142">
                  <c:v>0.91757817535297759</c:v>
                </c:pt>
                <c:pt idx="143">
                  <c:v>0.91829642886582952</c:v>
                </c:pt>
                <c:pt idx="144">
                  <c:v>0.91789667458103774</c:v>
                </c:pt>
                <c:pt idx="145">
                  <c:v>0.91860225525493422</c:v>
                </c:pt>
                <c:pt idx="146">
                  <c:v>0.91907795795122704</c:v>
                </c:pt>
                <c:pt idx="147">
                  <c:v>0.92059269988482062</c:v>
                </c:pt>
                <c:pt idx="148">
                  <c:v>0.92121099316178601</c:v>
                </c:pt>
                <c:pt idx="149">
                  <c:v>0.91895982537871512</c:v>
                </c:pt>
                <c:pt idx="150">
                  <c:v>0.91918555901255972</c:v>
                </c:pt>
                <c:pt idx="151">
                  <c:v>0.92102256861502119</c:v>
                </c:pt>
                <c:pt idx="152">
                  <c:v>0.92157241172052617</c:v>
                </c:pt>
                <c:pt idx="153">
                  <c:v>0.91945536292902208</c:v>
                </c:pt>
                <c:pt idx="154">
                  <c:v>0.91789099935439222</c:v>
                </c:pt>
                <c:pt idx="155">
                  <c:v>0.91621036537489808</c:v>
                </c:pt>
                <c:pt idx="156">
                  <c:v>0.91496921641679718</c:v>
                </c:pt>
                <c:pt idx="157">
                  <c:v>0.91639246227065807</c:v>
                </c:pt>
                <c:pt idx="158">
                  <c:v>0.91709216372147151</c:v>
                </c:pt>
                <c:pt idx="159">
                  <c:v>0.91672178527203951</c:v>
                </c:pt>
                <c:pt idx="160">
                  <c:v>0.9177881807999777</c:v>
                </c:pt>
                <c:pt idx="161">
                  <c:v>0.91820710609594658</c:v>
                </c:pt>
                <c:pt idx="162">
                  <c:v>0.91848786144826688</c:v>
                </c:pt>
                <c:pt idx="163">
                  <c:v>0.91621342939945172</c:v>
                </c:pt>
                <c:pt idx="164">
                  <c:v>0.9157667594545581</c:v>
                </c:pt>
                <c:pt idx="165">
                  <c:v>0.91527878687672892</c:v>
                </c:pt>
                <c:pt idx="166">
                  <c:v>0.9130451928460751</c:v>
                </c:pt>
                <c:pt idx="167">
                  <c:v>0.91116608361739038</c:v>
                </c:pt>
                <c:pt idx="168">
                  <c:v>0.91124189195591576</c:v>
                </c:pt>
                <c:pt idx="169">
                  <c:v>0.91320253097747062</c:v>
                </c:pt>
                <c:pt idx="170">
                  <c:v>0.91388515473596232</c:v>
                </c:pt>
                <c:pt idx="171">
                  <c:v>0.91456586022230035</c:v>
                </c:pt>
                <c:pt idx="172">
                  <c:v>0.91468142653834106</c:v>
                </c:pt>
                <c:pt idx="173">
                  <c:v>0.91314719731586202</c:v>
                </c:pt>
                <c:pt idx="174">
                  <c:v>0.91128093513003205</c:v>
                </c:pt>
                <c:pt idx="175">
                  <c:v>0.91033103304786622</c:v>
                </c:pt>
                <c:pt idx="176">
                  <c:v>0.90904634650543292</c:v>
                </c:pt>
                <c:pt idx="177">
                  <c:v>0.90769335113343708</c:v>
                </c:pt>
                <c:pt idx="178">
                  <c:v>0.90682900147688805</c:v>
                </c:pt>
                <c:pt idx="179">
                  <c:v>0.90753294626969849</c:v>
                </c:pt>
                <c:pt idx="180">
                  <c:v>0.91017783661861063</c:v>
                </c:pt>
                <c:pt idx="181">
                  <c:v>0.91192772849016301</c:v>
                </c:pt>
                <c:pt idx="182">
                  <c:v>0.91339499972748128</c:v>
                </c:pt>
                <c:pt idx="183">
                  <c:v>0.91544042522726288</c:v>
                </c:pt>
                <c:pt idx="184">
                  <c:v>0.91817584589837886</c:v>
                </c:pt>
                <c:pt idx="185">
                  <c:v>0.91848080937698029</c:v>
                </c:pt>
                <c:pt idx="186">
                  <c:v>0.9181498931370955</c:v>
                </c:pt>
                <c:pt idx="187">
                  <c:v>0.91922380174093021</c:v>
                </c:pt>
                <c:pt idx="188">
                  <c:v>0.9186721722366219</c:v>
                </c:pt>
                <c:pt idx="189">
                  <c:v>0.91769716608213936</c:v>
                </c:pt>
                <c:pt idx="190">
                  <c:v>0.91716662468976295</c:v>
                </c:pt>
                <c:pt idx="191">
                  <c:v>0.91495414773318218</c:v>
                </c:pt>
                <c:pt idx="192">
                  <c:v>0.91422879330767992</c:v>
                </c:pt>
                <c:pt idx="193">
                  <c:v>0.916152562862664</c:v>
                </c:pt>
                <c:pt idx="194">
                  <c:v>0.9184247825399533</c:v>
                </c:pt>
                <c:pt idx="195">
                  <c:v>0.91895202613596161</c:v>
                </c:pt>
                <c:pt idx="196">
                  <c:v>0.91773140598583858</c:v>
                </c:pt>
                <c:pt idx="197">
                  <c:v>0.91742702366617368</c:v>
                </c:pt>
                <c:pt idx="198">
                  <c:v>0.91521025771402476</c:v>
                </c:pt>
                <c:pt idx="199">
                  <c:v>0.91374390530799465</c:v>
                </c:pt>
                <c:pt idx="200">
                  <c:v>0.91160414363287701</c:v>
                </c:pt>
                <c:pt idx="201">
                  <c:v>0.91120947168272903</c:v>
                </c:pt>
                <c:pt idx="202">
                  <c:v>0.91023798209646589</c:v>
                </c:pt>
                <c:pt idx="203">
                  <c:v>0.91023134287204799</c:v>
                </c:pt>
                <c:pt idx="204">
                  <c:v>0.90999374689750157</c:v>
                </c:pt>
                <c:pt idx="205">
                  <c:v>0.91095882040723541</c:v>
                </c:pt>
                <c:pt idx="206">
                  <c:v>0.9115447472314907</c:v>
                </c:pt>
                <c:pt idx="207">
                  <c:v>0.91225629608605185</c:v>
                </c:pt>
                <c:pt idx="208">
                  <c:v>0.91236496760872599</c:v>
                </c:pt>
                <c:pt idx="209">
                  <c:v>0.91199325477150894</c:v>
                </c:pt>
                <c:pt idx="210">
                  <c:v>0.91077371915912031</c:v>
                </c:pt>
                <c:pt idx="211">
                  <c:v>0.91257428644315153</c:v>
                </c:pt>
                <c:pt idx="212">
                  <c:v>0.91301738881117644</c:v>
                </c:pt>
                <c:pt idx="213">
                  <c:v>0.91372852841097285</c:v>
                </c:pt>
                <c:pt idx="214">
                  <c:v>0.91353602586054095</c:v>
                </c:pt>
                <c:pt idx="215">
                  <c:v>0.91474687523785259</c:v>
                </c:pt>
                <c:pt idx="216">
                  <c:v>0.91621281630854146</c:v>
                </c:pt>
                <c:pt idx="217">
                  <c:v>0.91822437638223664</c:v>
                </c:pt>
                <c:pt idx="218">
                  <c:v>0.91922412414777299</c:v>
                </c:pt>
                <c:pt idx="219">
                  <c:v>0.91897075139311346</c:v>
                </c:pt>
                <c:pt idx="220">
                  <c:v>0.91940989524546024</c:v>
                </c:pt>
                <c:pt idx="221">
                  <c:v>0.92062012682627903</c:v>
                </c:pt>
                <c:pt idx="222">
                  <c:v>0.92129308430216827</c:v>
                </c:pt>
                <c:pt idx="223">
                  <c:v>0.9239842200432985</c:v>
                </c:pt>
                <c:pt idx="224">
                  <c:v>0.92520971646788686</c:v>
                </c:pt>
                <c:pt idx="225">
                  <c:v>0.92587752472410112</c:v>
                </c:pt>
                <c:pt idx="226">
                  <c:v>0.92829086616741086</c:v>
                </c:pt>
                <c:pt idx="227">
                  <c:v>0.92814148380338024</c:v>
                </c:pt>
                <c:pt idx="228">
                  <c:v>0.92793430692950774</c:v>
                </c:pt>
                <c:pt idx="229">
                  <c:v>0.92666964870613167</c:v>
                </c:pt>
                <c:pt idx="230">
                  <c:v>0.92569960552624708</c:v>
                </c:pt>
                <c:pt idx="231">
                  <c:v>0.92494681510854626</c:v>
                </c:pt>
                <c:pt idx="232">
                  <c:v>0.92297573824344936</c:v>
                </c:pt>
                <c:pt idx="233">
                  <c:v>0.91872023590335972</c:v>
                </c:pt>
                <c:pt idx="234">
                  <c:v>0.91696482930487133</c:v>
                </c:pt>
                <c:pt idx="235">
                  <c:v>0.91536158081964059</c:v>
                </c:pt>
                <c:pt idx="236">
                  <c:v>0.91552244401133154</c:v>
                </c:pt>
                <c:pt idx="237">
                  <c:v>0.9157066677585235</c:v>
                </c:pt>
                <c:pt idx="238">
                  <c:v>0.91536947157693027</c:v>
                </c:pt>
                <c:pt idx="239">
                  <c:v>0.91336185457298369</c:v>
                </c:pt>
                <c:pt idx="240">
                  <c:v>0.91349142860642252</c:v>
                </c:pt>
                <c:pt idx="241">
                  <c:v>0.91274647820203614</c:v>
                </c:pt>
                <c:pt idx="242">
                  <c:v>0.91130000792633736</c:v>
                </c:pt>
                <c:pt idx="243">
                  <c:v>0.91146716047417675</c:v>
                </c:pt>
                <c:pt idx="244">
                  <c:v>0.91081078206502786</c:v>
                </c:pt>
                <c:pt idx="245">
                  <c:v>0.91216804580322575</c:v>
                </c:pt>
                <c:pt idx="246">
                  <c:v>0.91277099884399748</c:v>
                </c:pt>
                <c:pt idx="247">
                  <c:v>0.91181341960496565</c:v>
                </c:pt>
                <c:pt idx="248">
                  <c:v>0.91101336917497766</c:v>
                </c:pt>
                <c:pt idx="249">
                  <c:v>0.91173767982770593</c:v>
                </c:pt>
                <c:pt idx="250">
                  <c:v>0.91312936355580521</c:v>
                </c:pt>
                <c:pt idx="251">
                  <c:v>0.91142910940218813</c:v>
                </c:pt>
                <c:pt idx="252">
                  <c:v>0.91047151307882168</c:v>
                </c:pt>
                <c:pt idx="253">
                  <c:v>0.91227558450019031</c:v>
                </c:pt>
                <c:pt idx="254">
                  <c:v>0.91347101286048549</c:v>
                </c:pt>
                <c:pt idx="255">
                  <c:v>0.91708555051408158</c:v>
                </c:pt>
                <c:pt idx="256">
                  <c:v>0.91932550224540854</c:v>
                </c:pt>
                <c:pt idx="257">
                  <c:v>0.92081997473195343</c:v>
                </c:pt>
                <c:pt idx="258">
                  <c:v>0.92116925618936596</c:v>
                </c:pt>
                <c:pt idx="259">
                  <c:v>0.92111526748964323</c:v>
                </c:pt>
                <c:pt idx="260">
                  <c:v>0.92098182599582823</c:v>
                </c:pt>
                <c:pt idx="261">
                  <c:v>0.92067236712428679</c:v>
                </c:pt>
                <c:pt idx="262">
                  <c:v>0.91942802970867454</c:v>
                </c:pt>
                <c:pt idx="263">
                  <c:v>0.91925445124959404</c:v>
                </c:pt>
                <c:pt idx="264">
                  <c:v>0.9191694035390745</c:v>
                </c:pt>
                <c:pt idx="265">
                  <c:v>0.91971379340793891</c:v>
                </c:pt>
                <c:pt idx="266">
                  <c:v>0.91970011736715629</c:v>
                </c:pt>
                <c:pt idx="267">
                  <c:v>0.92053378159188259</c:v>
                </c:pt>
                <c:pt idx="268">
                  <c:v>0.92061489848134281</c:v>
                </c:pt>
                <c:pt idx="269">
                  <c:v>0.92109831988947888</c:v>
                </c:pt>
                <c:pt idx="270">
                  <c:v>0.9218203832122136</c:v>
                </c:pt>
                <c:pt idx="271">
                  <c:v>0.92330232910459853</c:v>
                </c:pt>
                <c:pt idx="272">
                  <c:v>0.924792211682951</c:v>
                </c:pt>
                <c:pt idx="273">
                  <c:v>0.92564437429490121</c:v>
                </c:pt>
                <c:pt idx="274">
                  <c:v>0.92508469700699725</c:v>
                </c:pt>
                <c:pt idx="275">
                  <c:v>0.92485857659421933</c:v>
                </c:pt>
                <c:pt idx="276">
                  <c:v>0.9240399755350388</c:v>
                </c:pt>
                <c:pt idx="277">
                  <c:v>0.92279645877015193</c:v>
                </c:pt>
                <c:pt idx="278">
                  <c:v>0.92186883512866036</c:v>
                </c:pt>
                <c:pt idx="279">
                  <c:v>0.92033056220161347</c:v>
                </c:pt>
                <c:pt idx="280">
                  <c:v>0.91923098822393035</c:v>
                </c:pt>
                <c:pt idx="281">
                  <c:v>0.91981490644935771</c:v>
                </c:pt>
                <c:pt idx="282">
                  <c:v>0.92018612750487938</c:v>
                </c:pt>
                <c:pt idx="283">
                  <c:v>0.92164396017569405</c:v>
                </c:pt>
                <c:pt idx="284">
                  <c:v>0.92199152076534074</c:v>
                </c:pt>
                <c:pt idx="285">
                  <c:v>0.91997134601232367</c:v>
                </c:pt>
                <c:pt idx="286">
                  <c:v>0.91851369537703353</c:v>
                </c:pt>
                <c:pt idx="287">
                  <c:v>0.91762378798727018</c:v>
                </c:pt>
                <c:pt idx="288">
                  <c:v>0.91833337899113743</c:v>
                </c:pt>
                <c:pt idx="289">
                  <c:v>0.91733505162629181</c:v>
                </c:pt>
                <c:pt idx="290">
                  <c:v>0.91663676462126831</c:v>
                </c:pt>
                <c:pt idx="291">
                  <c:v>0.91716806456102784</c:v>
                </c:pt>
                <c:pt idx="292">
                  <c:v>0.91714882403358011</c:v>
                </c:pt>
                <c:pt idx="293">
                  <c:v>0.9182519563143009</c:v>
                </c:pt>
                <c:pt idx="294">
                  <c:v>0.91925659359625667</c:v>
                </c:pt>
                <c:pt idx="295">
                  <c:v>0.92032638254140886</c:v>
                </c:pt>
                <c:pt idx="296">
                  <c:v>0.92206885788076653</c:v>
                </c:pt>
                <c:pt idx="297">
                  <c:v>0.92526847601607209</c:v>
                </c:pt>
                <c:pt idx="298">
                  <c:v>0.92539218636912923</c:v>
                </c:pt>
                <c:pt idx="299">
                  <c:v>0.92491473679184288</c:v>
                </c:pt>
                <c:pt idx="300">
                  <c:v>0.9241711573596495</c:v>
                </c:pt>
                <c:pt idx="301">
                  <c:v>0.92362542862368979</c:v>
                </c:pt>
                <c:pt idx="302">
                  <c:v>0.9249107963552774</c:v>
                </c:pt>
                <c:pt idx="303">
                  <c:v>0.92665942660193568</c:v>
                </c:pt>
                <c:pt idx="304">
                  <c:v>0.92727789924333748</c:v>
                </c:pt>
                <c:pt idx="305">
                  <c:v>0.92838803524754854</c:v>
                </c:pt>
                <c:pt idx="306">
                  <c:v>0.926920367454375</c:v>
                </c:pt>
                <c:pt idx="307">
                  <c:v>0.92502015146812089</c:v>
                </c:pt>
                <c:pt idx="308">
                  <c:v>0.92232095674010872</c:v>
                </c:pt>
                <c:pt idx="309">
                  <c:v>0.92216122173157855</c:v>
                </c:pt>
                <c:pt idx="310">
                  <c:v>0.92105489130220575</c:v>
                </c:pt>
                <c:pt idx="311">
                  <c:v>0.92186075516693788</c:v>
                </c:pt>
                <c:pt idx="312">
                  <c:v>0.92209250722983183</c:v>
                </c:pt>
                <c:pt idx="313">
                  <c:v>0.92290760942954775</c:v>
                </c:pt>
                <c:pt idx="314">
                  <c:v>0.92257286968831631</c:v>
                </c:pt>
                <c:pt idx="315">
                  <c:v>0.92004645042595268</c:v>
                </c:pt>
                <c:pt idx="316">
                  <c:v>0.92256434558909794</c:v>
                </c:pt>
                <c:pt idx="317">
                  <c:v>0.92197228274730314</c:v>
                </c:pt>
                <c:pt idx="318">
                  <c:v>0.92240535209311914</c:v>
                </c:pt>
                <c:pt idx="319">
                  <c:v>0.92209635740934781</c:v>
                </c:pt>
                <c:pt idx="320">
                  <c:v>0.92260706666776982</c:v>
                </c:pt>
                <c:pt idx="321">
                  <c:v>0.92321914792145843</c:v>
                </c:pt>
                <c:pt idx="322">
                  <c:v>0.92760790130455262</c:v>
                </c:pt>
                <c:pt idx="323">
                  <c:v>0.93014196680634031</c:v>
                </c:pt>
                <c:pt idx="324">
                  <c:v>0.93168174603862131</c:v>
                </c:pt>
                <c:pt idx="325">
                  <c:v>0.93263490290610362</c:v>
                </c:pt>
                <c:pt idx="326">
                  <c:v>0.93411695204856726</c:v>
                </c:pt>
                <c:pt idx="327">
                  <c:v>0.93580339277848135</c:v>
                </c:pt>
                <c:pt idx="328">
                  <c:v>0.93652005112973469</c:v>
                </c:pt>
                <c:pt idx="329">
                  <c:v>0.93676173224089521</c:v>
                </c:pt>
                <c:pt idx="330">
                  <c:v>0.93523438245862156</c:v>
                </c:pt>
                <c:pt idx="331">
                  <c:v>0.93456176557947612</c:v>
                </c:pt>
                <c:pt idx="332">
                  <c:v>0.93416035803242303</c:v>
                </c:pt>
                <c:pt idx="333">
                  <c:v>0.93403110615419038</c:v>
                </c:pt>
                <c:pt idx="334">
                  <c:v>0.93332175406273632</c:v>
                </c:pt>
                <c:pt idx="335">
                  <c:v>0.93205905608040385</c:v>
                </c:pt>
                <c:pt idx="336">
                  <c:v>0.931095873912831</c:v>
                </c:pt>
                <c:pt idx="337">
                  <c:v>0.92918884350945363</c:v>
                </c:pt>
                <c:pt idx="338">
                  <c:v>0.92670006128830451</c:v>
                </c:pt>
                <c:pt idx="339">
                  <c:v>0.92607141255860004</c:v>
                </c:pt>
                <c:pt idx="340">
                  <c:v>0.92721433859296964</c:v>
                </c:pt>
                <c:pt idx="341">
                  <c:v>0.9265327051765212</c:v>
                </c:pt>
                <c:pt idx="342">
                  <c:v>0.9274358089335536</c:v>
                </c:pt>
                <c:pt idx="343">
                  <c:v>0.92686377492448391</c:v>
                </c:pt>
                <c:pt idx="344">
                  <c:v>0.92563807074951865</c:v>
                </c:pt>
                <c:pt idx="345">
                  <c:v>0.92366813870677211</c:v>
                </c:pt>
                <c:pt idx="346">
                  <c:v>0.92322497707063922</c:v>
                </c:pt>
                <c:pt idx="347">
                  <c:v>0.92337391479725872</c:v>
                </c:pt>
                <c:pt idx="348">
                  <c:v>0.92298940676515839</c:v>
                </c:pt>
                <c:pt idx="349">
                  <c:v>0.92141332597744552</c:v>
                </c:pt>
                <c:pt idx="350">
                  <c:v>0.92199397580396913</c:v>
                </c:pt>
                <c:pt idx="351">
                  <c:v>0.92284488427392919</c:v>
                </c:pt>
                <c:pt idx="352">
                  <c:v>0.92287203764808601</c:v>
                </c:pt>
                <c:pt idx="353">
                  <c:v>0.92252086787220067</c:v>
                </c:pt>
                <c:pt idx="354">
                  <c:v>0.92258310027607349</c:v>
                </c:pt>
                <c:pt idx="355">
                  <c:v>0.92471907603035608</c:v>
                </c:pt>
                <c:pt idx="356">
                  <c:v>0.92567181895075978</c:v>
                </c:pt>
                <c:pt idx="357">
                  <c:v>0.92636949150766923</c:v>
                </c:pt>
                <c:pt idx="358">
                  <c:v>0.92530630802555935</c:v>
                </c:pt>
                <c:pt idx="359">
                  <c:v>0.92457812552684016</c:v>
                </c:pt>
                <c:pt idx="360">
                  <c:v>0.92306638015158904</c:v>
                </c:pt>
                <c:pt idx="361">
                  <c:v>0.92242864153586035</c:v>
                </c:pt>
                <c:pt idx="362">
                  <c:v>0.92188555850203824</c:v>
                </c:pt>
                <c:pt idx="363">
                  <c:v>0.92245522168709948</c:v>
                </c:pt>
                <c:pt idx="364">
                  <c:v>0.92229697023168922</c:v>
                </c:pt>
                <c:pt idx="365">
                  <c:v>0.92166299679656905</c:v>
                </c:pt>
                <c:pt idx="366">
                  <c:v>0.92108396382949087</c:v>
                </c:pt>
                <c:pt idx="367">
                  <c:v>0.92067358774328467</c:v>
                </c:pt>
                <c:pt idx="368">
                  <c:v>0.92156931752013072</c:v>
                </c:pt>
                <c:pt idx="369">
                  <c:v>0.92019841517828982</c:v>
                </c:pt>
                <c:pt idx="370">
                  <c:v>0.92025266976477693</c:v>
                </c:pt>
                <c:pt idx="371">
                  <c:v>0.92055035913256145</c:v>
                </c:pt>
                <c:pt idx="372">
                  <c:v>0.92082466538324081</c:v>
                </c:pt>
                <c:pt idx="373">
                  <c:v>0.92205963220328291</c:v>
                </c:pt>
                <c:pt idx="374">
                  <c:v>0.92044164557066888</c:v>
                </c:pt>
                <c:pt idx="375">
                  <c:v>0.91949360447266792</c:v>
                </c:pt>
                <c:pt idx="376">
                  <c:v>0.92221297406010305</c:v>
                </c:pt>
                <c:pt idx="377">
                  <c:v>0.92333696967970336</c:v>
                </c:pt>
                <c:pt idx="378">
                  <c:v>0.92364041534852814</c:v>
                </c:pt>
                <c:pt idx="379">
                  <c:v>0.92383455408948356</c:v>
                </c:pt>
                <c:pt idx="380">
                  <c:v>0.92305655696404187</c:v>
                </c:pt>
                <c:pt idx="381">
                  <c:v>0.92265763007148482</c:v>
                </c:pt>
                <c:pt idx="382">
                  <c:v>0.92329118975665803</c:v>
                </c:pt>
                <c:pt idx="383">
                  <c:v>0.9239312519712648</c:v>
                </c:pt>
                <c:pt idx="384">
                  <c:v>0.92486340320486438</c:v>
                </c:pt>
                <c:pt idx="385">
                  <c:v>0.9250620278137921</c:v>
                </c:pt>
                <c:pt idx="386">
                  <c:v>0.9255077139225879</c:v>
                </c:pt>
                <c:pt idx="387">
                  <c:v>0.92686367591902352</c:v>
                </c:pt>
                <c:pt idx="388">
                  <c:v>0.92637369105446421</c:v>
                </c:pt>
                <c:pt idx="389">
                  <c:v>0.92381411810882397</c:v>
                </c:pt>
                <c:pt idx="390">
                  <c:v>0.92348218642005686</c:v>
                </c:pt>
                <c:pt idx="391">
                  <c:v>0.92451550356016876</c:v>
                </c:pt>
                <c:pt idx="392">
                  <c:v>0.92615926600513432</c:v>
                </c:pt>
                <c:pt idx="393">
                  <c:v>0.9289627146933126</c:v>
                </c:pt>
                <c:pt idx="394">
                  <c:v>0.93206998206876324</c:v>
                </c:pt>
                <c:pt idx="395">
                  <c:v>0.93369146568089323</c:v>
                </c:pt>
                <c:pt idx="396">
                  <c:v>0.93331642010163518</c:v>
                </c:pt>
                <c:pt idx="397">
                  <c:v>0.93191625004763234</c:v>
                </c:pt>
                <c:pt idx="398">
                  <c:v>0.93179100213823352</c:v>
                </c:pt>
                <c:pt idx="399">
                  <c:v>0.93276667312263972</c:v>
                </c:pt>
                <c:pt idx="400">
                  <c:v>0.93260989386985682</c:v>
                </c:pt>
                <c:pt idx="401">
                  <c:v>0.93010378938986871</c:v>
                </c:pt>
                <c:pt idx="402">
                  <c:v>0.92926170939538166</c:v>
                </c:pt>
                <c:pt idx="403">
                  <c:v>0.92858985691858487</c:v>
                </c:pt>
                <c:pt idx="404">
                  <c:v>0.92803198836478951</c:v>
                </c:pt>
                <c:pt idx="405">
                  <c:v>0.92624484566678045</c:v>
                </c:pt>
                <c:pt idx="406">
                  <c:v>0.92652764648747821</c:v>
                </c:pt>
                <c:pt idx="407">
                  <c:v>0.92767870022527776</c:v>
                </c:pt>
                <c:pt idx="408">
                  <c:v>0.92721940071783016</c:v>
                </c:pt>
                <c:pt idx="409">
                  <c:v>0.92768144848522027</c:v>
                </c:pt>
                <c:pt idx="410">
                  <c:v>0.92634822534937933</c:v>
                </c:pt>
                <c:pt idx="411">
                  <c:v>0.92530213977639986</c:v>
                </c:pt>
                <c:pt idx="412">
                  <c:v>0.9247400160179694</c:v>
                </c:pt>
                <c:pt idx="413">
                  <c:v>0.9246259997190347</c:v>
                </c:pt>
                <c:pt idx="414">
                  <c:v>0.9247006516341173</c:v>
                </c:pt>
                <c:pt idx="415">
                  <c:v>0.9247317417868276</c:v>
                </c:pt>
                <c:pt idx="416">
                  <c:v>0.9252637199864564</c:v>
                </c:pt>
                <c:pt idx="417">
                  <c:v>0.92348471481026062</c:v>
                </c:pt>
                <c:pt idx="418">
                  <c:v>0.92331952225893654</c:v>
                </c:pt>
                <c:pt idx="419">
                  <c:v>0.92366442629599654</c:v>
                </c:pt>
                <c:pt idx="420">
                  <c:v>0.92321616301106335</c:v>
                </c:pt>
                <c:pt idx="421">
                  <c:v>0.92166894816777101</c:v>
                </c:pt>
                <c:pt idx="422">
                  <c:v>0.92115028815226763</c:v>
                </c:pt>
                <c:pt idx="423">
                  <c:v>0.92112609456947969</c:v>
                </c:pt>
                <c:pt idx="424">
                  <c:v>0.92177296873013714</c:v>
                </c:pt>
                <c:pt idx="425">
                  <c:v>0.92172597761626562</c:v>
                </c:pt>
                <c:pt idx="426">
                  <c:v>0.92155256527041973</c:v>
                </c:pt>
                <c:pt idx="427">
                  <c:v>0.92256531179450718</c:v>
                </c:pt>
                <c:pt idx="428">
                  <c:v>0.92674402535571954</c:v>
                </c:pt>
                <c:pt idx="429">
                  <c:v>0.92950434621877576</c:v>
                </c:pt>
                <c:pt idx="430">
                  <c:v>0.92962468524467323</c:v>
                </c:pt>
                <c:pt idx="431">
                  <c:v>0.92915548212766963</c:v>
                </c:pt>
                <c:pt idx="432">
                  <c:v>0.92734435847045482</c:v>
                </c:pt>
                <c:pt idx="433">
                  <c:v>0.9247686022719398</c:v>
                </c:pt>
                <c:pt idx="434">
                  <c:v>0.92339208753933644</c:v>
                </c:pt>
                <c:pt idx="435">
                  <c:v>0.92358714930913932</c:v>
                </c:pt>
                <c:pt idx="436">
                  <c:v>0.92424084774933579</c:v>
                </c:pt>
                <c:pt idx="437">
                  <c:v>0.92469870362694295</c:v>
                </c:pt>
                <c:pt idx="438">
                  <c:v>0.9242867038619329</c:v>
                </c:pt>
                <c:pt idx="439">
                  <c:v>0.9250178066674668</c:v>
                </c:pt>
                <c:pt idx="440">
                  <c:v>0.92540513104712152</c:v>
                </c:pt>
                <c:pt idx="441">
                  <c:v>0.92544923229367249</c:v>
                </c:pt>
                <c:pt idx="442">
                  <c:v>0.92501822444461612</c:v>
                </c:pt>
                <c:pt idx="443">
                  <c:v>0.92311971825344974</c:v>
                </c:pt>
                <c:pt idx="444">
                  <c:v>0.92233554121523953</c:v>
                </c:pt>
                <c:pt idx="445">
                  <c:v>0.92370081494479472</c:v>
                </c:pt>
                <c:pt idx="446">
                  <c:v>0.92521795940859197</c:v>
                </c:pt>
                <c:pt idx="447">
                  <c:v>0.92560639533100009</c:v>
                </c:pt>
                <c:pt idx="448">
                  <c:v>0.92456480648936368</c:v>
                </c:pt>
                <c:pt idx="449">
                  <c:v>0.92387621263487885</c:v>
                </c:pt>
                <c:pt idx="450">
                  <c:v>0.9230938355358157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BD-426C-9AF0-3E86B1CD6D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775376"/>
        <c:axId val="500775768"/>
      </c:scatterChart>
      <c:valAx>
        <c:axId val="500775376"/>
        <c:scaling>
          <c:orientation val="minMax"/>
          <c:max val="850"/>
          <c:min val="300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/>
                  <a:t>Wavelength (nm)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00775768"/>
        <c:crosses val="autoZero"/>
        <c:crossBetween val="midCat"/>
        <c:majorUnit val="50"/>
      </c:valAx>
      <c:valAx>
        <c:axId val="500775768"/>
        <c:scaling>
          <c:orientation val="minMax"/>
          <c:max val="1"/>
          <c:min val="0"/>
        </c:scaling>
        <c:delete val="0"/>
        <c:axPos val="l"/>
        <c:majorGridlines/>
        <c:numFmt formatCode="#,##0.0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500775376"/>
        <c:crosses val="autoZero"/>
        <c:crossBetween val="midCat"/>
        <c:majorUnit val="0.1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Sheet1!$A$5</c:f>
              <c:strCache>
                <c:ptCount val="1"/>
                <c:pt idx="0">
                  <c:v>Mould pre bake</c:v>
                </c:pt>
              </c:strCache>
            </c:strRef>
          </c:tx>
          <c:spPr>
            <a:ln w="28575" cap="rnd" cmpd="sng" algn="ctr">
              <a:solidFill>
                <a:schemeClr val="accent6">
                  <a:shade val="58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Sheet1!$B$4:$F$4</c:f>
              <c:strCache>
                <c:ptCount val="5"/>
                <c:pt idx="0">
                  <c:v>Run1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  <c:pt idx="4">
                  <c:v>Average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2993.4</c:v>
                </c:pt>
                <c:pt idx="1">
                  <c:v>2993.5</c:v>
                </c:pt>
                <c:pt idx="2">
                  <c:v>2993.5</c:v>
                </c:pt>
                <c:pt idx="3">
                  <c:v>2993.7</c:v>
                </c:pt>
                <c:pt idx="4">
                  <c:v>2993.4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02-45D9-835E-942EDAB78481}"/>
            </c:ext>
          </c:extLst>
        </c:ser>
        <c:ser>
          <c:idx val="1"/>
          <c:order val="1"/>
          <c:tx>
            <c:strRef>
              <c:f>Sheet1!$A$6</c:f>
              <c:strCache>
                <c:ptCount val="1"/>
                <c:pt idx="0">
                  <c:v>Mould post bake</c:v>
                </c:pt>
              </c:strCache>
            </c:strRef>
          </c:tx>
          <c:spPr>
            <a:ln w="28575" cap="rnd" cmpd="sng" algn="ctr">
              <a:solidFill>
                <a:schemeClr val="accent6">
                  <a:shade val="86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Sheet1!$B$4:$F$4</c:f>
              <c:strCache>
                <c:ptCount val="5"/>
                <c:pt idx="0">
                  <c:v>Run1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  <c:pt idx="4">
                  <c:v>Average</c:v>
                </c:pt>
              </c:strCache>
            </c:strRef>
          </c:cat>
          <c:val>
            <c:numRef>
              <c:f>Sheet1!$B$6:$F$6</c:f>
              <c:numCache>
                <c:formatCode>General</c:formatCode>
                <c:ptCount val="5"/>
                <c:pt idx="0">
                  <c:v>2999.67</c:v>
                </c:pt>
                <c:pt idx="1">
                  <c:v>2999.52</c:v>
                </c:pt>
                <c:pt idx="2">
                  <c:v>2999.85</c:v>
                </c:pt>
                <c:pt idx="3">
                  <c:v>3000.19</c:v>
                </c:pt>
                <c:pt idx="4">
                  <c:v>2999.67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02-45D9-835E-942EDAB78481}"/>
            </c:ext>
          </c:extLst>
        </c:ser>
        <c:ser>
          <c:idx val="2"/>
          <c:order val="2"/>
          <c:tx>
            <c:strRef>
              <c:f>Sheet1!$A$7</c:f>
              <c:strCache>
                <c:ptCount val="1"/>
                <c:pt idx="0">
                  <c:v>Part 1</c:v>
                </c:pt>
              </c:strCache>
            </c:strRef>
          </c:tx>
          <c:spPr>
            <a:ln w="28575" cap="rnd" cmpd="sng" algn="ctr">
              <a:solidFill>
                <a:schemeClr val="accent6">
                  <a:tint val="86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Sheet1!$B$4:$F$4</c:f>
              <c:strCache>
                <c:ptCount val="5"/>
                <c:pt idx="0">
                  <c:v>Run1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  <c:pt idx="4">
                  <c:v>Average</c:v>
                </c:pt>
              </c:strCache>
            </c:strRef>
          </c:cat>
          <c:val>
            <c:numRef>
              <c:f>Sheet1!$B$7:$F$7</c:f>
              <c:numCache>
                <c:formatCode>General</c:formatCode>
                <c:ptCount val="5"/>
                <c:pt idx="0">
                  <c:v>3006.41</c:v>
                </c:pt>
                <c:pt idx="1">
                  <c:v>3005.97</c:v>
                </c:pt>
                <c:pt idx="2">
                  <c:v>3006</c:v>
                </c:pt>
                <c:pt idx="3">
                  <c:v>3006.55</c:v>
                </c:pt>
                <c:pt idx="4">
                  <c:v>3006.41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402-45D9-835E-942EDAB78481}"/>
            </c:ext>
          </c:extLst>
        </c:ser>
        <c:ser>
          <c:idx val="3"/>
          <c:order val="3"/>
          <c:tx>
            <c:strRef>
              <c:f>Sheet1!$A$8</c:f>
              <c:strCache>
                <c:ptCount val="1"/>
                <c:pt idx="0">
                  <c:v>Part 2</c:v>
                </c:pt>
              </c:strCache>
            </c:strRef>
          </c:tx>
          <c:spPr>
            <a:ln w="28575" cap="rnd" cmpd="sng" algn="ctr">
              <a:solidFill>
                <a:schemeClr val="accent6">
                  <a:tint val="58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Sheet1!$B$4:$F$4</c:f>
              <c:strCache>
                <c:ptCount val="5"/>
                <c:pt idx="0">
                  <c:v>Run1</c:v>
                </c:pt>
                <c:pt idx="1">
                  <c:v>Run 2</c:v>
                </c:pt>
                <c:pt idx="2">
                  <c:v>Run 3</c:v>
                </c:pt>
                <c:pt idx="3">
                  <c:v>Run 4</c:v>
                </c:pt>
                <c:pt idx="4">
                  <c:v>Average</c:v>
                </c:pt>
              </c:strCache>
            </c:strRef>
          </c:cat>
          <c:val>
            <c:numRef>
              <c:f>Sheet1!$B$8:$F$8</c:f>
              <c:numCache>
                <c:formatCode>General</c:formatCode>
                <c:ptCount val="5"/>
                <c:pt idx="0">
                  <c:v>2969.54</c:v>
                </c:pt>
                <c:pt idx="1">
                  <c:v>2969.94</c:v>
                </c:pt>
                <c:pt idx="2">
                  <c:v>2968.89</c:v>
                </c:pt>
                <c:pt idx="3">
                  <c:v>2969.73</c:v>
                </c:pt>
                <c:pt idx="4">
                  <c:v>2969.54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402-45D9-835E-942EDAB784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17413488"/>
        <c:axId val="717415448"/>
      </c:lineChart>
      <c:catAx>
        <c:axId val="717413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7415448"/>
        <c:crosses val="autoZero"/>
        <c:auto val="1"/>
        <c:lblAlgn val="ctr"/>
        <c:lblOffset val="100"/>
        <c:noMultiLvlLbl val="0"/>
      </c:catAx>
      <c:valAx>
        <c:axId val="71741544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741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75" y="766763"/>
            <a:ext cx="554355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FF1C52D4-C0F1-424B-BBAA-A110CCC3FC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543574"/>
            <a:ext cx="2228850" cy="51255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543574"/>
            <a:ext cx="6534150" cy="512551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9879" y="136728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47215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1543574"/>
            <a:ext cx="5537200" cy="47000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552546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5396219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1526796"/>
            <a:ext cx="5943600" cy="37963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962957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588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33525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1384300"/>
            <a:ext cx="94249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155" y="74334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charset="0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Times New Roman" pitchFamily="18" charset="0"/>
        <a:buChar char="♦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4.emf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10" Type="http://schemas.openxmlformats.org/officeDocument/2006/relationships/image" Target="../media/image9.emf"/><Relationship Id="rId4" Type="http://schemas.openxmlformats.org/officeDocument/2006/relationships/image" Target="../media/image5.emf"/><Relationship Id="rId9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participation in CTA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957762" cy="5135563"/>
          </a:xfrm>
        </p:spPr>
        <p:txBody>
          <a:bodyPr/>
          <a:lstStyle/>
          <a:p>
            <a:r>
              <a:rPr lang="en-GB" dirty="0"/>
              <a:t>Status of CTA</a:t>
            </a:r>
          </a:p>
          <a:p>
            <a:r>
              <a:rPr lang="en-GB" dirty="0"/>
              <a:t>Status of GCT and CHEC</a:t>
            </a:r>
          </a:p>
          <a:p>
            <a:pPr lvl="1"/>
            <a:r>
              <a:rPr lang="en-GB" dirty="0"/>
              <a:t>ESO visit</a:t>
            </a:r>
          </a:p>
          <a:p>
            <a:pPr lvl="1"/>
            <a:r>
              <a:rPr lang="en-GB" dirty="0"/>
              <a:t>Installation of CHEC on telescope</a:t>
            </a:r>
          </a:p>
          <a:p>
            <a:pPr lvl="1"/>
            <a:r>
              <a:rPr lang="en-GB" dirty="0"/>
              <a:t>First light</a:t>
            </a:r>
          </a:p>
          <a:p>
            <a:pPr lvl="1"/>
            <a:r>
              <a:rPr lang="en-GB" dirty="0"/>
              <a:t>GCT inauguration</a:t>
            </a:r>
          </a:p>
          <a:p>
            <a:r>
              <a:rPr lang="en-GB" dirty="0"/>
              <a:t>Next steps</a:t>
            </a:r>
          </a:p>
          <a:p>
            <a:pPr lvl="1"/>
            <a:r>
              <a:rPr lang="en-GB" dirty="0"/>
              <a:t>CTA and SST</a:t>
            </a:r>
          </a:p>
          <a:p>
            <a:pPr lvl="1"/>
            <a:r>
              <a:rPr lang="en-GB" dirty="0"/>
              <a:t>CTA-UK</a:t>
            </a:r>
          </a:p>
          <a:p>
            <a:r>
              <a:rPr lang="en-GB" dirty="0"/>
              <a:t>Summary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7" name="Picture 6" descr="CTA_Uebersichtsgrafik_1_2012.jpg"/>
          <p:cNvPicPr>
            <a:picLocks noChangeAspect="1"/>
          </p:cNvPicPr>
          <p:nvPr/>
        </p:nvPicPr>
        <p:blipFill>
          <a:blip r:embed="rId2" cstate="print"/>
          <a:srcRect l="8803" r="18661"/>
          <a:stretch>
            <a:fillRect/>
          </a:stretch>
        </p:blipFill>
        <p:spPr>
          <a:xfrm>
            <a:off x="3497887" y="1524561"/>
            <a:ext cx="6224390" cy="485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98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Mechanical structure and mirrors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8710844" cy="5135563"/>
          </a:xfrm>
        </p:spPr>
        <p:txBody>
          <a:bodyPr/>
          <a:lstStyle/>
          <a:p>
            <a:r>
              <a:rPr lang="en-GB" dirty="0"/>
              <a:t>Structure assembled in Meudon in April, visited by ESO team in September.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66"/>
          <a:stretch/>
        </p:blipFill>
        <p:spPr>
          <a:xfrm>
            <a:off x="832837" y="1966071"/>
            <a:ext cx="8213509" cy="4720773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10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2881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Comments from ESO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Thanks, especially as Saturday!</a:t>
            </a:r>
          </a:p>
          <a:p>
            <a:r>
              <a:rPr lang="en-GB" dirty="0"/>
              <a:t>Mirror maintenance concept unclear.</a:t>
            </a:r>
          </a:p>
          <a:p>
            <a:pPr lvl="1"/>
            <a:r>
              <a:rPr lang="en-GB" dirty="0"/>
              <a:t>How recoat Al mirrors? Note that stripper attacks Al. </a:t>
            </a:r>
          </a:p>
          <a:p>
            <a:r>
              <a:rPr lang="en-GB" dirty="0"/>
              <a:t>Enclosure is a clear plus with respect to maintenance.</a:t>
            </a:r>
          </a:p>
          <a:p>
            <a:r>
              <a:rPr lang="en-GB" dirty="0"/>
              <a:t>Good components chosen for drives (motors, bearings, encoders).</a:t>
            </a:r>
          </a:p>
          <a:p>
            <a:r>
              <a:rPr lang="en-GB" dirty="0"/>
              <a:t>Study vibrations generated by chiller, may affect performance of camera.</a:t>
            </a:r>
          </a:p>
          <a:p>
            <a:r>
              <a:rPr lang="en-GB" dirty="0"/>
              <a:t>Think about maintenance when making design choices.</a:t>
            </a:r>
          </a:p>
          <a:p>
            <a:r>
              <a:rPr lang="en-GB" dirty="0"/>
              <a:t>Schedule aggressive, need time for lessons from prototype to be applied to pre-production design.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Important for CTA to reduce number of systems as much as possible, e.g. standardise PLCs.</a:t>
            </a:r>
          </a:p>
          <a:p>
            <a:r>
              <a:rPr lang="en-GB" dirty="0"/>
              <a:t>(C . Townsley, need value engineering exercise: does all the machining need to be so beautiful?)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t="1813" r="9743" b="12103"/>
          <a:stretch/>
        </p:blipFill>
        <p:spPr>
          <a:xfrm>
            <a:off x="5488985" y="3547928"/>
            <a:ext cx="3509355" cy="2966938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11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73721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 design – electronics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5231" y="1624238"/>
            <a:ext cx="8652184" cy="4743884"/>
            <a:chOff x="536255" y="2077001"/>
            <a:chExt cx="8652184" cy="4743884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081978" y="4742974"/>
              <a:ext cx="1902600" cy="971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 flipV="1">
              <a:off x="7099791" y="4923911"/>
              <a:ext cx="894481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0" name="Rounded Rectangle 9"/>
            <p:cNvSpPr/>
            <p:nvPr/>
          </p:nvSpPr>
          <p:spPr>
            <a:xfrm>
              <a:off x="3545623" y="2077001"/>
              <a:ext cx="3720460" cy="1436699"/>
            </a:xfrm>
            <a:prstGeom prst="roundRect">
              <a:avLst>
                <a:gd name="adj" fmla="val 1687"/>
              </a:avLst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734868" y="2439942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803381" y="2392843"/>
              <a:ext cx="1273175" cy="814919"/>
            </a:xfrm>
            <a:prstGeom prst="roundRect">
              <a:avLst/>
            </a:prstGeom>
            <a:solidFill>
              <a:srgbClr val="008000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FPGA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 rot="16200000">
              <a:off x="6381410" y="3522053"/>
              <a:ext cx="3892550" cy="1155700"/>
            </a:xfrm>
            <a:prstGeom prst="roundRect">
              <a:avLst/>
            </a:prstGeom>
            <a:noFill/>
            <a:ln w="635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Backplane</a:t>
              </a:r>
            </a:p>
          </p:txBody>
        </p:sp>
        <p:cxnSp>
          <p:nvCxnSpPr>
            <p:cNvPr id="14" name="Straight Connector 13"/>
            <p:cNvCxnSpPr>
              <a:stCxn id="20" idx="3"/>
              <a:endCxn id="12" idx="1"/>
            </p:cNvCxnSpPr>
            <p:nvPr/>
          </p:nvCxnSpPr>
          <p:spPr>
            <a:xfrm flipV="1">
              <a:off x="5511281" y="2800303"/>
              <a:ext cx="292100" cy="354808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5" name="Straight Connector 14"/>
            <p:cNvCxnSpPr>
              <a:endCxn id="12" idx="1"/>
            </p:cNvCxnSpPr>
            <p:nvPr/>
          </p:nvCxnSpPr>
          <p:spPr>
            <a:xfrm flipV="1">
              <a:off x="5206481" y="2800303"/>
              <a:ext cx="596900" cy="7990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6" name="Straight Connector 15"/>
            <p:cNvCxnSpPr>
              <a:endCxn id="12" idx="1"/>
            </p:cNvCxnSpPr>
            <p:nvPr/>
          </p:nvCxnSpPr>
          <p:spPr>
            <a:xfrm>
              <a:off x="5206481" y="2680181"/>
              <a:ext cx="596900" cy="120122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7" name="Straight Connector 16"/>
            <p:cNvCxnSpPr>
              <a:endCxn id="12" idx="1"/>
            </p:cNvCxnSpPr>
            <p:nvPr/>
          </p:nvCxnSpPr>
          <p:spPr>
            <a:xfrm>
              <a:off x="5054081" y="2575406"/>
              <a:ext cx="749300" cy="224897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8" name="Rounded Rectangle 17"/>
            <p:cNvSpPr/>
            <p:nvPr/>
          </p:nvSpPr>
          <p:spPr>
            <a:xfrm>
              <a:off x="3887268" y="2592342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039668" y="2744742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192068" y="2897142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ASIC</a:t>
              </a:r>
            </a:p>
          </p:txBody>
        </p:sp>
        <p:cxnSp>
          <p:nvCxnSpPr>
            <p:cNvPr id="21" name="Straight Connector 20"/>
            <p:cNvCxnSpPr>
              <a:stCxn id="28" idx="3"/>
              <a:endCxn id="20" idx="1"/>
            </p:cNvCxnSpPr>
            <p:nvPr/>
          </p:nvCxnSpPr>
          <p:spPr>
            <a:xfrm>
              <a:off x="3245473" y="3155111"/>
              <a:ext cx="946595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22" name="Straight Connector 21"/>
            <p:cNvCxnSpPr>
              <a:endCxn id="19" idx="1"/>
            </p:cNvCxnSpPr>
            <p:nvPr/>
          </p:nvCxnSpPr>
          <p:spPr>
            <a:xfrm>
              <a:off x="3226868" y="3001917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3043305" y="2849517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24" name="Straight Connector 23"/>
            <p:cNvCxnSpPr>
              <a:endCxn id="11" idx="1"/>
            </p:cNvCxnSpPr>
            <p:nvPr/>
          </p:nvCxnSpPr>
          <p:spPr>
            <a:xfrm>
              <a:off x="2922068" y="2697117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25" name="Rounded Rectangle 24"/>
            <p:cNvSpPr/>
            <p:nvPr/>
          </p:nvSpPr>
          <p:spPr>
            <a:xfrm>
              <a:off x="1470648" y="2439942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623048" y="2592342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775448" y="2744742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927848" y="2897142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</a:t>
              </a:r>
            </a:p>
          </p:txBody>
        </p:sp>
        <p:cxnSp>
          <p:nvCxnSpPr>
            <p:cNvPr id="29" name="Straight Connector 28"/>
            <p:cNvCxnSpPr>
              <a:endCxn id="28" idx="1"/>
            </p:cNvCxnSpPr>
            <p:nvPr/>
          </p:nvCxnSpPr>
          <p:spPr>
            <a:xfrm>
              <a:off x="1199186" y="2925717"/>
              <a:ext cx="728662" cy="2286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0" name="Straight Connector 29"/>
            <p:cNvCxnSpPr>
              <a:endCxn id="27" idx="1"/>
            </p:cNvCxnSpPr>
            <p:nvPr/>
          </p:nvCxnSpPr>
          <p:spPr>
            <a:xfrm>
              <a:off x="1199186" y="2925717"/>
              <a:ext cx="576262" cy="762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1" name="Straight Connector 30"/>
            <p:cNvCxnSpPr>
              <a:endCxn id="26" idx="1"/>
            </p:cNvCxnSpPr>
            <p:nvPr/>
          </p:nvCxnSpPr>
          <p:spPr>
            <a:xfrm flipV="1">
              <a:off x="1199186" y="2849517"/>
              <a:ext cx="423862" cy="762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2" name="Straight Connector 31"/>
            <p:cNvCxnSpPr>
              <a:endCxn id="25" idx="1"/>
            </p:cNvCxnSpPr>
            <p:nvPr/>
          </p:nvCxnSpPr>
          <p:spPr>
            <a:xfrm flipV="1">
              <a:off x="1199186" y="2697117"/>
              <a:ext cx="271462" cy="2286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3" name="Straight Connector 32"/>
            <p:cNvCxnSpPr>
              <a:stCxn id="12" idx="3"/>
            </p:cNvCxnSpPr>
            <p:nvPr/>
          </p:nvCxnSpPr>
          <p:spPr>
            <a:xfrm>
              <a:off x="7076556" y="2800303"/>
              <a:ext cx="702697" cy="7875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34" name="Rounded Rectangle 33"/>
            <p:cNvSpPr/>
            <p:nvPr/>
          </p:nvSpPr>
          <p:spPr>
            <a:xfrm>
              <a:off x="6625641" y="5649410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Helvetica"/>
                  <a:cs typeface="Helvetica"/>
                </a:rPr>
                <a:t>Timing Board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8090170" y="4942740"/>
              <a:ext cx="8575" cy="26433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6" name="Straight Connector 35"/>
            <p:cNvCxnSpPr>
              <a:stCxn id="40" idx="3"/>
              <a:endCxn id="37" idx="1"/>
            </p:cNvCxnSpPr>
            <p:nvPr/>
          </p:nvCxnSpPr>
          <p:spPr>
            <a:xfrm flipH="1" flipV="1">
              <a:off x="1019498" y="3565566"/>
              <a:ext cx="3951" cy="78196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dash"/>
              <a:tailEnd type="oval"/>
            </a:ln>
            <a:effectLst/>
          </p:spPr>
        </p:cxnSp>
        <p:sp>
          <p:nvSpPr>
            <p:cNvPr id="37" name="Rounded Rectangle 36"/>
            <p:cNvSpPr/>
            <p:nvPr/>
          </p:nvSpPr>
          <p:spPr>
            <a:xfrm rot="16200000">
              <a:off x="377540" y="2621804"/>
              <a:ext cx="1283914" cy="603609"/>
            </a:xfrm>
            <a:prstGeom prst="roundRect">
              <a:avLst/>
            </a:prstGeom>
            <a:solidFill>
              <a:srgbClr val="3366FF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64 Pixel Module</a:t>
              </a:r>
              <a:endParaRPr lang="en-US" sz="1100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5518689" y="3316771"/>
              <a:ext cx="2273393" cy="3017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39" name="Rounded Rectangle 38"/>
            <p:cNvSpPr/>
            <p:nvPr/>
          </p:nvSpPr>
          <p:spPr>
            <a:xfrm rot="16200000">
              <a:off x="6637301" y="3350301"/>
              <a:ext cx="2889250" cy="556230"/>
            </a:xfrm>
            <a:prstGeom prst="roundRect">
              <a:avLst/>
            </a:prstGeom>
            <a:solidFill>
              <a:srgbClr val="0000CC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Backplane Board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 rot="16200000">
              <a:off x="381492" y="4687682"/>
              <a:ext cx="1283914" cy="603609"/>
            </a:xfrm>
            <a:prstGeom prst="roundRect">
              <a:avLst/>
            </a:prstGeom>
            <a:solidFill>
              <a:srgbClr val="3366FF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64 Pixel Module</a:t>
              </a:r>
            </a:p>
          </p:txBody>
        </p:sp>
        <p:sp>
          <p:nvSpPr>
            <p:cNvPr id="41" name="Content Placeholder 2"/>
            <p:cNvSpPr txBox="1">
              <a:spLocks/>
            </p:cNvSpPr>
            <p:nvPr/>
          </p:nvSpPr>
          <p:spPr bwMode="auto">
            <a:xfrm>
              <a:off x="4622474" y="2104976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TARGET Module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4054807" y="5993565"/>
              <a:ext cx="1127392" cy="730628"/>
            </a:xfrm>
            <a:prstGeom prst="round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000000"/>
                  </a:solidFill>
                  <a:latin typeface="Helvetica"/>
                  <a:cs typeface="Helvetica"/>
                </a:rPr>
                <a:t>Peripherals (calibration, lid, etc.)</a:t>
              </a:r>
            </a:p>
          </p:txBody>
        </p:sp>
        <p:sp>
          <p:nvSpPr>
            <p:cNvPr id="43" name="Content Placeholder 2"/>
            <p:cNvSpPr txBox="1">
              <a:spLocks/>
            </p:cNvSpPr>
            <p:nvPr/>
          </p:nvSpPr>
          <p:spPr bwMode="auto">
            <a:xfrm>
              <a:off x="6745791" y="3324904"/>
              <a:ext cx="1105678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Trigger</a:t>
              </a:r>
            </a:p>
          </p:txBody>
        </p:sp>
        <p:sp>
          <p:nvSpPr>
            <p:cNvPr id="44" name="Content Placeholder 2"/>
            <p:cNvSpPr txBox="1">
              <a:spLocks/>
            </p:cNvSpPr>
            <p:nvPr/>
          </p:nvSpPr>
          <p:spPr bwMode="auto">
            <a:xfrm>
              <a:off x="7076472" y="2339326"/>
              <a:ext cx="696472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 UDP Data</a:t>
              </a:r>
            </a:p>
          </p:txBody>
        </p:sp>
        <p:sp>
          <p:nvSpPr>
            <p:cNvPr id="45" name="Content Placeholder 2"/>
            <p:cNvSpPr txBox="1">
              <a:spLocks/>
            </p:cNvSpPr>
            <p:nvPr/>
          </p:nvSpPr>
          <p:spPr bwMode="auto">
            <a:xfrm>
              <a:off x="536255" y="3769732"/>
              <a:ext cx="1507067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dirty="0" err="1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x</a:t>
              </a:r>
              <a:r>
                <a:rPr lang="en-US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 32</a:t>
              </a:r>
            </a:p>
          </p:txBody>
        </p:sp>
        <p:sp>
          <p:nvSpPr>
            <p:cNvPr id="46" name="Content Placeholder 2"/>
            <p:cNvSpPr txBox="1">
              <a:spLocks/>
            </p:cNvSpPr>
            <p:nvPr/>
          </p:nvSpPr>
          <p:spPr bwMode="auto">
            <a:xfrm>
              <a:off x="1668425" y="3865505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Amplification and shaping</a:t>
              </a:r>
            </a:p>
          </p:txBody>
        </p:sp>
        <p:cxnSp>
          <p:nvCxnSpPr>
            <p:cNvPr id="47" name="Straight Connector 46"/>
            <p:cNvCxnSpPr>
              <a:stCxn id="28" idx="2"/>
            </p:cNvCxnSpPr>
            <p:nvPr/>
          </p:nvCxnSpPr>
          <p:spPr>
            <a:xfrm>
              <a:off x="2586661" y="3413079"/>
              <a:ext cx="115824" cy="389958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tailEnd type="oval"/>
            </a:ln>
            <a:effectLst/>
          </p:spPr>
        </p:cxnSp>
        <p:sp>
          <p:nvSpPr>
            <p:cNvPr id="48" name="Content Placeholder 2"/>
            <p:cNvSpPr txBox="1">
              <a:spLocks/>
            </p:cNvSpPr>
            <p:nvPr/>
          </p:nvSpPr>
          <p:spPr bwMode="auto">
            <a:xfrm>
              <a:off x="3353636" y="4023768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GB" sz="1200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Digitisation </a:t>
              </a:r>
              <a:r>
                <a:rPr lang="en-US" sz="1200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and Trigger </a:t>
              </a:r>
            </a:p>
          </p:txBody>
        </p:sp>
        <p:cxnSp>
          <p:nvCxnSpPr>
            <p:cNvPr id="49" name="Straight Connector 48"/>
            <p:cNvCxnSpPr>
              <a:stCxn id="20" idx="2"/>
              <a:endCxn id="48" idx="0"/>
            </p:cNvCxnSpPr>
            <p:nvPr/>
          </p:nvCxnSpPr>
          <p:spPr>
            <a:xfrm flipH="1">
              <a:off x="4264332" y="3413079"/>
              <a:ext cx="587343" cy="610689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tailEnd type="oval"/>
            </a:ln>
            <a:effectLst/>
          </p:spPr>
        </p:cxnSp>
        <p:sp>
          <p:nvSpPr>
            <p:cNvPr id="50" name="Content Placeholder 2"/>
            <p:cNvSpPr txBox="1">
              <a:spLocks/>
            </p:cNvSpPr>
            <p:nvPr/>
          </p:nvSpPr>
          <p:spPr bwMode="auto">
            <a:xfrm>
              <a:off x="5003657" y="3658398"/>
              <a:ext cx="1821391" cy="460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Buffering and </a:t>
              </a:r>
              <a:r>
                <a:rPr lang="en-GB" sz="1200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Serialisation</a:t>
              </a:r>
            </a:p>
          </p:txBody>
        </p:sp>
        <p:cxnSp>
          <p:nvCxnSpPr>
            <p:cNvPr id="51" name="Straight Connector 50"/>
            <p:cNvCxnSpPr>
              <a:stCxn id="12" idx="2"/>
              <a:endCxn id="50" idx="0"/>
            </p:cNvCxnSpPr>
            <p:nvPr/>
          </p:nvCxnSpPr>
          <p:spPr>
            <a:xfrm flipH="1">
              <a:off x="5914353" y="3207762"/>
              <a:ext cx="525616" cy="450636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tailEnd type="oval"/>
            </a:ln>
            <a:effectLst/>
          </p:spPr>
        </p:cxnSp>
        <p:sp>
          <p:nvSpPr>
            <p:cNvPr id="52" name="Content Placeholder 2"/>
            <p:cNvSpPr txBox="1">
              <a:spLocks/>
            </p:cNvSpPr>
            <p:nvPr/>
          </p:nvSpPr>
          <p:spPr bwMode="auto">
            <a:xfrm>
              <a:off x="5859180" y="4204038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Camera Trigger</a:t>
              </a:r>
            </a:p>
          </p:txBody>
        </p:sp>
        <p:cxnSp>
          <p:nvCxnSpPr>
            <p:cNvPr id="53" name="Straight Connector 52"/>
            <p:cNvCxnSpPr>
              <a:stCxn id="43" idx="3"/>
              <a:endCxn id="52" idx="0"/>
            </p:cNvCxnSpPr>
            <p:nvPr/>
          </p:nvCxnSpPr>
          <p:spPr>
            <a:xfrm flipH="1">
              <a:off x="6769876" y="3775305"/>
              <a:ext cx="1081593" cy="42873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tailEnd type="oval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>
            <a:xfrm>
              <a:off x="7528248" y="6178659"/>
              <a:ext cx="1398203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>
            <a:xfrm flipV="1">
              <a:off x="8555745" y="5533906"/>
              <a:ext cx="395998" cy="2652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>
            <a:xfrm flipH="1">
              <a:off x="6086556" y="4742973"/>
              <a:ext cx="10" cy="1258431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57" name="Rounded Rectangle 56"/>
            <p:cNvSpPr/>
            <p:nvPr/>
          </p:nvSpPr>
          <p:spPr>
            <a:xfrm>
              <a:off x="7649234" y="5220205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Helvetica"/>
                  <a:cs typeface="Helvetica"/>
                </a:rPr>
                <a:t>DACQ Boards</a:t>
              </a: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5607836" y="6015843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Helvetica"/>
                  <a:cs typeface="Helvetica"/>
                </a:rPr>
                <a:t>Safety Board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6524716" y="6530823"/>
              <a:ext cx="23760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60" name="Content Placeholder 2"/>
            <p:cNvSpPr txBox="1">
              <a:spLocks/>
            </p:cNvSpPr>
            <p:nvPr/>
          </p:nvSpPr>
          <p:spPr bwMode="auto">
            <a:xfrm>
              <a:off x="7399479" y="5920084"/>
              <a:ext cx="1569785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Clock, Timestamps</a:t>
              </a:r>
            </a:p>
          </p:txBody>
        </p:sp>
        <p:sp>
          <p:nvSpPr>
            <p:cNvPr id="61" name="Content Placeholder 2"/>
            <p:cNvSpPr txBox="1">
              <a:spLocks/>
            </p:cNvSpPr>
            <p:nvPr/>
          </p:nvSpPr>
          <p:spPr bwMode="auto">
            <a:xfrm>
              <a:off x="7618654" y="5216350"/>
              <a:ext cx="1569785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Data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H="1">
              <a:off x="7086638" y="4928469"/>
              <a:ext cx="13153" cy="716383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63" name="Straight Connector 62"/>
            <p:cNvCxnSpPr>
              <a:stCxn id="58" idx="1"/>
              <a:endCxn id="42" idx="3"/>
            </p:cNvCxnSpPr>
            <p:nvPr/>
          </p:nvCxnSpPr>
          <p:spPr>
            <a:xfrm flipH="1" flipV="1">
              <a:off x="5182199" y="6358879"/>
              <a:ext cx="425637" cy="718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1838278" y="4199524"/>
            <a:ext cx="3493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Goal – produce low cost camera</a:t>
            </a:r>
          </a:p>
          <a:p>
            <a:r>
              <a:rPr lang="en-GB" dirty="0"/>
              <a:t>with full-waveform readout</a:t>
            </a:r>
          </a:p>
        </p:txBody>
      </p:sp>
      <p:sp>
        <p:nvSpPr>
          <p:cNvPr id="67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12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65122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5235" y="1624225"/>
            <a:ext cx="8652184" cy="5100607"/>
            <a:chOff x="172270" y="1686369"/>
            <a:chExt cx="8652184" cy="5100607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5717993" y="4352342"/>
              <a:ext cx="1902600" cy="971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 flipV="1">
              <a:off x="6735806" y="4533279"/>
              <a:ext cx="894481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0" name="Rounded Rectangle 9"/>
            <p:cNvSpPr/>
            <p:nvPr/>
          </p:nvSpPr>
          <p:spPr>
            <a:xfrm>
              <a:off x="6261656" y="5258778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Helvetica"/>
                  <a:cs typeface="Helvetica"/>
                </a:rPr>
                <a:t>Timing Board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7726185" y="4552108"/>
              <a:ext cx="8575" cy="26433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>
            <a:xfrm>
              <a:off x="7164263" y="5788027"/>
              <a:ext cx="1398203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>
            <a:xfrm flipV="1">
              <a:off x="8191760" y="5143274"/>
              <a:ext cx="395998" cy="2652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>
            <a:xfrm flipH="1">
              <a:off x="5722571" y="4352341"/>
              <a:ext cx="10" cy="1258431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6" name="Rounded Rectangle 15"/>
            <p:cNvSpPr/>
            <p:nvPr/>
          </p:nvSpPr>
          <p:spPr>
            <a:xfrm>
              <a:off x="7285249" y="4829573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Helvetica"/>
                  <a:cs typeface="Helvetica"/>
                </a:rPr>
                <a:t>DACQ Boards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243851" y="5625211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Helvetica"/>
                  <a:cs typeface="Helvetica"/>
                </a:rPr>
                <a:t>Safety Boards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6160731" y="6140191"/>
              <a:ext cx="23760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7035494" y="5529452"/>
              <a:ext cx="1569785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Clock, Timestamps</a:t>
              </a:r>
            </a:p>
          </p:txBody>
        </p:sp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>
              <a:off x="7030915" y="5886175"/>
              <a:ext cx="1569785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Control</a:t>
              </a: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 bwMode="auto">
            <a:xfrm>
              <a:off x="7254669" y="4825718"/>
              <a:ext cx="1569785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Data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H="1">
              <a:off x="6722653" y="4537837"/>
              <a:ext cx="13153" cy="716383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24" name="Rounded Rectangle 23"/>
            <p:cNvSpPr/>
            <p:nvPr/>
          </p:nvSpPr>
          <p:spPr>
            <a:xfrm>
              <a:off x="3181638" y="1686369"/>
              <a:ext cx="3720460" cy="1436699"/>
            </a:xfrm>
            <a:prstGeom prst="roundRect">
              <a:avLst>
                <a:gd name="adj" fmla="val 1687"/>
              </a:avLst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370883" y="2049310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439396" y="2002211"/>
              <a:ext cx="1273175" cy="814919"/>
            </a:xfrm>
            <a:prstGeom prst="roundRect">
              <a:avLst/>
            </a:prstGeom>
            <a:solidFill>
              <a:srgbClr val="008000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FPGA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 rot="16200000">
              <a:off x="6017425" y="3131421"/>
              <a:ext cx="3892550" cy="1155700"/>
            </a:xfrm>
            <a:prstGeom prst="roundRect">
              <a:avLst/>
            </a:prstGeom>
            <a:noFill/>
            <a:ln w="635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Backplane</a:t>
              </a:r>
            </a:p>
          </p:txBody>
        </p:sp>
        <p:cxnSp>
          <p:nvCxnSpPr>
            <p:cNvPr id="28" name="Straight Connector 27"/>
            <p:cNvCxnSpPr>
              <a:stCxn id="34" idx="3"/>
              <a:endCxn id="26" idx="1"/>
            </p:cNvCxnSpPr>
            <p:nvPr/>
          </p:nvCxnSpPr>
          <p:spPr>
            <a:xfrm flipV="1">
              <a:off x="5147296" y="2409671"/>
              <a:ext cx="292100" cy="354808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29" name="Straight Connector 28"/>
            <p:cNvCxnSpPr>
              <a:endCxn id="26" idx="1"/>
            </p:cNvCxnSpPr>
            <p:nvPr/>
          </p:nvCxnSpPr>
          <p:spPr>
            <a:xfrm flipV="1">
              <a:off x="4842496" y="2409671"/>
              <a:ext cx="596900" cy="7990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0" name="Straight Connector 29"/>
            <p:cNvCxnSpPr>
              <a:endCxn id="26" idx="1"/>
            </p:cNvCxnSpPr>
            <p:nvPr/>
          </p:nvCxnSpPr>
          <p:spPr>
            <a:xfrm>
              <a:off x="4842496" y="2289549"/>
              <a:ext cx="596900" cy="120122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1" name="Straight Connector 30"/>
            <p:cNvCxnSpPr>
              <a:endCxn id="26" idx="1"/>
            </p:cNvCxnSpPr>
            <p:nvPr/>
          </p:nvCxnSpPr>
          <p:spPr>
            <a:xfrm>
              <a:off x="4690096" y="2184774"/>
              <a:ext cx="749300" cy="224897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32" name="Rounded Rectangle 31"/>
            <p:cNvSpPr/>
            <p:nvPr/>
          </p:nvSpPr>
          <p:spPr>
            <a:xfrm>
              <a:off x="3523283" y="2201710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675683" y="2354110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828083" y="2506510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ASIC</a:t>
              </a:r>
            </a:p>
          </p:txBody>
        </p:sp>
        <p:cxnSp>
          <p:nvCxnSpPr>
            <p:cNvPr id="35" name="Straight Connector 34"/>
            <p:cNvCxnSpPr>
              <a:stCxn id="42" idx="3"/>
              <a:endCxn id="34" idx="1"/>
            </p:cNvCxnSpPr>
            <p:nvPr/>
          </p:nvCxnSpPr>
          <p:spPr>
            <a:xfrm>
              <a:off x="2881488" y="2764479"/>
              <a:ext cx="946595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6" name="Straight Connector 35"/>
            <p:cNvCxnSpPr>
              <a:endCxn id="33" idx="1"/>
            </p:cNvCxnSpPr>
            <p:nvPr/>
          </p:nvCxnSpPr>
          <p:spPr>
            <a:xfrm>
              <a:off x="2862883" y="2611285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>
              <a:off x="2679320" y="2458885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8" name="Straight Connector 37"/>
            <p:cNvCxnSpPr>
              <a:endCxn id="25" idx="1"/>
            </p:cNvCxnSpPr>
            <p:nvPr/>
          </p:nvCxnSpPr>
          <p:spPr>
            <a:xfrm>
              <a:off x="2558083" y="2306485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39" name="Rounded Rectangle 38"/>
            <p:cNvSpPr/>
            <p:nvPr/>
          </p:nvSpPr>
          <p:spPr>
            <a:xfrm>
              <a:off x="1106663" y="2049310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xs</a:t>
              </a: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 Preamps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259063" y="2201710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411463" y="2354110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563863" y="2506510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</a:t>
              </a:r>
            </a:p>
          </p:txBody>
        </p:sp>
        <p:cxnSp>
          <p:nvCxnSpPr>
            <p:cNvPr id="43" name="Straight Connector 42"/>
            <p:cNvCxnSpPr>
              <a:endCxn id="42" idx="1"/>
            </p:cNvCxnSpPr>
            <p:nvPr/>
          </p:nvCxnSpPr>
          <p:spPr>
            <a:xfrm>
              <a:off x="835201" y="2535085"/>
              <a:ext cx="728662" cy="2286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4" name="Straight Connector 43"/>
            <p:cNvCxnSpPr>
              <a:endCxn id="41" idx="1"/>
            </p:cNvCxnSpPr>
            <p:nvPr/>
          </p:nvCxnSpPr>
          <p:spPr>
            <a:xfrm>
              <a:off x="835201" y="2535085"/>
              <a:ext cx="576262" cy="762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5" name="Straight Connector 44"/>
            <p:cNvCxnSpPr>
              <a:endCxn id="40" idx="1"/>
            </p:cNvCxnSpPr>
            <p:nvPr/>
          </p:nvCxnSpPr>
          <p:spPr>
            <a:xfrm flipV="1">
              <a:off x="835201" y="2458885"/>
              <a:ext cx="423862" cy="762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6" name="Straight Connector 45"/>
            <p:cNvCxnSpPr>
              <a:endCxn id="39" idx="1"/>
            </p:cNvCxnSpPr>
            <p:nvPr/>
          </p:nvCxnSpPr>
          <p:spPr>
            <a:xfrm flipV="1">
              <a:off x="835201" y="2306485"/>
              <a:ext cx="271462" cy="2286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7" name="Straight Connector 46"/>
            <p:cNvCxnSpPr>
              <a:stCxn id="26" idx="3"/>
            </p:cNvCxnSpPr>
            <p:nvPr/>
          </p:nvCxnSpPr>
          <p:spPr>
            <a:xfrm>
              <a:off x="6712571" y="2409671"/>
              <a:ext cx="702697" cy="7875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8" name="Straight Connector 47"/>
            <p:cNvCxnSpPr>
              <a:stCxn id="52" idx="3"/>
              <a:endCxn id="49" idx="1"/>
            </p:cNvCxnSpPr>
            <p:nvPr/>
          </p:nvCxnSpPr>
          <p:spPr>
            <a:xfrm flipH="1" flipV="1">
              <a:off x="655513" y="3174934"/>
              <a:ext cx="3951" cy="78196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dash"/>
              <a:tailEnd type="oval"/>
            </a:ln>
            <a:effectLst/>
          </p:spPr>
        </p:cxnSp>
        <p:sp>
          <p:nvSpPr>
            <p:cNvPr id="49" name="Rounded Rectangle 48"/>
            <p:cNvSpPr/>
            <p:nvPr/>
          </p:nvSpPr>
          <p:spPr>
            <a:xfrm rot="16200000">
              <a:off x="13555" y="2231172"/>
              <a:ext cx="1283914" cy="603609"/>
            </a:xfrm>
            <a:prstGeom prst="roundRect">
              <a:avLst/>
            </a:prstGeom>
            <a:solidFill>
              <a:srgbClr val="3366FF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64 Pixel Module</a:t>
              </a:r>
              <a:endParaRPr lang="en-US" sz="1100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5154704" y="2926139"/>
              <a:ext cx="2273393" cy="3017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51" name="Rounded Rectangle 50"/>
            <p:cNvSpPr/>
            <p:nvPr/>
          </p:nvSpPr>
          <p:spPr>
            <a:xfrm rot="16200000">
              <a:off x="6273316" y="2959669"/>
              <a:ext cx="2889250" cy="556230"/>
            </a:xfrm>
            <a:prstGeom prst="roundRect">
              <a:avLst/>
            </a:prstGeom>
            <a:solidFill>
              <a:srgbClr val="0000CC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Backplane Board</a:t>
              </a:r>
            </a:p>
          </p:txBody>
        </p:sp>
        <p:sp>
          <p:nvSpPr>
            <p:cNvPr id="52" name="Rounded Rectangle 51"/>
            <p:cNvSpPr/>
            <p:nvPr/>
          </p:nvSpPr>
          <p:spPr>
            <a:xfrm rot="16200000">
              <a:off x="17507" y="4297050"/>
              <a:ext cx="1283914" cy="603609"/>
            </a:xfrm>
            <a:prstGeom prst="roundRect">
              <a:avLst/>
            </a:prstGeom>
            <a:solidFill>
              <a:srgbClr val="3366FF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64 Pixel Module</a:t>
              </a:r>
            </a:p>
          </p:txBody>
        </p:sp>
        <p:sp>
          <p:nvSpPr>
            <p:cNvPr id="53" name="Content Placeholder 2"/>
            <p:cNvSpPr txBox="1">
              <a:spLocks/>
            </p:cNvSpPr>
            <p:nvPr/>
          </p:nvSpPr>
          <p:spPr bwMode="auto">
            <a:xfrm>
              <a:off x="4258489" y="1714344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TARGET Module</a:t>
              </a:r>
            </a:p>
          </p:txBody>
        </p:sp>
        <p:sp>
          <p:nvSpPr>
            <p:cNvPr id="54" name="Content Placeholder 2"/>
            <p:cNvSpPr txBox="1">
              <a:spLocks/>
            </p:cNvSpPr>
            <p:nvPr/>
          </p:nvSpPr>
          <p:spPr bwMode="auto">
            <a:xfrm>
              <a:off x="6381806" y="2934272"/>
              <a:ext cx="1105678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Trigger</a:t>
              </a:r>
            </a:p>
          </p:txBody>
        </p:sp>
        <p:sp>
          <p:nvSpPr>
            <p:cNvPr id="55" name="Content Placeholder 2"/>
            <p:cNvSpPr txBox="1">
              <a:spLocks/>
            </p:cNvSpPr>
            <p:nvPr/>
          </p:nvSpPr>
          <p:spPr bwMode="auto">
            <a:xfrm>
              <a:off x="172270" y="3387020"/>
              <a:ext cx="1507067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dirty="0" err="1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x</a:t>
              </a:r>
              <a:r>
                <a:rPr lang="en-US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 32</a:t>
              </a:r>
            </a:p>
          </p:txBody>
        </p:sp>
        <p:sp>
          <p:nvSpPr>
            <p:cNvPr id="56" name="Content Placeholder 2"/>
            <p:cNvSpPr txBox="1">
              <a:spLocks/>
            </p:cNvSpPr>
            <p:nvPr/>
          </p:nvSpPr>
          <p:spPr bwMode="auto">
            <a:xfrm>
              <a:off x="1304440" y="3474873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Amplification and shaping</a:t>
              </a:r>
            </a:p>
          </p:txBody>
        </p:sp>
        <p:cxnSp>
          <p:nvCxnSpPr>
            <p:cNvPr id="57" name="Straight Connector 56"/>
            <p:cNvCxnSpPr>
              <a:stCxn id="42" idx="2"/>
            </p:cNvCxnSpPr>
            <p:nvPr/>
          </p:nvCxnSpPr>
          <p:spPr>
            <a:xfrm>
              <a:off x="2222676" y="3022447"/>
              <a:ext cx="115824" cy="389958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tailEnd type="oval"/>
            </a:ln>
            <a:effectLst/>
          </p:spPr>
        </p:cxnSp>
        <p:cxnSp>
          <p:nvCxnSpPr>
            <p:cNvPr id="64" name="Straight Connector 63"/>
            <p:cNvCxnSpPr>
              <a:endCxn id="66" idx="1"/>
            </p:cNvCxnSpPr>
            <p:nvPr/>
          </p:nvCxnSpPr>
          <p:spPr>
            <a:xfrm flipH="1">
              <a:off x="2399696" y="2909872"/>
              <a:ext cx="1746375" cy="1252749"/>
            </a:xfrm>
            <a:prstGeom prst="line">
              <a:avLst/>
            </a:prstGeom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endCxn id="66" idx="6"/>
            </p:cNvCxnSpPr>
            <p:nvPr/>
          </p:nvCxnSpPr>
          <p:spPr>
            <a:xfrm>
              <a:off x="4488022" y="2909872"/>
              <a:ext cx="510798" cy="2326306"/>
            </a:xfrm>
            <a:prstGeom prst="line">
              <a:avLst/>
            </a:prstGeom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1953757" y="3717939"/>
              <a:ext cx="3045063" cy="3036478"/>
            </a:xfrm>
            <a:prstGeom prst="ellipse">
              <a:avLst/>
            </a:prstGeom>
            <a:solidFill>
              <a:srgbClr val="FFFFFF"/>
            </a:solidFill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endParaRPr>
            </a:p>
          </p:txBody>
        </p:sp>
        <p:sp>
          <p:nvSpPr>
            <p:cNvPr id="67" name="Content Placeholder 2"/>
            <p:cNvSpPr txBox="1">
              <a:spLocks/>
            </p:cNvSpPr>
            <p:nvPr/>
          </p:nvSpPr>
          <p:spPr bwMode="auto">
            <a:xfrm>
              <a:off x="2466266" y="3921635"/>
              <a:ext cx="2224980" cy="100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rgbClr val="000000"/>
                  </a:solidFill>
                  <a:latin typeface="Helvetica Neue"/>
                  <a:cs typeface="Helvetica Neue"/>
                </a:rPr>
                <a:t>Trigger:</a:t>
              </a:r>
            </a:p>
            <a:p>
              <a:pPr>
                <a:defRPr/>
              </a:pPr>
              <a:r>
                <a:rPr lang="en-US" sz="1600" dirty="0">
                  <a:solidFill>
                    <a:srgbClr val="000000"/>
                  </a:solidFill>
                  <a:latin typeface="Helvetica Neue"/>
                  <a:cs typeface="Helvetica Neue"/>
                </a:rPr>
                <a:t>4 </a:t>
              </a:r>
              <a:r>
                <a:rPr lang="en-GB" sz="1600" dirty="0">
                  <a:solidFill>
                    <a:srgbClr val="000000"/>
                  </a:solidFill>
                  <a:latin typeface="Helvetica Neue"/>
                  <a:cs typeface="Helvetica Neue"/>
                </a:rPr>
                <a:t>neighbouring</a:t>
              </a:r>
              <a:r>
                <a:rPr lang="en-US" sz="1600" dirty="0">
                  <a:solidFill>
                    <a:srgbClr val="000000"/>
                  </a:solidFill>
                  <a:latin typeface="Helvetica Neue"/>
                  <a:cs typeface="Helvetica Neue"/>
                </a:rPr>
                <a:t> pixels are summed, then discriminated.</a:t>
              </a:r>
            </a:p>
          </p:txBody>
        </p:sp>
        <p:sp>
          <p:nvSpPr>
            <p:cNvPr id="68" name="Rectangle 67"/>
            <p:cNvSpPr>
              <a:spLocks noChangeAspect="1"/>
            </p:cNvSpPr>
            <p:nvPr/>
          </p:nvSpPr>
          <p:spPr>
            <a:xfrm>
              <a:off x="2925944" y="5153755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3221779" y="5494414"/>
              <a:ext cx="720040" cy="720040"/>
              <a:chOff x="2771840" y="1772816"/>
              <a:chExt cx="720040" cy="720040"/>
            </a:xfrm>
          </p:grpSpPr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2771840" y="177281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1" name="Rectangle 70"/>
              <p:cNvSpPr>
                <a:spLocks noChangeAspect="1"/>
              </p:cNvSpPr>
              <p:nvPr/>
            </p:nvSpPr>
            <p:spPr>
              <a:xfrm>
                <a:off x="3131880" y="177281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" name="Rectangle 71"/>
              <p:cNvSpPr>
                <a:spLocks noChangeAspect="1"/>
              </p:cNvSpPr>
              <p:nvPr/>
            </p:nvSpPr>
            <p:spPr>
              <a:xfrm>
                <a:off x="2771840" y="213285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3" name="Rectangle 72"/>
              <p:cNvSpPr>
                <a:spLocks noChangeAspect="1"/>
              </p:cNvSpPr>
              <p:nvPr/>
            </p:nvSpPr>
            <p:spPr>
              <a:xfrm>
                <a:off x="3131880" y="213285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2540189" y="6212543"/>
              <a:ext cx="17990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solidFill>
                    <a:srgbClr val="000000"/>
                  </a:solidFill>
                </a:rPr>
                <a:t>0.34</a:t>
              </a:r>
              <a:r>
                <a:rPr lang="en-GB" sz="1600" baseline="30000" dirty="0">
                  <a:solidFill>
                    <a:srgbClr val="000000"/>
                  </a:solidFill>
                </a:rPr>
                <a:t>o</a:t>
              </a:r>
              <a:r>
                <a:rPr lang="en-GB" sz="1600" dirty="0">
                  <a:solidFill>
                    <a:srgbClr val="000000"/>
                  </a:solidFill>
                </a:rPr>
                <a:t> super pixel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965313" y="4845572"/>
              <a:ext cx="949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solidFill>
                    <a:srgbClr val="000000"/>
                  </a:solidFill>
                </a:rPr>
                <a:t>6 mm </a:t>
              </a:r>
            </a:p>
            <a:p>
              <a:pPr algn="r"/>
              <a:r>
                <a:rPr lang="en-GB" sz="1600" dirty="0">
                  <a:solidFill>
                    <a:srgbClr val="000000"/>
                  </a:solidFill>
                </a:rPr>
                <a:t>(0.17</a:t>
              </a:r>
              <a:r>
                <a:rPr lang="en-GB" sz="1600" baseline="30000" dirty="0">
                  <a:solidFill>
                    <a:srgbClr val="000000"/>
                  </a:solidFill>
                </a:rPr>
                <a:t>o</a:t>
              </a:r>
              <a:r>
                <a:rPr lang="en-GB" sz="1600" dirty="0">
                  <a:solidFill>
                    <a:srgbClr val="000000"/>
                  </a:solidFill>
                </a:rPr>
                <a:t>)   pixel</a:t>
              </a: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4146071" y="2739378"/>
              <a:ext cx="341951" cy="340987"/>
            </a:xfrm>
            <a:prstGeom prst="ellipse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endParaRPr>
            </a:p>
          </p:txBody>
        </p:sp>
        <p:sp>
          <p:nvSpPr>
            <p:cNvPr id="77" name="Content Placeholder 2"/>
            <p:cNvSpPr txBox="1">
              <a:spLocks/>
            </p:cNvSpPr>
            <p:nvPr/>
          </p:nvSpPr>
          <p:spPr bwMode="auto">
            <a:xfrm>
              <a:off x="6712487" y="1948694"/>
              <a:ext cx="696472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 UDP Data</a:t>
              </a:r>
            </a:p>
          </p:txBody>
        </p:sp>
      </p:grpSp>
      <p:sp>
        <p:nvSpPr>
          <p:cNvPr id="79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13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24661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46679" y="1624220"/>
            <a:ext cx="8470747" cy="4743884"/>
            <a:chOff x="451365" y="1890559"/>
            <a:chExt cx="8470747" cy="4743884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5815651" y="4556532"/>
              <a:ext cx="1902600" cy="971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 flipV="1">
              <a:off x="6833464" y="4737469"/>
              <a:ext cx="894481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0" name="Rounded Rectangle 9"/>
            <p:cNvSpPr/>
            <p:nvPr/>
          </p:nvSpPr>
          <p:spPr>
            <a:xfrm>
              <a:off x="6359314" y="5462968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Helvetica"/>
                  <a:cs typeface="Helvetica"/>
                </a:rPr>
                <a:t>Timing Board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7823843" y="4756298"/>
              <a:ext cx="8575" cy="26433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>
            <a:xfrm>
              <a:off x="7261921" y="5992217"/>
              <a:ext cx="1398203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>
            <a:xfrm flipV="1">
              <a:off x="8289418" y="5347464"/>
              <a:ext cx="395998" cy="2652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>
            <a:xfrm flipH="1">
              <a:off x="5820229" y="4556531"/>
              <a:ext cx="10" cy="1258431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6" name="Rounded Rectangle 15"/>
            <p:cNvSpPr/>
            <p:nvPr/>
          </p:nvSpPr>
          <p:spPr>
            <a:xfrm>
              <a:off x="7382907" y="5033763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Helvetica"/>
                  <a:cs typeface="Helvetica"/>
                </a:rPr>
                <a:t>DACQ Boards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341509" y="5829401"/>
              <a:ext cx="902607" cy="687507"/>
            </a:xfrm>
            <a:prstGeom prst="roundRect">
              <a:avLst/>
            </a:prstGeom>
            <a:solidFill>
              <a:srgbClr val="FF0000">
                <a:lumMod val="50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kern="0" dirty="0">
                  <a:solidFill>
                    <a:srgbClr val="FFFFFF"/>
                  </a:solidFill>
                  <a:latin typeface="Helvetica"/>
                  <a:cs typeface="Helvetica"/>
                </a:rPr>
                <a:t>Safety Boards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6258389" y="6344381"/>
              <a:ext cx="23760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7133152" y="5733642"/>
              <a:ext cx="1569785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Clock, Timestamps</a:t>
              </a:r>
            </a:p>
          </p:txBody>
        </p:sp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>
              <a:off x="7352327" y="5029908"/>
              <a:ext cx="1569785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Data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H="1">
              <a:off x="6820311" y="4742027"/>
              <a:ext cx="13153" cy="716383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23" name="Rounded Rectangle 22"/>
            <p:cNvSpPr/>
            <p:nvPr/>
          </p:nvSpPr>
          <p:spPr>
            <a:xfrm>
              <a:off x="3279296" y="1890559"/>
              <a:ext cx="3720460" cy="1436699"/>
            </a:xfrm>
            <a:prstGeom prst="roundRect">
              <a:avLst>
                <a:gd name="adj" fmla="val 1687"/>
              </a:avLst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468541" y="2253500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537054" y="2206401"/>
              <a:ext cx="1273175" cy="814919"/>
            </a:xfrm>
            <a:prstGeom prst="roundRect">
              <a:avLst/>
            </a:prstGeom>
            <a:solidFill>
              <a:srgbClr val="008000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FPGA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 rot="16200000">
              <a:off x="6115083" y="3335611"/>
              <a:ext cx="3892550" cy="1155700"/>
            </a:xfrm>
            <a:prstGeom prst="roundRect">
              <a:avLst/>
            </a:prstGeom>
            <a:noFill/>
            <a:ln w="635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Backplane</a:t>
              </a:r>
            </a:p>
          </p:txBody>
        </p:sp>
        <p:cxnSp>
          <p:nvCxnSpPr>
            <p:cNvPr id="27" name="Straight Connector 26"/>
            <p:cNvCxnSpPr>
              <a:stCxn id="33" idx="3"/>
              <a:endCxn id="25" idx="1"/>
            </p:cNvCxnSpPr>
            <p:nvPr/>
          </p:nvCxnSpPr>
          <p:spPr>
            <a:xfrm flipV="1">
              <a:off x="5244954" y="2613861"/>
              <a:ext cx="292100" cy="354808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28" name="Straight Connector 27"/>
            <p:cNvCxnSpPr>
              <a:endCxn id="25" idx="1"/>
            </p:cNvCxnSpPr>
            <p:nvPr/>
          </p:nvCxnSpPr>
          <p:spPr>
            <a:xfrm flipV="1">
              <a:off x="4940154" y="2613861"/>
              <a:ext cx="596900" cy="7990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29" name="Straight Connector 28"/>
            <p:cNvCxnSpPr>
              <a:endCxn id="25" idx="1"/>
            </p:cNvCxnSpPr>
            <p:nvPr/>
          </p:nvCxnSpPr>
          <p:spPr>
            <a:xfrm>
              <a:off x="4940154" y="2493739"/>
              <a:ext cx="596900" cy="120122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0" name="Straight Connector 29"/>
            <p:cNvCxnSpPr>
              <a:endCxn id="25" idx="1"/>
            </p:cNvCxnSpPr>
            <p:nvPr/>
          </p:nvCxnSpPr>
          <p:spPr>
            <a:xfrm>
              <a:off x="4787754" y="2388964"/>
              <a:ext cx="749300" cy="224897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31" name="Rounded Rectangle 30"/>
            <p:cNvSpPr/>
            <p:nvPr/>
          </p:nvSpPr>
          <p:spPr>
            <a:xfrm>
              <a:off x="3620941" y="2405900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3773341" y="2558300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</a:t>
              </a:r>
              <a:r>
                <a:rPr lang="en-US" kern="0" dirty="0" err="1">
                  <a:solidFill>
                    <a:srgbClr val="FFFFFF"/>
                  </a:solidFill>
                  <a:latin typeface="Helvetica"/>
                  <a:cs typeface="Helvetica"/>
                </a:rPr>
                <a:t>Asic</a:t>
              </a:r>
              <a:endParaRPr lang="en-US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925741" y="2710700"/>
              <a:ext cx="1319213" cy="515937"/>
            </a:xfrm>
            <a:prstGeom prst="roundRect">
              <a:avLst/>
            </a:prstGeom>
            <a:solidFill>
              <a:srgbClr val="00BFFF">
                <a:lumMod val="6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TARGET ASIC</a:t>
              </a:r>
            </a:p>
          </p:txBody>
        </p:sp>
        <p:cxnSp>
          <p:nvCxnSpPr>
            <p:cNvPr id="34" name="Straight Connector 33"/>
            <p:cNvCxnSpPr>
              <a:stCxn id="41" idx="3"/>
              <a:endCxn id="33" idx="1"/>
            </p:cNvCxnSpPr>
            <p:nvPr/>
          </p:nvCxnSpPr>
          <p:spPr>
            <a:xfrm>
              <a:off x="2979146" y="2968669"/>
              <a:ext cx="946595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5" name="Straight Connector 34"/>
            <p:cNvCxnSpPr>
              <a:endCxn id="32" idx="1"/>
            </p:cNvCxnSpPr>
            <p:nvPr/>
          </p:nvCxnSpPr>
          <p:spPr>
            <a:xfrm>
              <a:off x="2960541" y="2815475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>
            <a:xfrm>
              <a:off x="2776978" y="2663075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37" name="Straight Connector 36"/>
            <p:cNvCxnSpPr>
              <a:endCxn id="24" idx="1"/>
            </p:cNvCxnSpPr>
            <p:nvPr/>
          </p:nvCxnSpPr>
          <p:spPr>
            <a:xfrm>
              <a:off x="2655741" y="2510675"/>
              <a:ext cx="812800" cy="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38" name="Rounded Rectangle 37"/>
            <p:cNvSpPr/>
            <p:nvPr/>
          </p:nvSpPr>
          <p:spPr>
            <a:xfrm>
              <a:off x="1204321" y="2253500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1356721" y="2405900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509121" y="2558300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Preamps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661521" y="2710700"/>
              <a:ext cx="1317625" cy="515937"/>
            </a:xfrm>
            <a:prstGeom prst="roundRect">
              <a:avLst/>
            </a:prstGeom>
            <a:solidFill>
              <a:srgbClr val="D9DBEB">
                <a:lumMod val="75000"/>
              </a:srgbClr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16 x Preamp</a:t>
              </a:r>
            </a:p>
          </p:txBody>
        </p:sp>
        <p:cxnSp>
          <p:nvCxnSpPr>
            <p:cNvPr id="42" name="Straight Connector 41"/>
            <p:cNvCxnSpPr>
              <a:endCxn id="41" idx="1"/>
            </p:cNvCxnSpPr>
            <p:nvPr/>
          </p:nvCxnSpPr>
          <p:spPr>
            <a:xfrm>
              <a:off x="932859" y="2739275"/>
              <a:ext cx="728662" cy="2286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3" name="Straight Connector 42"/>
            <p:cNvCxnSpPr>
              <a:endCxn id="40" idx="1"/>
            </p:cNvCxnSpPr>
            <p:nvPr/>
          </p:nvCxnSpPr>
          <p:spPr>
            <a:xfrm>
              <a:off x="932859" y="2739275"/>
              <a:ext cx="576262" cy="762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4" name="Straight Connector 43"/>
            <p:cNvCxnSpPr>
              <a:endCxn id="39" idx="1"/>
            </p:cNvCxnSpPr>
            <p:nvPr/>
          </p:nvCxnSpPr>
          <p:spPr>
            <a:xfrm flipV="1">
              <a:off x="932859" y="2663075"/>
              <a:ext cx="423862" cy="762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5" name="Straight Connector 44"/>
            <p:cNvCxnSpPr>
              <a:endCxn id="38" idx="1"/>
            </p:cNvCxnSpPr>
            <p:nvPr/>
          </p:nvCxnSpPr>
          <p:spPr>
            <a:xfrm flipV="1">
              <a:off x="932859" y="2510675"/>
              <a:ext cx="271462" cy="22860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6" name="Straight Connector 45"/>
            <p:cNvCxnSpPr>
              <a:stCxn id="25" idx="3"/>
            </p:cNvCxnSpPr>
            <p:nvPr/>
          </p:nvCxnSpPr>
          <p:spPr>
            <a:xfrm>
              <a:off x="6810229" y="2613861"/>
              <a:ext cx="702697" cy="7875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cxnSp>
          <p:nvCxnSpPr>
            <p:cNvPr id="47" name="Straight Connector 46"/>
            <p:cNvCxnSpPr>
              <a:stCxn id="51" idx="3"/>
              <a:endCxn id="48" idx="1"/>
            </p:cNvCxnSpPr>
            <p:nvPr/>
          </p:nvCxnSpPr>
          <p:spPr>
            <a:xfrm flipH="1" flipV="1">
              <a:off x="753171" y="3379124"/>
              <a:ext cx="3951" cy="781964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dash"/>
              <a:tailEnd type="oval"/>
            </a:ln>
            <a:effectLst/>
          </p:spPr>
        </p:cxnSp>
        <p:sp>
          <p:nvSpPr>
            <p:cNvPr id="48" name="Rounded Rectangle 47"/>
            <p:cNvSpPr/>
            <p:nvPr/>
          </p:nvSpPr>
          <p:spPr>
            <a:xfrm rot="16200000">
              <a:off x="111213" y="2435362"/>
              <a:ext cx="1283914" cy="603609"/>
            </a:xfrm>
            <a:prstGeom prst="roundRect">
              <a:avLst/>
            </a:prstGeom>
            <a:solidFill>
              <a:srgbClr val="3366FF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64 Pixel Module</a:t>
              </a:r>
              <a:endParaRPr lang="en-US" sz="1100" kern="0" dirty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5252362" y="3130329"/>
              <a:ext cx="2273393" cy="30170"/>
            </a:xfrm>
            <a:prstGeom prst="line">
              <a:avLst/>
            </a:prstGeom>
            <a:noFill/>
            <a:ln w="12700" cap="flat" cmpd="sng" algn="ctr">
              <a:solidFill>
                <a:srgbClr val="27408B"/>
              </a:solidFill>
              <a:prstDash val="solid"/>
              <a:tailEnd type="oval"/>
            </a:ln>
            <a:effectLst/>
          </p:spPr>
        </p:cxnSp>
        <p:sp>
          <p:nvSpPr>
            <p:cNvPr id="50" name="Rounded Rectangle 49"/>
            <p:cNvSpPr/>
            <p:nvPr/>
          </p:nvSpPr>
          <p:spPr>
            <a:xfrm rot="16200000">
              <a:off x="6370974" y="3163859"/>
              <a:ext cx="2889250" cy="556230"/>
            </a:xfrm>
            <a:prstGeom prst="roundRect">
              <a:avLst/>
            </a:prstGeom>
            <a:solidFill>
              <a:srgbClr val="0000CC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Backplane Board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 rot="16200000">
              <a:off x="115165" y="4501240"/>
              <a:ext cx="1283914" cy="603609"/>
            </a:xfrm>
            <a:prstGeom prst="roundRect">
              <a:avLst/>
            </a:prstGeom>
            <a:solidFill>
              <a:srgbClr val="3366FF"/>
            </a:solidFill>
            <a:ln w="6350" cap="flat" cmpd="sng" algn="ctr">
              <a:solidFill>
                <a:srgbClr val="27408B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Helvetica"/>
                  <a:cs typeface="Helvetica"/>
                </a:rPr>
                <a:t>64 Pixel Module</a:t>
              </a:r>
            </a:p>
          </p:txBody>
        </p:sp>
        <p:sp>
          <p:nvSpPr>
            <p:cNvPr id="52" name="Content Placeholder 2"/>
            <p:cNvSpPr txBox="1">
              <a:spLocks/>
            </p:cNvSpPr>
            <p:nvPr/>
          </p:nvSpPr>
          <p:spPr bwMode="auto">
            <a:xfrm>
              <a:off x="4356147" y="1918534"/>
              <a:ext cx="1821391" cy="359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20000"/>
                </a:spcBef>
                <a:buFont typeface="Arial" pitchFamily="-1" charset="0"/>
                <a:buNone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ea typeface="Futura Std Book" charset="0"/>
                  <a:cs typeface="Helvetica"/>
                </a:rPr>
                <a:t>TARGET Module</a:t>
              </a:r>
            </a:p>
          </p:txBody>
        </p:sp>
        <p:cxnSp>
          <p:nvCxnSpPr>
            <p:cNvPr id="63" name="Straight Connector 62"/>
            <p:cNvCxnSpPr>
              <a:stCxn id="65" idx="1"/>
              <a:endCxn id="66" idx="0"/>
            </p:cNvCxnSpPr>
            <p:nvPr/>
          </p:nvCxnSpPr>
          <p:spPr>
            <a:xfrm flipH="1">
              <a:off x="3463158" y="3067102"/>
              <a:ext cx="3902334" cy="495526"/>
            </a:xfrm>
            <a:prstGeom prst="line">
              <a:avLst/>
            </a:prstGeom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65" idx="5"/>
              <a:endCxn id="66" idx="5"/>
            </p:cNvCxnSpPr>
            <p:nvPr/>
          </p:nvCxnSpPr>
          <p:spPr>
            <a:xfrm flipH="1">
              <a:off x="4508716" y="3308217"/>
              <a:ext cx="3098571" cy="2771496"/>
            </a:xfrm>
            <a:prstGeom prst="line">
              <a:avLst/>
            </a:prstGeom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7315414" y="3017166"/>
              <a:ext cx="341951" cy="340987"/>
            </a:xfrm>
            <a:prstGeom prst="ellipse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endParaRPr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1984515" y="3562628"/>
              <a:ext cx="2957286" cy="2948948"/>
            </a:xfrm>
            <a:prstGeom prst="ellipse">
              <a:avLst/>
            </a:prstGeom>
            <a:solidFill>
              <a:srgbClr val="FFFFFF"/>
            </a:solidFill>
            <a:ln w="158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endParaRPr>
            </a:p>
          </p:txBody>
        </p:sp>
        <p:sp>
          <p:nvSpPr>
            <p:cNvPr id="67" name="Content Placeholder 2"/>
            <p:cNvSpPr txBox="1">
              <a:spLocks/>
            </p:cNvSpPr>
            <p:nvPr/>
          </p:nvSpPr>
          <p:spPr bwMode="auto">
            <a:xfrm>
              <a:off x="2383660" y="3891831"/>
              <a:ext cx="2159000" cy="1900744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rgbClr val="000000"/>
                  </a:solidFill>
                  <a:latin typeface="Helvetica Neue"/>
                  <a:cs typeface="Helvetica Neue"/>
                </a:rPr>
                <a:t>Any 2 </a:t>
              </a:r>
              <a:r>
                <a:rPr lang="en-GB" sz="1600" dirty="0">
                  <a:solidFill>
                    <a:srgbClr val="000000"/>
                  </a:solidFill>
                  <a:latin typeface="Helvetica Neue"/>
                  <a:cs typeface="Helvetica Neue"/>
                </a:rPr>
                <a:t>neighbouring</a:t>
              </a:r>
              <a:r>
                <a:rPr lang="en-US" sz="1600" dirty="0">
                  <a:solidFill>
                    <a:srgbClr val="000000"/>
                  </a:solidFill>
                  <a:latin typeface="Helvetica Neue"/>
                  <a:cs typeface="Helvetica Neue"/>
                </a:rPr>
                <a:t> super-pixels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3537150" y="4555602"/>
              <a:ext cx="720040" cy="720040"/>
              <a:chOff x="2771840" y="1772816"/>
              <a:chExt cx="720040" cy="720040"/>
            </a:xfrm>
          </p:grpSpPr>
          <p:sp>
            <p:nvSpPr>
              <p:cNvPr id="69" name="Rectangle 68"/>
              <p:cNvSpPr>
                <a:spLocks noChangeAspect="1"/>
              </p:cNvSpPr>
              <p:nvPr/>
            </p:nvSpPr>
            <p:spPr>
              <a:xfrm>
                <a:off x="2771840" y="177281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3131880" y="177281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1" name="Rectangle 70"/>
              <p:cNvSpPr>
                <a:spLocks noChangeAspect="1"/>
              </p:cNvSpPr>
              <p:nvPr/>
            </p:nvSpPr>
            <p:spPr>
              <a:xfrm>
                <a:off x="2771840" y="213285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2" name="Rectangle 71"/>
              <p:cNvSpPr>
                <a:spLocks noChangeAspect="1"/>
              </p:cNvSpPr>
              <p:nvPr/>
            </p:nvSpPr>
            <p:spPr>
              <a:xfrm>
                <a:off x="3131880" y="213285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2764264" y="4562858"/>
              <a:ext cx="720040" cy="720040"/>
              <a:chOff x="2771840" y="1772816"/>
              <a:chExt cx="720040" cy="720040"/>
            </a:xfrm>
          </p:grpSpPr>
          <p:sp>
            <p:nvSpPr>
              <p:cNvPr id="74" name="Rectangle 73"/>
              <p:cNvSpPr>
                <a:spLocks noChangeAspect="1"/>
              </p:cNvSpPr>
              <p:nvPr/>
            </p:nvSpPr>
            <p:spPr>
              <a:xfrm>
                <a:off x="2771840" y="177281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5" name="Rectangle 74"/>
              <p:cNvSpPr>
                <a:spLocks noChangeAspect="1"/>
              </p:cNvSpPr>
              <p:nvPr/>
            </p:nvSpPr>
            <p:spPr>
              <a:xfrm>
                <a:off x="3131880" y="177281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2771840" y="213285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3131880" y="2132856"/>
                <a:ext cx="360000" cy="360000"/>
              </a:xfrm>
              <a:prstGeom prst="rect">
                <a:avLst/>
              </a:prstGeom>
              <a:solidFill>
                <a:srgbClr val="3366FF"/>
              </a:solidFill>
              <a:ln w="63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78" name="Content Placeholder 2"/>
            <p:cNvSpPr txBox="1">
              <a:spLocks/>
            </p:cNvSpPr>
            <p:nvPr/>
          </p:nvSpPr>
          <p:spPr bwMode="auto">
            <a:xfrm>
              <a:off x="2347372" y="5296087"/>
              <a:ext cx="2231571" cy="1060080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1600" dirty="0">
                  <a:solidFill>
                    <a:srgbClr val="000000"/>
                  </a:solidFill>
                  <a:latin typeface="Helvetica Neue"/>
                  <a:cs typeface="Helvetica Neue"/>
                </a:rPr>
                <a:t>Following camera trigger data read out to central location</a:t>
              </a:r>
            </a:p>
          </p:txBody>
        </p:sp>
        <p:sp>
          <p:nvSpPr>
            <p:cNvPr id="79" name="Content Placeholder 2"/>
            <p:cNvSpPr txBox="1">
              <a:spLocks/>
            </p:cNvSpPr>
            <p:nvPr/>
          </p:nvSpPr>
          <p:spPr bwMode="auto">
            <a:xfrm>
              <a:off x="6810145" y="2152884"/>
              <a:ext cx="696472" cy="90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>
              <a:normAutofit/>
            </a:bodyPr>
            <a:lstStyle>
              <a:lvl1pPr marL="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4572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144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3716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828800" indent="0" algn="ctr" defTabSz="457200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en-US" sz="1200" i="1" dirty="0">
                  <a:solidFill>
                    <a:srgbClr val="000000"/>
                  </a:solidFill>
                  <a:latin typeface="Helvetica"/>
                  <a:cs typeface="Helvetica"/>
                </a:rPr>
                <a:t> UDP Data</a:t>
              </a:r>
            </a:p>
          </p:txBody>
        </p:sp>
      </p:grpSp>
      <p:sp>
        <p:nvSpPr>
          <p:cNvPr id="81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14</a:t>
            </a:fld>
            <a:endParaRPr lang="en-GB" sz="1400" dirty="0"/>
          </a:p>
        </p:txBody>
      </p:sp>
      <p:sp>
        <p:nvSpPr>
          <p:cNvPr id="82" name="Content Placeholder 2"/>
          <p:cNvSpPr txBox="1">
            <a:spLocks/>
          </p:cNvSpPr>
          <p:nvPr/>
        </p:nvSpPr>
        <p:spPr bwMode="auto">
          <a:xfrm>
            <a:off x="465235" y="3324876"/>
            <a:ext cx="150706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dirty="0" err="1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rPr>
              <a:t>x</a:t>
            </a:r>
            <a:r>
              <a:rPr lang="en-US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rPr>
              <a:t> 32</a:t>
            </a:r>
          </a:p>
        </p:txBody>
      </p:sp>
    </p:spTree>
    <p:extLst>
      <p:ext uri="{BB962C8B-B14F-4D97-AF65-F5344CB8AC3E}">
        <p14:creationId xmlns:p14="http://schemas.microsoft.com/office/powerpoint/2010/main" val="2942561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</a:t>
            </a:r>
          </a:p>
        </p:txBody>
      </p:sp>
      <p:sp>
        <p:nvSpPr>
          <p:cNvPr id="99" name="Content Placeholder 98"/>
          <p:cNvSpPr>
            <a:spLocks noGrp="1"/>
          </p:cNvSpPr>
          <p:nvPr>
            <p:ph sz="half" idx="1"/>
          </p:nvPr>
        </p:nvSpPr>
        <p:spPr>
          <a:xfrm>
            <a:off x="495298" y="1533525"/>
            <a:ext cx="2743252" cy="5135563"/>
          </a:xfrm>
        </p:spPr>
        <p:txBody>
          <a:bodyPr/>
          <a:lstStyle/>
          <a:p>
            <a:r>
              <a:rPr lang="en-GB" dirty="0"/>
              <a:t>Leicester 2015, CHEC-M complete.</a:t>
            </a:r>
          </a:p>
          <a:p>
            <a:r>
              <a:rPr lang="en-GB" dirty="0"/>
              <a:t>FEE:</a:t>
            </a:r>
          </a:p>
          <a:p>
            <a:pPr lvl="1"/>
            <a:r>
              <a:rPr lang="en-GB" dirty="0"/>
              <a:t>Preamp/shaper.</a:t>
            </a:r>
          </a:p>
          <a:p>
            <a:pPr lvl="1"/>
            <a:r>
              <a:rPr lang="en-GB" dirty="0"/>
              <a:t>TARGET 5 module for digitisation and FE trigger.</a:t>
            </a:r>
          </a:p>
          <a:p>
            <a:r>
              <a:rPr lang="en-GB" dirty="0"/>
              <a:t>BEE:</a:t>
            </a:r>
          </a:p>
          <a:p>
            <a:pPr lvl="1"/>
            <a:r>
              <a:rPr lang="en-GB" dirty="0"/>
              <a:t>2 DAQ boards,</a:t>
            </a:r>
            <a:br>
              <a:rPr lang="en-GB" dirty="0"/>
            </a:br>
            <a:r>
              <a:rPr lang="en-GB" dirty="0"/>
              <a:t>each 2 × 1 Gb/s. </a:t>
            </a:r>
          </a:p>
          <a:p>
            <a:pPr lvl="1"/>
            <a:r>
              <a:rPr lang="en-GB" dirty="0"/>
              <a:t>Backplane for  camera trigger (identical to SCT Backplane).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3045049" y="1654950"/>
            <a:ext cx="6564353" cy="4742856"/>
            <a:chOff x="692458" y="1646073"/>
            <a:chExt cx="6564353" cy="4742856"/>
          </a:xfrm>
        </p:grpSpPr>
        <p:pic>
          <p:nvPicPr>
            <p:cNvPr id="18" name="Picture 17" descr="003609-2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3123" r="94535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909" r="8211"/>
            <a:stretch/>
          </p:blipFill>
          <p:spPr>
            <a:xfrm>
              <a:off x="1322772" y="1672334"/>
              <a:ext cx="5530789" cy="464457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308153" y="2042855"/>
              <a:ext cx="8261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Lid motor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2458" y="5698453"/>
              <a:ext cx="22073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Motor Bulk-head Connectors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2065" y="5155030"/>
              <a:ext cx="19552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Lid Locking Mechanism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96648" y="2595446"/>
              <a:ext cx="1813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Photodetectors and front end electronics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77739" y="1805441"/>
              <a:ext cx="390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Lid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98484" y="1646073"/>
              <a:ext cx="11909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Pointing LEDs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50439" y="3898779"/>
              <a:ext cx="1062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LED Flasher Units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58431" y="5978670"/>
              <a:ext cx="10560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Enclosure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77375" y="6111930"/>
              <a:ext cx="18612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Thermal Exchange Unit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352583" y="1803461"/>
              <a:ext cx="423591" cy="1980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 flipH="1">
              <a:off x="5234082" y="1984099"/>
              <a:ext cx="394803" cy="104935"/>
              <a:chOff x="1958935" y="230412"/>
              <a:chExt cx="526682" cy="139988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 flipH="1" flipV="1">
              <a:off x="3961669" y="3010508"/>
              <a:ext cx="354278" cy="1036270"/>
              <a:chOff x="1995824" y="257026"/>
              <a:chExt cx="526682" cy="139988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 flipV="1">
                <a:off x="1995824" y="257026"/>
                <a:ext cx="275124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270949" y="257026"/>
                <a:ext cx="251557" cy="139988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>
              <a:off x="1821918" y="3010506"/>
              <a:ext cx="320110" cy="1036274"/>
              <a:chOff x="1888733" y="279475"/>
              <a:chExt cx="376442" cy="129063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V="1">
                <a:off x="1888733" y="279475"/>
                <a:ext cx="0" cy="59387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888737" y="338862"/>
                <a:ext cx="376438" cy="69676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 flipH="1" flipV="1">
              <a:off x="5215738" y="5771106"/>
              <a:ext cx="693827" cy="352953"/>
              <a:chOff x="1958935" y="230412"/>
              <a:chExt cx="526682" cy="139988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 flipV="1">
              <a:off x="3896356" y="6016759"/>
              <a:ext cx="419591" cy="244485"/>
              <a:chOff x="1958935" y="230412"/>
              <a:chExt cx="526682" cy="139988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4978003" y="3437117"/>
              <a:ext cx="1062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Mounting eyelets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54229" y="4748104"/>
              <a:ext cx="10628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Focal plane plate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200728" y="4203209"/>
              <a:ext cx="10560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rPr>
                <a:t>Desiccator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 flipH="1" flipV="1">
              <a:off x="6055410" y="3588146"/>
              <a:ext cx="346913" cy="772297"/>
              <a:chOff x="1958937" y="230412"/>
              <a:chExt cx="526680" cy="139988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 flipV="1">
              <a:off x="2862393" y="5605601"/>
              <a:ext cx="637558" cy="244485"/>
              <a:chOff x="1958935" y="230412"/>
              <a:chExt cx="526682" cy="139988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/>
            <p:cNvGrpSpPr/>
            <p:nvPr/>
          </p:nvGrpSpPr>
          <p:grpSpPr>
            <a:xfrm rot="16200000">
              <a:off x="2025991" y="4789736"/>
              <a:ext cx="329841" cy="510224"/>
              <a:chOff x="2147611" y="230412"/>
              <a:chExt cx="338006" cy="13998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5400000" flipV="1">
                <a:off x="2258810" y="119213"/>
                <a:ext cx="0" cy="222397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 flipH="1" flipV="1">
              <a:off x="3527561" y="4194331"/>
              <a:ext cx="354278" cy="715574"/>
              <a:chOff x="1995824" y="257026"/>
              <a:chExt cx="526682" cy="139988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 flipV="1">
                <a:off x="1995824" y="257026"/>
                <a:ext cx="275124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2270949" y="257026"/>
                <a:ext cx="251557" cy="139988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 rot="5400000" flipH="1">
              <a:off x="5092820" y="3140354"/>
              <a:ext cx="282521" cy="411443"/>
              <a:chOff x="1995824" y="257026"/>
              <a:chExt cx="526682" cy="139988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flipV="1">
                <a:off x="1995824" y="257026"/>
                <a:ext cx="275124" cy="0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2270949" y="257026"/>
                <a:ext cx="251557" cy="139988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1" name="Straight Connector 70"/>
            <p:cNvCxnSpPr/>
            <p:nvPr/>
          </p:nvCxnSpPr>
          <p:spPr>
            <a:xfrm flipV="1">
              <a:off x="2601157" y="1984100"/>
              <a:ext cx="718148" cy="217562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2077375" y="2201662"/>
              <a:ext cx="523782" cy="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15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1862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Completing the </a:t>
            </a:r>
            <a:br>
              <a:rPr lang="en-GB" dirty="0"/>
            </a:br>
            <a:r>
              <a:rPr lang="en-GB" dirty="0"/>
              <a:t>GCT prototype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Camera shipped to</a:t>
            </a:r>
            <a:br>
              <a:rPr lang="en-GB" dirty="0"/>
            </a:br>
            <a:r>
              <a:rPr lang="en-GB" dirty="0"/>
              <a:t>Paris on air-ride</a:t>
            </a:r>
            <a:br>
              <a:rPr lang="en-GB" dirty="0"/>
            </a:br>
            <a:r>
              <a:rPr lang="en-GB" dirty="0"/>
              <a:t>vehicle.</a:t>
            </a:r>
          </a:p>
          <a:p>
            <a:r>
              <a:rPr lang="en-GB" dirty="0"/>
              <a:t>Transported in case</a:t>
            </a:r>
            <a:br>
              <a:rPr lang="en-GB" dirty="0"/>
            </a:br>
            <a:r>
              <a:rPr lang="en-GB" dirty="0"/>
              <a:t>designed for musical</a:t>
            </a:r>
            <a:br>
              <a:rPr lang="en-GB" dirty="0"/>
            </a:br>
            <a:r>
              <a:rPr lang="en-GB" dirty="0"/>
              <a:t>equipment.</a:t>
            </a:r>
          </a:p>
          <a:p>
            <a:r>
              <a:rPr lang="en-GB" dirty="0"/>
              <a:t>Arrived 13</a:t>
            </a:r>
            <a:r>
              <a:rPr lang="en-GB" baseline="30000" dirty="0"/>
              <a:t>th</a:t>
            </a:r>
            <a:r>
              <a:rPr lang="en-GB" dirty="0"/>
              <a:t> November.</a:t>
            </a:r>
          </a:p>
          <a:p>
            <a:r>
              <a:rPr lang="en-GB" dirty="0"/>
              <a:t>Packing and</a:t>
            </a:r>
            <a:br>
              <a:rPr lang="en-GB" dirty="0"/>
            </a:br>
            <a:r>
              <a:rPr lang="en-GB" dirty="0"/>
              <a:t>transport procedures</a:t>
            </a:r>
            <a:br>
              <a:rPr lang="en-GB" dirty="0"/>
            </a:br>
            <a:r>
              <a:rPr lang="en-GB" dirty="0"/>
              <a:t>documented.</a:t>
            </a:r>
          </a:p>
          <a:p>
            <a:r>
              <a:rPr lang="en-GB" dirty="0"/>
              <a:t>Max. acceleration</a:t>
            </a:r>
            <a:br>
              <a:rPr lang="en-GB" dirty="0"/>
            </a:br>
            <a:r>
              <a:rPr lang="en-GB" dirty="0"/>
              <a:t>3.2 g along z axis,</a:t>
            </a:r>
            <a:br>
              <a:rPr lang="en-GB" dirty="0"/>
            </a:br>
            <a:r>
              <a:rPr lang="en-GB" dirty="0"/>
              <a:t>no damage caused.</a:t>
            </a:r>
          </a:p>
          <a:p>
            <a:r>
              <a:rPr lang="en-GB" dirty="0"/>
              <a:t>Checked, then installed on telescope on Friday 20</a:t>
            </a:r>
            <a:r>
              <a:rPr lang="en-GB" baseline="30000" dirty="0"/>
              <a:t>th</a:t>
            </a:r>
            <a:r>
              <a:rPr lang="en-GB" dirty="0"/>
              <a:t> November.</a:t>
            </a:r>
          </a:p>
        </p:txBody>
      </p:sp>
      <p:pic>
        <p:nvPicPr>
          <p:cNvPr id="2050" name="63F00987-BB41-40D7-B40F-83A23BC78BE3" descr="F7965430-72EF-48E9-8348-E398B05DB4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89" y="8878"/>
            <a:ext cx="4551813" cy="684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976" y="1569384"/>
            <a:ext cx="1831113" cy="1872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976" r="12396"/>
          <a:stretch/>
        </p:blipFill>
        <p:spPr>
          <a:xfrm>
            <a:off x="3307976" y="3993731"/>
            <a:ext cx="1855694" cy="176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35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Verify camera operation on telescope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Check that</a:t>
            </a:r>
            <a:br>
              <a:rPr lang="en-GB" dirty="0"/>
            </a:br>
            <a:r>
              <a:rPr lang="en-GB" dirty="0"/>
              <a:t>operation</a:t>
            </a:r>
            <a:br>
              <a:rPr lang="en-GB" dirty="0"/>
            </a:br>
            <a:r>
              <a:rPr lang="en-GB" dirty="0"/>
              <a:t>safe, e.g.</a:t>
            </a:r>
            <a:br>
              <a:rPr lang="en-GB" dirty="0"/>
            </a:br>
            <a:r>
              <a:rPr lang="en-GB" dirty="0"/>
              <a:t>TARGET</a:t>
            </a:r>
            <a:br>
              <a:rPr lang="en-GB" dirty="0"/>
            </a:br>
            <a:r>
              <a:rPr lang="en-GB" dirty="0"/>
              <a:t>module</a:t>
            </a:r>
            <a:br>
              <a:rPr lang="en-GB" dirty="0"/>
            </a:br>
            <a:r>
              <a:rPr lang="en-GB" dirty="0"/>
              <a:t>temperatures.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Check</a:t>
            </a:r>
            <a:br>
              <a:rPr lang="en-GB" dirty="0"/>
            </a:br>
            <a:r>
              <a:rPr lang="en-GB" dirty="0"/>
              <a:t>electronics</a:t>
            </a:r>
            <a:br>
              <a:rPr lang="en-GB" dirty="0"/>
            </a:br>
            <a:r>
              <a:rPr lang="en-GB" dirty="0"/>
              <a:t>performance,</a:t>
            </a:r>
            <a:br>
              <a:rPr lang="en-GB" dirty="0"/>
            </a:br>
            <a:r>
              <a:rPr lang="en-GB" dirty="0"/>
              <a:t>e.g. transfer</a:t>
            </a:r>
            <a:br>
              <a:rPr lang="en-GB" dirty="0"/>
            </a:br>
            <a:r>
              <a:rPr lang="en-GB" dirty="0"/>
              <a:t>functions.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Check that MAPMs functioning as expected – look for single photo-electron peak: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7" y="1533525"/>
            <a:ext cx="2424939" cy="2274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000" y="2568337"/>
            <a:ext cx="4277700" cy="31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80" y="3932806"/>
            <a:ext cx="2453138" cy="2337185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17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69737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tests of the GCT prototype on sky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9252382" cy="5135563"/>
          </a:xfrm>
        </p:spPr>
        <p:txBody>
          <a:bodyPr/>
          <a:lstStyle/>
          <a:p>
            <a:r>
              <a:rPr lang="en-GB" dirty="0"/>
              <a:t>Night of Thursday 26</a:t>
            </a:r>
            <a:r>
              <a:rPr lang="en-GB" baseline="30000" dirty="0"/>
              <a:t>th</a:t>
            </a:r>
            <a:r>
              <a:rPr lang="en-GB" dirty="0"/>
              <a:t> November, NSB &gt; 40 times that expected on CTA sites…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" b="5430"/>
          <a:stretch/>
        </p:blipFill>
        <p:spPr>
          <a:xfrm>
            <a:off x="674707" y="2016203"/>
            <a:ext cx="8922054" cy="47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16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tests of the GCT prototype on sky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8817376" cy="5135563"/>
          </a:xfrm>
        </p:spPr>
        <p:txBody>
          <a:bodyPr/>
          <a:lstStyle/>
          <a:p>
            <a:r>
              <a:rPr lang="en-GB" dirty="0"/>
              <a:t>…but successfully observed Cherenkov light from ~ 50 TeV showers.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1" y="2218666"/>
            <a:ext cx="9615174" cy="2948140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19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93740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875" y="5468560"/>
            <a:ext cx="1830150" cy="123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CTA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5135563"/>
          </a:xfrm>
        </p:spPr>
        <p:txBody>
          <a:bodyPr/>
          <a:lstStyle/>
          <a:p>
            <a:r>
              <a:rPr lang="en-GB" dirty="0"/>
              <a:t>CTA Letter of Intent (5 pages) produced in November 2005, with 62 signatories, including Paula Chadwick (Durham) and Johannes Knapp (then Leeds).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		</a:t>
            </a:r>
          </a:p>
          <a:p>
            <a:r>
              <a:rPr lang="en-GB" dirty="0"/>
              <a:t>Now CTA has nearly 1500 members from 224 institutes and 33 countries.</a:t>
            </a:r>
          </a:p>
          <a:p>
            <a:r>
              <a:rPr lang="en-GB" dirty="0"/>
              <a:t>A total of 62 members from 12 institutes are based in the UK.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Technical Design Report produced in May 2015 (2424 pages).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21" y="3130191"/>
            <a:ext cx="3991050" cy="75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21" y="4443277"/>
            <a:ext cx="3417750" cy="935000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054224"/>
              </p:ext>
            </p:extLst>
          </p:nvPr>
        </p:nvGraphicFramePr>
        <p:xfrm>
          <a:off x="2702487" y="3846047"/>
          <a:ext cx="635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6" imgW="63360" imgH="571320" progId="Equation.DSMT4">
                  <p:embed/>
                </p:oleObj>
              </mc:Choice>
              <mc:Fallback>
                <p:oleObj name="Equation" r:id="rId6" imgW="633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02487" y="3846047"/>
                        <a:ext cx="635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9905" y="4699108"/>
            <a:ext cx="1918350" cy="1380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502" y="4672211"/>
            <a:ext cx="1852200" cy="131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t="18268"/>
          <a:stretch/>
        </p:blipFill>
        <p:spPr>
          <a:xfrm>
            <a:off x="5337403" y="2178422"/>
            <a:ext cx="3847292" cy="2544916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19470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tests of the GCT prototype on sky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November.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10" y="1960036"/>
            <a:ext cx="7124700" cy="4629150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20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89437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tests of the GCT prototype on sky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November.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79" y="1963178"/>
            <a:ext cx="7124700" cy="4629150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21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66708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tests of the GCT prototype on sky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November.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12" y="1963091"/>
            <a:ext cx="7124700" cy="4629150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22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96459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GCT Inauguration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5299" y="1542490"/>
            <a:ext cx="8406653" cy="600075"/>
          </a:xfrm>
        </p:spPr>
        <p:txBody>
          <a:bodyPr/>
          <a:lstStyle/>
          <a:p>
            <a:r>
              <a:rPr lang="en-GB" dirty="0"/>
              <a:t>December 1</a:t>
            </a:r>
            <a:r>
              <a:rPr lang="en-GB" baseline="30000" dirty="0"/>
              <a:t>st</a:t>
            </a:r>
            <a:r>
              <a:rPr lang="en-GB" dirty="0"/>
              <a:t> 2015, in association with “SST science” meeting.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/>
          <a:stretch/>
        </p:blipFill>
        <p:spPr>
          <a:xfrm>
            <a:off x="633392" y="1981198"/>
            <a:ext cx="8130466" cy="4419599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23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25068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have we learnt?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Identified and fixed bugs in electronics.</a:t>
            </a:r>
          </a:p>
          <a:p>
            <a:r>
              <a:rPr lang="en-GB" dirty="0"/>
              <a:t>Time invested in simplifying installation/maintenance procedures is well spent.</a:t>
            </a:r>
          </a:p>
          <a:p>
            <a:r>
              <a:rPr lang="en-GB" dirty="0"/>
              <a:t>Prototype helps identify problems you wouldn’t otherwise spot:</a:t>
            </a:r>
          </a:p>
          <a:p>
            <a:pPr lvl="1"/>
            <a:r>
              <a:rPr lang="en-GB" dirty="0"/>
              <a:t>Need handles on camera.</a:t>
            </a:r>
          </a:p>
          <a:p>
            <a:pPr lvl="1"/>
            <a:r>
              <a:rPr lang="en-GB" dirty="0"/>
              <a:t>Need “dummy connectors” for tubes and cables when camera not on telescope to prevent things flapping around and keep them clean.</a:t>
            </a:r>
          </a:p>
          <a:p>
            <a:r>
              <a:rPr lang="en-GB" dirty="0"/>
              <a:t>Prototype aids production and checking of documentation.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476" y="1483997"/>
            <a:ext cx="4004667" cy="5170113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24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293416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have we learnt?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4487753" cy="5135563"/>
          </a:xfrm>
        </p:spPr>
        <p:txBody>
          <a:bodyPr/>
          <a:lstStyle/>
          <a:p>
            <a:r>
              <a:rPr lang="en-GB" dirty="0"/>
              <a:t>We need to work on mirrors and  mirror production processes.</a:t>
            </a:r>
          </a:p>
          <a:p>
            <a:r>
              <a:rPr lang="en-GB" dirty="0"/>
              <a:t>Can see by eye that two panels of the secondary are of poor quality. </a:t>
            </a:r>
          </a:p>
          <a:p>
            <a:r>
              <a:rPr lang="en-GB" dirty="0"/>
              <a:t>Try casting aluminium, machining, applying nickel layer, polishing, coating with aluminium and SiO</a:t>
            </a:r>
            <a:r>
              <a:rPr lang="en-GB" baseline="-25000" dirty="0"/>
              <a:t>2</a:t>
            </a:r>
            <a:r>
              <a:rPr lang="en-GB" dirty="0"/>
              <a:t>.</a:t>
            </a:r>
          </a:p>
          <a:p>
            <a:r>
              <a:rPr lang="en-GB" dirty="0"/>
              <a:t>Nickel layer improves surface quality, but also needed if mirror to be recoated, otherwise old Al coating cannot be stripped off.</a:t>
            </a:r>
          </a:p>
          <a:p>
            <a:r>
              <a:rPr lang="en-GB" dirty="0"/>
              <a:t>Good quality control needed.</a:t>
            </a:r>
          </a:p>
          <a:p>
            <a:r>
              <a:rPr lang="en-GB" dirty="0"/>
              <a:t>Casting should reduce cost (applies also to structural elements.)</a:t>
            </a:r>
          </a:p>
          <a:p>
            <a:r>
              <a:rPr lang="en-GB" dirty="0"/>
              <a:t>Look at glass mirror construction.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Bad panel in GCT secondary.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1125" y="2590294"/>
            <a:ext cx="4671503" cy="3503627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25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28490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Immediate next steps for</a:t>
            </a:r>
            <a:br>
              <a:rPr lang="en-GB" dirty="0"/>
            </a:br>
            <a:r>
              <a:rPr lang="en-GB" dirty="0"/>
              <a:t>the GCT, SST and CTA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GCT</a:t>
            </a:r>
          </a:p>
          <a:p>
            <a:pPr lvl="1"/>
            <a:r>
              <a:rPr lang="en-GB" dirty="0"/>
              <a:t>Complete commissioning and testing of GCT camera and structure.</a:t>
            </a:r>
          </a:p>
          <a:p>
            <a:pPr lvl="1"/>
            <a:r>
              <a:rPr lang="en-GB" dirty="0"/>
              <a:t>Put together Expressions of Interest for Project Office that cover construction of 35 GCTs.</a:t>
            </a:r>
          </a:p>
          <a:p>
            <a:pPr lvl="1"/>
            <a:r>
              <a:rPr lang="en-GB" dirty="0"/>
              <a:t>Design pre-production camera and telescope.</a:t>
            </a:r>
          </a:p>
          <a:p>
            <a:pPr lvl="1"/>
            <a:r>
              <a:rPr lang="en-GB" dirty="0"/>
              <a:t>Review design.</a:t>
            </a:r>
          </a:p>
          <a:p>
            <a:r>
              <a:rPr lang="en-GB" dirty="0"/>
              <a:t>SST</a:t>
            </a:r>
          </a:p>
          <a:p>
            <a:pPr lvl="1"/>
            <a:r>
              <a:rPr lang="en-GB" dirty="0"/>
              <a:t>Design foundation that works for all SSTs.</a:t>
            </a:r>
          </a:p>
          <a:p>
            <a:pPr lvl="1"/>
            <a:r>
              <a:rPr lang="en-GB" dirty="0"/>
              <a:t>Find suitable common actuators.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SST cont.</a:t>
            </a:r>
          </a:p>
          <a:p>
            <a:pPr lvl="1"/>
            <a:r>
              <a:rPr lang="en-GB" dirty="0"/>
              <a:t>Look again at ASTRI/GCT common design? </a:t>
            </a:r>
          </a:p>
          <a:p>
            <a:r>
              <a:rPr lang="en-GB" dirty="0"/>
              <a:t>CTA</a:t>
            </a:r>
          </a:p>
          <a:p>
            <a:pPr lvl="1"/>
            <a:r>
              <a:rPr lang="en-GB" dirty="0"/>
              <a:t>Provide information on site.</a:t>
            </a:r>
          </a:p>
          <a:p>
            <a:pPr lvl="1"/>
            <a:r>
              <a:rPr lang="en-GB" dirty="0"/>
              <a:t>Agreement on common control systems needed (e.g. PLCs – use ESO favoured solution?) to reduce amount of effort invested in this area.</a:t>
            </a:r>
          </a:p>
          <a:p>
            <a:pPr lvl="1"/>
            <a:r>
              <a:rPr lang="en-GB" dirty="0"/>
              <a:t>Collate Expressions of Interest.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26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21807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ipm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405" y="1916766"/>
            <a:ext cx="2317475" cy="2317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 in UK, CHEC-S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Readout chain same as  CHEC-M except for:</a:t>
            </a:r>
          </a:p>
          <a:p>
            <a:pPr lvl="1"/>
            <a:r>
              <a:rPr lang="en-GB" dirty="0"/>
              <a:t>New preamp/shaper to match SiPM signals to readout chain.</a:t>
            </a:r>
          </a:p>
          <a:p>
            <a:pPr lvl="1"/>
            <a:r>
              <a:rPr lang="en-GB" dirty="0"/>
              <a:t>TARGET 7 modules.</a:t>
            </a:r>
          </a:p>
          <a:p>
            <a:pPr lvl="1"/>
            <a:r>
              <a:rPr lang="en-GB" dirty="0"/>
              <a:t>Upgraded DAQ so use one</a:t>
            </a:r>
            <a:br>
              <a:rPr lang="en-GB" dirty="0"/>
            </a:br>
            <a:r>
              <a:rPr lang="en-GB" dirty="0"/>
              <a:t>10 Gb/s board?</a:t>
            </a:r>
          </a:p>
          <a:p>
            <a:pPr lvl="1"/>
            <a:r>
              <a:rPr lang="en-GB" dirty="0"/>
              <a:t>Slightly modified Backplane (now at Washington University).</a:t>
            </a:r>
          </a:p>
          <a:p>
            <a:r>
              <a:rPr lang="en-GB" dirty="0"/>
              <a:t>Mechanics:</a:t>
            </a:r>
          </a:p>
          <a:p>
            <a:pPr lvl="1"/>
            <a:r>
              <a:rPr lang="en-GB" dirty="0"/>
              <a:t>Improved cooling unit.</a:t>
            </a:r>
          </a:p>
          <a:p>
            <a:pPr lvl="1"/>
            <a:r>
              <a:rPr lang="en-GB" dirty="0"/>
              <a:t>Add cooling to faceplate to allow control of SiPM temperature.</a:t>
            </a:r>
          </a:p>
          <a:p>
            <a:pPr lvl="1"/>
            <a:r>
              <a:rPr lang="en-GB" dirty="0"/>
              <a:t>Modifications to simplify mass production/maintenance.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Preamp/shaper: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Gang together four 3 × 3 mm</a:t>
            </a:r>
            <a:r>
              <a:rPr lang="en-GB" baseline="30000" dirty="0"/>
              <a:t>2</a:t>
            </a:r>
            <a:r>
              <a:rPr lang="en-GB" dirty="0"/>
              <a:t> pixels to make a camera (6 × 6 mm</a:t>
            </a:r>
            <a:r>
              <a:rPr lang="en-GB" baseline="30000" dirty="0"/>
              <a:t>2</a:t>
            </a:r>
            <a:r>
              <a:rPr lang="en-GB" dirty="0"/>
              <a:t>) pixel: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5959982" y="4822070"/>
            <a:ext cx="2873828" cy="1796142"/>
            <a:chOff x="5959982" y="4822070"/>
            <a:chExt cx="2873828" cy="1796142"/>
          </a:xfrm>
        </p:grpSpPr>
        <p:pic>
          <p:nvPicPr>
            <p:cNvPr id="14" name="Picture 13" descr="c47_3000new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9982" y="4822070"/>
              <a:ext cx="2873828" cy="1796142"/>
            </a:xfrm>
            <a:prstGeom prst="rect">
              <a:avLst/>
            </a:prstGeom>
          </p:spPr>
        </p:pic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7482843" y="5797867"/>
              <a:ext cx="1333212" cy="30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lnSpcReduction="10000"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6"/>
                </a:buClr>
                <a:buFont typeface="Arial" charset="0"/>
                <a:buChar char="■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6"/>
                </a:buClr>
                <a:buFont typeface="Times New Roman" pitchFamily="18" charset="0"/>
                <a:buChar char="♦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6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6"/>
                </a:buClr>
                <a:buFont typeface="Arial" charset="0"/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6"/>
                </a:buClr>
                <a:buFont typeface="Arial" charset="0"/>
                <a:buChar char="»"/>
                <a:defRPr sz="18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333FF"/>
                </a:buClr>
                <a:buFont typeface="Arial" charset="0"/>
                <a:buChar char="»"/>
                <a:defRPr sz="18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333FF"/>
                </a:buClr>
                <a:buFont typeface="Arial" charset="0"/>
                <a:buChar char="»"/>
                <a:defRPr sz="18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333FF"/>
                </a:buClr>
                <a:buFont typeface="Arial" charset="0"/>
                <a:buChar char="»"/>
                <a:defRPr sz="18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333FF"/>
                </a:buClr>
                <a:buFont typeface="Arial" charset="0"/>
                <a:buChar char="»"/>
                <a:defRPr sz="18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sz="1400" i="1" kern="0" dirty="0">
                  <a:solidFill>
                    <a:schemeClr val="bg1"/>
                  </a:solidFill>
                  <a:latin typeface="Helvetica Neue"/>
                  <a:cs typeface="Helvetica Neue"/>
                </a:rPr>
                <a:t>FWHM ~24 ns</a:t>
              </a:r>
            </a:p>
          </p:txBody>
        </p:sp>
      </p:grpSp>
      <p:sp>
        <p:nvSpPr>
          <p:cNvPr id="11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27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33348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5vsT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59" y="1937517"/>
            <a:ext cx="4021782" cy="3016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7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Sampling performance: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defRPr/>
            </a:pPr>
            <a:r>
              <a:rPr lang="en-US" dirty="0"/>
              <a:t>Range ~1.9 V (and low temperature dependence).</a:t>
            </a:r>
          </a:p>
          <a:p>
            <a:pPr>
              <a:defRPr/>
            </a:pPr>
            <a:r>
              <a:rPr lang="en-US" dirty="0"/>
              <a:t>AC noise: ~ 5% for ~ 2 V signals,</a:t>
            </a:r>
            <a:br>
              <a:rPr lang="en-US" dirty="0"/>
            </a:br>
            <a:r>
              <a:rPr lang="en-US" dirty="0"/>
              <a:t>&lt; 10% for ~ 10 mV signals.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Trigger noise:</a:t>
            </a:r>
          </a:p>
          <a:p>
            <a:pPr lvl="1"/>
            <a:r>
              <a:rPr lang="en-GB" dirty="0"/>
              <a:t>15 mV – surprisingly high.</a:t>
            </a:r>
          </a:p>
          <a:p>
            <a:pPr lvl="1"/>
            <a:r>
              <a:rPr lang="en-GB" dirty="0"/>
              <a:t>Noise is induced by sampling (same problem seen with TARGET 5).</a:t>
            </a:r>
          </a:p>
          <a:p>
            <a:pPr lvl="1"/>
            <a:r>
              <a:rPr lang="en-GB" dirty="0"/>
              <a:t>With sampling off, noise is 4 mV.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3410" y="3935212"/>
            <a:ext cx="202031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b="1" dirty="0"/>
              <a:t>TARGET 7</a:t>
            </a:r>
          </a:p>
          <a:p>
            <a:pPr algn="r"/>
            <a:r>
              <a:rPr lang="en-US" sz="1050" dirty="0"/>
              <a:t>Operating range: 1.9 V</a:t>
            </a:r>
          </a:p>
          <a:p>
            <a:pPr algn="r"/>
            <a:r>
              <a:rPr lang="en-US" sz="1050" dirty="0"/>
              <a:t>Integral nonlinearity: 77 counts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3591575" y="3123491"/>
            <a:ext cx="1795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Justin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Vandenbroucke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28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782517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811156" y="1864308"/>
            <a:ext cx="3146414" cy="2325949"/>
            <a:chOff x="5251859" y="2287278"/>
            <a:chExt cx="4272219" cy="3044082"/>
          </a:xfrm>
        </p:grpSpPr>
        <p:sp>
          <p:nvSpPr>
            <p:cNvPr id="7" name="TextBox 6"/>
            <p:cNvSpPr txBox="1"/>
            <p:nvPr/>
          </p:nvSpPr>
          <p:spPr>
            <a:xfrm>
              <a:off x="7617279" y="5023583"/>
              <a:ext cx="8835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+mn-lt"/>
                </a:rPr>
                <a:t>Angle (°)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19566" r="22000" b="13721"/>
            <a:stretch/>
          </p:blipFill>
          <p:spPr>
            <a:xfrm>
              <a:off x="5521294" y="2287278"/>
              <a:ext cx="3691002" cy="280831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4490241" y="3678447"/>
              <a:ext cx="18310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+mn-lt"/>
                </a:rPr>
                <a:t>              Transmittance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5400000">
              <a:off x="8885891" y="3353608"/>
              <a:ext cx="96859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+mn-lt"/>
                </a:rPr>
                <a:t>Rel. Trans.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CHEC-S SiPMs and window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>
                <a:cs typeface="Arial"/>
              </a:rPr>
              <a:t>Hamamatsu S12642-1616PA-50</a:t>
            </a:r>
            <a:r>
              <a:rPr lang="en-GB" dirty="0">
                <a:cs typeface="Arial"/>
              </a:rPr>
              <a:t> </a:t>
            </a:r>
            <a:r>
              <a:rPr lang="en-GB" dirty="0"/>
              <a:t>SiPMs delivered.</a:t>
            </a:r>
          </a:p>
          <a:p>
            <a:r>
              <a:rPr lang="en-GB" dirty="0"/>
              <a:t>New coating allows water ingress.</a:t>
            </a:r>
          </a:p>
          <a:p>
            <a:r>
              <a:rPr lang="en-GB" dirty="0"/>
              <a:t>CHEC-S needs protective window.</a:t>
            </a:r>
          </a:p>
          <a:p>
            <a:r>
              <a:rPr lang="en-GB" dirty="0"/>
              <a:t>Use PMMA (</a:t>
            </a:r>
            <a:r>
              <a:rPr lang="en-GB" dirty="0" err="1"/>
              <a:t>Polycasa</a:t>
            </a:r>
            <a:r>
              <a:rPr lang="en-GB" dirty="0"/>
              <a:t> XT UVT)?</a:t>
            </a:r>
          </a:p>
          <a:p>
            <a:r>
              <a:rPr lang="en-GB" dirty="0"/>
              <a:t>Thermally form to match curvature of focal plane (no shadowing).</a:t>
            </a:r>
          </a:p>
          <a:p>
            <a:r>
              <a:rPr lang="en-GB" dirty="0"/>
              <a:t>Cut-outs for flashers.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Coat to improve UV transmittance: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First step (</a:t>
            </a:r>
            <a:r>
              <a:rPr lang="en-GB" dirty="0" err="1"/>
              <a:t>Siltint</a:t>
            </a:r>
            <a:r>
              <a:rPr lang="en-GB" dirty="0"/>
              <a:t>):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83" y="4417153"/>
            <a:ext cx="3002580" cy="2251935"/>
          </a:xfrm>
          <a:prstGeom prst="rect">
            <a:avLst/>
          </a:prstGeom>
        </p:spPr>
      </p:pic>
      <p:graphicFrame>
        <p:nvGraphicFramePr>
          <p:cNvPr id="14" name="Mormal Transmittance"/>
          <p:cNvGraphicFramePr>
            <a:graphicFrameLocks/>
          </p:cNvGraphicFramePr>
          <p:nvPr>
            <p:extLst/>
          </p:nvPr>
        </p:nvGraphicFramePr>
        <p:xfrm>
          <a:off x="5388747" y="4491140"/>
          <a:ext cx="3701992" cy="2302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29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1332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Prototype CTA telescopes – MST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43"/>
          <a:stretch/>
        </p:blipFill>
        <p:spPr>
          <a:xfrm>
            <a:off x="514955" y="1541929"/>
            <a:ext cx="7320197" cy="4971608"/>
          </a:xfrm>
          <a:prstGeom prst="rect">
            <a:avLst/>
          </a:prstGeom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3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17789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for CHEC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753927" cy="5135563"/>
          </a:xfrm>
        </p:spPr>
        <p:txBody>
          <a:bodyPr/>
          <a:lstStyle/>
          <a:p>
            <a:r>
              <a:rPr lang="en-GB" dirty="0"/>
              <a:t>Concentrating on “future proof” elements.</a:t>
            </a:r>
          </a:p>
          <a:p>
            <a:r>
              <a:rPr lang="en-GB" dirty="0"/>
              <a:t>TARGET Driver </a:t>
            </a:r>
            <a:br>
              <a:rPr lang="en-GB" dirty="0"/>
            </a:br>
            <a:r>
              <a:rPr lang="en-GB" dirty="0"/>
              <a:t>handles TARGET modules.</a:t>
            </a:r>
          </a:p>
          <a:p>
            <a:r>
              <a:rPr lang="en-GB" dirty="0" err="1"/>
              <a:t>LibCHEC</a:t>
            </a:r>
            <a:r>
              <a:rPr lang="en-GB" dirty="0"/>
              <a:t> for camera operation.</a:t>
            </a:r>
          </a:p>
          <a:p>
            <a:r>
              <a:rPr lang="en-GB" dirty="0"/>
              <a:t>Camera server, steers readout.</a:t>
            </a:r>
          </a:p>
          <a:p>
            <a:r>
              <a:rPr lang="en-GB" dirty="0"/>
              <a:t>Camera controller, monitors and controls hardware and camera server – finite state machine.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329" y="1600609"/>
            <a:ext cx="6569800" cy="4790863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30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78255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Towards pre-production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Tackle noise problems on TARGET chip (cross talk from digitisation affecting trigger).</a:t>
            </a:r>
          </a:p>
          <a:p>
            <a:r>
              <a:rPr lang="en-GB" dirty="0"/>
              <a:t>Split TARGET into:</a:t>
            </a:r>
          </a:p>
          <a:p>
            <a:pPr lvl="1"/>
            <a:r>
              <a:rPr lang="en-GB" dirty="0"/>
              <a:t>TARGET CCTV (CTA companion trigger variant).</a:t>
            </a:r>
          </a:p>
          <a:p>
            <a:pPr lvl="1"/>
            <a:r>
              <a:rPr lang="en-GB" dirty="0"/>
              <a:t>TARGET C (digitisation), pin compatible with TARGET 7.</a:t>
            </a:r>
          </a:p>
          <a:p>
            <a:r>
              <a:rPr lang="en-GB" dirty="0"/>
              <a:t>Tests suggest:</a:t>
            </a:r>
          </a:p>
          <a:p>
            <a:pPr lvl="1"/>
            <a:r>
              <a:rPr lang="en-GB" dirty="0"/>
              <a:t>Threshold &lt; 4 mV.</a:t>
            </a:r>
          </a:p>
          <a:p>
            <a:pPr lvl="1"/>
            <a:r>
              <a:rPr lang="en-GB" dirty="0"/>
              <a:t>Trigger noise &lt; 1 mV.</a:t>
            </a:r>
          </a:p>
          <a:p>
            <a:r>
              <a:rPr lang="en-GB" dirty="0"/>
              <a:t>If achieved, meets CHEC specifications.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TARGET C and CCTV test board:</a:t>
            </a:r>
          </a:p>
        </p:txBody>
      </p:sp>
      <p:pic>
        <p:nvPicPr>
          <p:cNvPr id="5" name="Picture 4" descr="Screen Shot 2015-09-14 at 07.51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4640" y="2814695"/>
            <a:ext cx="4685651" cy="2946950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998342" y="646329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31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74460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 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567496" cy="5135563"/>
          </a:xfrm>
        </p:spPr>
        <p:txBody>
          <a:bodyPr/>
          <a:lstStyle/>
          <a:p>
            <a:r>
              <a:rPr lang="en-GB" dirty="0" err="1"/>
              <a:t>LibCHEC</a:t>
            </a:r>
            <a:r>
              <a:rPr lang="en-GB" dirty="0"/>
              <a:t> offline (calibration and data analysis).</a:t>
            </a:r>
          </a:p>
          <a:p>
            <a:r>
              <a:rPr lang="en-GB" dirty="0"/>
              <a:t>Example analysis chain: read event, convert ADC to voltage, find peak in waveform.</a:t>
            </a:r>
          </a:p>
          <a:p>
            <a:r>
              <a:rPr lang="en-GB" dirty="0"/>
              <a:t>Result: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010" y="1782097"/>
            <a:ext cx="5996480" cy="3454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25" y="4527646"/>
            <a:ext cx="2911514" cy="2141441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32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69047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Simulation of GCT with CHEC-S included in CTA Monte Carlo.</a:t>
            </a:r>
          </a:p>
          <a:p>
            <a:r>
              <a:rPr lang="en-GB" dirty="0"/>
              <a:t>Large MC production run started to determine optimal array layout.</a:t>
            </a:r>
          </a:p>
          <a:p>
            <a:r>
              <a:rPr lang="en-GB" dirty="0"/>
              <a:t>Various candidate arrays simulated.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Sensitivity curves compared, here hexagonal array with 4 LSTs, 24 MSTs, 73 SSTs, intermediate scaling.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Complete results expected in March.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08" y="3311325"/>
            <a:ext cx="2138850" cy="197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994" y="4799467"/>
            <a:ext cx="2182950" cy="197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080" y="2727861"/>
            <a:ext cx="4743271" cy="25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26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glass mirror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Hot slump glass mirrors using concave mould.</a:t>
            </a:r>
          </a:p>
          <a:p>
            <a:r>
              <a:rPr lang="en-GB" dirty="0"/>
              <a:t>Proof-of-principle studies.</a:t>
            </a:r>
          </a:p>
          <a:p>
            <a:r>
              <a:rPr lang="en-GB" dirty="0"/>
              <a:t>Grind a ceramic mould with radius of curvature of 3 m.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42490"/>
            <a:ext cx="4381500" cy="5135563"/>
          </a:xfrm>
        </p:spPr>
        <p:txBody>
          <a:bodyPr/>
          <a:lstStyle/>
          <a:p>
            <a:r>
              <a:rPr lang="en-GB" dirty="0"/>
              <a:t>Level mould in oven and slump</a:t>
            </a:r>
            <a:br>
              <a:rPr lang="en-GB" dirty="0"/>
            </a:br>
            <a:r>
              <a:rPr lang="en-GB" dirty="0"/>
              <a:t>4 mm thick glass sheet, 35 cm diameter, using carefully controlled temperature cycle.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21" y="3362907"/>
            <a:ext cx="4455079" cy="330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98" y="2835210"/>
            <a:ext cx="3987702" cy="302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34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57729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/>
          </p:nvPr>
        </p:nvGraphicFramePr>
        <p:xfrm>
          <a:off x="526187" y="2181840"/>
          <a:ext cx="4350613" cy="2532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glass mirror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Measure </a:t>
            </a:r>
            <a:r>
              <a:rPr lang="en-GB" dirty="0" err="1"/>
              <a:t>RoC</a:t>
            </a:r>
            <a:r>
              <a:rPr lang="en-GB" dirty="0"/>
              <a:t> of glass samples and mould.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Mould relaxes slightly after baking.</a:t>
            </a:r>
          </a:p>
          <a:p>
            <a:r>
              <a:rPr lang="en-GB" dirty="0"/>
              <a:t>Part 1, slumped simultaneously with  mould baking, during power cut.</a:t>
            </a:r>
          </a:p>
          <a:p>
            <a:r>
              <a:rPr lang="en-GB" dirty="0"/>
              <a:t>Part 2, smaller </a:t>
            </a:r>
            <a:r>
              <a:rPr lang="en-GB" dirty="0" err="1"/>
              <a:t>RoC</a:t>
            </a:r>
            <a:r>
              <a:rPr lang="en-GB" dirty="0"/>
              <a:t> than mould.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Glass follows shape of mould.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Deviations about ± 25 nm.</a:t>
            </a:r>
          </a:p>
          <a:p>
            <a:r>
              <a:rPr lang="en-GB" dirty="0"/>
              <a:t>Next steps, larger samples, petal shapes, smaller </a:t>
            </a:r>
            <a:r>
              <a:rPr lang="en-GB" dirty="0" err="1"/>
              <a:t>RoC</a:t>
            </a:r>
            <a:r>
              <a:rPr lang="en-GB" dirty="0"/>
              <a:t>, coating…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85" b="24413"/>
          <a:stretch/>
        </p:blipFill>
        <p:spPr bwMode="auto">
          <a:xfrm>
            <a:off x="5093193" y="1884210"/>
            <a:ext cx="4317507" cy="3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35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94421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Progress with CTA since July 2015:</a:t>
            </a:r>
          </a:p>
          <a:p>
            <a:pPr lvl="1"/>
            <a:r>
              <a:rPr lang="en-GB" dirty="0"/>
              <a:t>Conceptual Design Review.</a:t>
            </a:r>
          </a:p>
          <a:p>
            <a:pPr lvl="1"/>
            <a:r>
              <a:rPr lang="en-GB" dirty="0"/>
              <a:t>Site decisions.</a:t>
            </a:r>
          </a:p>
          <a:p>
            <a:r>
              <a:rPr lang="en-GB" dirty="0"/>
              <a:t>For the GCT:</a:t>
            </a:r>
          </a:p>
          <a:p>
            <a:pPr lvl="1"/>
            <a:r>
              <a:rPr lang="en-GB" dirty="0"/>
              <a:t>Telescope completed.</a:t>
            </a:r>
          </a:p>
          <a:p>
            <a:pPr lvl="1"/>
            <a:r>
              <a:rPr lang="en-GB" dirty="0"/>
              <a:t>ESO visit.</a:t>
            </a:r>
          </a:p>
          <a:p>
            <a:pPr lvl="1"/>
            <a:r>
              <a:rPr lang="en-GB" dirty="0"/>
              <a:t>Camera installed.</a:t>
            </a:r>
          </a:p>
          <a:p>
            <a:pPr lvl="1"/>
            <a:r>
              <a:rPr lang="en-GB" dirty="0"/>
              <a:t>First light and inauguration.</a:t>
            </a:r>
          </a:p>
          <a:p>
            <a:r>
              <a:rPr lang="en-GB" dirty="0"/>
              <a:t>CHEC:</a:t>
            </a:r>
          </a:p>
          <a:p>
            <a:pPr lvl="1"/>
            <a:r>
              <a:rPr lang="en-GB" dirty="0"/>
              <a:t>CHEC-M saw first air showers.</a:t>
            </a:r>
          </a:p>
          <a:p>
            <a:pPr lvl="1"/>
            <a:r>
              <a:rPr lang="en-GB" dirty="0"/>
              <a:t>CHEC-S design progressing, incorporating lessons </a:t>
            </a:r>
            <a:r>
              <a:rPr lang="en-GB"/>
              <a:t>from CHEC-M.</a:t>
            </a:r>
            <a:endParaRPr lang="en-GB" dirty="0"/>
          </a:p>
          <a:p>
            <a:r>
              <a:rPr lang="en-GB" dirty="0"/>
              <a:t>Glass mirrors, tests pieces produced.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Next steps:</a:t>
            </a:r>
          </a:p>
          <a:p>
            <a:pPr lvl="1"/>
            <a:r>
              <a:rPr lang="en-GB" dirty="0"/>
              <a:t>Expression of Interest.</a:t>
            </a:r>
          </a:p>
          <a:p>
            <a:pPr lvl="1"/>
            <a:r>
              <a:rPr lang="en-GB" dirty="0"/>
              <a:t>Testing of GCT structure.</a:t>
            </a:r>
          </a:p>
          <a:p>
            <a:pPr lvl="1"/>
            <a:r>
              <a:rPr lang="en-GB" dirty="0"/>
              <a:t>Further testing of CHEC-M.</a:t>
            </a:r>
          </a:p>
          <a:p>
            <a:pPr lvl="1"/>
            <a:r>
              <a:rPr lang="en-GB" dirty="0"/>
              <a:t>Selection of SiPMs.</a:t>
            </a:r>
          </a:p>
          <a:p>
            <a:pPr lvl="1"/>
            <a:r>
              <a:rPr lang="en-GB" dirty="0"/>
              <a:t>Completion and testing of CHEC-S.</a:t>
            </a:r>
          </a:p>
          <a:p>
            <a:pPr lvl="1"/>
            <a:r>
              <a:rPr lang="en-GB" dirty="0"/>
              <a:t>Design of pre-production telescope and camera.</a:t>
            </a:r>
          </a:p>
          <a:p>
            <a:pPr lvl="1"/>
            <a:r>
              <a:rPr lang="en-GB" dirty="0"/>
              <a:t>Manufacture of pre-production of telescopes/cameras.</a:t>
            </a:r>
          </a:p>
          <a:p>
            <a:pPr lvl="1"/>
            <a:r>
              <a:rPr lang="en-GB" dirty="0"/>
              <a:t>Testing of pre-production telescope and camera.</a:t>
            </a:r>
          </a:p>
          <a:p>
            <a:pPr lvl="1"/>
            <a:r>
              <a:rPr lang="en-GB" dirty="0"/>
              <a:t>Installation in Paranal.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851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Prototype CTA telescopes – SST-1M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561936"/>
            <a:ext cx="8155641" cy="5046810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4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8990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Prototype CTA telescopes – ASTRI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89" y="1551757"/>
            <a:ext cx="7784569" cy="5199885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5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79148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Prototype CTA telescopes – LST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7537076" cy="546287"/>
          </a:xfrm>
        </p:spPr>
        <p:txBody>
          <a:bodyPr/>
          <a:lstStyle/>
          <a:p>
            <a:r>
              <a:rPr lang="en-GB" dirty="0"/>
              <a:t>Ground breaking in La Palma, October 2015.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87" y="1965905"/>
            <a:ext cx="9162719" cy="4237671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6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2785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8" y="1924683"/>
            <a:ext cx="3671887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21" y="2014363"/>
            <a:ext cx="2795700" cy="291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r="-1"/>
          <a:stretch/>
        </p:blipFill>
        <p:spPr bwMode="auto">
          <a:xfrm>
            <a:off x="7192143" y="2016890"/>
            <a:ext cx="2683864" cy="291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GCT – optics</a:t>
            </a:r>
            <a:endParaRPr lang="fr-FR" altLang="en-US" cap="small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863636" cy="5135563"/>
          </a:xfrm>
        </p:spPr>
        <p:txBody>
          <a:bodyPr/>
          <a:lstStyle/>
          <a:p>
            <a:r>
              <a:rPr lang="en-GB" dirty="0"/>
              <a:t>Durham/Liverpool, optical design: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397594" y="1533525"/>
            <a:ext cx="5013106" cy="5135563"/>
          </a:xfrm>
        </p:spPr>
        <p:txBody>
          <a:bodyPr/>
          <a:lstStyle/>
          <a:p>
            <a:r>
              <a:rPr lang="en-GB" dirty="0"/>
              <a:t>Images of point source at infinity: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For field angles below about 5, over 80% of the light from a point source at infinity (or at 10 km with refocusing) is contained in a 6 × 6 mm</a:t>
            </a:r>
            <a:r>
              <a:rPr lang="en-GB" baseline="30000" dirty="0"/>
              <a:t>2</a:t>
            </a:r>
            <a:r>
              <a:rPr lang="en-GB" dirty="0"/>
              <a:t> pixel.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785795" y="2133425"/>
            <a:ext cx="7175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GB" altLang="en-US" sz="1600" b="0" dirty="0">
                <a:latin typeface="Symbol" panose="05050102010706020507" pitchFamily="18" charset="2"/>
              </a:rPr>
              <a:t>d</a:t>
            </a:r>
            <a:r>
              <a:rPr lang="en-GB" altLang="en-US" sz="1600" b="0" dirty="0">
                <a:latin typeface="Helvetica Neue" charset="0"/>
              </a:rPr>
              <a:t> = 0</a:t>
            </a:r>
            <a:r>
              <a:rPr lang="en-US" altLang="en-US" sz="1600" b="0" dirty="0">
                <a:latin typeface="Helvetica Neue" charset="0"/>
              </a:rPr>
              <a:t>°</a:t>
            </a:r>
            <a:endParaRPr lang="en-GB" altLang="en-US" sz="1600" b="0" dirty="0">
              <a:latin typeface="Helvetica Neu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93023" y="2168935"/>
            <a:ext cx="7159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ヒラギノ角ゴ ProN W3" charset="0"/>
                <a:cs typeface="ヒラギノ角ゴ ProN W3" charset="0"/>
              </a:defRPr>
            </a:lvl9pPr>
          </a:lstStyle>
          <a:p>
            <a:r>
              <a:rPr lang="en-GB" altLang="en-US" sz="1600" b="0" dirty="0">
                <a:latin typeface="Symbol" panose="05050102010706020507" pitchFamily="18" charset="2"/>
              </a:rPr>
              <a:t>d</a:t>
            </a:r>
            <a:r>
              <a:rPr lang="en-GB" altLang="en-US" sz="1600" b="0" dirty="0">
                <a:latin typeface="Helvetica Neue" charset="0"/>
              </a:rPr>
              <a:t> = 4</a:t>
            </a:r>
            <a:r>
              <a:rPr lang="en-US" altLang="en-US" sz="1600" b="0" dirty="0">
                <a:latin typeface="Helvetica Neue" charset="0"/>
              </a:rPr>
              <a:t>°</a:t>
            </a:r>
            <a:endParaRPr lang="en-GB" altLang="en-US" sz="1600" b="0" dirty="0">
              <a:latin typeface="Helvetica Neue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7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19911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787" y="1625171"/>
            <a:ext cx="2825304" cy="4544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of GCT mechanical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Durham 2011.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Long fork.</a:t>
            </a:r>
          </a:p>
          <a:p>
            <a:r>
              <a:rPr lang="en-GB" dirty="0"/>
              <a:t>Central tube supports camera.</a:t>
            </a:r>
          </a:p>
          <a:p>
            <a:r>
              <a:rPr lang="en-GB" dirty="0"/>
              <a:t>Tripod supports secondary mirror</a:t>
            </a:r>
          </a:p>
          <a:p>
            <a:r>
              <a:rPr lang="en-GB" dirty="0"/>
              <a:t>Electronics in counterweight.</a:t>
            </a:r>
          </a:p>
          <a:p>
            <a:r>
              <a:rPr lang="en-GB" dirty="0"/>
              <a:t>Aluminium structure.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Paris, 2012.</a:t>
            </a:r>
          </a:p>
          <a:p>
            <a:r>
              <a:rPr lang="en-GB" dirty="0"/>
              <a:t>Short fork.</a:t>
            </a:r>
          </a:p>
          <a:p>
            <a:r>
              <a:rPr lang="en-GB" dirty="0"/>
              <a:t>Primary dish</a:t>
            </a:r>
            <a:br>
              <a:rPr lang="en-GB" dirty="0"/>
            </a:br>
            <a:r>
              <a:rPr lang="en-GB" dirty="0"/>
              <a:t>support</a:t>
            </a:r>
            <a:br>
              <a:rPr lang="en-GB" dirty="0"/>
            </a:br>
            <a:r>
              <a:rPr lang="en-GB" dirty="0"/>
              <a:t>separated from</a:t>
            </a:r>
            <a:br>
              <a:rPr lang="en-GB" dirty="0"/>
            </a:br>
            <a:r>
              <a:rPr lang="en-GB" dirty="0"/>
              <a:t>secondary </a:t>
            </a:r>
            <a:br>
              <a:rPr lang="en-GB" dirty="0"/>
            </a:br>
            <a:r>
              <a:rPr lang="en-GB" dirty="0"/>
              <a:t>support.</a:t>
            </a:r>
          </a:p>
          <a:p>
            <a:r>
              <a:rPr lang="en-GB" dirty="0"/>
              <a:t>Camera </a:t>
            </a:r>
            <a:br>
              <a:rPr lang="en-GB" dirty="0"/>
            </a:br>
            <a:r>
              <a:rPr lang="en-GB" dirty="0"/>
              <a:t>attached to</a:t>
            </a:r>
            <a:br>
              <a:rPr lang="en-GB" dirty="0"/>
            </a:br>
            <a:r>
              <a:rPr lang="en-GB" dirty="0"/>
              <a:t>secondary.</a:t>
            </a:r>
          </a:p>
          <a:p>
            <a:r>
              <a:rPr lang="en-GB" dirty="0"/>
              <a:t>Shaped </a:t>
            </a:r>
            <a:br>
              <a:rPr lang="en-GB" dirty="0"/>
            </a:br>
            <a:r>
              <a:rPr lang="en-GB" dirty="0"/>
              <a:t>counterweight.</a:t>
            </a:r>
          </a:p>
          <a:p>
            <a:r>
              <a:rPr lang="en-GB" dirty="0"/>
              <a:t>Steel structure,</a:t>
            </a:r>
            <a:br>
              <a:rPr lang="en-GB" dirty="0"/>
            </a:br>
            <a:r>
              <a:rPr lang="en-GB" dirty="0"/>
              <a:t>aluminium mirrors.</a:t>
            </a:r>
          </a:p>
        </p:txBody>
      </p:sp>
      <p:pic>
        <p:nvPicPr>
          <p:cNvPr id="5" name="Content Placeholder 3" descr="New Picture (2).jpg"/>
          <p:cNvPicPr>
            <a:picLocks noChangeAspect="1"/>
          </p:cNvPicPr>
          <p:nvPr/>
        </p:nvPicPr>
        <p:blipFill rotWithShape="1">
          <a:blip r:embed="rId3" cstate="print"/>
          <a:srcRect l="10193" t="1844" r="15619"/>
          <a:stretch/>
        </p:blipFill>
        <p:spPr bwMode="auto">
          <a:xfrm>
            <a:off x="953491" y="1997476"/>
            <a:ext cx="3174626" cy="280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8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52061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GCT prototype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2443209" cy="5135563"/>
          </a:xfrm>
        </p:spPr>
        <p:txBody>
          <a:bodyPr/>
          <a:lstStyle/>
          <a:p>
            <a:r>
              <a:rPr lang="en-GB" dirty="0"/>
              <a:t>Paris 2015.</a:t>
            </a:r>
          </a:p>
          <a:p>
            <a:r>
              <a:rPr lang="en-GB" dirty="0"/>
              <a:t>Four masts to</a:t>
            </a:r>
            <a:br>
              <a:rPr lang="en-GB" dirty="0"/>
            </a:br>
            <a:r>
              <a:rPr lang="en-GB" dirty="0"/>
              <a:t>support secondary.</a:t>
            </a:r>
          </a:p>
          <a:p>
            <a:r>
              <a:rPr lang="en-GB" dirty="0"/>
              <a:t>Same drives on both axes.</a:t>
            </a:r>
          </a:p>
          <a:p>
            <a:r>
              <a:rPr lang="en-GB" dirty="0"/>
              <a:t>Moveable counterweight.</a:t>
            </a:r>
          </a:p>
          <a:p>
            <a:r>
              <a:rPr lang="en-GB" dirty="0"/>
              <a:t>Primary mirror rotation mechanism to facilitate mirror installation.</a:t>
            </a:r>
          </a:p>
          <a:p>
            <a:r>
              <a:rPr lang="en-GB" dirty="0"/>
              <a:t>Camera removal mechanism.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248" y="1590847"/>
            <a:ext cx="6480175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998342" y="6445365"/>
            <a:ext cx="412357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400" smtClean="0"/>
              <a:pPr algn="r"/>
              <a:t>9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46035711"/>
      </p:ext>
    </p:extLst>
  </p:cSld>
  <p:clrMapOvr>
    <a:masterClrMapping/>
  </p:clrMapOvr>
</p:sld>
</file>

<file path=ppt/theme/theme1.xml><?xml version="1.0" encoding="utf-8"?>
<a:theme xmlns:a="http://schemas.openxmlformats.org/drawingml/2006/main" name="CTAnumA4">
  <a:themeElements>
    <a:clrScheme name="TimA4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A4Landscap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mA4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444B3F16-A300-48BD-9616-617BECE0A069}" vid="{ABFC1DE9-8C14-46A9-9120-76A952569A3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TimsCTAtemplate</Template>
  <TotalTime>1211</TotalTime>
  <Words>1615</Words>
  <Application>Microsoft Office PowerPoint</Application>
  <PresentationFormat>A4 Paper (210x297 mm)</PresentationFormat>
  <Paragraphs>453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ＭＳ Ｐゴシック</vt:lpstr>
      <vt:lpstr>Arial</vt:lpstr>
      <vt:lpstr>Calibri</vt:lpstr>
      <vt:lpstr>Futura Std Book</vt:lpstr>
      <vt:lpstr>Helvetica</vt:lpstr>
      <vt:lpstr>Helvetica Neue</vt:lpstr>
      <vt:lpstr>Symbol</vt:lpstr>
      <vt:lpstr>Times New Roman</vt:lpstr>
      <vt:lpstr>ヒラギノ角ゴ ProN W3</vt:lpstr>
      <vt:lpstr>CTAnumA4</vt:lpstr>
      <vt:lpstr>Equation</vt:lpstr>
      <vt:lpstr>UK participation in CTA</vt:lpstr>
      <vt:lpstr>Status of CTA</vt:lpstr>
      <vt:lpstr>Prototype CTA telescopes – MST</vt:lpstr>
      <vt:lpstr>Prototype CTA telescopes – SST-1M</vt:lpstr>
      <vt:lpstr>Prototype CTA telescopes – ASTRI </vt:lpstr>
      <vt:lpstr>Prototype CTA telescopes – LST</vt:lpstr>
      <vt:lpstr>Status of GCT – optics</vt:lpstr>
      <vt:lpstr>Development of GCT mechanical design</vt:lpstr>
      <vt:lpstr>GCT prototype design</vt:lpstr>
      <vt:lpstr>Mechanical structure and mirrors</vt:lpstr>
      <vt:lpstr>Comments from ESO team</vt:lpstr>
      <vt:lpstr>Camera design – electronics</vt:lpstr>
      <vt:lpstr>Camera</vt:lpstr>
      <vt:lpstr>Camera</vt:lpstr>
      <vt:lpstr>Camera</vt:lpstr>
      <vt:lpstr>Completing the  GCT prototype</vt:lpstr>
      <vt:lpstr>Verify camera operation on telescope</vt:lpstr>
      <vt:lpstr>First tests of the GCT prototype on sky</vt:lpstr>
      <vt:lpstr>First tests of the GCT prototype on sky</vt:lpstr>
      <vt:lpstr>First tests of the GCT prototype on sky</vt:lpstr>
      <vt:lpstr>First tests of the GCT prototype on sky</vt:lpstr>
      <vt:lpstr>First tests of the GCT prototype on sky</vt:lpstr>
      <vt:lpstr>GCT Inauguration</vt:lpstr>
      <vt:lpstr>What have we learnt?</vt:lpstr>
      <vt:lpstr>What have we learnt?</vt:lpstr>
      <vt:lpstr>Immediate next steps for the GCT, SST and CTA</vt:lpstr>
      <vt:lpstr>Next steps in UK, CHEC-S</vt:lpstr>
      <vt:lpstr>TARGET 7 modules</vt:lpstr>
      <vt:lpstr>CHEC-S SiPMs and window</vt:lpstr>
      <vt:lpstr>Software for CHEC</vt:lpstr>
      <vt:lpstr>Towards pre-production cameras</vt:lpstr>
      <vt:lpstr>CHEC data analysis</vt:lpstr>
      <vt:lpstr>Monte Carlo studies</vt:lpstr>
      <vt:lpstr>First glass mirror studies</vt:lpstr>
      <vt:lpstr>First glass mirror studies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Greenshaw</dc:creator>
  <cp:lastModifiedBy>Tim Greenshaw</cp:lastModifiedBy>
  <cp:revision>55</cp:revision>
  <dcterms:created xsi:type="dcterms:W3CDTF">2016-02-15T12:27:41Z</dcterms:created>
  <dcterms:modified xsi:type="dcterms:W3CDTF">2016-03-16T08:39:25Z</dcterms:modified>
</cp:coreProperties>
</file>