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906000" cy="6858000" type="A4"/>
  <p:notesSz cx="9906000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25B402-9619-463D-A4DF-028DA44C253B}" v="3" dt="2020-11-08T15:34:24.43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47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Greenshaw" userId="7cff769c7af84488" providerId="LiveId" clId="{AB25B402-9619-463D-A4DF-028DA44C253B}"/>
    <pc:docChg chg="custSel addSld delSld modSld">
      <pc:chgData name="Tim Greenshaw" userId="7cff769c7af84488" providerId="LiveId" clId="{AB25B402-9619-463D-A4DF-028DA44C253B}" dt="2020-11-08T15:35:30.679" v="747" actId="47"/>
      <pc:docMkLst>
        <pc:docMk/>
      </pc:docMkLst>
      <pc:sldChg chg="addSp delSp modSp mod modClrScheme chgLayout">
        <pc:chgData name="Tim Greenshaw" userId="7cff769c7af84488" providerId="LiveId" clId="{AB25B402-9619-463D-A4DF-028DA44C253B}" dt="2020-11-08T15:33:42.410" v="738" actId="1038"/>
        <pc:sldMkLst>
          <pc:docMk/>
          <pc:sldMk cId="0" sldId="256"/>
        </pc:sldMkLst>
        <pc:spChg chg="del mod">
          <ac:chgData name="Tim Greenshaw" userId="7cff769c7af84488" providerId="LiveId" clId="{AB25B402-9619-463D-A4DF-028DA44C253B}" dt="2020-11-08T15:21:30.045" v="6" actId="478"/>
          <ac:spMkLst>
            <pc:docMk/>
            <pc:sldMk cId="0" sldId="256"/>
            <ac:spMk id="2" creationId="{00000000-0000-0000-0000-000000000000}"/>
          </ac:spMkLst>
        </pc:spChg>
        <pc:spChg chg="mod ord">
          <ac:chgData name="Tim Greenshaw" userId="7cff769c7af84488" providerId="LiveId" clId="{AB25B402-9619-463D-A4DF-028DA44C253B}" dt="2020-11-08T15:23:40.907" v="99" actId="20577"/>
          <ac:spMkLst>
            <pc:docMk/>
            <pc:sldMk cId="0" sldId="256"/>
            <ac:spMk id="3" creationId="{00000000-0000-0000-0000-000000000000}"/>
          </ac:spMkLst>
        </pc:spChg>
        <pc:spChg chg="del">
          <ac:chgData name="Tim Greenshaw" userId="7cff769c7af84488" providerId="LiveId" clId="{AB25B402-9619-463D-A4DF-028DA44C253B}" dt="2020-11-08T15:21:14.213" v="3" actId="478"/>
          <ac:spMkLst>
            <pc:docMk/>
            <pc:sldMk cId="0" sldId="256"/>
            <ac:spMk id="5" creationId="{00000000-0000-0000-0000-000000000000}"/>
          </ac:spMkLst>
        </pc:spChg>
        <pc:spChg chg="add del mod">
          <ac:chgData name="Tim Greenshaw" userId="7cff769c7af84488" providerId="LiveId" clId="{AB25B402-9619-463D-A4DF-028DA44C253B}" dt="2020-11-08T15:21:22.744" v="4" actId="478"/>
          <ac:spMkLst>
            <pc:docMk/>
            <pc:sldMk cId="0" sldId="256"/>
            <ac:spMk id="7" creationId="{0AE7A3A4-FE2F-4AD0-8A4F-82FBD7DAA2B5}"/>
          </ac:spMkLst>
        </pc:spChg>
        <pc:spChg chg="mod">
          <ac:chgData name="Tim Greenshaw" userId="7cff769c7af84488" providerId="LiveId" clId="{AB25B402-9619-463D-A4DF-028DA44C253B}" dt="2020-11-08T15:33:25.485" v="728" actId="20577"/>
          <ac:spMkLst>
            <pc:docMk/>
            <pc:sldMk cId="0" sldId="256"/>
            <ac:spMk id="8" creationId="{7CBB9CB2-56DA-4CA8-8F5A-E24023ADC049}"/>
          </ac:spMkLst>
        </pc:spChg>
        <pc:spChg chg="add mod ord">
          <ac:chgData name="Tim Greenshaw" userId="7cff769c7af84488" providerId="LiveId" clId="{AB25B402-9619-463D-A4DF-028DA44C253B}" dt="2020-11-08T15:32:11.557" v="667" actId="14100"/>
          <ac:spMkLst>
            <pc:docMk/>
            <pc:sldMk cId="0" sldId="256"/>
            <ac:spMk id="9" creationId="{85A2B0AC-2B17-4199-89CE-DA0C219C14C9}"/>
          </ac:spMkLst>
        </pc:spChg>
        <pc:spChg chg="add del mod ord">
          <ac:chgData name="Tim Greenshaw" userId="7cff769c7af84488" providerId="LiveId" clId="{AB25B402-9619-463D-A4DF-028DA44C253B}" dt="2020-11-08T15:21:47.602" v="10" actId="478"/>
          <ac:spMkLst>
            <pc:docMk/>
            <pc:sldMk cId="0" sldId="256"/>
            <ac:spMk id="10" creationId="{5F9365AF-DECD-4FDC-BEE6-1F47B0B04BE4}"/>
          </ac:spMkLst>
        </pc:spChg>
        <pc:spChg chg="add mod">
          <ac:chgData name="Tim Greenshaw" userId="7cff769c7af84488" providerId="LiveId" clId="{AB25B402-9619-463D-A4DF-028DA44C253B}" dt="2020-11-08T15:32:26.716" v="697" actId="20577"/>
          <ac:spMkLst>
            <pc:docMk/>
            <pc:sldMk cId="0" sldId="256"/>
            <ac:spMk id="12" creationId="{CA7ABBCF-B5B6-439F-A49C-54E938D7CCBA}"/>
          </ac:spMkLst>
        </pc:spChg>
        <pc:graphicFrameChg chg="add mod modGraphic">
          <ac:chgData name="Tim Greenshaw" userId="7cff769c7af84488" providerId="LiveId" clId="{AB25B402-9619-463D-A4DF-028DA44C253B}" dt="2020-11-08T15:33:42.410" v="738" actId="1038"/>
          <ac:graphicFrameMkLst>
            <pc:docMk/>
            <pc:sldMk cId="0" sldId="256"/>
            <ac:graphicFrameMk id="11" creationId="{FA324B89-6C4E-47A6-BE8B-9A961814429B}"/>
          </ac:graphicFrameMkLst>
        </pc:graphicFrameChg>
      </pc:sldChg>
      <pc:sldChg chg="add del">
        <pc:chgData name="Tim Greenshaw" userId="7cff769c7af84488" providerId="LiveId" clId="{AB25B402-9619-463D-A4DF-028DA44C253B}" dt="2020-11-08T15:34:24.439" v="739"/>
        <pc:sldMkLst>
          <pc:docMk/>
          <pc:sldMk cId="0" sldId="257"/>
        </pc:sldMkLst>
      </pc:sldChg>
      <pc:sldChg chg="del">
        <pc:chgData name="Tim Greenshaw" userId="7cff769c7af84488" providerId="LiveId" clId="{AB25B402-9619-463D-A4DF-028DA44C253B}" dt="2020-11-08T15:35:26.846" v="740" actId="47"/>
        <pc:sldMkLst>
          <pc:docMk/>
          <pc:sldMk cId="0" sldId="260"/>
        </pc:sldMkLst>
      </pc:sldChg>
      <pc:sldChg chg="del">
        <pc:chgData name="Tim Greenshaw" userId="7cff769c7af84488" providerId="LiveId" clId="{AB25B402-9619-463D-A4DF-028DA44C253B}" dt="2020-11-08T15:35:27.277" v="741" actId="47"/>
        <pc:sldMkLst>
          <pc:docMk/>
          <pc:sldMk cId="0" sldId="261"/>
        </pc:sldMkLst>
      </pc:sldChg>
      <pc:sldChg chg="del">
        <pc:chgData name="Tim Greenshaw" userId="7cff769c7af84488" providerId="LiveId" clId="{AB25B402-9619-463D-A4DF-028DA44C253B}" dt="2020-11-08T15:35:28.198" v="743" actId="47"/>
        <pc:sldMkLst>
          <pc:docMk/>
          <pc:sldMk cId="0" sldId="263"/>
        </pc:sldMkLst>
      </pc:sldChg>
      <pc:sldChg chg="del">
        <pc:chgData name="Tim Greenshaw" userId="7cff769c7af84488" providerId="LiveId" clId="{AB25B402-9619-463D-A4DF-028DA44C253B}" dt="2020-11-08T15:35:28.661" v="744" actId="47"/>
        <pc:sldMkLst>
          <pc:docMk/>
          <pc:sldMk cId="0" sldId="264"/>
        </pc:sldMkLst>
      </pc:sldChg>
      <pc:sldChg chg="del">
        <pc:chgData name="Tim Greenshaw" userId="7cff769c7af84488" providerId="LiveId" clId="{AB25B402-9619-463D-A4DF-028DA44C253B}" dt="2020-11-08T15:35:29.137" v="745" actId="47"/>
        <pc:sldMkLst>
          <pc:docMk/>
          <pc:sldMk cId="0" sldId="265"/>
        </pc:sldMkLst>
      </pc:sldChg>
      <pc:sldChg chg="del">
        <pc:chgData name="Tim Greenshaw" userId="7cff769c7af84488" providerId="LiveId" clId="{AB25B402-9619-463D-A4DF-028DA44C253B}" dt="2020-11-08T15:35:29.736" v="746" actId="47"/>
        <pc:sldMkLst>
          <pc:docMk/>
          <pc:sldMk cId="0" sldId="266"/>
        </pc:sldMkLst>
      </pc:sldChg>
      <pc:sldChg chg="del">
        <pc:chgData name="Tim Greenshaw" userId="7cff769c7af84488" providerId="LiveId" clId="{AB25B402-9619-463D-A4DF-028DA44C253B}" dt="2020-11-08T15:35:30.679" v="747" actId="47"/>
        <pc:sldMkLst>
          <pc:docMk/>
          <pc:sldMk cId="0" sldId="267"/>
        </pc:sldMkLst>
      </pc:sldChg>
      <pc:sldChg chg="del">
        <pc:chgData name="Tim Greenshaw" userId="7cff769c7af84488" providerId="LiveId" clId="{AB25B402-9619-463D-A4DF-028DA44C253B}" dt="2020-11-08T15:22:08.876" v="11" actId="47"/>
        <pc:sldMkLst>
          <pc:docMk/>
          <pc:sldMk cId="586273658" sldId="270"/>
        </pc:sldMkLst>
      </pc:sldChg>
      <pc:sldChg chg="del">
        <pc:chgData name="Tim Greenshaw" userId="7cff769c7af84488" providerId="LiveId" clId="{AB25B402-9619-463D-A4DF-028DA44C253B}" dt="2020-11-08T15:21:00.720" v="0" actId="47"/>
        <pc:sldMkLst>
          <pc:docMk/>
          <pc:sldMk cId="2445172944" sldId="273"/>
        </pc:sldMkLst>
      </pc:sldChg>
      <pc:sldChg chg="del">
        <pc:chgData name="Tim Greenshaw" userId="7cff769c7af84488" providerId="LiveId" clId="{AB25B402-9619-463D-A4DF-028DA44C253B}" dt="2020-11-08T15:35:27.767" v="742" actId="47"/>
        <pc:sldMkLst>
          <pc:docMk/>
          <pc:sldMk cId="1319713047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11813" y="0"/>
            <a:ext cx="42926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2742D-5660-4F00-A985-C7E69A48706A}" type="datetimeFigureOut">
              <a:rPr lang="en-GB" smtClean="0"/>
              <a:t>08/11/20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81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0600" y="3300413"/>
            <a:ext cx="79248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11813" y="6513513"/>
            <a:ext cx="42926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50B67-66BD-4696-958A-19AA6864A1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5663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150B67-66BD-4696-958A-19AA6864A1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58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264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8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15888"/>
            <a:ext cx="22288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5888"/>
            <a:ext cx="65341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5616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4040" y="1497558"/>
            <a:ext cx="4363085" cy="4293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11/8/2020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736387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1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4701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533525"/>
            <a:ext cx="4381500" cy="5135563"/>
          </a:xfrm>
        </p:spPr>
        <p:txBody>
          <a:bodyPr/>
          <a:lstStyle>
            <a:lvl1pPr>
              <a:buClr>
                <a:schemeClr val="accent6"/>
              </a:buClr>
              <a:defRPr sz="2000"/>
            </a:lvl1pPr>
            <a:lvl2pPr>
              <a:buClr>
                <a:schemeClr val="accent6"/>
              </a:buClr>
              <a:defRPr sz="2000"/>
            </a:lvl2pPr>
            <a:lvl3pPr>
              <a:buClr>
                <a:schemeClr val="accent6"/>
              </a:buClr>
              <a:defRPr sz="2000"/>
            </a:lvl3pPr>
            <a:lvl4pPr>
              <a:buClr>
                <a:schemeClr val="accent6"/>
              </a:buClr>
              <a:defRPr sz="1800"/>
            </a:lvl4pPr>
            <a:lvl5pPr>
              <a:buClr>
                <a:schemeClr val="accent6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89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77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50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9108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2193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864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11588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533525"/>
            <a:ext cx="89154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384300"/>
            <a:ext cx="9424988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06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Arial" charset="0"/>
        <a:buChar char="■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Font typeface="Times New Roman" pitchFamily="18" charset="0"/>
        <a:buChar char="♦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6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333F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5A2B0AC-2B17-4199-89CE-DA0C219C1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5888"/>
            <a:ext cx="4076701" cy="1143000"/>
          </a:xfrm>
        </p:spPr>
        <p:txBody>
          <a:bodyPr/>
          <a:lstStyle/>
          <a:p>
            <a:r>
              <a:rPr lang="en-GB" sz="3200" dirty="0">
                <a:latin typeface="Times New Roman"/>
                <a:cs typeface="Times New Roman"/>
              </a:rPr>
              <a:t>Phys105 – Week</a:t>
            </a:r>
            <a:r>
              <a:rPr lang="en-GB" sz="3200" spc="-100" dirty="0">
                <a:latin typeface="Times New Roman"/>
                <a:cs typeface="Times New Roman"/>
              </a:rPr>
              <a:t> 5</a:t>
            </a:r>
            <a:endParaRPr lang="en-GB" dirty="0"/>
          </a:p>
        </p:txBody>
      </p:sp>
      <p:sp>
        <p:nvSpPr>
          <p:cNvPr id="3" name="object 3"/>
          <p:cNvSpPr txBox="1">
            <a:spLocks noGrp="1"/>
          </p:cNvSpPr>
          <p:nvPr>
            <p:ph sz="half" idx="1"/>
          </p:nvPr>
        </p:nvSpPr>
        <p:spPr>
          <a:xfrm>
            <a:off x="495300" y="1533525"/>
            <a:ext cx="4381500" cy="371640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dirty="0"/>
              <a:t>This</a:t>
            </a:r>
            <a:r>
              <a:rPr spc="-25" dirty="0"/>
              <a:t> </a:t>
            </a:r>
            <a:r>
              <a:rPr dirty="0"/>
              <a:t>week:</a:t>
            </a:r>
            <a:endParaRPr lang="en-GB" dirty="0"/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z="2000" spc="-5" dirty="0">
                <a:latin typeface="Times New Roman"/>
                <a:cs typeface="Times New Roman"/>
              </a:rPr>
              <a:t>News</a:t>
            </a:r>
            <a:r>
              <a:rPr lang="en-GB" sz="2000" dirty="0">
                <a:latin typeface="Times New Roman"/>
                <a:cs typeface="Times New Roman"/>
              </a:rPr>
              <a:t>.</a:t>
            </a: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spc="-5" dirty="0">
                <a:cs typeface="Times New Roman"/>
              </a:rPr>
              <a:t>Directories, folders and files.</a:t>
            </a:r>
            <a:endParaRPr lang="en-GB" sz="2000" dirty="0">
              <a:cs typeface="Times New Roman"/>
            </a:endParaRP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/>
                <a:cs typeface="Times New Roman"/>
              </a:rPr>
              <a:t>Some more on histograms.</a:t>
            </a:r>
            <a:endParaRPr lang="en-GB" sz="2000" dirty="0">
              <a:latin typeface="Times New Roman"/>
              <a:cs typeface="Times New Roman"/>
            </a:endParaRPr>
          </a:p>
          <a:p>
            <a:pPr marL="812800" lvl="1" indent="-342900">
              <a:spcBef>
                <a:spcPts val="580"/>
              </a:spcBef>
              <a:buClr>
                <a:srgbClr val="3333FF"/>
              </a:buClr>
              <a:buFont typeface="Arial" panose="020B0604020202020204" pitchFamily="34" charset="0"/>
              <a:buChar char="♦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Controlling Python</a:t>
            </a:r>
            <a:r>
              <a:rPr sz="2000" spc="-6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programs.</a:t>
            </a:r>
            <a:endParaRPr sz="2000" dirty="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Loops using</a:t>
            </a:r>
            <a:r>
              <a:rPr sz="2000" spc="-12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for</a:t>
            </a:r>
            <a:r>
              <a:rPr sz="2000" dirty="0">
                <a:latin typeface="Times New Roman"/>
                <a:cs typeface="Times New Roman"/>
              </a:rPr>
              <a:t>.</a:t>
            </a: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i="1" spc="-5" dirty="0">
                <a:latin typeface="Times New Roman"/>
                <a:cs typeface="Times New Roman"/>
              </a:rPr>
              <a:t>if</a:t>
            </a:r>
            <a:r>
              <a:rPr sz="2000" i="1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statement.</a:t>
            </a:r>
            <a:endParaRPr sz="2000" dirty="0">
              <a:latin typeface="Times New Roman"/>
              <a:cs typeface="Times New Roman"/>
            </a:endParaRPr>
          </a:p>
          <a:p>
            <a:pPr marL="1155700" lvl="2" indent="-2286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i="1" dirty="0">
                <a:latin typeface="Times New Roman"/>
                <a:cs typeface="Times New Roman"/>
              </a:rPr>
              <a:t>continue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6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break</a:t>
            </a:r>
            <a:r>
              <a:rPr lang="en-GB" i="1" dirty="0">
                <a:latin typeface="Times New Roman"/>
                <a:cs typeface="Times New Roman"/>
              </a:rPr>
              <a:t> </a:t>
            </a:r>
            <a:r>
              <a:rPr spc="-5" dirty="0"/>
              <a:t>statements.</a:t>
            </a:r>
          </a:p>
          <a:p>
            <a:pPr marL="1155700" lvl="2" indent="-228600">
              <a:lnSpc>
                <a:spcPct val="100000"/>
              </a:lnSpc>
              <a:spcBef>
                <a:spcPts val="484"/>
              </a:spcBef>
              <a:buClr>
                <a:srgbClr val="3333FF"/>
              </a:buClr>
              <a:buChar char="•"/>
              <a:tabLst>
                <a:tab pos="1155700" algn="l"/>
                <a:tab pos="1156335" algn="l"/>
              </a:tabLst>
            </a:pP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i="1" spc="-5" dirty="0">
                <a:latin typeface="Times New Roman"/>
                <a:cs typeface="Times New Roman"/>
              </a:rPr>
              <a:t>while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statement.</a:t>
            </a:r>
            <a:endParaRPr sz="2000" dirty="0">
              <a:latin typeface="Times New Roman"/>
              <a:cs typeface="Times New Roman"/>
            </a:endParaRPr>
          </a:p>
        </p:txBody>
      </p:sp>
      <p:sp>
        <p:nvSpPr>
          <p:cNvPr id="8" name="object 3">
            <a:extLst>
              <a:ext uri="{FF2B5EF4-FFF2-40B4-BE49-F238E27FC236}">
                <a16:creationId xmlns:a16="http://schemas.microsoft.com/office/drawing/2014/main" id="{7CBB9CB2-56DA-4CA8-8F5A-E24023ADC049}"/>
              </a:ext>
            </a:extLst>
          </p:cNvPr>
          <p:cNvSpPr txBox="1">
            <a:spLocks/>
          </p:cNvSpPr>
          <p:nvPr/>
        </p:nvSpPr>
        <p:spPr>
          <a:xfrm>
            <a:off x="4572001" y="1524000"/>
            <a:ext cx="4759960" cy="4537139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>
            <a:lvl1pPr marL="0">
              <a:defRPr sz="2000" b="0" i="0">
                <a:solidFill>
                  <a:schemeClr val="tx1"/>
                </a:solidFill>
                <a:latin typeface="Times New Roman"/>
                <a:ea typeface="+mn-ea"/>
                <a:cs typeface="Times New Roman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this week, everyone will have a computer class every week!</a:t>
            </a: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timetable is:</a:t>
            </a: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5600" indent="-342900"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have tried to send everyone personal Teams invitations, but there is no way to do this automatically, so I might have made some mistakes…apologies if something is wrong with your email – please go to the session in the timetable!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D82B9FAD-E415-474C-9EE3-6B3D6DC95B92}"/>
              </a:ext>
            </a:extLst>
          </p:cNvPr>
          <p:cNvSpPr txBox="1">
            <a:spLocks/>
          </p:cNvSpPr>
          <p:nvPr/>
        </p:nvSpPr>
        <p:spPr>
          <a:xfrm>
            <a:off x="9601201" y="6535739"/>
            <a:ext cx="304800" cy="233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lang="en-GB" spc="-5" smtClean="0"/>
              <a:pPr marL="25400">
                <a:lnSpc>
                  <a:spcPts val="1845"/>
                </a:lnSpc>
              </a:pPr>
              <a:t>1</a:t>
            </a:fld>
            <a:endParaRPr lang="en-GB" spc="-5" dirty="0"/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FA324B89-6C4E-47A6-BE8B-9A9618144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543371"/>
              </p:ext>
            </p:extLst>
          </p:nvPr>
        </p:nvGraphicFramePr>
        <p:xfrm>
          <a:off x="4686300" y="2667000"/>
          <a:ext cx="4838700" cy="111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12901">
                  <a:extLst>
                    <a:ext uri="{9D8B030D-6E8A-4147-A177-3AD203B41FA5}">
                      <a16:colId xmlns:a16="http://schemas.microsoft.com/office/drawing/2014/main" val="3264990939"/>
                    </a:ext>
                  </a:extLst>
                </a:gridCol>
                <a:gridCol w="1612901">
                  <a:extLst>
                    <a:ext uri="{9D8B030D-6E8A-4147-A177-3AD203B41FA5}">
                      <a16:colId xmlns:a16="http://schemas.microsoft.com/office/drawing/2014/main" val="2843422068"/>
                    </a:ext>
                  </a:extLst>
                </a:gridCol>
                <a:gridCol w="1612898">
                  <a:extLst>
                    <a:ext uri="{9D8B030D-6E8A-4147-A177-3AD203B41FA5}">
                      <a16:colId xmlns:a16="http://schemas.microsoft.com/office/drawing/2014/main" val="26808984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Monday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Tuesday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014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09:00 – 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B2 and B6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78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13:00 – 15:00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B1 and B7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B4 and B5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3901809"/>
                  </a:ext>
                </a:extLst>
              </a:tr>
            </a:tbl>
          </a:graphicData>
        </a:graphic>
      </p:graphicFrame>
      <p:sp>
        <p:nvSpPr>
          <p:cNvPr id="12" name="Title 8">
            <a:extLst>
              <a:ext uri="{FF2B5EF4-FFF2-40B4-BE49-F238E27FC236}">
                <a16:creationId xmlns:a16="http://schemas.microsoft.com/office/drawing/2014/main" id="{CA7ABBCF-B5B6-439F-A49C-54E938D7CCBA}"/>
              </a:ext>
            </a:extLst>
          </p:cNvPr>
          <p:cNvSpPr txBox="1">
            <a:spLocks/>
          </p:cNvSpPr>
          <p:nvPr/>
        </p:nvSpPr>
        <p:spPr bwMode="auto">
          <a:xfrm>
            <a:off x="4572001" y="115888"/>
            <a:ext cx="4076701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kern="0" dirty="0">
                <a:latin typeface="Times New Roman"/>
                <a:cs typeface="Times New Roman"/>
              </a:rPr>
              <a:t>News</a:t>
            </a:r>
            <a:endParaRPr lang="en-GB" kern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82617" y="1383791"/>
            <a:ext cx="5241925" cy="0"/>
          </a:xfrm>
          <a:custGeom>
            <a:avLst/>
            <a:gdLst/>
            <a:ahLst/>
            <a:cxnLst/>
            <a:rect l="l" t="t" r="r" b="b"/>
            <a:pathLst>
              <a:path w="5241925">
                <a:moveTo>
                  <a:pt x="0" y="0"/>
                </a:moveTo>
                <a:lnTo>
                  <a:pt x="5241798" y="0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383791"/>
            <a:ext cx="3542665" cy="0"/>
          </a:xfrm>
          <a:custGeom>
            <a:avLst/>
            <a:gdLst/>
            <a:ahLst/>
            <a:cxnLst/>
            <a:rect l="l" t="t" r="r" b="b"/>
            <a:pathLst>
              <a:path w="3542665">
                <a:moveTo>
                  <a:pt x="0" y="0"/>
                </a:moveTo>
                <a:lnTo>
                  <a:pt x="3542538" y="0"/>
                </a:lnTo>
              </a:path>
            </a:pathLst>
          </a:custGeom>
          <a:ln w="7620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4040" y="173482"/>
            <a:ext cx="2339975" cy="10013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Directories</a:t>
            </a:r>
            <a:r>
              <a:rPr spc="-100" dirty="0"/>
              <a:t> </a:t>
            </a:r>
            <a:r>
              <a:rPr dirty="0"/>
              <a:t>on  Windows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74040" y="1497558"/>
            <a:ext cx="2755900" cy="459867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i="1" spc="-5" dirty="0">
                <a:latin typeface="Times New Roman"/>
                <a:cs typeface="Times New Roman"/>
              </a:rPr>
              <a:t>File</a:t>
            </a:r>
            <a:r>
              <a:rPr sz="2000" i="1" spc="-3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Explorer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 marR="157480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Access via </a:t>
            </a:r>
            <a:r>
              <a:rPr sz="2000" i="1" dirty="0">
                <a:latin typeface="Times New Roman"/>
                <a:cs typeface="Times New Roman"/>
              </a:rPr>
              <a:t>Start</a:t>
            </a:r>
            <a:r>
              <a:rPr sz="2000" dirty="0">
                <a:latin typeface="Times New Roman"/>
                <a:cs typeface="Times New Roman"/>
              </a:rPr>
              <a:t>,  </a:t>
            </a:r>
            <a:r>
              <a:rPr sz="2000" i="1" dirty="0">
                <a:latin typeface="Times New Roman"/>
                <a:cs typeface="Times New Roman"/>
              </a:rPr>
              <a:t>Windows System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File  </a:t>
            </a:r>
            <a:r>
              <a:rPr sz="2000" i="1" dirty="0">
                <a:latin typeface="Times New Roman"/>
                <a:cs typeface="Times New Roman"/>
              </a:rPr>
              <a:t>Explorer.</a:t>
            </a:r>
            <a:endParaRPr sz="2000">
              <a:latin typeface="Times New Roman"/>
              <a:cs typeface="Times New Roman"/>
            </a:endParaRPr>
          </a:p>
          <a:p>
            <a:pPr marL="355600" marR="123189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i="1" spc="-5" dirty="0">
                <a:latin typeface="Times New Roman"/>
                <a:cs typeface="Times New Roman"/>
              </a:rPr>
              <a:t>File </a:t>
            </a:r>
            <a:r>
              <a:rPr sz="2000" i="1" dirty="0">
                <a:latin typeface="Times New Roman"/>
                <a:cs typeface="Times New Roman"/>
              </a:rPr>
              <a:t>Explorer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click  </a:t>
            </a:r>
            <a:r>
              <a:rPr sz="2000" i="1" spc="-5" dirty="0">
                <a:latin typeface="Times New Roman"/>
                <a:cs typeface="Times New Roman"/>
              </a:rPr>
              <a:t>View </a:t>
            </a:r>
            <a:r>
              <a:rPr sz="2000" dirty="0">
                <a:latin typeface="Times New Roman"/>
                <a:cs typeface="Times New Roman"/>
              </a:rPr>
              <a:t>and </a:t>
            </a:r>
            <a:r>
              <a:rPr sz="2000" spc="-5" dirty="0">
                <a:latin typeface="Times New Roman"/>
                <a:cs typeface="Times New Roman"/>
              </a:rPr>
              <a:t>select  </a:t>
            </a:r>
            <a:r>
              <a:rPr sz="2000" i="1" dirty="0">
                <a:latin typeface="Times New Roman"/>
                <a:cs typeface="Times New Roman"/>
              </a:rPr>
              <a:t>Navigation</a:t>
            </a:r>
            <a:r>
              <a:rPr sz="2000" i="1" spc="-5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Pane</a:t>
            </a:r>
            <a:r>
              <a:rPr sz="2000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84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Shows you </a:t>
            </a:r>
            <a:r>
              <a:rPr sz="2000" spc="-5" dirty="0">
                <a:latin typeface="Times New Roman"/>
                <a:cs typeface="Times New Roman"/>
              </a:rPr>
              <a:t>all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folders</a:t>
            </a:r>
            <a:endParaRPr sz="2000">
              <a:latin typeface="Times New Roman"/>
              <a:cs typeface="Times New Roman"/>
            </a:endParaRPr>
          </a:p>
          <a:p>
            <a:pPr marL="355600" marR="5080">
              <a:lnSpc>
                <a:spcPct val="100000"/>
              </a:lnSpc>
            </a:pPr>
            <a:r>
              <a:rPr sz="2000" dirty="0">
                <a:latin typeface="Times New Roman"/>
                <a:cs typeface="Times New Roman"/>
              </a:rPr>
              <a:t>in </a:t>
            </a:r>
            <a:r>
              <a:rPr sz="2000" spc="-5" dirty="0">
                <a:latin typeface="Times New Roman"/>
                <a:cs typeface="Times New Roman"/>
              </a:rPr>
              <a:t>“tree” </a:t>
            </a:r>
            <a:r>
              <a:rPr sz="2000" dirty="0">
                <a:latin typeface="Times New Roman"/>
                <a:cs typeface="Times New Roman"/>
              </a:rPr>
              <a:t>on the </a:t>
            </a:r>
            <a:r>
              <a:rPr sz="2000" spc="-5" dirty="0">
                <a:latin typeface="Times New Roman"/>
                <a:cs typeface="Times New Roman"/>
              </a:rPr>
              <a:t>left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  </a:t>
            </a:r>
            <a:r>
              <a:rPr sz="2000" spc="-5" dirty="0">
                <a:latin typeface="Times New Roman"/>
                <a:cs typeface="Times New Roman"/>
              </a:rPr>
              <a:t>selected </a:t>
            </a:r>
            <a:r>
              <a:rPr sz="2000" dirty="0">
                <a:latin typeface="Times New Roman"/>
                <a:cs typeface="Times New Roman"/>
              </a:rPr>
              <a:t>folder’s  contents on the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right.</a:t>
            </a:r>
            <a:endParaRPr sz="2000">
              <a:latin typeface="Times New Roman"/>
              <a:cs typeface="Times New Roman"/>
            </a:endParaRPr>
          </a:p>
          <a:p>
            <a:pPr marL="355600" marR="266065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Can move </a:t>
            </a:r>
            <a:r>
              <a:rPr sz="2000" dirty="0">
                <a:latin typeface="Times New Roman"/>
                <a:cs typeface="Times New Roman"/>
              </a:rPr>
              <a:t>(or copy)  </a:t>
            </a:r>
            <a:r>
              <a:rPr sz="2000" spc="-5" dirty="0">
                <a:latin typeface="Times New Roman"/>
                <a:cs typeface="Times New Roman"/>
              </a:rPr>
              <a:t>files </a:t>
            </a:r>
            <a:r>
              <a:rPr sz="2000" dirty="0">
                <a:latin typeface="Times New Roman"/>
                <a:cs typeface="Times New Roman"/>
              </a:rPr>
              <a:t>on the right</a:t>
            </a:r>
            <a:r>
              <a:rPr sz="2000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into  folders on the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left…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542538" y="1105661"/>
            <a:ext cx="640080" cy="500380"/>
          </a:xfrm>
          <a:custGeom>
            <a:avLst/>
            <a:gdLst/>
            <a:ahLst/>
            <a:cxnLst/>
            <a:rect l="l" t="t" r="r" b="b"/>
            <a:pathLst>
              <a:path w="640079" h="500380">
                <a:moveTo>
                  <a:pt x="0" y="499872"/>
                </a:moveTo>
                <a:lnTo>
                  <a:pt x="640079" y="499872"/>
                </a:lnTo>
                <a:lnTo>
                  <a:pt x="640079" y="0"/>
                </a:lnTo>
                <a:lnTo>
                  <a:pt x="0" y="0"/>
                </a:lnTo>
                <a:lnTo>
                  <a:pt x="0" y="499872"/>
                </a:lnTo>
                <a:close/>
              </a:path>
            </a:pathLst>
          </a:custGeom>
          <a:ln w="259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77411" y="0"/>
            <a:ext cx="6059424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9601201" y="6535739"/>
            <a:ext cx="304800" cy="233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lang="en-GB" spc="-5" smtClean="0"/>
              <a:t>2</a:t>
            </a:fld>
            <a:endParaRPr spc="-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417321"/>
            <a:ext cx="3446779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Directories on a</a:t>
            </a:r>
            <a:r>
              <a:rPr spc="-100" dirty="0"/>
              <a:t> </a:t>
            </a:r>
            <a:r>
              <a:rPr dirty="0"/>
              <a:t>Mac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4294967295"/>
          </p:nvPr>
        </p:nvSpPr>
        <p:spPr>
          <a:xfrm>
            <a:off x="9650413" y="6535738"/>
            <a:ext cx="255587" cy="250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84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574040" y="1557908"/>
            <a:ext cx="37172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dirty="0">
                <a:latin typeface="Times New Roman"/>
                <a:cs typeface="Times New Roman"/>
              </a:rPr>
              <a:t>Use </a:t>
            </a:r>
            <a:r>
              <a:rPr sz="2000" i="1" dirty="0">
                <a:latin typeface="Times New Roman"/>
                <a:cs typeface="Times New Roman"/>
              </a:rPr>
              <a:t>Finder</a:t>
            </a:r>
            <a:r>
              <a:rPr sz="2000" dirty="0">
                <a:latin typeface="Times New Roman"/>
                <a:cs typeface="Times New Roman"/>
              </a:rPr>
              <a:t>, can </a:t>
            </a:r>
            <a:r>
              <a:rPr sz="2000" spc="-5" dirty="0">
                <a:latin typeface="Times New Roman"/>
                <a:cs typeface="Times New Roman"/>
              </a:rPr>
              <a:t>start </a:t>
            </a:r>
            <a:r>
              <a:rPr sz="2000" dirty="0">
                <a:latin typeface="Times New Roman"/>
                <a:cs typeface="Times New Roman"/>
              </a:rPr>
              <a:t>from</a:t>
            </a:r>
            <a:r>
              <a:rPr sz="2000" spc="-110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Dock.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557908"/>
            <a:ext cx="261048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dirty="0">
                <a:latin typeface="Times New Roman"/>
                <a:cs typeface="Times New Roman"/>
              </a:rPr>
              <a:t>Choose </a:t>
            </a:r>
            <a:r>
              <a:rPr sz="2000" spc="-5" dirty="0">
                <a:latin typeface="Times New Roman"/>
                <a:cs typeface="Times New Roman"/>
              </a:rPr>
              <a:t>columns</a:t>
            </a:r>
            <a:r>
              <a:rPr sz="2000" spc="-8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view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853171" y="1533144"/>
            <a:ext cx="1132331" cy="381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092451"/>
            <a:ext cx="9906000" cy="43525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46185" y="1463802"/>
            <a:ext cx="433070" cy="554990"/>
          </a:xfrm>
          <a:custGeom>
            <a:avLst/>
            <a:gdLst/>
            <a:ahLst/>
            <a:cxnLst/>
            <a:rect l="l" t="t" r="r" b="b"/>
            <a:pathLst>
              <a:path w="433070" h="554989">
                <a:moveTo>
                  <a:pt x="0" y="277368"/>
                </a:moveTo>
                <a:lnTo>
                  <a:pt x="4397" y="221475"/>
                </a:lnTo>
                <a:lnTo>
                  <a:pt x="17008" y="169414"/>
                </a:lnTo>
                <a:lnTo>
                  <a:pt x="36962" y="122299"/>
                </a:lnTo>
                <a:lnTo>
                  <a:pt x="63388" y="81248"/>
                </a:lnTo>
                <a:lnTo>
                  <a:pt x="95417" y="47376"/>
                </a:lnTo>
                <a:lnTo>
                  <a:pt x="132177" y="21800"/>
                </a:lnTo>
                <a:lnTo>
                  <a:pt x="172797" y="5636"/>
                </a:lnTo>
                <a:lnTo>
                  <a:pt x="216408" y="0"/>
                </a:lnTo>
                <a:lnTo>
                  <a:pt x="260018" y="5636"/>
                </a:lnTo>
                <a:lnTo>
                  <a:pt x="300638" y="21800"/>
                </a:lnTo>
                <a:lnTo>
                  <a:pt x="337398" y="47376"/>
                </a:lnTo>
                <a:lnTo>
                  <a:pt x="369427" y="81248"/>
                </a:lnTo>
                <a:lnTo>
                  <a:pt x="395853" y="122299"/>
                </a:lnTo>
                <a:lnTo>
                  <a:pt x="415807" y="169414"/>
                </a:lnTo>
                <a:lnTo>
                  <a:pt x="428418" y="221475"/>
                </a:lnTo>
                <a:lnTo>
                  <a:pt x="432816" y="277368"/>
                </a:lnTo>
                <a:lnTo>
                  <a:pt x="428418" y="333260"/>
                </a:lnTo>
                <a:lnTo>
                  <a:pt x="415807" y="385321"/>
                </a:lnTo>
                <a:lnTo>
                  <a:pt x="395853" y="432436"/>
                </a:lnTo>
                <a:lnTo>
                  <a:pt x="369427" y="473487"/>
                </a:lnTo>
                <a:lnTo>
                  <a:pt x="337398" y="507359"/>
                </a:lnTo>
                <a:lnTo>
                  <a:pt x="300638" y="532935"/>
                </a:lnTo>
                <a:lnTo>
                  <a:pt x="260018" y="549099"/>
                </a:lnTo>
                <a:lnTo>
                  <a:pt x="216408" y="554736"/>
                </a:lnTo>
                <a:lnTo>
                  <a:pt x="172797" y="549099"/>
                </a:lnTo>
                <a:lnTo>
                  <a:pt x="132177" y="532935"/>
                </a:lnTo>
                <a:lnTo>
                  <a:pt x="95417" y="507359"/>
                </a:lnTo>
                <a:lnTo>
                  <a:pt x="63388" y="473487"/>
                </a:lnTo>
                <a:lnTo>
                  <a:pt x="36962" y="432436"/>
                </a:lnTo>
                <a:lnTo>
                  <a:pt x="17008" y="385321"/>
                </a:lnTo>
                <a:lnTo>
                  <a:pt x="4397" y="333260"/>
                </a:lnTo>
                <a:lnTo>
                  <a:pt x="0" y="277368"/>
                </a:lnTo>
                <a:close/>
              </a:path>
            </a:pathLst>
          </a:custGeom>
          <a:ln w="25908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4040" y="417321"/>
            <a:ext cx="34124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Directories on</a:t>
            </a:r>
            <a:r>
              <a:rPr spc="-105" dirty="0"/>
              <a:t> </a:t>
            </a:r>
            <a:r>
              <a:rPr dirty="0"/>
              <a:t>Linux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4040" y="1497558"/>
            <a:ext cx="3820160" cy="7569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Many </a:t>
            </a:r>
            <a:r>
              <a:rPr sz="2000" dirty="0">
                <a:latin typeface="Times New Roman"/>
                <a:cs typeface="Times New Roman"/>
              </a:rPr>
              <a:t>different flavours of</a:t>
            </a:r>
            <a:r>
              <a:rPr sz="2000" spc="-1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Linux!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lr>
                <a:srgbClr val="3333FF"/>
              </a:buClr>
              <a:buFont typeface="Arial"/>
              <a:buChar char="■"/>
              <a:tabLst>
                <a:tab pos="355600" algn="l"/>
                <a:tab pos="356235" algn="l"/>
              </a:tabLst>
            </a:pPr>
            <a:r>
              <a:rPr sz="2000" spc="-5" dirty="0">
                <a:latin typeface="Times New Roman"/>
                <a:cs typeface="Times New Roman"/>
              </a:rPr>
              <a:t>Example </a:t>
            </a:r>
            <a:r>
              <a:rPr sz="2000" dirty="0">
                <a:latin typeface="Times New Roman"/>
                <a:cs typeface="Times New Roman"/>
              </a:rPr>
              <a:t>here is using CentOS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7.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557908"/>
            <a:ext cx="3724910" cy="6356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3333FF"/>
              </a:buClr>
              <a:buFont typeface="Arial"/>
              <a:buChar char="■"/>
              <a:tabLst>
                <a:tab pos="354965" algn="l"/>
                <a:tab pos="355600" algn="l"/>
              </a:tabLst>
            </a:pPr>
            <a:r>
              <a:rPr sz="2000" spc="-5" dirty="0">
                <a:latin typeface="Times New Roman"/>
                <a:cs typeface="Times New Roman"/>
              </a:rPr>
              <a:t>Select </a:t>
            </a:r>
            <a:r>
              <a:rPr sz="2000" i="1" dirty="0">
                <a:latin typeface="Times New Roman"/>
                <a:cs typeface="Times New Roman"/>
              </a:rPr>
              <a:t>Applications</a:t>
            </a:r>
            <a:r>
              <a:rPr sz="2000" dirty="0">
                <a:latin typeface="Times New Roman"/>
                <a:cs typeface="Times New Roman"/>
              </a:rPr>
              <a:t>,</a:t>
            </a:r>
            <a:r>
              <a:rPr sz="2000" spc="-95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Accessories</a:t>
            </a:r>
            <a:r>
              <a:rPr sz="2000" dirty="0">
                <a:latin typeface="Times New Roman"/>
                <a:cs typeface="Times New Roman"/>
              </a:rPr>
              <a:t>,  </a:t>
            </a:r>
            <a:r>
              <a:rPr sz="2000" i="1" spc="-5" dirty="0">
                <a:latin typeface="Times New Roman"/>
                <a:cs typeface="Times New Roman"/>
              </a:rPr>
              <a:t>Files</a:t>
            </a:r>
            <a:r>
              <a:rPr sz="2000" spc="-5" dirty="0"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2368295"/>
            <a:ext cx="9906000" cy="40492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">
            <a:extLst>
              <a:ext uri="{FF2B5EF4-FFF2-40B4-BE49-F238E27FC236}">
                <a16:creationId xmlns:a16="http://schemas.microsoft.com/office/drawing/2014/main" id="{9295EB9B-F76D-4B44-93FA-99E21C367F08}"/>
              </a:ext>
            </a:extLst>
          </p:cNvPr>
          <p:cNvSpPr txBox="1">
            <a:spLocks/>
          </p:cNvSpPr>
          <p:nvPr/>
        </p:nvSpPr>
        <p:spPr>
          <a:xfrm>
            <a:off x="9601201" y="6535739"/>
            <a:ext cx="304800" cy="233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marL="25400">
              <a:lnSpc>
                <a:spcPts val="1845"/>
              </a:lnSpc>
            </a:pPr>
            <a:fld id="{81D60167-4931-47E6-BA6A-407CBD079E47}" type="slidenum">
              <a:rPr lang="en-GB" spc="-5" smtClean="0"/>
              <a:pPr marL="25400">
                <a:lnSpc>
                  <a:spcPts val="1845"/>
                </a:lnSpc>
              </a:pPr>
              <a:t>4</a:t>
            </a:fld>
            <a:endParaRPr lang="en-GB" spc="-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TAnumA4">
  <a:themeElements>
    <a:clrScheme name="TimA4Landscap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mA4Landscap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imA4Landscap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mA4Landscap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mA4Landscap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1F3CC4BA-46E1-4FE3-9B47-AA5DEEDB3659}" vid="{A054684B-A5D8-4330-9C76-086FC1C5F9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PowerPointPlain-A4</Template>
  <TotalTime>150</TotalTime>
  <Words>231</Words>
  <Application>Microsoft Office PowerPoint</Application>
  <PresentationFormat>A4 Paper (210x297 mm)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CTAnumA4</vt:lpstr>
      <vt:lpstr>Phys105 – Week 5</vt:lpstr>
      <vt:lpstr>Directories on  Windows</vt:lpstr>
      <vt:lpstr>Directories on a Mac</vt:lpstr>
      <vt:lpstr>Directories on Linux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Phys108 – Mathematics for Physicists II</dc:title>
  <dc:creator>Tim Greenshaw</dc:creator>
  <cp:lastModifiedBy>Tim Greenshaw</cp:lastModifiedBy>
  <cp:revision>2</cp:revision>
  <dcterms:created xsi:type="dcterms:W3CDTF">2018-10-27T11:21:35Z</dcterms:created>
  <dcterms:modified xsi:type="dcterms:W3CDTF">2020-11-08T15:35:32Z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2018-10-15T00:00:00Z</vt:filetime>
  </property>
  <property fmtid="{D5CDD505-2E9C-101B-9397-08002B2CF9AE}" pid="3" name="Creator">
    <vt:lpwstr>Microsoft® PowerPoint® for Office 365</vt:lpwstr>
  </property>
  <property fmtid="{D5CDD505-2E9C-101B-9397-08002B2CF9AE}" pid="4" name="LastSaved">
    <vt:filetime>2018-10-27T00:00:00Z</vt:filetime>
  </property>
</Properties>
</file>