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80" r:id="rId6"/>
    <p:sldId id="257" r:id="rId7"/>
    <p:sldId id="307" r:id="rId8"/>
    <p:sldId id="295" r:id="rId9"/>
    <p:sldId id="313" r:id="rId10"/>
    <p:sldId id="294" r:id="rId11"/>
    <p:sldId id="296" r:id="rId12"/>
    <p:sldId id="309" r:id="rId13"/>
    <p:sldId id="259" r:id="rId14"/>
    <p:sldId id="311" r:id="rId15"/>
    <p:sldId id="297" r:id="rId16"/>
    <p:sldId id="310" r:id="rId17"/>
    <p:sldId id="299" r:id="rId18"/>
    <p:sldId id="300" r:id="rId19"/>
    <p:sldId id="301" r:id="rId20"/>
    <p:sldId id="302" r:id="rId21"/>
    <p:sldId id="314" r:id="rId22"/>
    <p:sldId id="315" r:id="rId23"/>
    <p:sldId id="316" r:id="rId24"/>
    <p:sldId id="303" r:id="rId25"/>
    <p:sldId id="304" r:id="rId26"/>
    <p:sldId id="305" r:id="rId27"/>
    <p:sldId id="290" r:id="rId2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5DA"/>
    <a:srgbClr val="06B1CB"/>
    <a:srgbClr val="7DC255"/>
    <a:srgbClr val="FCD41C"/>
    <a:srgbClr val="90D5F8"/>
    <a:srgbClr val="C0E9FA"/>
    <a:srgbClr val="10BCDF"/>
    <a:srgbClr val="18A9DD"/>
    <a:srgbClr val="27358D"/>
    <a:srgbClr val="B8E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79CB6-6BC7-4410-88FB-84FEF9EDBFC7}" v="435" dt="2020-09-17T13:35:12.263"/>
    <p1510:client id="{A4A0FA01-E340-44A9-8A96-E4E19F101DA3}" v="56" dt="2020-09-04T14:13:42.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31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7FCE6-A2B6-4C26-BEAB-BD66170121E2}" type="datetimeFigureOut">
              <a:rPr lang="en-GB" smtClean="0"/>
              <a:t>22/09/20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EC7C5-6669-48FD-951A-922E3BD1AA33}" type="slidenum">
              <a:rPr lang="en-GB" smtClean="0"/>
              <a:t>‹#›</a:t>
            </a:fld>
            <a:endParaRPr lang="en-GB"/>
          </a:p>
        </p:txBody>
      </p:sp>
    </p:spTree>
    <p:extLst>
      <p:ext uri="{BB962C8B-B14F-4D97-AF65-F5344CB8AC3E}">
        <p14:creationId xmlns:p14="http://schemas.microsoft.com/office/powerpoint/2010/main" val="168814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Returning students only</a:t>
            </a:r>
          </a:p>
        </p:txBody>
      </p:sp>
      <p:sp>
        <p:nvSpPr>
          <p:cNvPr id="4" name="Slide Number Placeholder 3"/>
          <p:cNvSpPr>
            <a:spLocks noGrp="1"/>
          </p:cNvSpPr>
          <p:nvPr>
            <p:ph type="sldNum" sz="quarter" idx="5"/>
          </p:nvPr>
        </p:nvSpPr>
        <p:spPr/>
        <p:txBody>
          <a:bodyPr/>
          <a:lstStyle/>
          <a:p>
            <a:fld id="{FF0EC7C5-6669-48FD-951A-922E3BD1AA33}" type="slidenum">
              <a:rPr lang="en-GB" smtClean="0"/>
              <a:t>23</a:t>
            </a:fld>
            <a:endParaRPr lang="en-GB"/>
          </a:p>
        </p:txBody>
      </p:sp>
    </p:spTree>
    <p:extLst>
      <p:ext uri="{BB962C8B-B14F-4D97-AF65-F5344CB8AC3E}">
        <p14:creationId xmlns:p14="http://schemas.microsoft.com/office/powerpoint/2010/main" val="63350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22/09/20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22/09/20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22/09/20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22/09/20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22/09/20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22/09/20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22/09/20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22/09/20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22/09/20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vital.liv.ac.uk/"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liverpool.instructur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username@liverpool.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mailto:studentusername@liverpool.ac.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5906" y="2893155"/>
            <a:ext cx="9144000" cy="2105024"/>
          </a:xfrm>
        </p:spPr>
        <p:txBody>
          <a:bodyPr anchor="t">
            <a:noAutofit/>
          </a:bodyPr>
          <a:lstStyle/>
          <a:p>
            <a:pPr algn="l"/>
            <a:r>
              <a:rPr lang="en-GB" sz="4800" b="1" dirty="0">
                <a:solidFill>
                  <a:srgbClr val="C00000"/>
                </a:solidFill>
                <a:latin typeface="Arial"/>
                <a:cs typeface="Arial"/>
              </a:rPr>
              <a:t>Canvas at Liverpool</a:t>
            </a:r>
            <a:br>
              <a:rPr lang="en-GB" sz="3600" b="1" dirty="0">
                <a:latin typeface="Arial" panose="020B0604020202020204" pitchFamily="34" charset="0"/>
                <a:cs typeface="Arial" panose="020B0604020202020204" pitchFamily="34" charset="0"/>
              </a:rPr>
            </a:br>
            <a:r>
              <a:rPr lang="en-GB" sz="3200" dirty="0">
                <a:solidFill>
                  <a:schemeClr val="bg2">
                    <a:lumMod val="50000"/>
                  </a:schemeClr>
                </a:solidFill>
                <a:latin typeface="Arial"/>
                <a:cs typeface="Arial"/>
              </a:rPr>
              <a:t>Your virtual learning environment</a:t>
            </a:r>
          </a:p>
        </p:txBody>
      </p:sp>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2"/>
          <a:stretch>
            <a:fillRect/>
          </a:stretch>
        </p:blipFill>
        <p:spPr>
          <a:xfrm>
            <a:off x="428625" y="428625"/>
            <a:ext cx="2743200" cy="714375"/>
          </a:xfrm>
          <a:prstGeom prst="rect">
            <a:avLst/>
          </a:prstGeom>
        </p:spPr>
      </p:pic>
      <p:pic>
        <p:nvPicPr>
          <p:cNvPr id="8" name="Picture 4" descr="A picture containing food&#10;&#10;Description generated with very high confidence">
            <a:extLst>
              <a:ext uri="{FF2B5EF4-FFF2-40B4-BE49-F238E27FC236}">
                <a16:creationId xmlns:a16="http://schemas.microsoft.com/office/drawing/2014/main" id="{F5D073FB-728B-4EA4-BDDF-A7E1B8AC931B}"/>
              </a:ext>
            </a:extLst>
          </p:cNvPr>
          <p:cNvPicPr>
            <a:picLocks noChangeAspect="1"/>
          </p:cNvPicPr>
          <p:nvPr/>
        </p:nvPicPr>
        <p:blipFill>
          <a:blip r:embed="rId3"/>
          <a:stretch>
            <a:fillRect/>
          </a:stretch>
        </p:blipFill>
        <p:spPr>
          <a:xfrm>
            <a:off x="6285912" y="4752505"/>
            <a:ext cx="5905500" cy="21050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415" y="1750713"/>
            <a:ext cx="9144000"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When to contact your Module Leader</a:t>
            </a:r>
          </a:p>
        </p:txBody>
      </p:sp>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2"/>
          <a:stretch>
            <a:fillRect/>
          </a:stretch>
        </p:blipFill>
        <p:spPr>
          <a:xfrm>
            <a:off x="428625" y="428625"/>
            <a:ext cx="2743200" cy="714375"/>
          </a:xfrm>
          <a:prstGeom prst="rect">
            <a:avLst/>
          </a:prstGeom>
        </p:spPr>
      </p:pic>
      <p:sp>
        <p:nvSpPr>
          <p:cNvPr id="3" name="Rectangle 2">
            <a:extLst>
              <a:ext uri="{FF2B5EF4-FFF2-40B4-BE49-F238E27FC236}">
                <a16:creationId xmlns:a16="http://schemas.microsoft.com/office/drawing/2014/main" id="{51C7BAEF-4047-487D-8C9E-C203E002D2C0}"/>
              </a:ext>
            </a:extLst>
          </p:cNvPr>
          <p:cNvSpPr/>
          <p:nvPr/>
        </p:nvSpPr>
        <p:spPr>
          <a:xfrm>
            <a:off x="854415" y="2609164"/>
            <a:ext cx="7431225" cy="2074927"/>
          </a:xfrm>
          <a:prstGeom prst="rect">
            <a:avLst/>
          </a:prstGeom>
        </p:spPr>
        <p:txBody>
          <a:bodyPr wrap="square" lIns="91440" tIns="45720" rIns="91440" bIns="45720" anchor="t">
            <a:spAutoFit/>
          </a:bodyPr>
          <a:lstStyle/>
          <a:p>
            <a:pPr>
              <a:lnSpc>
                <a:spcPct val="115000"/>
              </a:lnSpc>
              <a:spcAft>
                <a:spcPts val="1200"/>
              </a:spcAft>
            </a:pPr>
            <a:r>
              <a:rPr lang="en-GB" sz="1600" b="1">
                <a:solidFill>
                  <a:schemeClr val="tx1">
                    <a:lumMod val="50000"/>
                    <a:lumOff val="50000"/>
                  </a:schemeClr>
                </a:solidFill>
                <a:latin typeface="Arial"/>
                <a:ea typeface="Calibri" panose="020F0502020204030204" pitchFamily="34" charset="0"/>
                <a:cs typeface="Arial"/>
              </a:rPr>
              <a:t>Not all questions can be answered by the Canvas Support Team</a:t>
            </a:r>
            <a:endParaRPr lang="en-US" b="1">
              <a:solidFill>
                <a:schemeClr val="tx1">
                  <a:lumMod val="50000"/>
                  <a:lumOff val="50000"/>
                </a:schemeClr>
              </a:solidFill>
            </a:endParaRPr>
          </a:p>
          <a:p>
            <a:pPr marL="285750" indent="-285750">
              <a:lnSpc>
                <a:spcPct val="114999"/>
              </a:lnSpc>
              <a:spcAft>
                <a:spcPts val="1200"/>
              </a:spcAft>
              <a:buFont typeface="Arial"/>
              <a:buChar char="•"/>
            </a:pPr>
            <a:r>
              <a:rPr lang="en-GB" sz="1600">
                <a:solidFill>
                  <a:schemeClr val="tx1">
                    <a:lumMod val="50000"/>
                    <a:lumOff val="50000"/>
                  </a:schemeClr>
                </a:solidFill>
                <a:latin typeface="Arial"/>
                <a:ea typeface="Calibri" panose="020F0502020204030204" pitchFamily="34" charset="0"/>
                <a:cs typeface="Arial"/>
              </a:rPr>
              <a:t>If you have a module-specific query – such as details on assignment deadlines or finding links to lecture recordings – you should contact your Module Co-ordinator </a:t>
            </a:r>
          </a:p>
          <a:p>
            <a:pPr marL="285750" indent="-285750">
              <a:lnSpc>
                <a:spcPct val="114999"/>
              </a:lnSpc>
              <a:spcAft>
                <a:spcPts val="1200"/>
              </a:spcAft>
              <a:buFont typeface="Arial"/>
              <a:buChar char="•"/>
            </a:pPr>
            <a:r>
              <a:rPr lang="en-GB" sz="1600">
                <a:solidFill>
                  <a:schemeClr val="tx1">
                    <a:lumMod val="50000"/>
                    <a:lumOff val="50000"/>
                  </a:schemeClr>
                </a:solidFill>
                <a:latin typeface="Arial"/>
                <a:ea typeface="Calibri" panose="020F0502020204030204" pitchFamily="34" charset="0"/>
                <a:cs typeface="Arial"/>
              </a:rPr>
              <a:t>You will find contact their details in your Canvas course or your Module Handbook</a:t>
            </a:r>
          </a:p>
        </p:txBody>
      </p:sp>
      <p:pic>
        <p:nvPicPr>
          <p:cNvPr id="4" name="Picture 4" descr="A picture containing food&#10;&#10;Description generated with very high confidence">
            <a:extLst>
              <a:ext uri="{FF2B5EF4-FFF2-40B4-BE49-F238E27FC236}">
                <a16:creationId xmlns:a16="http://schemas.microsoft.com/office/drawing/2014/main" id="{483CCAF3-3ABC-437E-9E48-835532C0FAB2}"/>
              </a:ext>
            </a:extLst>
          </p:cNvPr>
          <p:cNvPicPr>
            <a:picLocks noChangeAspect="1"/>
          </p:cNvPicPr>
          <p:nvPr/>
        </p:nvPicPr>
        <p:blipFill>
          <a:blip r:embed="rId3"/>
          <a:stretch>
            <a:fillRect/>
          </a:stretch>
        </p:blipFill>
        <p:spPr>
          <a:xfrm>
            <a:off x="6282972" y="4752975"/>
            <a:ext cx="5905500" cy="2105025"/>
          </a:xfrm>
          <a:prstGeom prst="rect">
            <a:avLst/>
          </a:prstGeom>
        </p:spPr>
      </p:pic>
    </p:spTree>
    <p:extLst>
      <p:ext uri="{BB962C8B-B14F-4D97-AF65-F5344CB8AC3E}">
        <p14:creationId xmlns:p14="http://schemas.microsoft.com/office/powerpoint/2010/main" val="321363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Your Account</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68482" y="2334212"/>
            <a:ext cx="4543273" cy="3945119"/>
          </a:xfrm>
          <a:prstGeom prst="rect">
            <a:avLst/>
          </a:prstGeom>
        </p:spPr>
        <p:txBody>
          <a:bodyPr wrap="square" lIns="91440" tIns="45720" rIns="91440" bIns="45720" anchor="t">
            <a:spAutoFit/>
          </a:bodyPr>
          <a:lstStyle/>
          <a:p>
            <a:pPr lvl="0">
              <a:lnSpc>
                <a:spcPct val="115000"/>
              </a:lnSpc>
              <a:spcBef>
                <a:spcPts val="600"/>
              </a:spcBef>
              <a:spcAft>
                <a:spcPts val="800"/>
              </a:spcAft>
            </a:pPr>
            <a:r>
              <a:rPr lang="en-GB" sz="16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Make your Canvas account your own with a host of customisations</a:t>
            </a:r>
          </a:p>
          <a:p>
            <a:pPr marL="171450" indent="-171450">
              <a:lnSpc>
                <a:spcPct val="115000"/>
              </a:lnSpc>
              <a:spcBef>
                <a:spcPts val="600"/>
              </a:spcBef>
              <a:spcAft>
                <a:spcPts val="800"/>
              </a:spcAft>
              <a:buFont typeface="Arial" panose="020B0604020202020204" pitchFamily="34" charset="0"/>
              <a:buChar char="•"/>
            </a:pPr>
            <a:r>
              <a:rPr lang="en-GB" sz="1600" b="1">
                <a:solidFill>
                  <a:schemeClr val="tx1">
                    <a:lumMod val="50000"/>
                    <a:lumOff val="50000"/>
                  </a:schemeClr>
                </a:solidFill>
                <a:latin typeface="Arial"/>
                <a:ea typeface="Calibri" panose="020F0502020204030204" pitchFamily="34" charset="0"/>
                <a:cs typeface="Arial"/>
              </a:rPr>
              <a:t>Change your notification settings</a:t>
            </a:r>
          </a:p>
          <a:p>
            <a:pPr marL="628650" lvl="1" indent="-171450">
              <a:lnSpc>
                <a:spcPct val="114999"/>
              </a:lnSpc>
              <a:spcBef>
                <a:spcPts val="600"/>
              </a:spcBef>
              <a:spcAft>
                <a:spcPts val="800"/>
              </a:spcAft>
              <a:buFont typeface="Arial" panose="020B0604020202020204" pitchFamily="34" charset="0"/>
              <a:buChar char="•"/>
            </a:pPr>
            <a:r>
              <a:rPr lang="en-GB" sz="1600">
                <a:solidFill>
                  <a:schemeClr val="tx1">
                    <a:lumMod val="50000"/>
                    <a:lumOff val="50000"/>
                  </a:schemeClr>
                </a:solidFill>
                <a:latin typeface="Arial"/>
                <a:ea typeface="Calibri" panose="020F0502020204030204" pitchFamily="34" charset="0"/>
                <a:cs typeface="Arial"/>
              </a:rPr>
              <a:t>We recommend you set this to ‘Notify me right away’ so you don’t miss any important announcements, conversations or updates</a:t>
            </a:r>
            <a:endParaRPr lang="en-GB">
              <a:solidFill>
                <a:schemeClr val="tx1">
                  <a:lumMod val="50000"/>
                  <a:lumOff val="50000"/>
                </a:schemeClr>
              </a:solidFill>
              <a:cs typeface="Calibri" panose="020F0502020204030204"/>
            </a:endParaRPr>
          </a:p>
          <a:p>
            <a:pPr marL="171450" lvl="0" indent="-171450">
              <a:lnSpc>
                <a:spcPct val="115000"/>
              </a:lnSpc>
              <a:spcBef>
                <a:spcPts val="600"/>
              </a:spcBef>
              <a:spcAft>
                <a:spcPts val="800"/>
              </a:spcAft>
              <a:buFont typeface="Arial" panose="020B0604020202020204" pitchFamily="34" charset="0"/>
              <a:buChar char="•"/>
            </a:pPr>
            <a:r>
              <a:rPr lang="en-GB" sz="1600" b="1">
                <a:solidFill>
                  <a:schemeClr val="tx1">
                    <a:lumMod val="50000"/>
                    <a:lumOff val="50000"/>
                  </a:schemeClr>
                </a:solidFill>
                <a:latin typeface="Arial"/>
                <a:ea typeface="Calibri" panose="020F0502020204030204" pitchFamily="34" charset="0"/>
                <a:cs typeface="Arial"/>
              </a:rPr>
              <a:t>Change accessibility settings</a:t>
            </a:r>
            <a:r>
              <a:rPr lang="en-GB" sz="1600">
                <a:solidFill>
                  <a:schemeClr val="tx1">
                    <a:lumMod val="50000"/>
                    <a:lumOff val="50000"/>
                  </a:schemeClr>
                </a:solidFill>
                <a:latin typeface="Arial"/>
                <a:ea typeface="Calibri" panose="020F0502020204030204" pitchFamily="34" charset="0"/>
                <a:cs typeface="Arial"/>
              </a:rPr>
              <a:t> including the default language and screen contrast</a:t>
            </a:r>
          </a:p>
          <a:p>
            <a:pPr marL="342900" lvl="0" indent="-342900">
              <a:lnSpc>
                <a:spcPct val="115000"/>
              </a:lnSpc>
              <a:spcBef>
                <a:spcPts val="600"/>
              </a:spcBef>
              <a:spcAft>
                <a:spcPts val="800"/>
              </a:spcAft>
              <a:buFont typeface="Symbol" panose="05050102010706020507" pitchFamily="18" charset="2"/>
              <a:buChar char=""/>
            </a:pPr>
            <a:endParaRPr lang="en-GB" sz="12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spcAft>
                <a:spcPts val="800"/>
              </a:spcAft>
              <a:buFont typeface="Symbol" panose="05050102010706020507" pitchFamily="18" charset="2"/>
              <a:buChar char=""/>
            </a:pPr>
            <a:endParaRPr lang="en-GB" sz="12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F764819-74B3-4066-89D5-F93900D02A0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37288" y="2243391"/>
            <a:ext cx="5683691" cy="2577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110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Your dashboard</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69169" y="2297221"/>
            <a:ext cx="5859111" cy="3670236"/>
          </a:xfrm>
          <a:prstGeom prst="rect">
            <a:avLst/>
          </a:prstGeom>
        </p:spPr>
        <p:txBody>
          <a:bodyPr wrap="square" lIns="91440" tIns="45720" rIns="91440" bIns="45720" anchor="t">
            <a:spAutoFit/>
          </a:bodyPr>
          <a:lstStyle/>
          <a:p>
            <a:pPr>
              <a:lnSpc>
                <a:spcPct val="115000"/>
              </a:lnSpc>
              <a:spcAft>
                <a:spcPts val="800"/>
              </a:spcAft>
            </a:pPr>
            <a:r>
              <a:rPr lang="en-GB" sz="1600" b="1">
                <a:solidFill>
                  <a:schemeClr val="tx1">
                    <a:lumMod val="50000"/>
                    <a:lumOff val="50000"/>
                  </a:schemeClr>
                </a:solidFill>
                <a:effectLst/>
                <a:latin typeface="Arial"/>
                <a:ea typeface="Calibri" panose="020F0502020204030204" pitchFamily="34" charset="0"/>
                <a:cs typeface="Arial"/>
              </a:rPr>
              <a:t>Your dashboard is where you can access everything you need from Canvas</a:t>
            </a:r>
          </a:p>
          <a:p>
            <a:pPr marL="342900" indent="-342900">
              <a:lnSpc>
                <a:spcPct val="115000"/>
              </a:lnSpc>
              <a:spcBef>
                <a:spcPts val="600"/>
              </a:spcBef>
              <a:buFont typeface="Symbol" panose="05050102010706020507" pitchFamily="18" charset="2"/>
              <a:buChar char=""/>
            </a:pPr>
            <a:r>
              <a:rPr lang="en-GB" sz="1400">
                <a:solidFill>
                  <a:schemeClr val="tx1">
                    <a:lumMod val="50000"/>
                    <a:lumOff val="50000"/>
                  </a:schemeClr>
                </a:solidFill>
                <a:effectLst/>
                <a:latin typeface="Arial"/>
                <a:ea typeface="Calibri" panose="020F0502020204030204" pitchFamily="34" charset="0"/>
                <a:cs typeface="Arial"/>
              </a:rPr>
              <a:t>When you log on you will see a range of ‘tiles’ </a:t>
            </a:r>
            <a:r>
              <a:rPr lang="en-GB" sz="1400">
                <a:solidFill>
                  <a:schemeClr val="tx1">
                    <a:lumMod val="50000"/>
                    <a:lumOff val="50000"/>
                  </a:schemeClr>
                </a:solidFill>
                <a:latin typeface="Arial"/>
                <a:ea typeface="Calibri" panose="020F0502020204030204" pitchFamily="34" charset="0"/>
                <a:cs typeface="Arial"/>
              </a:rPr>
              <a:t>- one </a:t>
            </a:r>
            <a:r>
              <a:rPr lang="en-GB" sz="1400">
                <a:solidFill>
                  <a:schemeClr val="tx1">
                    <a:lumMod val="50000"/>
                    <a:lumOff val="50000"/>
                  </a:schemeClr>
                </a:solidFill>
                <a:effectLst/>
                <a:latin typeface="Arial"/>
                <a:ea typeface="Calibri" panose="020F0502020204030204" pitchFamily="34" charset="0"/>
                <a:cs typeface="Arial"/>
              </a:rPr>
              <a:t>for each </a:t>
            </a:r>
            <a:r>
              <a:rPr lang="en-GB" sz="1400">
                <a:solidFill>
                  <a:schemeClr val="tx1">
                    <a:lumMod val="50000"/>
                    <a:lumOff val="50000"/>
                  </a:schemeClr>
                </a:solidFill>
                <a:latin typeface="Arial"/>
                <a:ea typeface="Calibri" panose="020F0502020204030204" pitchFamily="34" charset="0"/>
                <a:cs typeface="Arial"/>
              </a:rPr>
              <a:t>of your Canvas</a:t>
            </a:r>
            <a:r>
              <a:rPr lang="en-GB" sz="1400">
                <a:solidFill>
                  <a:schemeClr val="tx1">
                    <a:lumMod val="50000"/>
                    <a:lumOff val="50000"/>
                  </a:schemeClr>
                </a:solidFill>
                <a:effectLst/>
                <a:latin typeface="Arial"/>
                <a:ea typeface="Calibri" panose="020F0502020204030204" pitchFamily="34" charset="0"/>
                <a:cs typeface="Arial"/>
              </a:rPr>
              <a:t> </a:t>
            </a:r>
            <a:r>
              <a:rPr lang="en-GB" sz="1400">
                <a:solidFill>
                  <a:schemeClr val="tx1">
                    <a:lumMod val="50000"/>
                    <a:lumOff val="50000"/>
                  </a:schemeClr>
                </a:solidFill>
                <a:latin typeface="Arial"/>
                <a:ea typeface="Calibri" panose="020F0502020204030204" pitchFamily="34" charset="0"/>
                <a:cs typeface="Arial"/>
              </a:rPr>
              <a:t>courses (University modules) </a:t>
            </a:r>
            <a:endParaRPr lang="en-GB" sz="1400">
              <a:solidFill>
                <a:schemeClr val="tx1">
                  <a:lumMod val="50000"/>
                  <a:lumOff val="50000"/>
                </a:schemeClr>
              </a:solidFill>
              <a:effectLst/>
              <a:latin typeface="Arial"/>
              <a:ea typeface="Calibri" panose="020F0502020204030204" pitchFamily="34" charset="0"/>
              <a:cs typeface="Arial"/>
            </a:endParaRPr>
          </a:p>
          <a:p>
            <a:pPr marL="342900" indent="-342900">
              <a:lnSpc>
                <a:spcPct val="115000"/>
              </a:lnSpc>
              <a:spcBef>
                <a:spcPts val="600"/>
              </a:spcBef>
              <a:buFont typeface="Symbol" panose="05050102010706020507" pitchFamily="18" charset="2"/>
              <a:buChar char=""/>
            </a:pPr>
            <a:r>
              <a:rPr lang="en-GB" sz="1400">
                <a:solidFill>
                  <a:schemeClr val="tx1">
                    <a:lumMod val="50000"/>
                    <a:lumOff val="50000"/>
                  </a:schemeClr>
                </a:solidFill>
                <a:effectLst/>
                <a:latin typeface="Arial"/>
                <a:ea typeface="Calibri" panose="020F0502020204030204" pitchFamily="34" charset="0"/>
                <a:cs typeface="Arial"/>
              </a:rPr>
              <a:t>Click </a:t>
            </a:r>
            <a:r>
              <a:rPr lang="en-GB" sz="1400">
                <a:solidFill>
                  <a:schemeClr val="tx1">
                    <a:lumMod val="50000"/>
                    <a:lumOff val="50000"/>
                  </a:schemeClr>
                </a:solidFill>
                <a:latin typeface="Arial"/>
                <a:ea typeface="Calibri" panose="020F0502020204030204" pitchFamily="34" charset="0"/>
                <a:cs typeface="Arial"/>
              </a:rPr>
              <a:t>these tiles</a:t>
            </a:r>
            <a:r>
              <a:rPr lang="en-GB" sz="1400">
                <a:solidFill>
                  <a:schemeClr val="tx1">
                    <a:lumMod val="50000"/>
                    <a:lumOff val="50000"/>
                  </a:schemeClr>
                </a:solidFill>
                <a:effectLst/>
                <a:latin typeface="Arial"/>
                <a:ea typeface="Calibri" panose="020F0502020204030204" pitchFamily="34" charset="0"/>
                <a:cs typeface="Arial"/>
              </a:rPr>
              <a:t> to see a range of content, such as your module overview, learning materials and assignments</a:t>
            </a:r>
          </a:p>
          <a:p>
            <a:pPr marL="342900" indent="-342900">
              <a:lnSpc>
                <a:spcPct val="115000"/>
              </a:lnSpc>
              <a:spcBef>
                <a:spcPts val="600"/>
              </a:spcBef>
              <a:buFont typeface="Symbol" panose="05050102010706020507" pitchFamily="18" charset="2"/>
              <a:buChar char=""/>
            </a:pPr>
            <a:r>
              <a:rPr lang="en-GB" sz="1400">
                <a:solidFill>
                  <a:schemeClr val="tx1">
                    <a:lumMod val="50000"/>
                    <a:lumOff val="50000"/>
                  </a:schemeClr>
                </a:solidFill>
                <a:latin typeface="Arial"/>
                <a:ea typeface="Calibri" panose="020F0502020204030204" pitchFamily="34" charset="0"/>
                <a:cs typeface="Arial"/>
              </a:rPr>
              <a:t>You can customise</a:t>
            </a:r>
            <a:r>
              <a:rPr lang="en-GB" sz="1400">
                <a:solidFill>
                  <a:schemeClr val="tx1">
                    <a:lumMod val="50000"/>
                    <a:lumOff val="50000"/>
                  </a:schemeClr>
                </a:solidFill>
                <a:effectLst/>
                <a:latin typeface="Arial"/>
                <a:ea typeface="Calibri" panose="020F0502020204030204" pitchFamily="34" charset="0"/>
                <a:cs typeface="Arial"/>
              </a:rPr>
              <a:t> your dashboard by reordering your favourite or most important courses</a:t>
            </a:r>
            <a:r>
              <a:rPr lang="en-GB" sz="1400">
                <a:solidFill>
                  <a:schemeClr val="tx1">
                    <a:lumMod val="50000"/>
                    <a:lumOff val="50000"/>
                  </a:schemeClr>
                </a:solidFill>
                <a:latin typeface="Arial"/>
                <a:ea typeface="Calibri" panose="020F0502020204030204" pitchFamily="34" charset="0"/>
                <a:cs typeface="Arial"/>
              </a:rPr>
              <a:t> </a:t>
            </a:r>
            <a:endParaRPr lang="en-GB" sz="14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14999"/>
              </a:lnSpc>
              <a:spcBef>
                <a:spcPts val="600"/>
              </a:spcBef>
              <a:buFont typeface="Symbol" panose="05050102010706020507" pitchFamily="18" charset="2"/>
              <a:buChar char=""/>
            </a:pPr>
            <a:r>
              <a:rPr lang="en-GB" sz="1400">
                <a:solidFill>
                  <a:schemeClr val="tx1">
                    <a:lumMod val="50000"/>
                    <a:lumOff val="50000"/>
                  </a:schemeClr>
                </a:solidFill>
                <a:latin typeface="Arial"/>
                <a:ea typeface="Calibri" panose="020F0502020204030204" pitchFamily="34" charset="0"/>
                <a:cs typeface="Arial"/>
              </a:rPr>
              <a:t>Your Dashboard will also include 'tiles' for courses offered by </a:t>
            </a:r>
            <a:r>
              <a:rPr lang="en-GB" sz="1400" err="1">
                <a:solidFill>
                  <a:schemeClr val="tx1">
                    <a:lumMod val="50000"/>
                    <a:lumOff val="50000"/>
                  </a:schemeClr>
                </a:solidFill>
                <a:latin typeface="Arial"/>
                <a:ea typeface="Calibri" panose="020F0502020204030204" pitchFamily="34" charset="0"/>
                <a:cs typeface="Arial"/>
              </a:rPr>
              <a:t>KnowHow</a:t>
            </a:r>
            <a:r>
              <a:rPr lang="en-GB" sz="1400">
                <a:solidFill>
                  <a:schemeClr val="tx1">
                    <a:lumMod val="50000"/>
                    <a:lumOff val="50000"/>
                  </a:schemeClr>
                </a:solidFill>
                <a:latin typeface="Arial"/>
                <a:ea typeface="Calibri" panose="020F0502020204030204" pitchFamily="34" charset="0"/>
                <a:cs typeface="Arial"/>
              </a:rPr>
              <a:t>, Careers plus the Canvas Help for Students</a:t>
            </a:r>
          </a:p>
          <a:p>
            <a:pPr>
              <a:lnSpc>
                <a:spcPct val="114999"/>
              </a:lnSpc>
              <a:spcBef>
                <a:spcPts val="600"/>
              </a:spcBef>
            </a:pPr>
            <a:r>
              <a:rPr lang="en-GB" sz="1600" b="1">
                <a:solidFill>
                  <a:schemeClr val="tx1">
                    <a:lumMod val="50000"/>
                    <a:lumOff val="50000"/>
                  </a:schemeClr>
                </a:solidFill>
                <a:latin typeface="Arial"/>
                <a:ea typeface="Calibri" panose="020F0502020204030204" pitchFamily="34" charset="0"/>
                <a:cs typeface="Arial"/>
              </a:rPr>
              <a:t>If any of your modules are missing in either Canvas or VITAL, contact your Module Leader as soon as possible</a:t>
            </a:r>
            <a:endParaRPr lang="en-GB" sz="1400">
              <a:solidFill>
                <a:schemeClr val="tx1">
                  <a:lumMod val="50000"/>
                  <a:lumOff val="50000"/>
                </a:schemeClr>
              </a:solidFill>
              <a:latin typeface="Arial"/>
              <a:ea typeface="Calibri" panose="020F0502020204030204" pitchFamily="34" charset="0"/>
              <a:cs typeface="Arial"/>
            </a:endParaRPr>
          </a:p>
        </p:txBody>
      </p:sp>
      <p:pic>
        <p:nvPicPr>
          <p:cNvPr id="5" name="Picture 4">
            <a:extLst>
              <a:ext uri="{FF2B5EF4-FFF2-40B4-BE49-F238E27FC236}">
                <a16:creationId xmlns:a16="http://schemas.microsoft.com/office/drawing/2014/main" id="{CF38561E-A246-41A4-8182-DB5338A0A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850298" y="2382353"/>
            <a:ext cx="4925295" cy="2503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477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Navigation</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69169" y="2449621"/>
            <a:ext cx="6035672" cy="3207545"/>
          </a:xfrm>
          <a:prstGeom prst="rect">
            <a:avLst/>
          </a:prstGeom>
        </p:spPr>
        <p:txBody>
          <a:bodyPr wrap="square" lIns="91440" tIns="45720" rIns="91440" bIns="45720" anchor="t">
            <a:spAutoFit/>
          </a:bodyPr>
          <a:lstStyle/>
          <a:p>
            <a:pPr>
              <a:lnSpc>
                <a:spcPct val="114999"/>
              </a:lnSpc>
              <a:spcBef>
                <a:spcPts val="600"/>
              </a:spcBef>
            </a:pPr>
            <a:r>
              <a:rPr lang="en-GB" sz="1600" b="1">
                <a:solidFill>
                  <a:schemeClr val="tx1">
                    <a:lumMod val="50000"/>
                    <a:lumOff val="50000"/>
                  </a:schemeClr>
                </a:solidFill>
                <a:latin typeface="Arial"/>
                <a:ea typeface="Calibri" panose="020F0502020204030204" pitchFamily="34" charset="0"/>
                <a:cs typeface="Arial"/>
              </a:rPr>
              <a:t>Take the time to explore your Canvas courses and become familiar with where everything is </a:t>
            </a:r>
            <a:endParaRPr lang="en-US">
              <a:solidFill>
                <a:schemeClr val="tx1">
                  <a:lumMod val="50000"/>
                  <a:lumOff val="50000"/>
                </a:schemeClr>
              </a:solidFill>
              <a:ea typeface="+mn-lt"/>
              <a:cs typeface="+mn-lt"/>
            </a:endParaRPr>
          </a:p>
          <a:p>
            <a:pPr marL="285750" indent="-285750">
              <a:lnSpc>
                <a:spcPct val="114999"/>
              </a:lnSpc>
              <a:spcBef>
                <a:spcPts val="600"/>
              </a:spcBef>
              <a:buFont typeface="Arial"/>
              <a:buChar char="•"/>
            </a:pPr>
            <a:r>
              <a:rPr lang="en-GB" sz="1600" b="1">
                <a:solidFill>
                  <a:schemeClr val="tx1">
                    <a:lumMod val="50000"/>
                    <a:lumOff val="50000"/>
                  </a:schemeClr>
                </a:solidFill>
                <a:latin typeface="Arial"/>
                <a:ea typeface="+mn-lt"/>
                <a:cs typeface="+mn-lt"/>
              </a:rPr>
              <a:t>Course navigation</a:t>
            </a:r>
            <a:r>
              <a:rPr lang="en-GB" sz="1600">
                <a:solidFill>
                  <a:schemeClr val="tx1">
                    <a:lumMod val="50000"/>
                    <a:lumOff val="50000"/>
                  </a:schemeClr>
                </a:solidFill>
                <a:latin typeface="Arial"/>
                <a:ea typeface="+mn-lt"/>
                <a:cs typeface="+mn-lt"/>
              </a:rPr>
              <a:t> - links to all the tools and content you will need for a specific module</a:t>
            </a:r>
            <a:endParaRPr lang="en-US" sz="1600">
              <a:solidFill>
                <a:schemeClr val="tx1">
                  <a:lumMod val="50000"/>
                  <a:lumOff val="50000"/>
                </a:schemeClr>
              </a:solidFill>
              <a:latin typeface="Arial"/>
              <a:ea typeface="+mn-lt"/>
              <a:cs typeface="+mn-lt"/>
            </a:endParaRPr>
          </a:p>
          <a:p>
            <a:pPr marL="742950" lvl="1" indent="-285750">
              <a:lnSpc>
                <a:spcPct val="114999"/>
              </a:lnSpc>
              <a:spcBef>
                <a:spcPts val="600"/>
              </a:spcBef>
              <a:buFont typeface="Courier New"/>
              <a:buChar char="o"/>
            </a:pPr>
            <a:r>
              <a:rPr lang="en-GB" sz="1600">
                <a:solidFill>
                  <a:schemeClr val="tx1">
                    <a:lumMod val="50000"/>
                    <a:lumOff val="50000"/>
                  </a:schemeClr>
                </a:solidFill>
                <a:latin typeface="Arial"/>
                <a:ea typeface="+mn-lt"/>
                <a:cs typeface="+mn-lt"/>
              </a:rPr>
              <a:t>One-click access to different course areas</a:t>
            </a:r>
            <a:endParaRPr lang="en-US" sz="1600">
              <a:solidFill>
                <a:schemeClr val="tx1">
                  <a:lumMod val="50000"/>
                  <a:lumOff val="50000"/>
                </a:schemeClr>
              </a:solidFill>
              <a:latin typeface="Arial"/>
              <a:ea typeface="+mn-lt"/>
              <a:cs typeface="+mn-lt"/>
            </a:endParaRPr>
          </a:p>
          <a:p>
            <a:pPr marL="342900" indent="-342900">
              <a:lnSpc>
                <a:spcPct val="114999"/>
              </a:lnSpc>
              <a:spcBef>
                <a:spcPts val="600"/>
              </a:spcBef>
              <a:buFont typeface="Symbol" panose="05050102010706020507" pitchFamily="18" charset="2"/>
              <a:buChar char=""/>
            </a:pPr>
            <a:r>
              <a:rPr lang="en-GB" sz="1600" b="1">
                <a:solidFill>
                  <a:schemeClr val="tx1">
                    <a:lumMod val="50000"/>
                    <a:lumOff val="50000"/>
                  </a:schemeClr>
                </a:solidFill>
                <a:latin typeface="Arial"/>
                <a:ea typeface="+mn-lt"/>
                <a:cs typeface="+mn-lt"/>
              </a:rPr>
              <a:t>Global navigation</a:t>
            </a:r>
            <a:r>
              <a:rPr lang="en-GB" sz="1600">
                <a:solidFill>
                  <a:schemeClr val="tx1">
                    <a:lumMod val="50000"/>
                    <a:lumOff val="50000"/>
                  </a:schemeClr>
                </a:solidFill>
                <a:latin typeface="Arial"/>
                <a:ea typeface="+mn-lt"/>
                <a:cs typeface="+mn-lt"/>
              </a:rPr>
              <a:t> (dark blue menu) - provides shortcuts to Account settings, your Dashboard, Courses, Calendar, and Help resources</a:t>
            </a:r>
          </a:p>
          <a:p>
            <a:pPr marL="800100" lvl="1" indent="-342900">
              <a:lnSpc>
                <a:spcPct val="114999"/>
              </a:lnSpc>
              <a:spcBef>
                <a:spcPts val="600"/>
              </a:spcBef>
              <a:buFont typeface="Courier New" panose="05050102010706020507" pitchFamily="18" charset="2"/>
              <a:buChar char="o"/>
            </a:pPr>
            <a:r>
              <a:rPr lang="en-GB" sz="1600">
                <a:solidFill>
                  <a:schemeClr val="tx1">
                    <a:lumMod val="50000"/>
                    <a:lumOff val="50000"/>
                  </a:schemeClr>
                </a:solidFill>
                <a:latin typeface="Arial"/>
                <a:ea typeface="+mn-lt"/>
                <a:cs typeface="+mn-lt"/>
              </a:rPr>
              <a:t>No matter where you are in Canvas, these shortcuts will always be available on the left of your screen</a:t>
            </a:r>
            <a:endParaRPr lang="en-GB" sz="1600">
              <a:solidFill>
                <a:schemeClr val="tx1">
                  <a:lumMod val="50000"/>
                  <a:lumOff val="50000"/>
                </a:schemeClr>
              </a:solidFill>
              <a:latin typeface="Arial"/>
              <a:ea typeface="Calibri" panose="020F0502020204030204" pitchFamily="34" charset="0"/>
              <a:cs typeface="Calibri"/>
            </a:endParaRPr>
          </a:p>
        </p:txBody>
      </p:sp>
      <p:pic>
        <p:nvPicPr>
          <p:cNvPr id="5" name="Picture 4">
            <a:extLst>
              <a:ext uri="{FF2B5EF4-FFF2-40B4-BE49-F238E27FC236}">
                <a16:creationId xmlns:a16="http://schemas.microsoft.com/office/drawing/2014/main" id="{2CC9FE34-1AFF-4DE2-B7F2-FFC3B7FBB111}"/>
              </a:ext>
            </a:extLst>
          </p:cNvPr>
          <p:cNvPicPr/>
          <p:nvPr/>
        </p:nvPicPr>
        <p:blipFill>
          <a:blip r:embed="rId4">
            <a:extLst>
              <a:ext uri="{28A0092B-C50C-407E-A947-70E740481C1C}">
                <a14:useLocalDpi xmlns:a14="http://schemas.microsoft.com/office/drawing/2010/main" val="0"/>
              </a:ext>
            </a:extLst>
          </a:blip>
          <a:stretch>
            <a:fillRect/>
          </a:stretch>
        </p:blipFill>
        <p:spPr>
          <a:xfrm>
            <a:off x="7968897" y="812800"/>
            <a:ext cx="2533650" cy="523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85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a:cs typeface="Arial"/>
              </a:rPr>
              <a:t>Communications</a:t>
            </a:r>
            <a:endParaRPr lang="en-GB" sz="3600" b="1">
              <a:solidFill>
                <a:srgbClr val="C00000"/>
              </a:solidFill>
              <a:latin typeface="Arial" panose="020B0604020202020204" pitchFamily="34" charset="0"/>
              <a:cs typeface="Arial" panose="020B0604020202020204" pitchFamily="34" charset="0"/>
            </a:endParaRP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87754" y="2449621"/>
            <a:ext cx="5663966" cy="3412729"/>
          </a:xfrm>
          <a:prstGeom prst="rect">
            <a:avLst/>
          </a:prstGeom>
        </p:spPr>
        <p:txBody>
          <a:bodyPr wrap="square" lIns="91440" tIns="45720" rIns="91440" bIns="45720" anchor="t">
            <a:spAutoFit/>
          </a:bodyPr>
          <a:lstStyle/>
          <a:p>
            <a:pPr>
              <a:lnSpc>
                <a:spcPct val="115000"/>
              </a:lnSpc>
              <a:spcAft>
                <a:spcPts val="800"/>
              </a:spcAft>
            </a:pPr>
            <a:r>
              <a:rPr lang="en-GB" sz="1600" b="1" dirty="0">
                <a:solidFill>
                  <a:schemeClr val="tx1">
                    <a:lumMod val="50000"/>
                    <a:lumOff val="50000"/>
                  </a:schemeClr>
                </a:solidFill>
                <a:latin typeface="Arial"/>
                <a:ea typeface="Calibri" panose="020F0502020204030204" pitchFamily="34" charset="0"/>
                <a:cs typeface="Arial"/>
              </a:rPr>
              <a:t>Announcements</a:t>
            </a:r>
            <a:r>
              <a:rPr lang="en-GB" sz="1600" dirty="0">
                <a:solidFill>
                  <a:schemeClr val="tx1">
                    <a:lumMod val="50000"/>
                    <a:lumOff val="50000"/>
                  </a:schemeClr>
                </a:solidFill>
                <a:latin typeface="Arial"/>
                <a:ea typeface="Calibri" panose="020F0502020204030204" pitchFamily="34" charset="0"/>
                <a:cs typeface="Arial"/>
              </a:rPr>
              <a:t> </a:t>
            </a:r>
            <a:endParaRPr lang="en-US" dirty="0">
              <a:solidFill>
                <a:schemeClr val="tx1">
                  <a:lumMod val="50000"/>
                  <a:lumOff val="50000"/>
                </a:schemeClr>
              </a:solidFill>
            </a:endParaRPr>
          </a:p>
          <a:p>
            <a:pPr marL="285750" indent="-285750">
              <a:lnSpc>
                <a:spcPct val="114999"/>
              </a:lnSpc>
              <a:spcAft>
                <a:spcPts val="800"/>
              </a:spcAft>
              <a:buFont typeface="Arial"/>
              <a:buChar char="•"/>
            </a:pPr>
            <a:r>
              <a:rPr lang="en-GB" sz="1600" dirty="0">
                <a:solidFill>
                  <a:schemeClr val="tx1">
                    <a:lumMod val="50000"/>
                    <a:lumOff val="50000"/>
                  </a:schemeClr>
                </a:solidFill>
                <a:latin typeface="Arial"/>
                <a:ea typeface="Calibri" panose="020F0502020204030204" pitchFamily="34" charset="0"/>
                <a:cs typeface="Arial"/>
              </a:rPr>
              <a:t>Stay</a:t>
            </a:r>
            <a:r>
              <a:rPr lang="en-GB" sz="1600" dirty="0">
                <a:solidFill>
                  <a:schemeClr val="tx1">
                    <a:lumMod val="50000"/>
                    <a:lumOff val="50000"/>
                  </a:schemeClr>
                </a:solidFill>
                <a:effectLst/>
                <a:latin typeface="Arial"/>
                <a:ea typeface="Calibri" panose="020F0502020204030204" pitchFamily="34" charset="0"/>
                <a:cs typeface="Arial"/>
              </a:rPr>
              <a:t> informed of news, updates and any important changes to your </a:t>
            </a:r>
            <a:r>
              <a:rPr lang="en-GB" sz="1600" dirty="0">
                <a:solidFill>
                  <a:schemeClr val="tx1">
                    <a:lumMod val="50000"/>
                    <a:lumOff val="50000"/>
                  </a:schemeClr>
                </a:solidFill>
                <a:latin typeface="Arial"/>
                <a:ea typeface="Calibri" panose="020F0502020204030204" pitchFamily="34" charset="0"/>
                <a:cs typeface="Arial"/>
              </a:rPr>
              <a:t>course</a:t>
            </a:r>
            <a:endParaRPr lang="en-GB" dirty="0">
              <a:solidFill>
                <a:schemeClr val="tx1">
                  <a:lumMod val="50000"/>
                  <a:lumOff val="50000"/>
                </a:schemeClr>
              </a:solidFill>
              <a:latin typeface="Calibri"/>
              <a:ea typeface="Calibri" panose="020F0502020204030204" pitchFamily="34" charset="0"/>
              <a:cs typeface="Calibri" panose="020F0502020204030204"/>
            </a:endParaRPr>
          </a:p>
          <a:p>
            <a:pPr marL="285750" indent="-285750">
              <a:lnSpc>
                <a:spcPct val="114999"/>
              </a:lnSpc>
              <a:spcAft>
                <a:spcPts val="800"/>
              </a:spcAft>
              <a:buFont typeface="Arial"/>
              <a:buChar char="•"/>
            </a:pPr>
            <a:r>
              <a:rPr lang="en-GB" sz="1600" dirty="0">
                <a:solidFill>
                  <a:schemeClr val="tx1">
                    <a:lumMod val="50000"/>
                    <a:lumOff val="50000"/>
                  </a:schemeClr>
                </a:solidFill>
                <a:latin typeface="Arial"/>
                <a:ea typeface="Calibri" panose="020F0502020204030204" pitchFamily="34" charset="0"/>
                <a:cs typeface="Arial"/>
              </a:rPr>
              <a:t>Your</a:t>
            </a:r>
            <a:r>
              <a:rPr lang="en-GB" sz="1600" dirty="0">
                <a:solidFill>
                  <a:schemeClr val="tx1">
                    <a:lumMod val="50000"/>
                    <a:lumOff val="50000"/>
                  </a:schemeClr>
                </a:solidFill>
                <a:effectLst/>
                <a:latin typeface="Arial"/>
                <a:ea typeface="Calibri" panose="020F0502020204030204" pitchFamily="34" charset="0"/>
                <a:cs typeface="Arial"/>
              </a:rPr>
              <a:t> module leader will often use announcements for reminders and updates</a:t>
            </a:r>
            <a:endParaRPr lang="en-GB" dirty="0">
              <a:solidFill>
                <a:schemeClr val="tx1">
                  <a:lumMod val="50000"/>
                  <a:lumOff val="50000"/>
                </a:schemeClr>
              </a:solidFill>
              <a:cs typeface="Calibri"/>
            </a:endParaRPr>
          </a:p>
          <a:p>
            <a:pPr>
              <a:lnSpc>
                <a:spcPct val="115000"/>
              </a:lnSpc>
              <a:spcAft>
                <a:spcPts val="800"/>
              </a:spcAft>
            </a:pPr>
            <a:r>
              <a:rPr lang="en-GB" sz="1600" b="1" dirty="0">
                <a:solidFill>
                  <a:schemeClr val="tx1">
                    <a:lumMod val="50000"/>
                    <a:lumOff val="50000"/>
                  </a:schemeClr>
                </a:solidFill>
                <a:effectLst/>
                <a:latin typeface="Arial"/>
                <a:ea typeface="Calibri" panose="020F0502020204030204" pitchFamily="34" charset="0"/>
                <a:cs typeface="Arial"/>
              </a:rPr>
              <a:t>Canvas Inbox </a:t>
            </a:r>
            <a:endParaRPr lang="en-GB" sz="1600" b="1" dirty="0">
              <a:solidFill>
                <a:schemeClr val="tx1">
                  <a:lumMod val="50000"/>
                  <a:lumOff val="50000"/>
                </a:schemeClr>
              </a:solidFill>
              <a:latin typeface="Arial"/>
              <a:ea typeface="Calibri" panose="020F0502020204030204" pitchFamily="34" charset="0"/>
              <a:cs typeface="Arial"/>
            </a:endParaRPr>
          </a:p>
          <a:p>
            <a:pPr marL="285750" indent="-285750">
              <a:lnSpc>
                <a:spcPct val="114999"/>
              </a:lnSpc>
              <a:spcAft>
                <a:spcPts val="800"/>
              </a:spcAft>
              <a:buFont typeface="Arial"/>
              <a:buChar char="•"/>
            </a:pPr>
            <a:r>
              <a:rPr lang="en-GB" sz="1600" dirty="0">
                <a:solidFill>
                  <a:schemeClr val="tx1">
                    <a:lumMod val="50000"/>
                    <a:lumOff val="50000"/>
                  </a:schemeClr>
                </a:solidFill>
                <a:latin typeface="Arial"/>
                <a:ea typeface="Calibri" panose="020F0502020204030204" pitchFamily="34" charset="0"/>
                <a:cs typeface="Arial"/>
              </a:rPr>
              <a:t>Exchange</a:t>
            </a:r>
            <a:r>
              <a:rPr lang="en-GB" sz="1600" dirty="0">
                <a:solidFill>
                  <a:schemeClr val="tx1">
                    <a:lumMod val="50000"/>
                    <a:lumOff val="50000"/>
                  </a:schemeClr>
                </a:solidFill>
                <a:effectLst/>
                <a:latin typeface="Arial"/>
                <a:ea typeface="Calibri" panose="020F0502020204030204" pitchFamily="34" charset="0"/>
                <a:cs typeface="Arial"/>
              </a:rPr>
              <a:t> messages with other </a:t>
            </a:r>
            <a:r>
              <a:rPr lang="en-GB" sz="1600" dirty="0">
                <a:solidFill>
                  <a:schemeClr val="tx1">
                    <a:lumMod val="50000"/>
                    <a:lumOff val="50000"/>
                  </a:schemeClr>
                </a:solidFill>
                <a:latin typeface="Arial"/>
                <a:ea typeface="Calibri" panose="020F0502020204030204" pitchFamily="34" charset="0"/>
                <a:cs typeface="Arial"/>
              </a:rPr>
              <a:t>students and your module leader </a:t>
            </a:r>
            <a:r>
              <a:rPr lang="en-GB" sz="1600" dirty="0">
                <a:solidFill>
                  <a:schemeClr val="tx1">
                    <a:lumMod val="50000"/>
                    <a:lumOff val="50000"/>
                  </a:schemeClr>
                </a:solidFill>
                <a:effectLst/>
                <a:latin typeface="Arial"/>
                <a:ea typeface="Calibri" panose="020F0502020204030204" pitchFamily="34" charset="0"/>
                <a:cs typeface="Arial"/>
              </a:rPr>
              <a:t>within Canvas</a:t>
            </a:r>
            <a:endParaRPr lang="en-GB" dirty="0">
              <a:solidFill>
                <a:schemeClr val="tx1">
                  <a:lumMod val="50000"/>
                  <a:lumOff val="50000"/>
                </a:schemeClr>
              </a:solidFill>
              <a:cs typeface="Calibri" panose="020F0502020204030204"/>
            </a:endParaRPr>
          </a:p>
          <a:p>
            <a:pPr marL="285750" indent="-285750">
              <a:lnSpc>
                <a:spcPct val="115000"/>
              </a:lnSpc>
              <a:spcAft>
                <a:spcPts val="800"/>
              </a:spcAft>
              <a:buFont typeface="Arial" panose="020B0604020202020204" pitchFamily="34" charset="0"/>
              <a:buChar char="•"/>
            </a:pPr>
            <a:r>
              <a:rPr lang="en-GB" sz="1600"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If you download</a:t>
            </a:r>
            <a:r>
              <a:rPr lang="en-GB" sz="16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the Canvas Student app you can also receive a mobile notification when you receive a message</a:t>
            </a:r>
          </a:p>
        </p:txBody>
      </p:sp>
      <p:pic>
        <p:nvPicPr>
          <p:cNvPr id="3" name="Picture 2">
            <a:extLst>
              <a:ext uri="{FF2B5EF4-FFF2-40B4-BE49-F238E27FC236}">
                <a16:creationId xmlns:a16="http://schemas.microsoft.com/office/drawing/2014/main" id="{219CD0D5-2AAA-4FCA-969F-2F14260A083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832006" y="1018346"/>
            <a:ext cx="4689716" cy="2120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64C41716-0FEC-4345-8D1F-E0E5993BAAF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832006" y="3326843"/>
            <a:ext cx="4689715" cy="225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3099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Canvas Studio</a:t>
            </a:r>
          </a:p>
        </p:txBody>
      </p:sp>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2"/>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69169" y="2449621"/>
            <a:ext cx="4066725" cy="2538644"/>
          </a:xfrm>
          <a:prstGeom prst="rect">
            <a:avLst/>
          </a:prstGeom>
        </p:spPr>
        <p:txBody>
          <a:bodyPr wrap="square" lIns="91440" tIns="45720" rIns="91440" bIns="45720" anchor="t">
            <a:spAutoFit/>
          </a:bodyPr>
          <a:lstStyle/>
          <a:p>
            <a:pPr>
              <a:lnSpc>
                <a:spcPct val="114999"/>
              </a:lnSpc>
              <a:spcAft>
                <a:spcPts val="800"/>
              </a:spcAft>
            </a:pPr>
            <a:r>
              <a:rPr lang="en-GB" sz="1600" b="1">
                <a:solidFill>
                  <a:schemeClr val="tx1">
                    <a:lumMod val="50000"/>
                    <a:lumOff val="50000"/>
                  </a:schemeClr>
                </a:solidFill>
                <a:latin typeface="Arial"/>
                <a:cs typeface="Arial"/>
              </a:rPr>
              <a:t>Watch</a:t>
            </a:r>
            <a:r>
              <a:rPr lang="en-GB" sz="1600" b="1">
                <a:solidFill>
                  <a:schemeClr val="tx1">
                    <a:lumMod val="50000"/>
                    <a:lumOff val="50000"/>
                  </a:schemeClr>
                </a:solidFill>
                <a:effectLst/>
                <a:latin typeface="Arial"/>
                <a:ea typeface="Calibri" panose="020F0502020204030204" pitchFamily="34" charset="0"/>
                <a:cs typeface="Arial"/>
              </a:rPr>
              <a:t>, record and edit video and audio</a:t>
            </a:r>
            <a:r>
              <a:rPr lang="en-GB" sz="1600" b="1">
                <a:solidFill>
                  <a:schemeClr val="tx1">
                    <a:lumMod val="50000"/>
                    <a:lumOff val="50000"/>
                  </a:schemeClr>
                </a:solidFill>
                <a:latin typeface="Arial"/>
                <a:ea typeface="Calibri" panose="020F0502020204030204" pitchFamily="34" charset="0"/>
                <a:cs typeface="Arial"/>
              </a:rPr>
              <a:t> </a:t>
            </a:r>
            <a:endParaRPr lang="en-GB" sz="1600" b="1">
              <a:solidFill>
                <a:schemeClr val="tx1">
                  <a:lumMod val="50000"/>
                  <a:lumOff val="50000"/>
                </a:schemeClr>
              </a:solidFill>
              <a:latin typeface="Arial"/>
              <a:cs typeface="Arial"/>
            </a:endParaRPr>
          </a:p>
          <a:p>
            <a:pPr marL="285750" indent="-285750">
              <a:lnSpc>
                <a:spcPct val="114999"/>
              </a:lnSpc>
              <a:spcAft>
                <a:spcPts val="800"/>
              </a:spcAft>
              <a:buFont typeface="Arial"/>
              <a:buChar char="•"/>
            </a:pPr>
            <a:r>
              <a:rPr lang="en-GB" sz="1600">
                <a:solidFill>
                  <a:schemeClr val="tx1">
                    <a:lumMod val="50000"/>
                    <a:lumOff val="50000"/>
                  </a:schemeClr>
                </a:solidFill>
                <a:latin typeface="Arial"/>
                <a:cs typeface="Arial"/>
              </a:rPr>
              <a:t>Record from your computer or mobile</a:t>
            </a:r>
          </a:p>
          <a:p>
            <a:pPr marL="285750" lvl="0" indent="-285750">
              <a:lnSpc>
                <a:spcPct val="115000"/>
              </a:lnSpc>
              <a:buFont typeface="Arial"/>
              <a:buChar char="•"/>
            </a:pPr>
            <a:r>
              <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Submit video assignments and contribute to discussion boards</a:t>
            </a:r>
          </a:p>
          <a:p>
            <a:pPr marL="285750" lvl="0" indent="-285750">
              <a:lnSpc>
                <a:spcPct val="115000"/>
              </a:lnSpc>
              <a:buFont typeface="Arial"/>
              <a:buChar char="•"/>
            </a:pPr>
            <a:r>
              <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Interact with your lecturer and peers through video and audio</a:t>
            </a:r>
          </a:p>
          <a:p>
            <a:pPr marL="285750" lvl="0" indent="-285750">
              <a:lnSpc>
                <a:spcPct val="115000"/>
              </a:lnSpc>
              <a:spcAft>
                <a:spcPts val="800"/>
              </a:spcAft>
              <a:buFont typeface="Arial"/>
              <a:buChar char="•"/>
            </a:pPr>
            <a:r>
              <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Fully accessible with auto-generated captions</a:t>
            </a:r>
          </a:p>
        </p:txBody>
      </p:sp>
      <p:pic>
        <p:nvPicPr>
          <p:cNvPr id="4" name="Picture 4" descr="A picture containing food&#10;&#10;Description generated with very high confidence">
            <a:extLst>
              <a:ext uri="{FF2B5EF4-FFF2-40B4-BE49-F238E27FC236}">
                <a16:creationId xmlns:a16="http://schemas.microsoft.com/office/drawing/2014/main" id="{F82F34E2-544B-48D0-9DC7-BA62A588F2CE}"/>
              </a:ext>
            </a:extLst>
          </p:cNvPr>
          <p:cNvPicPr>
            <a:picLocks noChangeAspect="1"/>
          </p:cNvPicPr>
          <p:nvPr/>
        </p:nvPicPr>
        <p:blipFill>
          <a:blip r:embed="rId3"/>
          <a:stretch>
            <a:fillRect/>
          </a:stretch>
        </p:blipFill>
        <p:spPr>
          <a:xfrm>
            <a:off x="6282972" y="4752975"/>
            <a:ext cx="5905500" cy="2105025"/>
          </a:xfrm>
          <a:prstGeom prst="rect">
            <a:avLst/>
          </a:prstGeom>
        </p:spPr>
      </p:pic>
      <p:pic>
        <p:nvPicPr>
          <p:cNvPr id="5" name="Picture 4">
            <a:extLst>
              <a:ext uri="{FF2B5EF4-FFF2-40B4-BE49-F238E27FC236}">
                <a16:creationId xmlns:a16="http://schemas.microsoft.com/office/drawing/2014/main" id="{FAC40571-EADD-41F9-87B5-BB3224B1189B}"/>
              </a:ext>
            </a:extLst>
          </p:cNvPr>
          <p:cNvPicPr>
            <a:picLocks noChangeAspect="1"/>
          </p:cNvPicPr>
          <p:nvPr/>
        </p:nvPicPr>
        <p:blipFill rotWithShape="1">
          <a:blip r:embed="rId4"/>
          <a:srcRect l="4268" b="3522"/>
          <a:stretch/>
        </p:blipFill>
        <p:spPr>
          <a:xfrm>
            <a:off x="5316034" y="1647256"/>
            <a:ext cx="6474934" cy="3204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1071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Groups</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87754" y="2192170"/>
            <a:ext cx="4820588" cy="1972335"/>
          </a:xfrm>
          <a:prstGeom prst="rect">
            <a:avLst/>
          </a:prstGeom>
        </p:spPr>
        <p:txBody>
          <a:bodyPr wrap="square">
            <a:spAutoFit/>
          </a:bodyPr>
          <a:lstStyle/>
          <a:p>
            <a:pPr>
              <a:lnSpc>
                <a:spcPct val="115000"/>
              </a:lnSpc>
              <a:spcAft>
                <a:spcPts val="800"/>
              </a:spcAft>
            </a:pPr>
            <a:r>
              <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As part of your module you may do some collaborative group work and group assignments.</a:t>
            </a:r>
          </a:p>
          <a:p>
            <a:pPr>
              <a:lnSpc>
                <a:spcPct val="115000"/>
              </a:lnSpc>
              <a:spcAft>
                <a:spcPts val="800"/>
              </a:spcAft>
            </a:pPr>
            <a:r>
              <a:rPr lang="en-GB" sz="16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You can access your groups by clicking on the ‘Groups’ icon in the left navigation bar. </a:t>
            </a:r>
          </a:p>
          <a:p>
            <a:pPr>
              <a:lnSpc>
                <a:spcPct val="115000"/>
              </a:lnSpc>
              <a:spcAft>
                <a:spcPts val="800"/>
              </a:spcAft>
            </a:pPr>
            <a:r>
              <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The Groups area gives you a space to collaborate with one another, using Canvas specific tools.</a:t>
            </a:r>
          </a:p>
        </p:txBody>
      </p:sp>
      <p:pic>
        <p:nvPicPr>
          <p:cNvPr id="5" name="Picture 4" descr="A screenshot of a cell phone&#10;&#10;Description automatically generated">
            <a:extLst>
              <a:ext uri="{FF2B5EF4-FFF2-40B4-BE49-F238E27FC236}">
                <a16:creationId xmlns:a16="http://schemas.microsoft.com/office/drawing/2014/main" id="{5043FB87-5226-4FE8-9B24-1D0E61DA2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1910" y="1460555"/>
            <a:ext cx="3960391" cy="3819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026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Assessments</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87754" y="2192170"/>
            <a:ext cx="4729275" cy="3078279"/>
          </a:xfrm>
          <a:prstGeom prst="rect">
            <a:avLst/>
          </a:prstGeom>
        </p:spPr>
        <p:txBody>
          <a:bodyPr wrap="square">
            <a:spAutoFit/>
          </a:bodyPr>
          <a:lstStyle/>
          <a:p>
            <a:pPr>
              <a:lnSpc>
                <a:spcPct val="115000"/>
              </a:lnSpc>
              <a:spcAft>
                <a:spcPts val="1200"/>
              </a:spcAft>
            </a:pPr>
            <a:r>
              <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There are three assessment types that you may come across in Canvas.</a:t>
            </a:r>
          </a:p>
          <a:p>
            <a:pPr marL="342900" lvl="0" indent="-342900">
              <a:lnSpc>
                <a:spcPct val="115000"/>
              </a:lnSpc>
              <a:spcAft>
                <a:spcPts val="1200"/>
              </a:spcAft>
              <a:buFont typeface="Symbol" panose="05050102010706020507" pitchFamily="18" charset="2"/>
              <a:buChar char=""/>
            </a:pPr>
            <a:r>
              <a:rPr lang="en-GB" sz="1600" b="1">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Assignment</a:t>
            </a:r>
            <a:r>
              <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is a piece of work you submit for marking</a:t>
            </a:r>
          </a:p>
          <a:p>
            <a:pPr marL="342900" lvl="0" indent="-342900">
              <a:lnSpc>
                <a:spcPct val="115000"/>
              </a:lnSpc>
              <a:spcAft>
                <a:spcPts val="1200"/>
              </a:spcAft>
              <a:buFont typeface="Symbol" panose="05050102010706020507" pitchFamily="18" charset="2"/>
              <a:buChar char=""/>
            </a:pPr>
            <a:r>
              <a:rPr lang="en-GB" sz="1600" b="1">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Discussion </a:t>
            </a:r>
            <a:r>
              <a:rPr lang="en-GB" sz="16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is a group discussion where you get marked on your contribution </a:t>
            </a:r>
          </a:p>
          <a:p>
            <a:pPr marL="342900" lvl="0" indent="-342900">
              <a:lnSpc>
                <a:spcPct val="115000"/>
              </a:lnSpc>
              <a:spcAft>
                <a:spcPts val="1200"/>
              </a:spcAft>
              <a:buFont typeface="Symbol" panose="05050102010706020507" pitchFamily="18" charset="2"/>
              <a:buChar char=""/>
            </a:pPr>
            <a:r>
              <a:rPr lang="en-GB" sz="1600" b="1">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Quiz </a:t>
            </a:r>
            <a:r>
              <a:rPr lang="en-GB" sz="16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is a graded assessment, often multiple choice, that tests your knowledge on a certain topic</a:t>
            </a:r>
            <a:r>
              <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EDCE2726-2B27-4FFE-A3E7-EC6B6D0394A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04585" y="785812"/>
            <a:ext cx="5285494" cy="2692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32FEC9EB-854F-4285-A7B7-62469AE6BE5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04585" y="3731309"/>
            <a:ext cx="5285494" cy="2558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412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10229728" cy="428291"/>
          </a:xfrm>
        </p:spPr>
        <p:txBody>
          <a:bodyPr anchor="t">
            <a:noAutofit/>
          </a:bodyPr>
          <a:lstStyle/>
          <a:p>
            <a:pPr algn="l"/>
            <a:r>
              <a:rPr lang="en-GB" sz="3600" b="1" dirty="0">
                <a:solidFill>
                  <a:srgbClr val="C00000"/>
                </a:solidFill>
                <a:latin typeface="Arial"/>
                <a:cs typeface="Arial"/>
              </a:rPr>
              <a:t>BLANK SLIDE FOR MODULE SPECIFIC INFO</a:t>
            </a:r>
            <a:endParaRPr lang="en-GB" sz="3600" b="1" dirty="0">
              <a:solidFill>
                <a:srgbClr val="C00000"/>
              </a:solidFill>
              <a:latin typeface="Arial" panose="020B0604020202020204" pitchFamily="34" charset="0"/>
              <a:cs typeface="Arial" panose="020B0604020202020204" pitchFamily="34" charset="0"/>
            </a:endParaRP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71189" y="2449621"/>
            <a:ext cx="7863684" cy="634533"/>
          </a:xfrm>
          <a:prstGeom prst="rect">
            <a:avLst/>
          </a:prstGeom>
        </p:spPr>
        <p:txBody>
          <a:bodyPr wrap="square" lIns="91440" tIns="45720" rIns="91440" bIns="45720" anchor="t">
            <a:spAutoFit/>
          </a:bodyPr>
          <a:lstStyle/>
          <a:p>
            <a:pPr>
              <a:lnSpc>
                <a:spcPct val="115000"/>
              </a:lnSpc>
              <a:spcAft>
                <a:spcPts val="800"/>
              </a:spcAft>
            </a:pPr>
            <a:r>
              <a:rPr lang="en-GB" sz="1600" dirty="0">
                <a:solidFill>
                  <a:srgbClr val="FF0000"/>
                </a:solidFill>
                <a:latin typeface="Arial"/>
                <a:ea typeface="Calibri" panose="020F0502020204030204" pitchFamily="34" charset="0"/>
                <a:cs typeface="Arial"/>
              </a:rPr>
              <a:t>SECTION WHERE MODULE TEAM CAN ADD COURSE SPECIFIC INFORMATION AND SCREENGRABS ETC</a:t>
            </a:r>
            <a:endPar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198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10229728" cy="428291"/>
          </a:xfrm>
        </p:spPr>
        <p:txBody>
          <a:bodyPr anchor="t">
            <a:noAutofit/>
          </a:bodyPr>
          <a:lstStyle/>
          <a:p>
            <a:pPr algn="l"/>
            <a:r>
              <a:rPr lang="en-GB" sz="3600" b="1" dirty="0">
                <a:solidFill>
                  <a:srgbClr val="C00000"/>
                </a:solidFill>
                <a:latin typeface="Arial"/>
                <a:cs typeface="Arial"/>
              </a:rPr>
              <a:t>BLANK SLIDE FOR MODULE SPECIFIC INFO</a:t>
            </a:r>
            <a:endParaRPr lang="en-GB" sz="3600" b="1" dirty="0">
              <a:solidFill>
                <a:srgbClr val="C00000"/>
              </a:solidFill>
              <a:latin typeface="Arial" panose="020B0604020202020204" pitchFamily="34" charset="0"/>
              <a:cs typeface="Arial" panose="020B0604020202020204" pitchFamily="34" charset="0"/>
            </a:endParaRP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71189" y="2449621"/>
            <a:ext cx="7863684" cy="634533"/>
          </a:xfrm>
          <a:prstGeom prst="rect">
            <a:avLst/>
          </a:prstGeom>
        </p:spPr>
        <p:txBody>
          <a:bodyPr wrap="square" lIns="91440" tIns="45720" rIns="91440" bIns="45720" anchor="t">
            <a:spAutoFit/>
          </a:bodyPr>
          <a:lstStyle/>
          <a:p>
            <a:pPr>
              <a:lnSpc>
                <a:spcPct val="115000"/>
              </a:lnSpc>
              <a:spcAft>
                <a:spcPts val="800"/>
              </a:spcAft>
            </a:pPr>
            <a:r>
              <a:rPr lang="en-GB" sz="1600" dirty="0">
                <a:solidFill>
                  <a:srgbClr val="FF0000"/>
                </a:solidFill>
                <a:latin typeface="Arial"/>
                <a:ea typeface="Calibri" panose="020F0502020204030204" pitchFamily="34" charset="0"/>
                <a:cs typeface="Arial"/>
              </a:rPr>
              <a:t>SECTION WHERE MODULE TEAM CAN ADD COURSE SPECIFIC INFORMATION AND SCREENGRABS ETC</a:t>
            </a:r>
            <a:endPar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357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226" y="1438789"/>
            <a:ext cx="9710421" cy="501978"/>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What is Canvas?</a:t>
            </a:r>
            <a:br>
              <a:rPr lang="en-GB" sz="4800" b="1">
                <a:solidFill>
                  <a:schemeClr val="bg2">
                    <a:lumMod val="50000"/>
                  </a:schemeClr>
                </a:solidFill>
                <a:latin typeface="Arial" panose="020B0604020202020204" pitchFamily="34" charset="0"/>
                <a:cs typeface="Arial" panose="020B0604020202020204" pitchFamily="34" charset="0"/>
              </a:rPr>
            </a:br>
            <a:endParaRPr lang="en-GB" sz="2800">
              <a:solidFill>
                <a:schemeClr val="bg2">
                  <a:lumMod val="50000"/>
                </a:schemeClr>
              </a:solidFill>
              <a:latin typeface="Arial" panose="020B0604020202020204" pitchFamily="34" charset="0"/>
              <a:cs typeface="Arial" panose="020B0604020202020204" pitchFamily="34" charset="0"/>
            </a:endParaRP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5912" y="475250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3" name="Rectangle 2">
            <a:extLst>
              <a:ext uri="{FF2B5EF4-FFF2-40B4-BE49-F238E27FC236}">
                <a16:creationId xmlns:a16="http://schemas.microsoft.com/office/drawing/2014/main" id="{AEF43293-8C4F-41D1-91B2-636AE45E5634}"/>
              </a:ext>
            </a:extLst>
          </p:cNvPr>
          <p:cNvSpPr/>
          <p:nvPr/>
        </p:nvSpPr>
        <p:spPr>
          <a:xfrm>
            <a:off x="887754" y="2236556"/>
            <a:ext cx="8085604" cy="3724096"/>
          </a:xfrm>
          <a:prstGeom prst="rect">
            <a:avLst/>
          </a:prstGeom>
        </p:spPr>
        <p:txBody>
          <a:bodyPr wrap="square" lIns="91440" tIns="45720" rIns="91440" bIns="45720" anchor="t">
            <a:spAutoFit/>
          </a:bodyPr>
          <a:lstStyle/>
          <a:p>
            <a:pPr marL="285750" indent="-285750">
              <a:buFont typeface="Arial"/>
              <a:buChar char="•"/>
            </a:pPr>
            <a:r>
              <a:rPr lang="en-GB" sz="1600" dirty="0">
                <a:solidFill>
                  <a:schemeClr val="tx1">
                    <a:lumMod val="50000"/>
                    <a:lumOff val="50000"/>
                  </a:schemeClr>
                </a:solidFill>
                <a:latin typeface="Arial"/>
                <a:cs typeface="Arial"/>
              </a:rPr>
              <a:t>Canvas is the University’s new virtual learning environment or VLE</a:t>
            </a:r>
            <a:br>
              <a:rPr lang="en-GB" sz="1600" dirty="0">
                <a:latin typeface="Arial" panose="020B0604020202020204" pitchFamily="34" charset="0"/>
                <a:cs typeface="Arial" panose="020B0604020202020204" pitchFamily="34" charset="0"/>
              </a:rPr>
            </a:br>
            <a:endParaRPr lang="en-GB" sz="16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a:buChar char="•"/>
            </a:pPr>
            <a:r>
              <a:rPr lang="en-GB" sz="1600" dirty="0">
                <a:solidFill>
                  <a:schemeClr val="tx1">
                    <a:lumMod val="50000"/>
                    <a:lumOff val="50000"/>
                  </a:schemeClr>
                </a:solidFill>
                <a:latin typeface="Arial"/>
                <a:cs typeface="Arial"/>
              </a:rPr>
              <a:t>It is being rolled out in stages over the next 12 months</a:t>
            </a:r>
            <a:br>
              <a:rPr lang="en-GB" sz="1600" dirty="0">
                <a:latin typeface="Arial" panose="020B0604020202020204" pitchFamily="34" charset="0"/>
                <a:cs typeface="Arial" panose="020B0604020202020204" pitchFamily="34" charset="0"/>
              </a:rPr>
            </a:br>
            <a:endParaRPr lang="en-GB" sz="16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a:buChar char="•"/>
            </a:pPr>
            <a:r>
              <a:rPr lang="en-GB" sz="1600" dirty="0">
                <a:solidFill>
                  <a:schemeClr val="tx1">
                    <a:lumMod val="50000"/>
                    <a:lumOff val="50000"/>
                  </a:schemeClr>
                </a:solidFill>
                <a:latin typeface="Arial"/>
                <a:cs typeface="Arial"/>
              </a:rPr>
              <a:t>During the 2020/21 academic year, you may have to use both Canvas and VITAL, the University’s existing VLE, for both your academic modules and to access resources developed by </a:t>
            </a:r>
            <a:r>
              <a:rPr lang="en-GB" sz="1600" dirty="0" err="1">
                <a:solidFill>
                  <a:schemeClr val="tx1">
                    <a:lumMod val="50000"/>
                    <a:lumOff val="50000"/>
                  </a:schemeClr>
                </a:solidFill>
                <a:latin typeface="Arial"/>
                <a:cs typeface="Arial"/>
              </a:rPr>
              <a:t>KnowHow</a:t>
            </a:r>
            <a:r>
              <a:rPr lang="en-GB" sz="1600" dirty="0">
                <a:solidFill>
                  <a:schemeClr val="tx1">
                    <a:lumMod val="50000"/>
                    <a:lumOff val="50000"/>
                  </a:schemeClr>
                </a:solidFill>
                <a:latin typeface="Arial"/>
                <a:cs typeface="Arial"/>
              </a:rPr>
              <a:t>, Careers and other areas</a:t>
            </a:r>
          </a:p>
          <a:p>
            <a:pPr marL="285750" indent="-285750">
              <a:buFont typeface="Arial"/>
              <a:buChar char="•"/>
            </a:pPr>
            <a:endParaRPr lang="en-GB" sz="16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a:buChar char="•"/>
            </a:pPr>
            <a:r>
              <a:rPr lang="en-GB" sz="1600" dirty="0">
                <a:solidFill>
                  <a:schemeClr val="tx1">
                    <a:lumMod val="50000"/>
                    <a:lumOff val="50000"/>
                  </a:schemeClr>
                </a:solidFill>
                <a:latin typeface="Arial"/>
                <a:cs typeface="Arial"/>
              </a:rPr>
              <a:t>Links in both Canvas and VITAL will help ensure that you can find all your modules easily</a:t>
            </a:r>
          </a:p>
          <a:p>
            <a:pPr marL="285750" indent="-285750">
              <a:buFont typeface="Arial"/>
              <a:buChar char="•"/>
            </a:pPr>
            <a:endParaRPr lang="en-GB" sz="16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a:buChar char="•"/>
            </a:pPr>
            <a:r>
              <a:rPr lang="en-GB" sz="1600" dirty="0">
                <a:solidFill>
                  <a:schemeClr val="tx1">
                    <a:lumMod val="50000"/>
                    <a:lumOff val="50000"/>
                  </a:schemeClr>
                </a:solidFill>
                <a:latin typeface="Arial"/>
                <a:cs typeface="Arial"/>
              </a:rPr>
              <a:t>Both Canvas and VITAL offer you access to learning and teaching content which will help you successfully complete your studies this year</a:t>
            </a:r>
          </a:p>
          <a:p>
            <a:pPr marL="457200" indent="-457200">
              <a:buFont typeface="Arial"/>
              <a:buChar char="•"/>
            </a:pPr>
            <a:endParaRPr lang="en-GB" sz="2800" dirty="0">
              <a:cs typeface="Calibri" panose="020F0502020204030204"/>
            </a:endParaRPr>
          </a:p>
        </p:txBody>
      </p:sp>
    </p:spTree>
    <p:extLst>
      <p:ext uri="{BB962C8B-B14F-4D97-AF65-F5344CB8AC3E}">
        <p14:creationId xmlns:p14="http://schemas.microsoft.com/office/powerpoint/2010/main" val="3491384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10229728" cy="428291"/>
          </a:xfrm>
        </p:spPr>
        <p:txBody>
          <a:bodyPr anchor="t">
            <a:noAutofit/>
          </a:bodyPr>
          <a:lstStyle/>
          <a:p>
            <a:pPr algn="l"/>
            <a:r>
              <a:rPr lang="en-GB" sz="3600" b="1" dirty="0">
                <a:solidFill>
                  <a:srgbClr val="C00000"/>
                </a:solidFill>
                <a:latin typeface="Arial"/>
                <a:cs typeface="Arial"/>
              </a:rPr>
              <a:t>BLANK SLIDE FOR MODULE SPECIFIC INFO</a:t>
            </a:r>
            <a:endParaRPr lang="en-GB" sz="3600" b="1" dirty="0">
              <a:solidFill>
                <a:srgbClr val="C00000"/>
              </a:solidFill>
              <a:latin typeface="Arial" panose="020B0604020202020204" pitchFamily="34" charset="0"/>
              <a:cs typeface="Arial" panose="020B0604020202020204" pitchFamily="34" charset="0"/>
            </a:endParaRP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71189" y="2449621"/>
            <a:ext cx="7863684" cy="634533"/>
          </a:xfrm>
          <a:prstGeom prst="rect">
            <a:avLst/>
          </a:prstGeom>
        </p:spPr>
        <p:txBody>
          <a:bodyPr wrap="square" lIns="91440" tIns="45720" rIns="91440" bIns="45720" anchor="t">
            <a:spAutoFit/>
          </a:bodyPr>
          <a:lstStyle/>
          <a:p>
            <a:pPr>
              <a:lnSpc>
                <a:spcPct val="115000"/>
              </a:lnSpc>
              <a:spcAft>
                <a:spcPts val="800"/>
              </a:spcAft>
            </a:pPr>
            <a:r>
              <a:rPr lang="en-GB" sz="1600" dirty="0">
                <a:solidFill>
                  <a:srgbClr val="FF0000"/>
                </a:solidFill>
                <a:latin typeface="Arial"/>
                <a:ea typeface="Calibri" panose="020F0502020204030204" pitchFamily="34" charset="0"/>
                <a:cs typeface="Arial"/>
              </a:rPr>
              <a:t>SECTION WHERE MODULE TEAM CAN ADD COURSE SPECIFIC INFORMATION AND SCREENGRABS ETC</a:t>
            </a:r>
            <a:endPar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390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Assessments</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3" name="Rectangle 2">
            <a:extLst>
              <a:ext uri="{FF2B5EF4-FFF2-40B4-BE49-F238E27FC236}">
                <a16:creationId xmlns:a16="http://schemas.microsoft.com/office/drawing/2014/main" id="{4C691192-9EAF-42D9-85FE-4598D8850F5A}"/>
              </a:ext>
            </a:extLst>
          </p:cNvPr>
          <p:cNvSpPr/>
          <p:nvPr/>
        </p:nvSpPr>
        <p:spPr>
          <a:xfrm>
            <a:off x="929167" y="2515882"/>
            <a:ext cx="7863684" cy="634533"/>
          </a:xfrm>
          <a:prstGeom prst="rect">
            <a:avLst/>
          </a:prstGeom>
        </p:spPr>
        <p:txBody>
          <a:bodyPr wrap="square" lIns="91440" tIns="45720" rIns="91440" bIns="45720" anchor="t">
            <a:spAutoFit/>
          </a:bodyPr>
          <a:lstStyle/>
          <a:p>
            <a:pPr>
              <a:lnSpc>
                <a:spcPct val="115000"/>
              </a:lnSpc>
              <a:spcAft>
                <a:spcPts val="800"/>
              </a:spcAft>
            </a:pPr>
            <a:r>
              <a:rPr lang="en-GB" sz="1600" dirty="0">
                <a:solidFill>
                  <a:srgbClr val="FF0000"/>
                </a:solidFill>
                <a:latin typeface="Arial"/>
                <a:ea typeface="Calibri" panose="020F0502020204030204" pitchFamily="34" charset="0"/>
                <a:cs typeface="Arial"/>
              </a:rPr>
              <a:t>MODULE TEAM TO ADD COURSE SPECIFIC INFORMATION – USE OF QUIZZES, DEADLINES, USE OF TURNITIN/SPEEDGRADER, ETC</a:t>
            </a:r>
            <a:endPar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192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a:cs typeface="Arial"/>
              </a:rPr>
              <a:t>Apps in Canvas </a:t>
            </a:r>
            <a:endParaRPr lang="en-US">
              <a:solidFill>
                <a:srgbClr val="C00000"/>
              </a:solidFill>
            </a:endParaRP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69169" y="2285097"/>
            <a:ext cx="7143757" cy="634533"/>
          </a:xfrm>
          <a:prstGeom prst="rect">
            <a:avLst/>
          </a:prstGeom>
        </p:spPr>
        <p:txBody>
          <a:bodyPr wrap="square" lIns="91440" tIns="45720" rIns="91440" bIns="45720" anchor="t">
            <a:spAutoFit/>
          </a:bodyPr>
          <a:lstStyle/>
          <a:p>
            <a:pPr>
              <a:lnSpc>
                <a:spcPct val="115000"/>
              </a:lnSpc>
              <a:spcAft>
                <a:spcPts val="1200"/>
              </a:spcAft>
            </a:pPr>
            <a:r>
              <a:rPr lang="en-GB" sz="1600">
                <a:solidFill>
                  <a:schemeClr val="tx1">
                    <a:lumMod val="50000"/>
                    <a:lumOff val="50000"/>
                  </a:schemeClr>
                </a:solidFill>
                <a:latin typeface="Arial"/>
                <a:ea typeface="Calibri" panose="020F0502020204030204" pitchFamily="34" charset="0"/>
                <a:cs typeface="Arial"/>
              </a:rPr>
              <a:t>A range of apps have been integrated with Canvas to support your studies. We will be using the following in this module:</a:t>
            </a:r>
            <a:endParaRPr lang="en-GB" sz="1600">
              <a:solidFill>
                <a:schemeClr val="tx1">
                  <a:lumMod val="50000"/>
                  <a:lumOff val="50000"/>
                </a:schemeClr>
              </a:solidFill>
              <a:effectLst/>
              <a:latin typeface="Arial"/>
              <a:ea typeface="Calibri" panose="020F0502020204030204" pitchFamily="34" charset="0"/>
              <a:cs typeface="Arial"/>
            </a:endParaRPr>
          </a:p>
        </p:txBody>
      </p:sp>
      <p:sp>
        <p:nvSpPr>
          <p:cNvPr id="7" name="Rectangle 6">
            <a:extLst>
              <a:ext uri="{FF2B5EF4-FFF2-40B4-BE49-F238E27FC236}">
                <a16:creationId xmlns:a16="http://schemas.microsoft.com/office/drawing/2014/main" id="{05A98993-FE38-42F8-891B-19A7A757B10A}"/>
              </a:ext>
            </a:extLst>
          </p:cNvPr>
          <p:cNvSpPr/>
          <p:nvPr/>
        </p:nvSpPr>
        <p:spPr>
          <a:xfrm>
            <a:off x="7130840" y="1034306"/>
            <a:ext cx="3975653" cy="702372"/>
          </a:xfrm>
          <a:prstGeom prst="rect">
            <a:avLst/>
          </a:prstGeom>
        </p:spPr>
        <p:txBody>
          <a:bodyPr wrap="square" lIns="91440" tIns="45720" rIns="91440" bIns="45720" anchor="t">
            <a:spAutoFit/>
          </a:bodyPr>
          <a:lstStyle/>
          <a:p>
            <a:pPr>
              <a:lnSpc>
                <a:spcPct val="115000"/>
              </a:lnSpc>
              <a:spcAft>
                <a:spcPts val="1200"/>
              </a:spcAft>
            </a:pPr>
            <a:r>
              <a:rPr lang="en-GB" dirty="0">
                <a:solidFill>
                  <a:srgbClr val="FF0000"/>
                </a:solidFill>
                <a:latin typeface="Arial"/>
                <a:ea typeface="Calibri" panose="020F0502020204030204" pitchFamily="34" charset="0"/>
                <a:cs typeface="Times New Roman"/>
              </a:rPr>
              <a:t>Academic to personalise based on planned use within their course </a:t>
            </a:r>
            <a:endParaRPr lang="en-GB" dirty="0">
              <a:solidFill>
                <a:srgbClr val="FF0000"/>
              </a:solidFill>
              <a:latin typeface="Arial"/>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55BA3FB-D943-4A93-9E81-AC6453A79DCC}"/>
              </a:ext>
            </a:extLst>
          </p:cNvPr>
          <p:cNvSpPr/>
          <p:nvPr/>
        </p:nvSpPr>
        <p:spPr>
          <a:xfrm>
            <a:off x="910138" y="3135512"/>
            <a:ext cx="6582092" cy="2613023"/>
          </a:xfrm>
          <a:prstGeom prst="rect">
            <a:avLst/>
          </a:prstGeom>
        </p:spPr>
        <p:txBody>
          <a:bodyPr wrap="square" lIns="91440" tIns="45720" rIns="91440" bIns="45720" numCol="2" anchor="t">
            <a:spAutoFit/>
          </a:bodyPr>
          <a:lstStyle/>
          <a:p>
            <a:pPr marL="285750" indent="-285750">
              <a:lnSpc>
                <a:spcPct val="115000"/>
              </a:lnSpc>
              <a:spcAft>
                <a:spcPts val="600"/>
              </a:spcAft>
              <a:buFont typeface="Arial" panose="020B0604020202020204" pitchFamily="34" charset="0"/>
              <a:buChar char="•"/>
            </a:pPr>
            <a:r>
              <a:rPr lang="en-GB" sz="1600" dirty="0">
                <a:solidFill>
                  <a:schemeClr val="tx1">
                    <a:lumMod val="50000"/>
                    <a:lumOff val="50000"/>
                  </a:schemeClr>
                </a:solidFill>
                <a:effectLst/>
                <a:latin typeface="Arial"/>
                <a:ea typeface="Calibri" panose="020F0502020204030204" pitchFamily="34" charset="0"/>
                <a:cs typeface="Arial"/>
              </a:rPr>
              <a:t>Zoom</a:t>
            </a:r>
          </a:p>
          <a:p>
            <a:pPr marL="285750" indent="-285750">
              <a:lnSpc>
                <a:spcPct val="115000"/>
              </a:lnSpc>
              <a:spcAft>
                <a:spcPts val="600"/>
              </a:spcAft>
              <a:buFont typeface="Arial" panose="020B0604020202020204" pitchFamily="34" charset="0"/>
              <a:buChar char="•"/>
            </a:pPr>
            <a:r>
              <a:rPr lang="en-GB" sz="1600" dirty="0">
                <a:solidFill>
                  <a:schemeClr val="tx1">
                    <a:lumMod val="50000"/>
                    <a:lumOff val="50000"/>
                  </a:schemeClr>
                </a:solidFill>
                <a:effectLst/>
                <a:latin typeface="Arial"/>
                <a:ea typeface="Calibri" panose="020F0502020204030204" pitchFamily="34" charset="0"/>
                <a:cs typeface="Arial"/>
              </a:rPr>
              <a:t>Microsoft Teams</a:t>
            </a:r>
          </a:p>
          <a:p>
            <a:pPr marL="285750" indent="-285750">
              <a:lnSpc>
                <a:spcPct val="115000"/>
              </a:lnSpc>
              <a:spcAft>
                <a:spcPts val="600"/>
              </a:spcAft>
              <a:buFont typeface="Arial" panose="020B0604020202020204" pitchFamily="34" charset="0"/>
              <a:buChar char="•"/>
            </a:pPr>
            <a:r>
              <a:rPr lang="en-GB" sz="1600" dirty="0">
                <a:solidFill>
                  <a:schemeClr val="tx1">
                    <a:lumMod val="50000"/>
                    <a:lumOff val="50000"/>
                  </a:schemeClr>
                </a:solidFill>
                <a:effectLst/>
                <a:latin typeface="Arial"/>
                <a:ea typeface="Calibri" panose="020F0502020204030204" pitchFamily="34" charset="0"/>
                <a:cs typeface="Arial"/>
              </a:rPr>
              <a:t>Mobius</a:t>
            </a:r>
          </a:p>
          <a:p>
            <a:pPr marL="285750" indent="-285750">
              <a:lnSpc>
                <a:spcPct val="115000"/>
              </a:lnSpc>
              <a:spcAft>
                <a:spcPts val="600"/>
              </a:spcAft>
              <a:buFont typeface="Arial" panose="020B0604020202020204" pitchFamily="34" charset="0"/>
              <a:buChar char="•"/>
            </a:pPr>
            <a:r>
              <a:rPr lang="en-GB" sz="1600" dirty="0" err="1">
                <a:solidFill>
                  <a:schemeClr val="tx1">
                    <a:lumMod val="50000"/>
                    <a:lumOff val="50000"/>
                  </a:schemeClr>
                </a:solidFill>
                <a:effectLst/>
                <a:latin typeface="Arial"/>
                <a:ea typeface="Calibri" panose="020F0502020204030204" pitchFamily="34" charset="0"/>
                <a:cs typeface="Arial"/>
              </a:rPr>
              <a:t>Buddycheck</a:t>
            </a:r>
            <a:endParaRPr lang="en-GB" sz="1600" dirty="0">
              <a:solidFill>
                <a:schemeClr val="tx1">
                  <a:lumMod val="50000"/>
                  <a:lumOff val="50000"/>
                </a:schemeClr>
              </a:solidFill>
              <a:effectLst/>
              <a:latin typeface="Arial"/>
              <a:ea typeface="Calibri" panose="020F0502020204030204" pitchFamily="34" charset="0"/>
              <a:cs typeface="Arial"/>
            </a:endParaRPr>
          </a:p>
          <a:p>
            <a:pPr marL="285750" indent="-285750">
              <a:lnSpc>
                <a:spcPct val="115000"/>
              </a:lnSpc>
              <a:spcAft>
                <a:spcPts val="600"/>
              </a:spcAft>
              <a:buFont typeface="Arial" panose="020B0604020202020204" pitchFamily="34" charset="0"/>
              <a:buChar char="•"/>
            </a:pPr>
            <a:r>
              <a:rPr lang="en-GB" sz="1600" dirty="0">
                <a:solidFill>
                  <a:schemeClr val="tx1">
                    <a:lumMod val="50000"/>
                    <a:lumOff val="50000"/>
                  </a:schemeClr>
                </a:solidFill>
                <a:effectLst/>
                <a:latin typeface="Arial"/>
                <a:ea typeface="Calibri" panose="020F0502020204030204" pitchFamily="34" charset="0"/>
                <a:cs typeface="Arial"/>
              </a:rPr>
              <a:t>Office 365</a:t>
            </a:r>
          </a:p>
          <a:p>
            <a:pPr marL="285750" indent="-285750">
              <a:lnSpc>
                <a:spcPct val="115000"/>
              </a:lnSpc>
              <a:spcAft>
                <a:spcPts val="600"/>
              </a:spcAft>
              <a:buFont typeface="Arial" panose="020B0604020202020204" pitchFamily="34" charset="0"/>
              <a:buChar char="•"/>
            </a:pPr>
            <a:r>
              <a:rPr lang="en-GB" sz="1600" dirty="0">
                <a:solidFill>
                  <a:schemeClr val="tx1">
                    <a:lumMod val="50000"/>
                    <a:lumOff val="50000"/>
                  </a:schemeClr>
                </a:solidFill>
                <a:effectLst/>
                <a:latin typeface="Arial"/>
                <a:ea typeface="Calibri" panose="020F0502020204030204" pitchFamily="34" charset="0"/>
                <a:cs typeface="Arial"/>
              </a:rPr>
              <a:t>Turnitin</a:t>
            </a:r>
          </a:p>
          <a:p>
            <a:pPr marL="285750" indent="-285750">
              <a:lnSpc>
                <a:spcPct val="114999"/>
              </a:lnSpc>
              <a:spcAft>
                <a:spcPts val="600"/>
              </a:spcAft>
              <a:buFont typeface="Arial" panose="020B0604020202020204" pitchFamily="34" charset="0"/>
              <a:buChar char="•"/>
            </a:pPr>
            <a:r>
              <a:rPr lang="en-GB" sz="1600" dirty="0">
                <a:solidFill>
                  <a:schemeClr val="tx1">
                    <a:lumMod val="50000"/>
                    <a:lumOff val="50000"/>
                  </a:schemeClr>
                </a:solidFill>
                <a:latin typeface="Arial"/>
                <a:ea typeface="Calibri" panose="020F0502020204030204" pitchFamily="34" charset="0"/>
                <a:cs typeface="Arial"/>
              </a:rPr>
              <a:t>LinkedIn Learning</a:t>
            </a:r>
          </a:p>
          <a:p>
            <a:pPr marL="285750" indent="-285750">
              <a:lnSpc>
                <a:spcPct val="114999"/>
              </a:lnSpc>
              <a:spcAft>
                <a:spcPts val="600"/>
              </a:spcAft>
              <a:buFont typeface="Arial,Sans-Serif" panose="020B0604020202020204" pitchFamily="34" charset="0"/>
              <a:buChar char="•"/>
            </a:pPr>
            <a:r>
              <a:rPr lang="en-GB" sz="1600" dirty="0">
                <a:solidFill>
                  <a:schemeClr val="tx1">
                    <a:lumMod val="50000"/>
                    <a:lumOff val="50000"/>
                  </a:schemeClr>
                </a:solidFill>
                <a:latin typeface="Arial"/>
                <a:ea typeface="+mn-lt"/>
                <a:cs typeface="Arial"/>
              </a:rPr>
              <a:t>McGraw Hill</a:t>
            </a:r>
            <a:endParaRPr lang="en-US" sz="1600" dirty="0">
              <a:solidFill>
                <a:schemeClr val="tx1">
                  <a:lumMod val="50000"/>
                  <a:lumOff val="50000"/>
                </a:schemeClr>
              </a:solidFill>
              <a:latin typeface="Arial"/>
              <a:ea typeface="+mn-lt"/>
              <a:cs typeface="+mn-lt"/>
            </a:endParaRPr>
          </a:p>
          <a:p>
            <a:pPr marL="285750" indent="-285750">
              <a:lnSpc>
                <a:spcPct val="114999"/>
              </a:lnSpc>
              <a:spcAft>
                <a:spcPts val="600"/>
              </a:spcAft>
              <a:buFont typeface="Arial,Sans-Serif" panose="020B0604020202020204" pitchFamily="34" charset="0"/>
              <a:buChar char="•"/>
            </a:pPr>
            <a:r>
              <a:rPr lang="en-GB" sz="1600" dirty="0" err="1">
                <a:solidFill>
                  <a:schemeClr val="tx1">
                    <a:lumMod val="50000"/>
                    <a:lumOff val="50000"/>
                  </a:schemeClr>
                </a:solidFill>
                <a:latin typeface="Arial"/>
                <a:ea typeface="+mn-lt"/>
                <a:cs typeface="Arial"/>
              </a:rPr>
              <a:t>PebblePad</a:t>
            </a:r>
            <a:endParaRPr lang="en-GB" sz="1600" dirty="0">
              <a:solidFill>
                <a:schemeClr val="tx1">
                  <a:lumMod val="50000"/>
                  <a:lumOff val="50000"/>
                </a:schemeClr>
              </a:solidFill>
              <a:latin typeface="Arial"/>
              <a:ea typeface="+mn-lt"/>
              <a:cs typeface="+mn-lt"/>
            </a:endParaRPr>
          </a:p>
          <a:p>
            <a:pPr marL="285750" indent="-285750">
              <a:lnSpc>
                <a:spcPct val="114999"/>
              </a:lnSpc>
              <a:spcAft>
                <a:spcPts val="600"/>
              </a:spcAft>
              <a:buFont typeface="Arial,Sans-Serif" panose="020B0604020202020204" pitchFamily="34" charset="0"/>
              <a:buChar char="•"/>
            </a:pPr>
            <a:r>
              <a:rPr lang="en-GB" sz="1600" dirty="0">
                <a:solidFill>
                  <a:schemeClr val="tx1">
                    <a:lumMod val="50000"/>
                    <a:lumOff val="50000"/>
                  </a:schemeClr>
                </a:solidFill>
                <a:latin typeface="Arial"/>
                <a:ea typeface="+mn-lt"/>
                <a:cs typeface="Arial"/>
              </a:rPr>
              <a:t>Stream Lectures</a:t>
            </a:r>
            <a:endParaRPr lang="en-US" sz="1600" dirty="0">
              <a:solidFill>
                <a:schemeClr val="tx1">
                  <a:lumMod val="50000"/>
                  <a:lumOff val="50000"/>
                </a:schemeClr>
              </a:solidFill>
              <a:latin typeface="Arial"/>
              <a:ea typeface="+mn-lt"/>
              <a:cs typeface="+mn-lt"/>
            </a:endParaRPr>
          </a:p>
          <a:p>
            <a:pPr marL="285750" indent="-285750">
              <a:lnSpc>
                <a:spcPct val="114999"/>
              </a:lnSpc>
              <a:spcAft>
                <a:spcPts val="600"/>
              </a:spcAft>
              <a:buFont typeface="Arial,Sans-Serif" panose="020B0604020202020204" pitchFamily="34" charset="0"/>
              <a:buChar char="•"/>
            </a:pPr>
            <a:r>
              <a:rPr lang="en-GB" sz="1600" dirty="0">
                <a:solidFill>
                  <a:schemeClr val="tx1">
                    <a:lumMod val="50000"/>
                    <a:lumOff val="50000"/>
                  </a:schemeClr>
                </a:solidFill>
                <a:latin typeface="Arial"/>
                <a:ea typeface="+mn-lt"/>
                <a:cs typeface="Arial"/>
              </a:rPr>
              <a:t>Talis Aspire (Reading List)</a:t>
            </a:r>
            <a:endParaRPr lang="en-GB" sz="1600" dirty="0">
              <a:solidFill>
                <a:schemeClr val="tx1">
                  <a:lumMod val="50000"/>
                  <a:lumOff val="50000"/>
                </a:schemeClr>
              </a:solidFill>
              <a:latin typeface="Arial"/>
              <a:ea typeface="+mn-lt"/>
              <a:cs typeface="+mn-lt"/>
            </a:endParaRPr>
          </a:p>
          <a:p>
            <a:pPr marL="285750" indent="-285750">
              <a:lnSpc>
                <a:spcPct val="114999"/>
              </a:lnSpc>
              <a:spcAft>
                <a:spcPts val="1200"/>
              </a:spcAft>
              <a:buFont typeface="Arial" panose="020B0604020202020204" pitchFamily="34" charset="0"/>
              <a:buChar char="•"/>
            </a:pPr>
            <a:endParaRPr lang="en-GB" sz="1600" dirty="0">
              <a:latin typeface="Arial"/>
              <a:ea typeface="+mn-lt"/>
              <a:cs typeface="+mn-lt"/>
            </a:endParaRPr>
          </a:p>
          <a:p>
            <a:pPr marL="285750" indent="-285750">
              <a:lnSpc>
                <a:spcPct val="114999"/>
              </a:lnSpc>
              <a:spcAft>
                <a:spcPts val="600"/>
              </a:spcAft>
              <a:buFont typeface="Arial" panose="020B0604020202020204" pitchFamily="34" charset="0"/>
              <a:buChar char="•"/>
            </a:pPr>
            <a:endParaRPr lang="en-GB" sz="1600" dirty="0">
              <a:solidFill>
                <a:schemeClr val="tx1">
                  <a:lumMod val="50000"/>
                  <a:lumOff val="50000"/>
                </a:schemeClr>
              </a:solidFill>
              <a:latin typeface="Arial"/>
              <a:ea typeface="Calibri" panose="020F0502020204030204" pitchFamily="34" charset="0"/>
              <a:cs typeface="Arial"/>
            </a:endParaRPr>
          </a:p>
        </p:txBody>
      </p:sp>
      <p:sp>
        <p:nvSpPr>
          <p:cNvPr id="9" name="Rectangle 8">
            <a:extLst>
              <a:ext uri="{FF2B5EF4-FFF2-40B4-BE49-F238E27FC236}">
                <a16:creationId xmlns:a16="http://schemas.microsoft.com/office/drawing/2014/main" id="{950F5092-1B34-48D0-A136-4CB08F5D1BBC}"/>
              </a:ext>
            </a:extLst>
          </p:cNvPr>
          <p:cNvSpPr/>
          <p:nvPr/>
        </p:nvSpPr>
        <p:spPr>
          <a:xfrm>
            <a:off x="3898111" y="3139920"/>
            <a:ext cx="3754440" cy="741742"/>
          </a:xfrm>
          <a:prstGeom prst="rect">
            <a:avLst/>
          </a:prstGeom>
        </p:spPr>
        <p:txBody>
          <a:bodyPr wrap="square" lIns="91440" tIns="45720" rIns="91440" bIns="45720" numCol="2" anchor="t">
            <a:spAutoFit/>
          </a:bodyPr>
          <a:lstStyle/>
          <a:p>
            <a:pPr marL="285750" indent="-285750">
              <a:lnSpc>
                <a:spcPct val="115000"/>
              </a:lnSpc>
              <a:spcAft>
                <a:spcPts val="600"/>
              </a:spcAft>
              <a:buFont typeface="Arial" panose="020B0604020202020204" pitchFamily="34" charset="0"/>
              <a:buChar char="•"/>
            </a:pPr>
            <a:endParaRPr lang="en-GB" sz="1400">
              <a:solidFill>
                <a:schemeClr val="tx1">
                  <a:lumMod val="50000"/>
                  <a:lumOff val="50000"/>
                </a:schemeClr>
              </a:solidFill>
              <a:latin typeface="Arial"/>
              <a:cs typeface="Arial"/>
            </a:endParaRPr>
          </a:p>
          <a:p>
            <a:pPr marL="285750" indent="-285750">
              <a:lnSpc>
                <a:spcPct val="115000"/>
              </a:lnSpc>
              <a:spcAft>
                <a:spcPts val="600"/>
              </a:spcAft>
              <a:buFont typeface="Arial" panose="020B0604020202020204" pitchFamily="34" charset="0"/>
              <a:buChar char="•"/>
            </a:pPr>
            <a:endParaRPr lang="en-GB" sz="14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43539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5273294" cy="428291"/>
          </a:xfrm>
        </p:spPr>
        <p:txBody>
          <a:bodyPr anchor="t">
            <a:noAutofit/>
          </a:bodyPr>
          <a:lstStyle/>
          <a:p>
            <a:pPr algn="l"/>
            <a:r>
              <a:rPr lang="en-GB" sz="3600" b="1">
                <a:solidFill>
                  <a:srgbClr val="C00000"/>
                </a:solidFill>
                <a:latin typeface="Arial"/>
                <a:cs typeface="Arial"/>
              </a:rPr>
              <a:t>Access to VITAL</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3"/>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4"/>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68584" y="2346330"/>
            <a:ext cx="6727486" cy="2074927"/>
          </a:xfrm>
          <a:prstGeom prst="rect">
            <a:avLst/>
          </a:prstGeom>
        </p:spPr>
        <p:txBody>
          <a:bodyPr wrap="square" lIns="91440" tIns="45720" rIns="91440" bIns="45720" anchor="t">
            <a:spAutoFit/>
          </a:bodyPr>
          <a:lstStyle/>
          <a:p>
            <a:pPr marL="285750" indent="-285750">
              <a:lnSpc>
                <a:spcPct val="114999"/>
              </a:lnSpc>
              <a:spcAft>
                <a:spcPts val="800"/>
              </a:spcAft>
              <a:buFont typeface="Arial"/>
              <a:buChar char="•"/>
            </a:pPr>
            <a:r>
              <a:rPr lang="en-GB" sz="1600" dirty="0">
                <a:solidFill>
                  <a:schemeClr val="tx1">
                    <a:lumMod val="50000"/>
                    <a:lumOff val="50000"/>
                  </a:schemeClr>
                </a:solidFill>
                <a:latin typeface="Arial"/>
                <a:cs typeface="Arial"/>
              </a:rPr>
              <a:t>You can access all the learning and teaching content associated with modules that you have already completed at the University via VITAL during the 2020/21 academic year</a:t>
            </a:r>
            <a:endParaRPr lang="en-GB" sz="1600" b="1" dirty="0">
              <a:solidFill>
                <a:schemeClr val="tx1">
                  <a:lumMod val="50000"/>
                  <a:lumOff val="50000"/>
                </a:schemeClr>
              </a:solidFill>
              <a:latin typeface="Arial"/>
              <a:cs typeface="Arial" panose="020B0604020202020204" pitchFamily="34" charset="0"/>
            </a:endParaRPr>
          </a:p>
          <a:p>
            <a:pPr marL="285750" indent="-285750">
              <a:lnSpc>
                <a:spcPct val="114999"/>
              </a:lnSpc>
              <a:spcAft>
                <a:spcPts val="800"/>
              </a:spcAft>
              <a:buFont typeface="Arial"/>
              <a:buChar char="•"/>
            </a:pPr>
            <a:r>
              <a:rPr lang="en-GB" sz="1600" dirty="0">
                <a:solidFill>
                  <a:schemeClr val="tx1">
                    <a:lumMod val="50000"/>
                    <a:lumOff val="50000"/>
                  </a:schemeClr>
                </a:solidFill>
                <a:latin typeface="Arial"/>
                <a:cs typeface="Arial"/>
              </a:rPr>
              <a:t>To</a:t>
            </a:r>
            <a:r>
              <a:rPr lang="en-GB" sz="1600" dirty="0">
                <a:solidFill>
                  <a:schemeClr val="tx1">
                    <a:lumMod val="50000"/>
                    <a:lumOff val="50000"/>
                  </a:schemeClr>
                </a:solidFill>
                <a:latin typeface="Arial"/>
                <a:ea typeface="Calibri" panose="020F0502020204030204" pitchFamily="34" charset="0"/>
                <a:cs typeface="Arial"/>
              </a:rPr>
              <a:t> log on to VITAL go to: </a:t>
            </a:r>
            <a:r>
              <a:rPr lang="en-GB" sz="1600" b="1" dirty="0">
                <a:solidFill>
                  <a:schemeClr val="tx1">
                    <a:lumMod val="50000"/>
                    <a:lumOff val="50000"/>
                  </a:schemeClr>
                </a:solidFill>
                <a:latin typeface="Arial"/>
                <a:ea typeface="+mn-lt"/>
                <a:cs typeface="+mn-lt"/>
                <a:hlinkClick r:id="rId5">
                  <a:extLst>
                    <a:ext uri="{A12FA001-AC4F-418D-AE19-62706E023703}">
                      <ahyp:hlinkClr xmlns:ahyp="http://schemas.microsoft.com/office/drawing/2018/hyperlinkcolor" val="tx"/>
                    </a:ext>
                  </a:extLst>
                </a:hlinkClick>
              </a:rPr>
              <a:t>https://vital.liv.ac.uk/</a:t>
            </a:r>
            <a:r>
              <a:rPr lang="en-GB" sz="1600" b="1" dirty="0">
                <a:solidFill>
                  <a:schemeClr val="tx1">
                    <a:lumMod val="50000"/>
                    <a:lumOff val="50000"/>
                  </a:schemeClr>
                </a:solidFill>
                <a:latin typeface="Arial"/>
                <a:ea typeface="+mn-lt"/>
                <a:cs typeface="+mn-lt"/>
              </a:rPr>
              <a:t> </a:t>
            </a:r>
            <a:endParaRPr lang="en-GB" sz="1600" b="1">
              <a:solidFill>
                <a:schemeClr val="tx1">
                  <a:lumMod val="50000"/>
                  <a:lumOff val="50000"/>
                </a:schemeClr>
              </a:solidFill>
              <a:latin typeface="Arial"/>
              <a:ea typeface="Calibri" panose="020F0502020204030204" pitchFamily="34" charset="0"/>
              <a:cs typeface="Arial" panose="020B0604020202020204" pitchFamily="34" charset="0"/>
            </a:endParaRPr>
          </a:p>
          <a:p>
            <a:pPr>
              <a:lnSpc>
                <a:spcPct val="114999"/>
              </a:lnSpc>
              <a:spcAft>
                <a:spcPts val="800"/>
              </a:spcAft>
            </a:pPr>
            <a:endParaRPr lang="en-GB" sz="16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14999"/>
              </a:lnSpc>
              <a:spcAft>
                <a:spcPts val="800"/>
              </a:spcAft>
            </a:pPr>
            <a:endParaRPr lang="en-GB" sz="16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473C4C4-2C7A-4158-8F33-4511927B7D26}"/>
              </a:ext>
            </a:extLst>
          </p:cNvPr>
          <p:cNvSpPr/>
          <p:nvPr/>
        </p:nvSpPr>
        <p:spPr>
          <a:xfrm>
            <a:off x="7130840" y="1034306"/>
            <a:ext cx="4273826" cy="383823"/>
          </a:xfrm>
          <a:prstGeom prst="rect">
            <a:avLst/>
          </a:prstGeom>
        </p:spPr>
        <p:txBody>
          <a:bodyPr wrap="square" lIns="91440" tIns="45720" rIns="91440" bIns="45720" anchor="t">
            <a:spAutoFit/>
          </a:bodyPr>
          <a:lstStyle/>
          <a:p>
            <a:pPr>
              <a:lnSpc>
                <a:spcPct val="115000"/>
              </a:lnSpc>
              <a:spcAft>
                <a:spcPts val="1200"/>
              </a:spcAft>
            </a:pPr>
            <a:r>
              <a:rPr lang="en-GB" dirty="0">
                <a:solidFill>
                  <a:srgbClr val="FF0000"/>
                </a:solidFill>
                <a:latin typeface="Arial"/>
                <a:ea typeface="Calibri" panose="020F0502020204030204" pitchFamily="34" charset="0"/>
                <a:cs typeface="Times New Roman"/>
              </a:rPr>
              <a:t>Slide only relevant to returning students</a:t>
            </a:r>
            <a:endParaRPr lang="en-GB" dirty="0">
              <a:solidFill>
                <a:srgbClr val="FF0000"/>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994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70120"/>
            <a:ext cx="12170898" cy="428291"/>
          </a:xfrm>
        </p:spPr>
        <p:txBody>
          <a:bodyPr anchor="t">
            <a:noAutofit/>
          </a:bodyPr>
          <a:lstStyle/>
          <a:p>
            <a:r>
              <a:rPr lang="en-GB" sz="5400" b="1">
                <a:solidFill>
                  <a:schemeClr val="bg2">
                    <a:lumMod val="50000"/>
                  </a:schemeClr>
                </a:solidFill>
                <a:latin typeface="Arial" panose="020B0604020202020204" pitchFamily="34" charset="0"/>
                <a:cs typeface="Arial" panose="020B0604020202020204" pitchFamily="34" charset="0"/>
              </a:rPr>
              <a:t>Any questions?</a:t>
            </a:r>
          </a:p>
        </p:txBody>
      </p:sp>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2"/>
          <a:stretch>
            <a:fillRect/>
          </a:stretch>
        </p:blipFill>
        <p:spPr>
          <a:xfrm>
            <a:off x="428625" y="428625"/>
            <a:ext cx="2743200" cy="714375"/>
          </a:xfrm>
          <a:prstGeom prst="rect">
            <a:avLst/>
          </a:prstGeom>
        </p:spPr>
      </p:pic>
      <p:pic>
        <p:nvPicPr>
          <p:cNvPr id="10" name="Picture 4" descr="A picture containing food&#10;&#10;Description generated with very high confidence">
            <a:extLst>
              <a:ext uri="{FF2B5EF4-FFF2-40B4-BE49-F238E27FC236}">
                <a16:creationId xmlns:a16="http://schemas.microsoft.com/office/drawing/2014/main" id="{74E547B8-188C-4CFE-9BE7-462347A3E745}"/>
              </a:ext>
            </a:extLst>
          </p:cNvPr>
          <p:cNvPicPr>
            <a:picLocks noChangeAspect="1"/>
          </p:cNvPicPr>
          <p:nvPr/>
        </p:nvPicPr>
        <p:blipFill>
          <a:blip r:embed="rId3"/>
          <a:stretch>
            <a:fillRect/>
          </a:stretch>
        </p:blipFill>
        <p:spPr>
          <a:xfrm>
            <a:off x="6282972" y="4752975"/>
            <a:ext cx="5905500" cy="2105025"/>
          </a:xfrm>
          <a:prstGeom prst="rect">
            <a:avLst/>
          </a:prstGeom>
        </p:spPr>
      </p:pic>
    </p:spTree>
    <p:extLst>
      <p:ext uri="{BB962C8B-B14F-4D97-AF65-F5344CB8AC3E}">
        <p14:creationId xmlns:p14="http://schemas.microsoft.com/office/powerpoint/2010/main" val="258415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Getting started</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87754" y="2449621"/>
            <a:ext cx="8478188" cy="1869743"/>
          </a:xfrm>
          <a:prstGeom prst="rect">
            <a:avLst/>
          </a:prstGeom>
        </p:spPr>
        <p:txBody>
          <a:bodyPr wrap="square" lIns="91440" tIns="45720" rIns="91440" bIns="45720" anchor="t">
            <a:spAutoFit/>
          </a:bodyPr>
          <a:lstStyle/>
          <a:p>
            <a:pPr>
              <a:lnSpc>
                <a:spcPct val="115000"/>
              </a:lnSpc>
              <a:spcAft>
                <a:spcPts val="800"/>
              </a:spcAft>
            </a:pPr>
            <a:r>
              <a:rPr lang="en-GB" sz="1600" b="1">
                <a:solidFill>
                  <a:schemeClr val="tx1">
                    <a:lumMod val="50000"/>
                    <a:lumOff val="50000"/>
                  </a:schemeClr>
                </a:solidFill>
                <a:effectLst/>
                <a:latin typeface="Arial"/>
                <a:ea typeface="Calibri" panose="020F0502020204030204" pitchFamily="34" charset="0"/>
                <a:cs typeface="Arial"/>
              </a:rPr>
              <a:t>Accessing Canvas:</a:t>
            </a:r>
            <a:endParaRPr lang="en-GB" sz="1600">
              <a:solidFill>
                <a:schemeClr val="tx1">
                  <a:lumMod val="50000"/>
                  <a:lumOff val="50000"/>
                </a:schemeClr>
              </a:solidFill>
              <a:effectLst/>
              <a:latin typeface="Arial"/>
              <a:ea typeface="Calibri" panose="020F0502020204030204" pitchFamily="34" charset="0"/>
              <a:cs typeface="Arial"/>
            </a:endParaRPr>
          </a:p>
          <a:p>
            <a:pPr marL="342900" indent="-342900">
              <a:lnSpc>
                <a:spcPct val="115000"/>
              </a:lnSpc>
              <a:buFont typeface="Symbol" panose="05050102010706020507" pitchFamily="18" charset="2"/>
              <a:buChar char=""/>
            </a:pPr>
            <a:r>
              <a:rPr lang="en-GB" sz="1600">
                <a:solidFill>
                  <a:schemeClr val="tx1">
                    <a:lumMod val="50000"/>
                    <a:lumOff val="50000"/>
                  </a:schemeClr>
                </a:solidFill>
                <a:effectLst/>
                <a:latin typeface="Arial"/>
                <a:ea typeface="Calibri" panose="020F0502020204030204" pitchFamily="34" charset="0"/>
                <a:cs typeface="Arial"/>
              </a:rPr>
              <a:t>Use this URL: </a:t>
            </a:r>
            <a:r>
              <a:rPr lang="en-GB" sz="1600" u="sng">
                <a:solidFill>
                  <a:schemeClr val="tx1">
                    <a:lumMod val="50000"/>
                    <a:lumOff val="50000"/>
                  </a:schemeClr>
                </a:solidFill>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http://liverpool.instructure.com</a:t>
            </a:r>
            <a:r>
              <a:rPr lang="en-GB" sz="1600">
                <a:solidFill>
                  <a:schemeClr val="tx1">
                    <a:lumMod val="50000"/>
                    <a:lumOff val="50000"/>
                  </a:schemeClr>
                </a:solidFill>
                <a:effectLst/>
                <a:latin typeface="Arial"/>
                <a:ea typeface="Calibri" panose="020F0502020204030204" pitchFamily="34" charset="0"/>
                <a:cs typeface="Arial"/>
              </a:rPr>
              <a:t> </a:t>
            </a:r>
            <a:br>
              <a:rPr lang="en-GB" sz="1600">
                <a:latin typeface="Arial"/>
                <a:ea typeface="Calibri" panose="020F0502020204030204" pitchFamily="34" charset="0"/>
                <a:cs typeface="Arial"/>
              </a:rPr>
            </a:br>
            <a:endPar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15000"/>
              </a:lnSpc>
              <a:buFont typeface="Symbol" panose="05050102010706020507" pitchFamily="18" charset="2"/>
              <a:buChar char=""/>
            </a:pPr>
            <a:r>
              <a:rPr lang="en-GB" sz="1600">
                <a:solidFill>
                  <a:schemeClr val="tx1">
                    <a:lumMod val="50000"/>
                    <a:lumOff val="50000"/>
                  </a:schemeClr>
                </a:solidFill>
                <a:latin typeface="Arial"/>
                <a:ea typeface="Calibri" panose="020F0502020204030204" pitchFamily="34" charset="0"/>
                <a:cs typeface="Arial"/>
              </a:rPr>
              <a:t>This link</a:t>
            </a:r>
            <a:r>
              <a:rPr lang="en-GB" sz="1600">
                <a:solidFill>
                  <a:schemeClr val="tx1">
                    <a:lumMod val="50000"/>
                    <a:lumOff val="50000"/>
                  </a:schemeClr>
                </a:solidFill>
                <a:effectLst/>
                <a:latin typeface="Arial"/>
                <a:ea typeface="Calibri" panose="020F0502020204030204" pitchFamily="34" charset="0"/>
                <a:cs typeface="Arial"/>
              </a:rPr>
              <a:t> can also be found on the student intranet homepage and in Tools &amp; Services</a:t>
            </a:r>
            <a:br>
              <a:rPr lang="en-US"/>
            </a:br>
            <a:endParaRPr lang="en-GB" sz="1600">
              <a:solidFill>
                <a:schemeClr val="tx1">
                  <a:lumMod val="50000"/>
                  <a:lumOff val="50000"/>
                </a:schemeClr>
              </a:solidFill>
              <a:effectLst/>
              <a:latin typeface="Arial"/>
              <a:ea typeface="Calibri" panose="020F0502020204030204" pitchFamily="34" charset="0"/>
              <a:cs typeface="Arial"/>
            </a:endParaRPr>
          </a:p>
          <a:p>
            <a:pPr marL="342900" indent="-342900">
              <a:lnSpc>
                <a:spcPct val="115000"/>
              </a:lnSpc>
              <a:buFont typeface="Symbol" panose="05050102010706020507" pitchFamily="18" charset="2"/>
              <a:buChar char=""/>
            </a:pPr>
            <a:r>
              <a:rPr lang="en-GB" sz="1600">
                <a:solidFill>
                  <a:schemeClr val="tx1">
                    <a:lumMod val="50000"/>
                    <a:lumOff val="50000"/>
                  </a:schemeClr>
                </a:solidFill>
                <a:effectLst/>
                <a:latin typeface="Arial"/>
                <a:ea typeface="Calibri" panose="020F0502020204030204" pitchFamily="34" charset="0"/>
                <a:cs typeface="Arial"/>
              </a:rPr>
              <a:t>Download the </a:t>
            </a:r>
            <a:r>
              <a:rPr lang="en-GB" sz="1600">
                <a:solidFill>
                  <a:schemeClr val="tx1">
                    <a:lumMod val="50000"/>
                    <a:lumOff val="50000"/>
                  </a:schemeClr>
                </a:solidFill>
                <a:latin typeface="Arial"/>
                <a:ea typeface="Calibri" panose="020F0502020204030204" pitchFamily="34" charset="0"/>
                <a:cs typeface="Arial"/>
              </a:rPr>
              <a:t>Canvas student</a:t>
            </a:r>
            <a:r>
              <a:rPr lang="en-GB" sz="1600">
                <a:solidFill>
                  <a:schemeClr val="tx1">
                    <a:lumMod val="50000"/>
                    <a:lumOff val="50000"/>
                  </a:schemeClr>
                </a:solidFill>
                <a:effectLst/>
                <a:latin typeface="Arial"/>
                <a:ea typeface="Calibri" panose="020F0502020204030204" pitchFamily="34" charset="0"/>
                <a:cs typeface="Arial"/>
              </a:rPr>
              <a:t> app on your phone </a:t>
            </a:r>
            <a:r>
              <a:rPr lang="en-GB" sz="1600">
                <a:solidFill>
                  <a:schemeClr val="tx1">
                    <a:lumMod val="50000"/>
                    <a:lumOff val="50000"/>
                  </a:schemeClr>
                </a:solidFill>
                <a:latin typeface="Arial"/>
                <a:ea typeface="Calibri" panose="020F0502020204030204" pitchFamily="34" charset="0"/>
                <a:cs typeface="Arial"/>
              </a:rPr>
              <a:t>for free </a:t>
            </a:r>
            <a:endParaRPr lang="en-GB" sz="1600">
              <a:solidFill>
                <a:schemeClr val="tx1">
                  <a:lumMod val="50000"/>
                  <a:lumOff val="50000"/>
                </a:schemeClr>
              </a:solidFill>
              <a:effectLst/>
              <a:latin typeface="Arial"/>
              <a:ea typeface="Calibri" panose="020F0502020204030204" pitchFamily="34" charset="0"/>
              <a:cs typeface="Arial"/>
            </a:endParaRPr>
          </a:p>
        </p:txBody>
      </p:sp>
      <p:sp>
        <p:nvSpPr>
          <p:cNvPr id="13" name="Rectangle 12">
            <a:extLst>
              <a:ext uri="{FF2B5EF4-FFF2-40B4-BE49-F238E27FC236}">
                <a16:creationId xmlns:a16="http://schemas.microsoft.com/office/drawing/2014/main" id="{326B891A-E420-4FA9-B46F-DEF963CB2517}"/>
              </a:ext>
            </a:extLst>
          </p:cNvPr>
          <p:cNvSpPr/>
          <p:nvPr/>
        </p:nvSpPr>
        <p:spPr>
          <a:xfrm>
            <a:off x="885800" y="4467788"/>
            <a:ext cx="6267648" cy="1122871"/>
          </a:xfrm>
          <a:prstGeom prst="rect">
            <a:avLst/>
          </a:prstGeom>
        </p:spPr>
        <p:txBody>
          <a:bodyPr wrap="square">
            <a:spAutoFit/>
          </a:bodyPr>
          <a:lstStyle/>
          <a:p>
            <a:pPr>
              <a:lnSpc>
                <a:spcPct val="115000"/>
              </a:lnSpc>
              <a:spcAft>
                <a:spcPts val="800"/>
              </a:spcAft>
            </a:pPr>
            <a:r>
              <a:rPr lang="en-GB" sz="1600" b="1">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Web browser:</a:t>
            </a:r>
            <a:r>
              <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nSpc>
                <a:spcPct val="115000"/>
              </a:lnSpc>
              <a:spcAft>
                <a:spcPts val="800"/>
              </a:spcAft>
              <a:buFont typeface="Wingdings" panose="05000000000000000000" pitchFamily="2" charset="2"/>
              <a:buChar char="ü"/>
            </a:pPr>
            <a:r>
              <a:rPr lang="en-GB" sz="16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Use Chrome or Firefox</a:t>
            </a:r>
          </a:p>
          <a:p>
            <a:pPr marL="285750" indent="-285750">
              <a:lnSpc>
                <a:spcPct val="115000"/>
              </a:lnSpc>
              <a:spcAft>
                <a:spcPts val="800"/>
              </a:spcAft>
              <a:buFont typeface="Arial" panose="020B0604020202020204" pitchFamily="34" charset="0"/>
              <a:buChar char="X"/>
            </a:pPr>
            <a:r>
              <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Avoid Explorer, Edge and Safari</a:t>
            </a:r>
            <a:endParaRPr lang="en-GB" sz="16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334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Logging on</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87754" y="2449621"/>
            <a:ext cx="5761621" cy="2435475"/>
          </a:xfrm>
          <a:prstGeom prst="rect">
            <a:avLst/>
          </a:prstGeom>
        </p:spPr>
        <p:txBody>
          <a:bodyPr wrap="square" lIns="91440" tIns="45720" rIns="91440" bIns="45720" anchor="t">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sz="1600" b="1">
                <a:solidFill>
                  <a:schemeClr val="tx1">
                    <a:lumMod val="50000"/>
                    <a:lumOff val="50000"/>
                  </a:schemeClr>
                </a:solidFill>
                <a:effectLst/>
                <a:latin typeface="Arial"/>
                <a:ea typeface="Calibri" panose="020F0502020204030204" pitchFamily="34" charset="0"/>
                <a:cs typeface="Arial"/>
              </a:rPr>
              <a:t>On-campus: </a:t>
            </a:r>
            <a:r>
              <a:rPr lang="en-GB" sz="1600">
                <a:solidFill>
                  <a:schemeClr val="tx1">
                    <a:lumMod val="50000"/>
                    <a:lumOff val="50000"/>
                  </a:schemeClr>
                </a:solidFill>
                <a:effectLst/>
                <a:latin typeface="Arial"/>
                <a:ea typeface="Calibri" panose="020F0502020204030204" pitchFamily="34" charset="0"/>
                <a:cs typeface="Arial"/>
              </a:rPr>
              <a:t>If you are logged on and using a computer connected to the University network, you will be automatically logged into Canvas when you open it</a:t>
            </a:r>
          </a:p>
          <a:p>
            <a:pPr marL="342900" lvl="0" indent="-342900">
              <a:lnSpc>
                <a:spcPct val="115000"/>
              </a:lnSpc>
              <a:spcAft>
                <a:spcPts val="800"/>
              </a:spcAft>
              <a:buSzPts val="1000"/>
              <a:buFont typeface="Symbol" panose="05050102010706020507" pitchFamily="18" charset="2"/>
              <a:buChar char=""/>
              <a:tabLst>
                <a:tab pos="457200" algn="l"/>
              </a:tabLst>
            </a:pPr>
            <a:r>
              <a:rPr lang="en-GB" sz="1600" b="1">
                <a:solidFill>
                  <a:schemeClr val="tx1">
                    <a:lumMod val="50000"/>
                    <a:lumOff val="50000"/>
                  </a:schemeClr>
                </a:solidFill>
                <a:effectLst/>
                <a:latin typeface="Arial"/>
                <a:ea typeface="Calibri" panose="020F0502020204030204" pitchFamily="34" charset="0"/>
                <a:cs typeface="Arial"/>
              </a:rPr>
              <a:t>Off-campus: </a:t>
            </a:r>
            <a:r>
              <a:rPr lang="en-GB" sz="1600">
                <a:solidFill>
                  <a:schemeClr val="tx1">
                    <a:lumMod val="50000"/>
                    <a:lumOff val="50000"/>
                  </a:schemeClr>
                </a:solidFill>
                <a:effectLst/>
                <a:latin typeface="Arial"/>
                <a:ea typeface="Calibri" panose="020F0502020204030204" pitchFamily="34" charset="0"/>
                <a:cs typeface="Arial"/>
              </a:rPr>
              <a:t>If you are using a computer that is not on the University network, you will be taken to a log-in screen</a:t>
            </a:r>
          </a:p>
          <a:p>
            <a:pPr marL="800100" lvl="1" indent="-342900">
              <a:lnSpc>
                <a:spcPct val="115000"/>
              </a:lnSpc>
              <a:spcAft>
                <a:spcPts val="800"/>
              </a:spcAft>
              <a:buSzPts val="1000"/>
              <a:buFont typeface="Symbol" panose="05050102010706020507" pitchFamily="18" charset="2"/>
              <a:buChar char=""/>
              <a:tabLst>
                <a:tab pos="457200" algn="l"/>
              </a:tabLst>
            </a:pPr>
            <a:r>
              <a:rPr lang="en-GB" sz="1400" i="1">
                <a:solidFill>
                  <a:schemeClr val="tx1">
                    <a:lumMod val="50000"/>
                    <a:lumOff val="50000"/>
                  </a:schemeClr>
                </a:solidFill>
                <a:effectLst/>
                <a:latin typeface="Arial"/>
                <a:ea typeface="Calibri" panose="020F0502020204030204" pitchFamily="34" charset="0"/>
                <a:cs typeface="Arial"/>
              </a:rPr>
              <a:t>You will need to type in your email in the following format: </a:t>
            </a:r>
            <a:r>
              <a:rPr lang="en-GB" sz="1400" b="1" i="1" err="1">
                <a:solidFill>
                  <a:schemeClr val="tx1">
                    <a:lumMod val="50000"/>
                    <a:lumOff val="50000"/>
                  </a:schemeClr>
                </a:solidFill>
                <a:effectLst/>
                <a:latin typeface="Arial"/>
                <a:ea typeface="Calibri" panose="020F0502020204030204" pitchFamily="34" charset="0"/>
                <a:cs typeface="Arial"/>
              </a:rPr>
              <a:t>studentusername</a:t>
            </a:r>
            <a:r>
              <a:rPr lang="en-GB" sz="1400" b="1" i="1" u="sng">
                <a:solidFill>
                  <a:schemeClr val="tx1">
                    <a:lumMod val="50000"/>
                    <a:lumOff val="50000"/>
                  </a:schemeClr>
                </a:solidFill>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@liverpool.ac.uk</a:t>
            </a:r>
            <a:r>
              <a:rPr lang="en-GB" sz="1400" i="1">
                <a:solidFill>
                  <a:schemeClr val="tx1">
                    <a:lumMod val="50000"/>
                    <a:lumOff val="50000"/>
                  </a:schemeClr>
                </a:solidFill>
                <a:effectLst/>
                <a:latin typeface="Arial"/>
                <a:ea typeface="Calibri" panose="020F0502020204030204" pitchFamily="34" charset="0"/>
                <a:cs typeface="Arial"/>
              </a:rPr>
              <a:t>, followed by your University password  </a:t>
            </a:r>
          </a:p>
        </p:txBody>
      </p:sp>
      <p:pic>
        <p:nvPicPr>
          <p:cNvPr id="8" name="Picture 7">
            <a:extLst>
              <a:ext uri="{FF2B5EF4-FFF2-40B4-BE49-F238E27FC236}">
                <a16:creationId xmlns:a16="http://schemas.microsoft.com/office/drawing/2014/main" id="{2C188D0A-BDAD-45F9-A664-F0B8B64CE6FA}"/>
              </a:ext>
            </a:extLst>
          </p:cNvPr>
          <p:cNvPicPr>
            <a:picLocks noChangeAspect="1"/>
          </p:cNvPicPr>
          <p:nvPr/>
        </p:nvPicPr>
        <p:blipFill>
          <a:blip r:embed="rId5"/>
          <a:stretch>
            <a:fillRect/>
          </a:stretch>
        </p:blipFill>
        <p:spPr>
          <a:xfrm>
            <a:off x="6886098" y="2231509"/>
            <a:ext cx="4699247" cy="2295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319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Going mobile</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87754" y="2687746"/>
            <a:ext cx="4394460" cy="2570447"/>
          </a:xfrm>
          <a:prstGeom prst="rect">
            <a:avLst/>
          </a:prstGeom>
        </p:spPr>
        <p:txBody>
          <a:bodyPr wrap="square" lIns="91440" tIns="45720" rIns="91440" bIns="45720" anchor="t">
            <a:spAutoFit/>
          </a:bodyPr>
          <a:lstStyle/>
          <a:p>
            <a:pPr marL="342900" indent="-342900">
              <a:lnSpc>
                <a:spcPct val="115000"/>
              </a:lnSpc>
              <a:spcAft>
                <a:spcPts val="800"/>
              </a:spcAft>
              <a:buFont typeface="+mj-lt"/>
              <a:buAutoNum type="arabicPeriod"/>
            </a:pPr>
            <a:r>
              <a:rPr lang="en-GB" sz="1600">
                <a:solidFill>
                  <a:schemeClr val="tx1">
                    <a:lumMod val="50000"/>
                    <a:lumOff val="50000"/>
                  </a:schemeClr>
                </a:solidFill>
                <a:latin typeface="Arial"/>
                <a:ea typeface="Calibri" panose="020F0502020204030204" pitchFamily="34" charset="0"/>
                <a:cs typeface="Arial"/>
              </a:rPr>
              <a:t>Download the Canvas Student app from the Android Play Store, or the Apple Appstore </a:t>
            </a:r>
          </a:p>
          <a:p>
            <a:pPr marL="342900" indent="-342900">
              <a:lnSpc>
                <a:spcPct val="115000"/>
              </a:lnSpc>
              <a:spcAft>
                <a:spcPts val="800"/>
              </a:spcAft>
              <a:buFont typeface="+mj-lt"/>
              <a:buAutoNum type="arabicPeriod"/>
            </a:pPr>
            <a:r>
              <a:rPr lang="en-GB" sz="1600">
                <a:solidFill>
                  <a:schemeClr val="tx1">
                    <a:lumMod val="50000"/>
                    <a:lumOff val="50000"/>
                  </a:schemeClr>
                </a:solidFill>
                <a:latin typeface="Arial"/>
                <a:ea typeface="Calibri" panose="020F0502020204030204" pitchFamily="34" charset="0"/>
                <a:cs typeface="Arial"/>
              </a:rPr>
              <a:t>Select University of Liverpool</a:t>
            </a:r>
          </a:p>
          <a:p>
            <a:pPr marL="342900" indent="-342900">
              <a:lnSpc>
                <a:spcPct val="115000"/>
              </a:lnSpc>
              <a:spcAft>
                <a:spcPts val="800"/>
              </a:spcAft>
              <a:buFont typeface="+mj-lt"/>
              <a:buAutoNum type="arabicPeriod"/>
            </a:pPr>
            <a:r>
              <a:rPr lang="en-GB" sz="1600">
                <a:solidFill>
                  <a:schemeClr val="tx1">
                    <a:lumMod val="50000"/>
                    <a:lumOff val="50000"/>
                  </a:schemeClr>
                </a:solidFill>
                <a:latin typeface="Arial"/>
                <a:ea typeface="Calibri" panose="020F0502020204030204" pitchFamily="34" charset="0"/>
                <a:cs typeface="Arial"/>
              </a:rPr>
              <a:t>Log in using you MWS details </a:t>
            </a:r>
            <a:r>
              <a:rPr lang="en-GB" sz="1200" b="1">
                <a:solidFill>
                  <a:schemeClr val="tx1">
                    <a:lumMod val="50000"/>
                    <a:lumOff val="50000"/>
                  </a:schemeClr>
                </a:solidFill>
                <a:latin typeface="Arial"/>
                <a:ea typeface="Calibri" panose="020F0502020204030204" pitchFamily="34" charset="0"/>
                <a:cs typeface="Arial"/>
              </a:rPr>
              <a:t>(</a:t>
            </a:r>
            <a:r>
              <a:rPr lang="en-GB" sz="1200" b="1">
                <a:solidFill>
                  <a:schemeClr val="tx1">
                    <a:lumMod val="50000"/>
                    <a:lumOff val="50000"/>
                  </a:schemeClr>
                </a:solidFill>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studentusername@liverpool.ac.uk</a:t>
            </a:r>
            <a:r>
              <a:rPr lang="en-GB" sz="1200" b="1">
                <a:solidFill>
                  <a:schemeClr val="tx1">
                    <a:lumMod val="50000"/>
                    <a:lumOff val="50000"/>
                  </a:schemeClr>
                </a:solidFill>
                <a:latin typeface="Arial"/>
                <a:ea typeface="Calibri" panose="020F0502020204030204" pitchFamily="34" charset="0"/>
                <a:cs typeface="Arial"/>
              </a:rPr>
              <a:t> and password)</a:t>
            </a:r>
          </a:p>
          <a:p>
            <a:pPr marL="342900" indent="-342900">
              <a:lnSpc>
                <a:spcPct val="115000"/>
              </a:lnSpc>
              <a:spcAft>
                <a:spcPts val="800"/>
              </a:spcAft>
              <a:buFont typeface="+mj-lt"/>
              <a:buAutoNum type="arabicPeriod"/>
            </a:pPr>
            <a:r>
              <a:rPr lang="en-GB" sz="1600">
                <a:solidFill>
                  <a:schemeClr val="tx1">
                    <a:lumMod val="50000"/>
                    <a:lumOff val="50000"/>
                  </a:schemeClr>
                </a:solidFill>
                <a:latin typeface="Arial"/>
                <a:ea typeface="Calibri" panose="020F0502020204030204" pitchFamily="34" charset="0"/>
                <a:cs typeface="Arial"/>
              </a:rPr>
              <a:t>Customise your dashboard, notification settings and more</a:t>
            </a:r>
          </a:p>
        </p:txBody>
      </p:sp>
      <p:pic>
        <p:nvPicPr>
          <p:cNvPr id="8" name="Picture 7" descr="A screenshot of a cell phone&#10;&#10;Description automatically generated">
            <a:extLst>
              <a:ext uri="{FF2B5EF4-FFF2-40B4-BE49-F238E27FC236}">
                <a16:creationId xmlns:a16="http://schemas.microsoft.com/office/drawing/2014/main" id="{7077E7A8-068E-4001-8E23-905D83AC2F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4892" y="1692941"/>
            <a:ext cx="1758596" cy="3810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screenshot of a cell phone&#10;&#10;Description automatically generated">
            <a:extLst>
              <a:ext uri="{FF2B5EF4-FFF2-40B4-BE49-F238E27FC236}">
                <a16:creationId xmlns:a16="http://schemas.microsoft.com/office/drawing/2014/main" id="{29D9750C-AE64-4816-A3EA-D48B038DC5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0697" y="1687290"/>
            <a:ext cx="1758595" cy="3810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A screenshot of a cell phone&#10;&#10;Description automatically generated">
            <a:extLst>
              <a:ext uri="{FF2B5EF4-FFF2-40B4-BE49-F238E27FC236}">
                <a16:creationId xmlns:a16="http://schemas.microsoft.com/office/drawing/2014/main" id="{5673D13E-6EE3-48C4-842E-91E23DBE07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0567" y="1687290"/>
            <a:ext cx="1758596" cy="3810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215EBA99-3594-4023-994D-487F59FB9834}"/>
              </a:ext>
            </a:extLst>
          </p:cNvPr>
          <p:cNvSpPr txBox="1"/>
          <p:nvPr/>
        </p:nvSpPr>
        <p:spPr>
          <a:xfrm>
            <a:off x="870436" y="2200005"/>
            <a:ext cx="5282046" cy="383823"/>
          </a:xfrm>
          <a:prstGeom prst="rect">
            <a:avLst/>
          </a:prstGeom>
          <a:noFill/>
        </p:spPr>
        <p:txBody>
          <a:bodyPr wrap="square" lIns="91440" tIns="45720" rIns="91440" bIns="45720" anchor="t">
            <a:spAutoFit/>
          </a:bodyPr>
          <a:lstStyle/>
          <a:p>
            <a:pPr>
              <a:lnSpc>
                <a:spcPct val="115000"/>
              </a:lnSpc>
              <a:spcAft>
                <a:spcPts val="800"/>
              </a:spcAft>
            </a:pPr>
            <a:r>
              <a:rPr lang="en-GB" b="1">
                <a:solidFill>
                  <a:schemeClr val="tx1">
                    <a:lumMod val="50000"/>
                    <a:lumOff val="50000"/>
                  </a:schemeClr>
                </a:solidFill>
                <a:latin typeface="Arial"/>
                <a:ea typeface="Calibri" panose="020F0502020204030204" pitchFamily="34" charset="0"/>
                <a:cs typeface="Arial"/>
              </a:rPr>
              <a:t>Using</a:t>
            </a:r>
            <a:r>
              <a:rPr lang="en-GB" sz="1800" b="1">
                <a:solidFill>
                  <a:schemeClr val="tx1">
                    <a:lumMod val="50000"/>
                    <a:lumOff val="50000"/>
                  </a:schemeClr>
                </a:solidFill>
                <a:latin typeface="Arial"/>
                <a:ea typeface="Calibri" panose="020F0502020204030204" pitchFamily="34" charset="0"/>
                <a:cs typeface="Arial"/>
              </a:rPr>
              <a:t> Canvas on your mobile</a:t>
            </a:r>
            <a:r>
              <a:rPr lang="en-GB" b="1">
                <a:solidFill>
                  <a:schemeClr val="tx1">
                    <a:lumMod val="50000"/>
                    <a:lumOff val="50000"/>
                  </a:schemeClr>
                </a:solidFill>
                <a:latin typeface="Arial"/>
                <a:ea typeface="Calibri" panose="020F0502020204030204" pitchFamily="34" charset="0"/>
                <a:cs typeface="Arial"/>
              </a:rPr>
              <a:t> devices</a:t>
            </a:r>
            <a:endParaRPr lang="en-GB" sz="1800" b="1">
              <a:solidFill>
                <a:schemeClr val="tx1">
                  <a:lumMod val="50000"/>
                  <a:lumOff val="50000"/>
                </a:schemeClr>
              </a:solidFill>
              <a:latin typeface="Arial"/>
              <a:ea typeface="Calibri" panose="020F0502020204030204" pitchFamily="34" charset="0"/>
              <a:cs typeface="Arial"/>
            </a:endParaRPr>
          </a:p>
        </p:txBody>
      </p:sp>
    </p:spTree>
    <p:extLst>
      <p:ext uri="{BB962C8B-B14F-4D97-AF65-F5344CB8AC3E}">
        <p14:creationId xmlns:p14="http://schemas.microsoft.com/office/powerpoint/2010/main" val="55825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Going mobile</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68482" y="2643507"/>
            <a:ext cx="5810250" cy="2899768"/>
          </a:xfrm>
          <a:prstGeom prst="rect">
            <a:avLst/>
          </a:prstGeom>
        </p:spPr>
        <p:txBody>
          <a:bodyPr wrap="square" lIns="91440" tIns="45720" rIns="91440" bIns="45720" anchor="t">
            <a:spAutoFit/>
          </a:bodyPr>
          <a:lstStyle/>
          <a:p>
            <a:pPr marL="342900" indent="-342900">
              <a:lnSpc>
                <a:spcPct val="115000"/>
              </a:lnSpc>
              <a:buFont typeface="Symbol" panose="05050102010706020507" pitchFamily="18" charset="2"/>
              <a:buChar char=""/>
            </a:pPr>
            <a:r>
              <a:rPr lang="en-GB" sz="1600">
                <a:solidFill>
                  <a:schemeClr val="tx1">
                    <a:lumMod val="50000"/>
                    <a:lumOff val="50000"/>
                  </a:schemeClr>
                </a:solidFill>
                <a:latin typeface="Arial"/>
                <a:ea typeface="Calibri" panose="020F0502020204030204" pitchFamily="34" charset="0"/>
                <a:cs typeface="Arial"/>
              </a:rPr>
              <a:t>View course materials</a:t>
            </a:r>
          </a:p>
          <a:p>
            <a:pPr marL="342900" lvl="0" indent="-342900">
              <a:lnSpc>
                <a:spcPct val="115000"/>
              </a:lnSpc>
              <a:buFont typeface="Symbol" panose="05050102010706020507" pitchFamily="18" charset="2"/>
              <a:buChar char=""/>
            </a:pPr>
            <a:r>
              <a:rPr lang="en-GB" sz="1600">
                <a:solidFill>
                  <a:schemeClr val="tx1">
                    <a:lumMod val="50000"/>
                    <a:lumOff val="50000"/>
                  </a:schemeClr>
                </a:solidFill>
                <a:effectLst/>
                <a:latin typeface="Arial"/>
                <a:ea typeface="Calibri" panose="020F0502020204030204" pitchFamily="34" charset="0"/>
                <a:cs typeface="Arial"/>
              </a:rPr>
              <a:t>Check </a:t>
            </a:r>
            <a:r>
              <a:rPr lang="en-GB" sz="1600">
                <a:solidFill>
                  <a:schemeClr val="tx1">
                    <a:lumMod val="50000"/>
                    <a:lumOff val="50000"/>
                  </a:schemeClr>
                </a:solidFill>
                <a:latin typeface="Arial"/>
                <a:ea typeface="Calibri" panose="020F0502020204030204" pitchFamily="34" charset="0"/>
                <a:cs typeface="Arial"/>
              </a:rPr>
              <a:t>'to-do'</a:t>
            </a:r>
            <a:r>
              <a:rPr lang="en-GB" sz="1600">
                <a:solidFill>
                  <a:schemeClr val="tx1">
                    <a:lumMod val="50000"/>
                    <a:lumOff val="50000"/>
                  </a:schemeClr>
                </a:solidFill>
                <a:effectLst/>
                <a:latin typeface="Arial"/>
                <a:ea typeface="Calibri" panose="020F0502020204030204" pitchFamily="34" charset="0"/>
                <a:cs typeface="Arial"/>
              </a:rPr>
              <a:t> lists</a:t>
            </a:r>
          </a:p>
          <a:p>
            <a:pPr marL="342900" lvl="0" indent="-342900">
              <a:lnSpc>
                <a:spcPct val="115000"/>
              </a:lnSpc>
              <a:buFont typeface="Symbol" panose="05050102010706020507" pitchFamily="18" charset="2"/>
              <a:buChar char=""/>
            </a:pPr>
            <a:r>
              <a:rPr lang="en-GB" sz="1600">
                <a:solidFill>
                  <a:schemeClr val="tx1">
                    <a:lumMod val="50000"/>
                    <a:lumOff val="50000"/>
                  </a:schemeClr>
                </a:solidFill>
                <a:effectLst/>
                <a:latin typeface="Arial"/>
                <a:ea typeface="Calibri" panose="020F0502020204030204" pitchFamily="34" charset="0"/>
                <a:cs typeface="Arial"/>
              </a:rPr>
              <a:t>Check and submit set assignments</a:t>
            </a:r>
          </a:p>
          <a:p>
            <a:pPr marL="342900" lvl="0" indent="-342900">
              <a:lnSpc>
                <a:spcPct val="115000"/>
              </a:lnSpc>
              <a:buFont typeface="Symbol" panose="05050102010706020507" pitchFamily="18" charset="2"/>
              <a:buChar char=""/>
            </a:pPr>
            <a:r>
              <a:rPr lang="en-GB" sz="1600">
                <a:solidFill>
                  <a:schemeClr val="tx1">
                    <a:lumMod val="50000"/>
                    <a:lumOff val="50000"/>
                  </a:schemeClr>
                </a:solidFill>
                <a:effectLst/>
                <a:latin typeface="Arial"/>
                <a:ea typeface="Calibri" panose="020F0502020204030204" pitchFamily="34" charset="0"/>
                <a:cs typeface="Arial"/>
              </a:rPr>
              <a:t>View grades and feedback</a:t>
            </a:r>
          </a:p>
          <a:p>
            <a:pPr marL="342900" indent="-342900">
              <a:lnSpc>
                <a:spcPct val="115000"/>
              </a:lnSpc>
              <a:buFont typeface="Symbol" panose="05050102010706020507" pitchFamily="18" charset="2"/>
              <a:buChar char=""/>
            </a:pPr>
            <a:r>
              <a:rPr lang="en-GB" sz="1600">
                <a:solidFill>
                  <a:schemeClr val="tx1">
                    <a:lumMod val="50000"/>
                    <a:lumOff val="50000"/>
                  </a:schemeClr>
                </a:solidFill>
                <a:effectLst/>
                <a:latin typeface="Arial"/>
                <a:ea typeface="Calibri" panose="020F0502020204030204" pitchFamily="34" charset="0"/>
                <a:cs typeface="Arial"/>
              </a:rPr>
              <a:t>Record </a:t>
            </a:r>
            <a:r>
              <a:rPr lang="en-GB" sz="1600">
                <a:solidFill>
                  <a:schemeClr val="tx1">
                    <a:lumMod val="50000"/>
                    <a:lumOff val="50000"/>
                  </a:schemeClr>
                </a:solidFill>
                <a:latin typeface="Arial"/>
                <a:ea typeface="Calibri" panose="020F0502020204030204" pitchFamily="34" charset="0"/>
                <a:cs typeface="Arial"/>
              </a:rPr>
              <a:t>videos and upload</a:t>
            </a:r>
            <a:r>
              <a:rPr lang="en-GB" sz="1600">
                <a:solidFill>
                  <a:schemeClr val="tx1">
                    <a:lumMod val="50000"/>
                    <a:lumOff val="50000"/>
                  </a:schemeClr>
                </a:solidFill>
                <a:effectLst/>
                <a:latin typeface="Arial"/>
                <a:ea typeface="Calibri" panose="020F0502020204030204" pitchFamily="34" charset="0"/>
                <a:cs typeface="Arial"/>
              </a:rPr>
              <a:t> </a:t>
            </a:r>
            <a:r>
              <a:rPr lang="en-GB" sz="1600">
                <a:solidFill>
                  <a:schemeClr val="tx1">
                    <a:lumMod val="50000"/>
                    <a:lumOff val="50000"/>
                  </a:schemeClr>
                </a:solidFill>
                <a:latin typeface="Arial"/>
                <a:ea typeface="Calibri" panose="020F0502020204030204" pitchFamily="34" charset="0"/>
                <a:cs typeface="Arial"/>
              </a:rPr>
              <a:t>content</a:t>
            </a:r>
          </a:p>
          <a:p>
            <a:pPr marL="342900" indent="-342900">
              <a:lnSpc>
                <a:spcPct val="114999"/>
              </a:lnSpc>
              <a:buFont typeface="Symbol" panose="05050102010706020507" pitchFamily="18" charset="2"/>
              <a:buChar char=""/>
            </a:pPr>
            <a:r>
              <a:rPr lang="en-GB" sz="1600">
                <a:solidFill>
                  <a:schemeClr val="tx1">
                    <a:lumMod val="50000"/>
                    <a:lumOff val="50000"/>
                  </a:schemeClr>
                </a:solidFill>
                <a:latin typeface="Arial"/>
                <a:ea typeface="Calibri" panose="020F0502020204030204" pitchFamily="34" charset="0"/>
                <a:cs typeface="Arial"/>
              </a:rPr>
              <a:t>Contribute to</a:t>
            </a:r>
            <a:r>
              <a:rPr lang="en-GB" sz="1600">
                <a:solidFill>
                  <a:schemeClr val="tx1">
                    <a:lumMod val="50000"/>
                    <a:lumOff val="50000"/>
                  </a:schemeClr>
                </a:solidFill>
                <a:effectLst/>
                <a:latin typeface="Arial"/>
                <a:ea typeface="Calibri" panose="020F0502020204030204" pitchFamily="34" charset="0"/>
                <a:cs typeface="Arial"/>
              </a:rPr>
              <a:t> discussion boards</a:t>
            </a:r>
            <a:endParaRPr lang="en-GB">
              <a:solidFill>
                <a:schemeClr val="tx1">
                  <a:lumMod val="50000"/>
                  <a:lumOff val="50000"/>
                </a:schemeClr>
              </a:solidFill>
            </a:endParaRPr>
          </a:p>
          <a:p>
            <a:pPr marL="342900" indent="-342900">
              <a:lnSpc>
                <a:spcPct val="115000"/>
              </a:lnSpc>
              <a:buFont typeface="Symbol" panose="05050102010706020507" pitchFamily="18" charset="2"/>
              <a:buChar char=""/>
            </a:pPr>
            <a:r>
              <a:rPr lang="en-GB" sz="1600">
                <a:solidFill>
                  <a:schemeClr val="tx1">
                    <a:lumMod val="50000"/>
                    <a:lumOff val="50000"/>
                  </a:schemeClr>
                </a:solidFill>
                <a:effectLst/>
                <a:latin typeface="Arial"/>
                <a:ea typeface="Calibri" panose="020F0502020204030204" pitchFamily="34" charset="0"/>
                <a:cs typeface="Arial"/>
              </a:rPr>
              <a:t>Access and organise your </a:t>
            </a:r>
            <a:r>
              <a:rPr lang="en-GB" sz="1600">
                <a:solidFill>
                  <a:schemeClr val="tx1">
                    <a:lumMod val="50000"/>
                    <a:lumOff val="50000"/>
                  </a:schemeClr>
                </a:solidFill>
                <a:latin typeface="Arial"/>
                <a:ea typeface="Calibri" panose="020F0502020204030204" pitchFamily="34" charset="0"/>
                <a:cs typeface="Arial"/>
              </a:rPr>
              <a:t>Canvas calendar</a:t>
            </a:r>
            <a:endParaRPr lang="en-GB" sz="1600">
              <a:solidFill>
                <a:schemeClr val="tx1">
                  <a:lumMod val="50000"/>
                  <a:lumOff val="50000"/>
                </a:schemeClr>
              </a:solidFill>
              <a:effectLst/>
              <a:latin typeface="Arial"/>
              <a:ea typeface="Calibri" panose="020F0502020204030204" pitchFamily="34" charset="0"/>
              <a:cs typeface="Arial"/>
            </a:endParaRPr>
          </a:p>
          <a:p>
            <a:pPr marL="342900" indent="-342900">
              <a:lnSpc>
                <a:spcPct val="115000"/>
              </a:lnSpc>
              <a:buFont typeface="Symbol" panose="05050102010706020507" pitchFamily="18" charset="2"/>
              <a:buChar char=""/>
            </a:pPr>
            <a:r>
              <a:rPr lang="en-GB" sz="1600">
                <a:solidFill>
                  <a:schemeClr val="tx1">
                    <a:lumMod val="50000"/>
                    <a:lumOff val="50000"/>
                  </a:schemeClr>
                </a:solidFill>
                <a:effectLst/>
                <a:latin typeface="Arial"/>
                <a:ea typeface="Calibri" panose="020F0502020204030204" pitchFamily="34" charset="0"/>
                <a:cs typeface="Arial"/>
              </a:rPr>
              <a:t>Contact your </a:t>
            </a:r>
            <a:r>
              <a:rPr lang="en-GB" sz="1600">
                <a:solidFill>
                  <a:schemeClr val="tx1">
                    <a:lumMod val="50000"/>
                    <a:lumOff val="50000"/>
                  </a:schemeClr>
                </a:solidFill>
                <a:latin typeface="Arial"/>
                <a:ea typeface="Calibri" panose="020F0502020204030204" pitchFamily="34" charset="0"/>
                <a:cs typeface="Arial"/>
              </a:rPr>
              <a:t>Module Leader</a:t>
            </a:r>
            <a:endParaRPr lang="en-GB" sz="1600">
              <a:solidFill>
                <a:schemeClr val="tx1">
                  <a:lumMod val="50000"/>
                  <a:lumOff val="50000"/>
                </a:schemeClr>
              </a:solidFill>
              <a:effectLst/>
              <a:latin typeface="Arial"/>
              <a:ea typeface="Calibri" panose="020F0502020204030204" pitchFamily="34" charset="0"/>
              <a:cs typeface="Arial"/>
            </a:endParaRPr>
          </a:p>
          <a:p>
            <a:pPr marL="342900" indent="-342900">
              <a:lnSpc>
                <a:spcPct val="115000"/>
              </a:lnSpc>
              <a:buFont typeface="Symbol" panose="05050102010706020507" pitchFamily="18" charset="2"/>
              <a:buChar char=""/>
            </a:pPr>
            <a:r>
              <a:rPr lang="en-GB" sz="1600">
                <a:solidFill>
                  <a:schemeClr val="tx1">
                    <a:lumMod val="50000"/>
                    <a:lumOff val="50000"/>
                  </a:schemeClr>
                </a:solidFill>
                <a:effectLst/>
                <a:latin typeface="Arial"/>
                <a:ea typeface="Calibri" panose="020F0502020204030204" pitchFamily="34" charset="0"/>
                <a:cs typeface="Arial"/>
              </a:rPr>
              <a:t>Access help and support</a:t>
            </a:r>
            <a:r>
              <a:rPr lang="en-GB" sz="1600">
                <a:solidFill>
                  <a:schemeClr val="tx1">
                    <a:lumMod val="50000"/>
                    <a:lumOff val="50000"/>
                  </a:schemeClr>
                </a:solidFill>
                <a:latin typeface="Arial"/>
                <a:ea typeface="Calibri" panose="020F0502020204030204" pitchFamily="34" charset="0"/>
                <a:cs typeface="Arial"/>
              </a:rPr>
              <a:t> </a:t>
            </a:r>
            <a:endParaRPr lang="en-GB" sz="1600">
              <a:solidFill>
                <a:schemeClr val="tx1">
                  <a:lumMod val="50000"/>
                  <a:lumOff val="50000"/>
                </a:schemeClr>
              </a:solidFill>
              <a:effectLst/>
              <a:latin typeface="Arial"/>
              <a:ea typeface="Calibri" panose="020F0502020204030204" pitchFamily="34" charset="0"/>
              <a:cs typeface="Arial"/>
            </a:endParaRPr>
          </a:p>
          <a:p>
            <a:pPr marL="342900" lvl="0" indent="-342900">
              <a:lnSpc>
                <a:spcPct val="115000"/>
              </a:lnSpc>
              <a:spcAft>
                <a:spcPts val="800"/>
              </a:spcAft>
              <a:buFont typeface="Symbol" panose="05050102010706020507" pitchFamily="18" charset="2"/>
              <a:buChar char=""/>
            </a:pPr>
            <a:r>
              <a:rPr lang="en-GB" sz="1600">
                <a:solidFill>
                  <a:schemeClr val="tx1">
                    <a:lumMod val="50000"/>
                    <a:lumOff val="50000"/>
                  </a:schemeClr>
                </a:solidFill>
                <a:effectLst/>
                <a:latin typeface="Arial"/>
                <a:ea typeface="Calibri" panose="020F0502020204030204" pitchFamily="34" charset="0"/>
                <a:cs typeface="Arial"/>
              </a:rPr>
              <a:t>Plus much more</a:t>
            </a:r>
          </a:p>
        </p:txBody>
      </p:sp>
      <p:grpSp>
        <p:nvGrpSpPr>
          <p:cNvPr id="17" name="Group 16">
            <a:extLst>
              <a:ext uri="{FF2B5EF4-FFF2-40B4-BE49-F238E27FC236}">
                <a16:creationId xmlns:a16="http://schemas.microsoft.com/office/drawing/2014/main" id="{2F4AE2FF-540B-496B-BDF6-D790551CBF0E}"/>
              </a:ext>
            </a:extLst>
          </p:cNvPr>
          <p:cNvGrpSpPr/>
          <p:nvPr/>
        </p:nvGrpSpPr>
        <p:grpSpPr>
          <a:xfrm>
            <a:off x="7505535" y="835425"/>
            <a:ext cx="1490027" cy="3228392"/>
            <a:chOff x="8000835" y="835425"/>
            <a:chExt cx="1490027" cy="3228392"/>
          </a:xfrm>
        </p:grpSpPr>
        <p:pic>
          <p:nvPicPr>
            <p:cNvPr id="8" name="Picture 7" descr="A screenshot of a cell phone&#10;&#10;Description automatically generated">
              <a:extLst>
                <a:ext uri="{FF2B5EF4-FFF2-40B4-BE49-F238E27FC236}">
                  <a16:creationId xmlns:a16="http://schemas.microsoft.com/office/drawing/2014/main" id="{09AFC0B3-9F4E-4862-BC6C-29A7CE20DB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835" y="835425"/>
              <a:ext cx="1490027" cy="32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a:extLst>
                <a:ext uri="{FF2B5EF4-FFF2-40B4-BE49-F238E27FC236}">
                  <a16:creationId xmlns:a16="http://schemas.microsoft.com/office/drawing/2014/main" id="{C2925BAB-DDF3-499C-A5E8-DDB3EA84AD6D}"/>
                </a:ext>
              </a:extLst>
            </p:cNvPr>
            <p:cNvSpPr/>
            <p:nvPr/>
          </p:nvSpPr>
          <p:spPr>
            <a:xfrm>
              <a:off x="8444118" y="1768020"/>
              <a:ext cx="251209" cy="85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descr="A screenshot of a cell phone&#10;&#10;Description automatically generated">
            <a:extLst>
              <a:ext uri="{FF2B5EF4-FFF2-40B4-BE49-F238E27FC236}">
                <a16:creationId xmlns:a16="http://schemas.microsoft.com/office/drawing/2014/main" id="{FEC50E0D-8F5F-4222-8294-0E8AA4BCEF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 t="80866" r="244" b="-20"/>
          <a:stretch/>
        </p:blipFill>
        <p:spPr>
          <a:xfrm>
            <a:off x="7482317" y="4309176"/>
            <a:ext cx="4017089" cy="1672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a:extLst>
              <a:ext uri="{FF2B5EF4-FFF2-40B4-BE49-F238E27FC236}">
                <a16:creationId xmlns:a16="http://schemas.microsoft.com/office/drawing/2014/main" id="{7693B00F-BE8A-4DE0-84C9-3200B757B0D3}"/>
              </a:ext>
            </a:extLst>
          </p:cNvPr>
          <p:cNvSpPr txBox="1"/>
          <p:nvPr/>
        </p:nvSpPr>
        <p:spPr>
          <a:xfrm>
            <a:off x="868482" y="2132753"/>
            <a:ext cx="6096000" cy="383823"/>
          </a:xfrm>
          <a:prstGeom prst="rect">
            <a:avLst/>
          </a:prstGeom>
          <a:noFill/>
        </p:spPr>
        <p:txBody>
          <a:bodyPr wrap="square" lIns="91440" tIns="45720" rIns="91440" bIns="45720" anchor="t">
            <a:spAutoFit/>
          </a:bodyPr>
          <a:lstStyle/>
          <a:p>
            <a:pPr>
              <a:lnSpc>
                <a:spcPct val="115000"/>
              </a:lnSpc>
              <a:spcAft>
                <a:spcPts val="800"/>
              </a:spcAft>
            </a:pPr>
            <a:r>
              <a:rPr lang="en-GB" sz="1800" b="1">
                <a:solidFill>
                  <a:schemeClr val="tx1">
                    <a:lumMod val="50000"/>
                    <a:lumOff val="50000"/>
                  </a:schemeClr>
                </a:solidFill>
                <a:latin typeface="Arial"/>
                <a:ea typeface="Calibri" panose="020F0502020204030204" pitchFamily="34" charset="0"/>
                <a:cs typeface="Arial"/>
              </a:rPr>
              <a:t>When using the </a:t>
            </a:r>
            <a:r>
              <a:rPr lang="en-GB" b="1">
                <a:solidFill>
                  <a:schemeClr val="tx1">
                    <a:lumMod val="50000"/>
                    <a:lumOff val="50000"/>
                  </a:schemeClr>
                </a:solidFill>
                <a:latin typeface="Arial"/>
                <a:ea typeface="Calibri" panose="020F0502020204030204" pitchFamily="34" charset="0"/>
                <a:cs typeface="Arial"/>
              </a:rPr>
              <a:t>Canvas Student</a:t>
            </a:r>
            <a:r>
              <a:rPr lang="en-GB" sz="1800" b="1">
                <a:solidFill>
                  <a:schemeClr val="tx1">
                    <a:lumMod val="50000"/>
                    <a:lumOff val="50000"/>
                  </a:schemeClr>
                </a:solidFill>
                <a:latin typeface="Arial"/>
                <a:ea typeface="Calibri" panose="020F0502020204030204" pitchFamily="34" charset="0"/>
                <a:cs typeface="Arial"/>
              </a:rPr>
              <a:t> </a:t>
            </a:r>
            <a:r>
              <a:rPr lang="en-GB" b="1">
                <a:solidFill>
                  <a:schemeClr val="tx1">
                    <a:lumMod val="50000"/>
                    <a:lumOff val="50000"/>
                  </a:schemeClr>
                </a:solidFill>
                <a:latin typeface="Arial"/>
                <a:ea typeface="Calibri" panose="020F0502020204030204" pitchFamily="34" charset="0"/>
                <a:cs typeface="Arial"/>
              </a:rPr>
              <a:t>app</a:t>
            </a:r>
            <a:r>
              <a:rPr lang="en-GB" sz="1800" b="1">
                <a:solidFill>
                  <a:schemeClr val="tx1">
                    <a:lumMod val="50000"/>
                    <a:lumOff val="50000"/>
                  </a:schemeClr>
                </a:solidFill>
                <a:latin typeface="Arial"/>
                <a:ea typeface="Calibri" panose="020F0502020204030204" pitchFamily="34" charset="0"/>
                <a:cs typeface="Arial"/>
              </a:rPr>
              <a:t> you can:</a:t>
            </a:r>
          </a:p>
        </p:txBody>
      </p:sp>
    </p:spTree>
    <p:extLst>
      <p:ext uri="{BB962C8B-B14F-4D97-AF65-F5344CB8AC3E}">
        <p14:creationId xmlns:p14="http://schemas.microsoft.com/office/powerpoint/2010/main" val="26353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Canvas terminology</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944905" y="2259121"/>
            <a:ext cx="7351370" cy="351378"/>
          </a:xfrm>
          <a:prstGeom prst="rect">
            <a:avLst/>
          </a:prstGeom>
        </p:spPr>
        <p:txBody>
          <a:bodyPr wrap="square" lIns="91440" tIns="45720" rIns="91440" bIns="45720" anchor="t">
            <a:spAutoFit/>
          </a:bodyPr>
          <a:lstStyle/>
          <a:p>
            <a:pPr lvl="0">
              <a:lnSpc>
                <a:spcPct val="115000"/>
              </a:lnSpc>
              <a:spcBef>
                <a:spcPts val="600"/>
              </a:spcBef>
            </a:pPr>
            <a:r>
              <a:rPr lang="en-GB" sz="1600" b="1">
                <a:solidFill>
                  <a:schemeClr val="bg1">
                    <a:lumMod val="50000"/>
                  </a:schemeClr>
                </a:solidFill>
                <a:latin typeface="Arial"/>
                <a:ea typeface="Calibri" panose="020F0502020204030204" pitchFamily="34" charset="0"/>
                <a:cs typeface="Arial"/>
              </a:rPr>
              <a:t>Here are the key terms you need to know:</a:t>
            </a:r>
            <a:endParaRPr lang="en-US">
              <a:solidFill>
                <a:schemeClr val="bg1">
                  <a:lumMod val="50000"/>
                </a:schemeClr>
              </a:solidFill>
              <a:latin typeface="Arial"/>
              <a:cs typeface="Arial"/>
            </a:endParaRPr>
          </a:p>
        </p:txBody>
      </p:sp>
      <p:sp>
        <p:nvSpPr>
          <p:cNvPr id="3" name="Rectangle 2">
            <a:extLst>
              <a:ext uri="{FF2B5EF4-FFF2-40B4-BE49-F238E27FC236}">
                <a16:creationId xmlns:a16="http://schemas.microsoft.com/office/drawing/2014/main" id="{6600B11F-9D7F-449B-AE68-B99BAEAB4F20}"/>
              </a:ext>
            </a:extLst>
          </p:cNvPr>
          <p:cNvSpPr/>
          <p:nvPr/>
        </p:nvSpPr>
        <p:spPr>
          <a:xfrm>
            <a:off x="906582" y="2865092"/>
            <a:ext cx="8046918" cy="3171381"/>
          </a:xfrm>
          <a:prstGeom prst="rect">
            <a:avLst/>
          </a:prstGeom>
        </p:spPr>
        <p:txBody>
          <a:bodyPr wrap="square" lIns="91440" tIns="45720" rIns="91440" bIns="45720" anchor="t">
            <a:spAutoFit/>
          </a:bodyPr>
          <a:lstStyle/>
          <a:p>
            <a:pPr marL="171450" indent="-171450">
              <a:lnSpc>
                <a:spcPct val="115000"/>
              </a:lnSpc>
              <a:spcBef>
                <a:spcPts val="600"/>
              </a:spcBef>
              <a:buFont typeface="Arial" panose="020B0604020202020204" pitchFamily="34" charset="0"/>
              <a:buChar char="•"/>
            </a:pPr>
            <a:r>
              <a:rPr lang="en-GB" sz="1600" b="1">
                <a:solidFill>
                  <a:schemeClr val="tx1">
                    <a:lumMod val="50000"/>
                    <a:lumOff val="50000"/>
                  </a:schemeClr>
                </a:solidFill>
                <a:latin typeface="Arial"/>
                <a:ea typeface="Calibri" panose="020F0502020204030204" pitchFamily="34" charset="0"/>
                <a:cs typeface="Arial"/>
              </a:rPr>
              <a:t>Courses</a:t>
            </a:r>
            <a:r>
              <a:rPr lang="en-GB" sz="1600">
                <a:solidFill>
                  <a:schemeClr val="tx1">
                    <a:lumMod val="50000"/>
                    <a:lumOff val="50000"/>
                  </a:schemeClr>
                </a:solidFill>
                <a:latin typeface="Arial"/>
                <a:ea typeface="Calibri" panose="020F0502020204030204" pitchFamily="34" charset="0"/>
                <a:cs typeface="Arial"/>
              </a:rPr>
              <a:t> – In Canvas, University ‘modules’ are called ‘courses’, this is where you will find all your learning resources and assignments</a:t>
            </a:r>
            <a:br>
              <a:rPr lang="en-GB" sz="1600">
                <a:latin typeface="Arial"/>
                <a:ea typeface="Calibri" panose="020F0502020204030204" pitchFamily="34" charset="0"/>
                <a:cs typeface="Arial"/>
              </a:rPr>
            </a:br>
            <a:endParaRPr lang="en-GB" sz="1600">
              <a:solidFill>
                <a:schemeClr val="tx1">
                  <a:lumMod val="50000"/>
                  <a:lumOff val="50000"/>
                </a:schemeClr>
              </a:solidFill>
              <a:latin typeface="Arial"/>
              <a:ea typeface="Calibri" panose="020F0502020204030204" pitchFamily="34" charset="0"/>
              <a:cs typeface="Arial"/>
            </a:endParaRPr>
          </a:p>
          <a:p>
            <a:pPr marL="171450" indent="-171450">
              <a:lnSpc>
                <a:spcPct val="114999"/>
              </a:lnSpc>
              <a:spcBef>
                <a:spcPts val="600"/>
              </a:spcBef>
              <a:buFont typeface="Arial" panose="020B0604020202020204" pitchFamily="34" charset="0"/>
              <a:buChar char="•"/>
            </a:pPr>
            <a:r>
              <a:rPr lang="en-GB" sz="1600" b="1">
                <a:solidFill>
                  <a:schemeClr val="tx1">
                    <a:lumMod val="50000"/>
                    <a:lumOff val="50000"/>
                  </a:schemeClr>
                </a:solidFill>
                <a:latin typeface="Arial"/>
                <a:ea typeface="Calibri" panose="020F0502020204030204" pitchFamily="34" charset="0"/>
                <a:cs typeface="Arial"/>
              </a:rPr>
              <a:t>Dashboard</a:t>
            </a:r>
            <a:r>
              <a:rPr lang="en-GB" sz="1600">
                <a:solidFill>
                  <a:schemeClr val="tx1">
                    <a:lumMod val="50000"/>
                    <a:lumOff val="50000"/>
                  </a:schemeClr>
                </a:solidFill>
                <a:latin typeface="Arial"/>
                <a:ea typeface="Calibri" panose="020F0502020204030204" pitchFamily="34" charset="0"/>
                <a:cs typeface="Arial"/>
              </a:rPr>
              <a:t>– This is the first thing you will see when you log into Canvas. The Dashboard helps you see what is happening in your current courses. You can return to the Dashboard at any time by clicking the Dashboard link in your Global Navigation</a:t>
            </a:r>
            <a:br>
              <a:rPr lang="en-GB" sz="1600">
                <a:latin typeface="Arial"/>
                <a:ea typeface="Calibri" panose="020F0502020204030204" pitchFamily="34" charset="0"/>
                <a:cs typeface="Arial"/>
              </a:rPr>
            </a:br>
            <a:endParaRPr lang="en-GB" sz="1600">
              <a:solidFill>
                <a:schemeClr val="tx1">
                  <a:lumMod val="50000"/>
                  <a:lumOff val="50000"/>
                </a:schemeClr>
              </a:solidFill>
              <a:latin typeface="Arial"/>
              <a:ea typeface="+mn-lt"/>
              <a:cs typeface="Arial"/>
            </a:endParaRPr>
          </a:p>
          <a:p>
            <a:pPr marL="171450" indent="-171450">
              <a:lnSpc>
                <a:spcPct val="114999"/>
              </a:lnSpc>
              <a:spcBef>
                <a:spcPts val="600"/>
              </a:spcBef>
              <a:buFont typeface="Arial" panose="020B0604020202020204" pitchFamily="34" charset="0"/>
              <a:buChar char="•"/>
            </a:pPr>
            <a:r>
              <a:rPr lang="en-GB" sz="1600" b="1">
                <a:solidFill>
                  <a:schemeClr val="tx1">
                    <a:lumMod val="50000"/>
                    <a:lumOff val="50000"/>
                  </a:schemeClr>
                </a:solidFill>
                <a:latin typeface="Arial"/>
                <a:ea typeface="+mn-lt"/>
                <a:cs typeface="Arial"/>
              </a:rPr>
              <a:t>Modules </a:t>
            </a:r>
            <a:r>
              <a:rPr lang="en-GB" sz="1600">
                <a:solidFill>
                  <a:schemeClr val="tx1">
                    <a:lumMod val="50000"/>
                    <a:lumOff val="50000"/>
                  </a:schemeClr>
                </a:solidFill>
                <a:latin typeface="Arial"/>
                <a:ea typeface="+mn-lt"/>
                <a:cs typeface="Arial"/>
              </a:rPr>
              <a:t>– Canvas modules are containers or areas for sets of pages, documents and other learning and teaching content</a:t>
            </a:r>
          </a:p>
          <a:p>
            <a:pPr marL="171450" indent="-171450">
              <a:lnSpc>
                <a:spcPct val="114999"/>
              </a:lnSpc>
              <a:spcBef>
                <a:spcPts val="600"/>
              </a:spcBef>
              <a:buFont typeface="Arial" panose="020B0604020202020204" pitchFamily="34" charset="0"/>
              <a:buChar char="•"/>
            </a:pPr>
            <a:endParaRPr lang="en-GB"/>
          </a:p>
        </p:txBody>
      </p:sp>
    </p:spTree>
    <p:extLst>
      <p:ext uri="{BB962C8B-B14F-4D97-AF65-F5344CB8AC3E}">
        <p14:creationId xmlns:p14="http://schemas.microsoft.com/office/powerpoint/2010/main" val="192108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Canvas help and support</a:t>
            </a:r>
          </a:p>
        </p:txBody>
      </p:sp>
      <p:pic>
        <p:nvPicPr>
          <p:cNvPr id="4" name="Picture 4" descr="A picture containing food&#10;&#10;Description generated with very high confidence">
            <a:extLst>
              <a:ext uri="{FF2B5EF4-FFF2-40B4-BE49-F238E27FC236}">
                <a16:creationId xmlns:a16="http://schemas.microsoft.com/office/drawing/2014/main" id="{4AF5D02D-CF5F-46BD-8E7E-21CBC2FEBFA8}"/>
              </a:ext>
            </a:extLst>
          </p:cNvPr>
          <p:cNvPicPr>
            <a:picLocks noChangeAspect="1"/>
          </p:cNvPicPr>
          <p:nvPr/>
        </p:nvPicPr>
        <p:blipFill>
          <a:blip r:embed="rId2"/>
          <a:stretch>
            <a:fillRect/>
          </a:stretch>
        </p:blipFill>
        <p:spPr>
          <a:xfrm>
            <a:off x="6282972" y="4752975"/>
            <a:ext cx="5905500" cy="210502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3"/>
          <a:stretch>
            <a:fillRect/>
          </a:stretch>
        </p:blipFill>
        <p:spPr>
          <a:xfrm>
            <a:off x="428625" y="428625"/>
            <a:ext cx="2743200" cy="714375"/>
          </a:xfrm>
          <a:prstGeom prst="rect">
            <a:avLst/>
          </a:prstGeom>
        </p:spPr>
      </p:pic>
      <p:sp>
        <p:nvSpPr>
          <p:cNvPr id="11" name="Rectangle 10">
            <a:extLst>
              <a:ext uri="{FF2B5EF4-FFF2-40B4-BE49-F238E27FC236}">
                <a16:creationId xmlns:a16="http://schemas.microsoft.com/office/drawing/2014/main" id="{1B1282DC-F9E9-4CB1-A573-4164DEBAEA84}"/>
              </a:ext>
            </a:extLst>
          </p:cNvPr>
          <p:cNvSpPr/>
          <p:nvPr/>
        </p:nvSpPr>
        <p:spPr>
          <a:xfrm>
            <a:off x="887754" y="2449621"/>
            <a:ext cx="6329454" cy="2511970"/>
          </a:xfrm>
          <a:prstGeom prst="rect">
            <a:avLst/>
          </a:prstGeom>
        </p:spPr>
        <p:txBody>
          <a:bodyPr wrap="square" lIns="91440" tIns="45720" rIns="91440" bIns="45720" anchor="t">
            <a:spAutoFit/>
          </a:bodyPr>
          <a:lstStyle/>
          <a:p>
            <a:pPr>
              <a:lnSpc>
                <a:spcPct val="115000"/>
              </a:lnSpc>
              <a:spcAft>
                <a:spcPts val="1200"/>
              </a:spcAft>
            </a:pPr>
            <a:r>
              <a:rPr lang="en-GB" sz="1600" b="1">
                <a:solidFill>
                  <a:schemeClr val="tx1">
                    <a:lumMod val="50000"/>
                    <a:lumOff val="50000"/>
                  </a:schemeClr>
                </a:solidFill>
                <a:effectLst/>
                <a:latin typeface="Arial"/>
                <a:ea typeface="Calibri" panose="020F0502020204030204" pitchFamily="34" charset="0"/>
                <a:cs typeface="Arial"/>
              </a:rPr>
              <a:t>You get 24/7, 365-days-a-year help and advice on using Canvas</a:t>
            </a:r>
            <a:r>
              <a:rPr lang="en-GB" sz="1600" b="1">
                <a:solidFill>
                  <a:schemeClr val="tx1">
                    <a:lumMod val="50000"/>
                    <a:lumOff val="50000"/>
                  </a:schemeClr>
                </a:solidFill>
                <a:latin typeface="Arial"/>
                <a:ea typeface="Calibri" panose="020F0502020204030204" pitchFamily="34" charset="0"/>
                <a:cs typeface="Arial"/>
              </a:rPr>
              <a:t> from the Canvas Support Team (also known as Tier 1)</a:t>
            </a:r>
            <a:endParaRPr lang="en-GB" sz="1600" b="1">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200"/>
              </a:spcAft>
            </a:pPr>
            <a:r>
              <a:rPr lang="en-GB" sz="1600">
                <a:solidFill>
                  <a:schemeClr val="tx1">
                    <a:lumMod val="50000"/>
                    <a:lumOff val="50000"/>
                  </a:schemeClr>
                </a:solidFill>
                <a:effectLst/>
                <a:latin typeface="Arial"/>
                <a:ea typeface="Calibri" panose="020F0502020204030204" pitchFamily="34" charset="0"/>
                <a:cs typeface="Arial"/>
              </a:rPr>
              <a:t>Accessing Canvas Support couldn’t be easier.</a:t>
            </a:r>
            <a:r>
              <a:rPr lang="en-GB" sz="1600">
                <a:solidFill>
                  <a:schemeClr val="tx1">
                    <a:lumMod val="50000"/>
                    <a:lumOff val="50000"/>
                  </a:schemeClr>
                </a:solidFill>
                <a:latin typeface="Arial"/>
                <a:ea typeface="Calibri" panose="020F0502020204030204" pitchFamily="34" charset="0"/>
                <a:cs typeface="Arial"/>
              </a:rPr>
              <a:t> </a:t>
            </a:r>
            <a:r>
              <a:rPr lang="en-GB" sz="1600">
                <a:solidFill>
                  <a:schemeClr val="tx1">
                    <a:lumMod val="50000"/>
                    <a:lumOff val="50000"/>
                  </a:schemeClr>
                </a:solidFill>
                <a:effectLst/>
                <a:latin typeface="Arial"/>
                <a:ea typeface="Calibri" panose="020F0502020204030204" pitchFamily="34" charset="0"/>
                <a:cs typeface="Arial"/>
              </a:rPr>
              <a:t>Simply:</a:t>
            </a:r>
            <a:endParaRPr lang="en-GB">
              <a:solidFill>
                <a:schemeClr val="tx1">
                  <a:lumMod val="50000"/>
                  <a:lumOff val="50000"/>
                </a:schemeClr>
              </a:solidFill>
              <a:latin typeface="Arial"/>
              <a:cs typeface="Arial"/>
            </a:endParaRPr>
          </a:p>
          <a:p>
            <a:pPr marL="800100" lvl="1" indent="-342900">
              <a:lnSpc>
                <a:spcPct val="115000"/>
              </a:lnSpc>
              <a:spcAft>
                <a:spcPts val="600"/>
              </a:spcAft>
              <a:buFont typeface="Courier New" panose="020B0604020202020204" pitchFamily="34" charset="0"/>
              <a:buChar char="o"/>
            </a:pPr>
            <a:r>
              <a:rPr lang="en-GB" sz="1600">
                <a:solidFill>
                  <a:schemeClr val="tx1">
                    <a:lumMod val="50000"/>
                    <a:lumOff val="50000"/>
                  </a:schemeClr>
                </a:solidFill>
                <a:effectLst/>
                <a:latin typeface="Arial"/>
                <a:ea typeface="Calibri" panose="020F0502020204030204" pitchFamily="34" charset="0"/>
                <a:cs typeface="Arial"/>
              </a:rPr>
              <a:t>Log on to Canvas </a:t>
            </a:r>
            <a:r>
              <a:rPr lang="en-GB" sz="1600">
                <a:solidFill>
                  <a:schemeClr val="tx1">
                    <a:lumMod val="50000"/>
                    <a:lumOff val="50000"/>
                  </a:schemeClr>
                </a:solidFill>
                <a:latin typeface="Arial"/>
                <a:ea typeface="Calibri" panose="020F0502020204030204" pitchFamily="34" charset="0"/>
                <a:cs typeface="Arial"/>
              </a:rPr>
              <a:t>or open your mobile App</a:t>
            </a:r>
            <a:endParaRPr lang="en-GB" sz="160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15000"/>
              </a:lnSpc>
              <a:spcAft>
                <a:spcPts val="600"/>
              </a:spcAft>
              <a:buFont typeface="Courier New" panose="020B0604020202020204" pitchFamily="34" charset="0"/>
              <a:buChar char="o"/>
            </a:pPr>
            <a:r>
              <a:rPr lang="en-GB" sz="1600">
                <a:solidFill>
                  <a:schemeClr val="tx1">
                    <a:lumMod val="50000"/>
                    <a:lumOff val="50000"/>
                  </a:schemeClr>
                </a:solidFill>
                <a:effectLst/>
                <a:latin typeface="Arial"/>
                <a:ea typeface="Calibri" panose="020F0502020204030204" pitchFamily="34" charset="0"/>
                <a:cs typeface="Arial"/>
              </a:rPr>
              <a:t>Click the Help button</a:t>
            </a:r>
            <a:r>
              <a:rPr lang="en-GB" sz="1600">
                <a:solidFill>
                  <a:schemeClr val="tx1">
                    <a:lumMod val="50000"/>
                    <a:lumOff val="50000"/>
                  </a:schemeClr>
                </a:solidFill>
                <a:latin typeface="Arial"/>
                <a:ea typeface="Calibri" panose="020F0502020204030204" pitchFamily="34" charset="0"/>
                <a:cs typeface="Arial"/>
              </a:rPr>
              <a:t> </a:t>
            </a:r>
            <a:endParaRPr lang="en-GB" sz="16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15000"/>
              </a:lnSpc>
              <a:spcAft>
                <a:spcPts val="600"/>
              </a:spcAft>
              <a:buFont typeface="Courier New" panose="020B0604020202020204" pitchFamily="34" charset="0"/>
              <a:buChar char="o"/>
            </a:pPr>
            <a:r>
              <a:rPr lang="en-GB" sz="1600">
                <a:solidFill>
                  <a:schemeClr val="tx1">
                    <a:lumMod val="50000"/>
                    <a:lumOff val="50000"/>
                  </a:schemeClr>
                </a:solidFill>
                <a:latin typeface="Arial"/>
                <a:ea typeface="Calibri" panose="020F0502020204030204" pitchFamily="34" charset="0"/>
                <a:cs typeface="Arial"/>
              </a:rPr>
              <a:t>C</a:t>
            </a:r>
            <a:r>
              <a:rPr lang="en-GB" sz="1600">
                <a:solidFill>
                  <a:schemeClr val="tx1">
                    <a:lumMod val="50000"/>
                    <a:lumOff val="50000"/>
                  </a:schemeClr>
                </a:solidFill>
                <a:effectLst/>
                <a:latin typeface="Arial"/>
                <a:ea typeface="Calibri" panose="020F0502020204030204" pitchFamily="34" charset="0"/>
                <a:cs typeface="Arial"/>
              </a:rPr>
              <a:t>hoose how you want to access support</a:t>
            </a:r>
            <a:r>
              <a:rPr lang="en-GB" sz="1600">
                <a:solidFill>
                  <a:schemeClr val="tx1">
                    <a:lumMod val="50000"/>
                    <a:lumOff val="50000"/>
                  </a:schemeClr>
                </a:solidFill>
                <a:latin typeface="Arial"/>
                <a:ea typeface="Calibri" panose="020F0502020204030204" pitchFamily="34" charset="0"/>
                <a:cs typeface="Arial"/>
              </a:rPr>
              <a:t>:</a:t>
            </a:r>
            <a:r>
              <a:rPr lang="en-GB" sz="1600">
                <a:solidFill>
                  <a:schemeClr val="tx1">
                    <a:lumMod val="50000"/>
                    <a:lumOff val="50000"/>
                  </a:schemeClr>
                </a:solidFill>
                <a:effectLst/>
                <a:latin typeface="Arial"/>
                <a:ea typeface="Calibri" panose="020F0502020204030204" pitchFamily="34" charset="0"/>
                <a:cs typeface="Arial"/>
              </a:rPr>
              <a:t> </a:t>
            </a:r>
            <a:br>
              <a:rPr lang="en-GB" sz="1600">
                <a:latin typeface="Arial"/>
                <a:ea typeface="Calibri" panose="020F0502020204030204" pitchFamily="34" charset="0"/>
                <a:cs typeface="Arial"/>
              </a:rPr>
            </a:br>
            <a:r>
              <a:rPr lang="en-GB" sz="1600">
                <a:solidFill>
                  <a:schemeClr val="tx1">
                    <a:lumMod val="50000"/>
                    <a:lumOff val="50000"/>
                  </a:schemeClr>
                </a:solidFill>
                <a:effectLst/>
                <a:latin typeface="Arial"/>
                <a:ea typeface="Calibri" panose="020F0502020204030204" pitchFamily="34" charset="0"/>
                <a:cs typeface="Arial"/>
              </a:rPr>
              <a:t>via online chat, phone or email</a:t>
            </a:r>
          </a:p>
        </p:txBody>
      </p:sp>
      <p:pic>
        <p:nvPicPr>
          <p:cNvPr id="8" name="Picture 7">
            <a:extLst>
              <a:ext uri="{FF2B5EF4-FFF2-40B4-BE49-F238E27FC236}">
                <a16:creationId xmlns:a16="http://schemas.microsoft.com/office/drawing/2014/main" id="{F92412F1-1644-44B1-AA21-8424A72EAF62}"/>
              </a:ext>
            </a:extLst>
          </p:cNvPr>
          <p:cNvPicPr>
            <a:picLocks noChangeAspect="1"/>
          </p:cNvPicPr>
          <p:nvPr/>
        </p:nvPicPr>
        <p:blipFill rotWithShape="1">
          <a:blip r:embed="rId4"/>
          <a:srcRect t="11277"/>
          <a:stretch/>
        </p:blipFill>
        <p:spPr>
          <a:xfrm>
            <a:off x="7973734" y="1360979"/>
            <a:ext cx="1862711" cy="3919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2605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482" y="1577531"/>
            <a:ext cx="9724489" cy="428291"/>
          </a:xfrm>
        </p:spPr>
        <p:txBody>
          <a:bodyPr anchor="t">
            <a:noAutofit/>
          </a:bodyPr>
          <a:lstStyle/>
          <a:p>
            <a:pPr algn="l"/>
            <a:r>
              <a:rPr lang="en-GB" sz="3600" b="1">
                <a:solidFill>
                  <a:srgbClr val="C00000"/>
                </a:solidFill>
                <a:latin typeface="Arial" panose="020B0604020202020204" pitchFamily="34" charset="0"/>
                <a:cs typeface="Arial" panose="020B0604020202020204" pitchFamily="34" charset="0"/>
              </a:rPr>
              <a:t>Canvas help and support </a:t>
            </a:r>
          </a:p>
        </p:txBody>
      </p:sp>
      <p:pic>
        <p:nvPicPr>
          <p:cNvPr id="6" name="Picture 6" descr="A close up of a logo&#10;&#10;Description generated with very high confidence">
            <a:extLst>
              <a:ext uri="{FF2B5EF4-FFF2-40B4-BE49-F238E27FC236}">
                <a16:creationId xmlns:a16="http://schemas.microsoft.com/office/drawing/2014/main" id="{5522E195-B9BB-4057-840C-6E8431A04116}"/>
              </a:ext>
            </a:extLst>
          </p:cNvPr>
          <p:cNvPicPr>
            <a:picLocks noChangeAspect="1"/>
          </p:cNvPicPr>
          <p:nvPr/>
        </p:nvPicPr>
        <p:blipFill>
          <a:blip r:embed="rId2"/>
          <a:stretch>
            <a:fillRect/>
          </a:stretch>
        </p:blipFill>
        <p:spPr>
          <a:xfrm>
            <a:off x="428625" y="428625"/>
            <a:ext cx="2743200" cy="714375"/>
          </a:xfrm>
          <a:prstGeom prst="rect">
            <a:avLst/>
          </a:prstGeom>
        </p:spPr>
      </p:pic>
      <p:sp>
        <p:nvSpPr>
          <p:cNvPr id="10" name="Rectangle 9">
            <a:extLst>
              <a:ext uri="{FF2B5EF4-FFF2-40B4-BE49-F238E27FC236}">
                <a16:creationId xmlns:a16="http://schemas.microsoft.com/office/drawing/2014/main" id="{8BEE89AA-DCBD-4D4D-B7A2-BCE10CE94472}"/>
              </a:ext>
            </a:extLst>
          </p:cNvPr>
          <p:cNvSpPr/>
          <p:nvPr/>
        </p:nvSpPr>
        <p:spPr>
          <a:xfrm>
            <a:off x="887754" y="2449621"/>
            <a:ext cx="5601823" cy="3102901"/>
          </a:xfrm>
          <a:prstGeom prst="rect">
            <a:avLst/>
          </a:prstGeom>
        </p:spPr>
        <p:txBody>
          <a:bodyPr wrap="square" lIns="91440" tIns="45720" rIns="91440" bIns="45720" anchor="t">
            <a:spAutoFit/>
          </a:bodyPr>
          <a:lstStyle/>
          <a:p>
            <a:pPr>
              <a:lnSpc>
                <a:spcPct val="115000"/>
              </a:lnSpc>
              <a:spcAft>
                <a:spcPts val="1200"/>
              </a:spcAft>
            </a:pPr>
            <a:r>
              <a:rPr lang="en-GB" sz="1600" b="1">
                <a:solidFill>
                  <a:schemeClr val="bg1">
                    <a:lumMod val="50000"/>
                  </a:schemeClr>
                </a:solidFill>
                <a:latin typeface="Arial"/>
                <a:ea typeface="Calibri" panose="020F0502020204030204" pitchFamily="34" charset="0"/>
                <a:cs typeface="Arial"/>
              </a:rPr>
              <a:t>Whatever your query, contacting the Canvas Support Team is </a:t>
            </a:r>
            <a:r>
              <a:rPr lang="en-GB" sz="1600" b="1">
                <a:solidFill>
                  <a:schemeClr val="bg1">
                    <a:lumMod val="50000"/>
                  </a:schemeClr>
                </a:solidFill>
                <a:effectLst/>
                <a:latin typeface="Arial"/>
                <a:ea typeface="Calibri" panose="020F0502020204030204" pitchFamily="34" charset="0"/>
                <a:cs typeface="Arial"/>
              </a:rPr>
              <a:t>always the best place to start</a:t>
            </a:r>
            <a:endParaRPr lang="en-US" b="1">
              <a:solidFill>
                <a:schemeClr val="bg1">
                  <a:lumMod val="50000"/>
                </a:schemeClr>
              </a:solidFill>
              <a:latin typeface="Arial"/>
              <a:cs typeface="Arial"/>
            </a:endParaRPr>
          </a:p>
          <a:p>
            <a:pPr>
              <a:lnSpc>
                <a:spcPct val="114999"/>
              </a:lnSpc>
              <a:spcAft>
                <a:spcPts val="1200"/>
              </a:spcAft>
            </a:pPr>
            <a:r>
              <a:rPr lang="en-GB" sz="1600">
                <a:solidFill>
                  <a:schemeClr val="bg1">
                    <a:lumMod val="50000"/>
                  </a:schemeClr>
                </a:solidFill>
                <a:latin typeface="Arial"/>
                <a:cs typeface="Arial"/>
              </a:rPr>
              <a:t>The Team can help with questions such as:</a:t>
            </a:r>
            <a:endParaRPr lang="en-GB">
              <a:solidFill>
                <a:schemeClr val="bg1">
                  <a:lumMod val="50000"/>
                </a:schemeClr>
              </a:solidFill>
              <a:latin typeface="Arial"/>
              <a:cs typeface="Arial"/>
            </a:endParaRPr>
          </a:p>
          <a:p>
            <a:pPr marL="285750" indent="-285750">
              <a:lnSpc>
                <a:spcPct val="115000"/>
              </a:lnSpc>
              <a:spcAft>
                <a:spcPts val="1200"/>
              </a:spcAft>
              <a:buFont typeface="Arial" panose="020B0604020202020204" pitchFamily="34" charset="0"/>
              <a:buChar char="•"/>
            </a:pPr>
            <a:r>
              <a:rPr lang="en-GB" sz="1600">
                <a:solidFill>
                  <a:schemeClr val="bg1">
                    <a:lumMod val="50000"/>
                  </a:schemeClr>
                </a:solidFill>
                <a:latin typeface="Arial"/>
                <a:ea typeface="Calibri" panose="020F0502020204030204" pitchFamily="34" charset="0"/>
                <a:cs typeface="Arial"/>
              </a:rPr>
              <a:t>How do I submit an assignment?</a:t>
            </a:r>
          </a:p>
          <a:p>
            <a:pPr marL="285750" indent="-285750">
              <a:lnSpc>
                <a:spcPct val="115000"/>
              </a:lnSpc>
              <a:spcAft>
                <a:spcPts val="1200"/>
              </a:spcAft>
              <a:buFont typeface="Arial" panose="020B0604020202020204" pitchFamily="34" charset="0"/>
              <a:buChar char="•"/>
            </a:pPr>
            <a:r>
              <a:rPr lang="en-GB" sz="1600">
                <a:solidFill>
                  <a:schemeClr val="bg1">
                    <a:lumMod val="50000"/>
                  </a:schemeClr>
                </a:solidFill>
                <a:effectLst/>
                <a:latin typeface="Arial"/>
                <a:ea typeface="Calibri" panose="020F0502020204030204" pitchFamily="34" charset="0"/>
                <a:cs typeface="Arial"/>
              </a:rPr>
              <a:t>How do I change my notification settings?</a:t>
            </a:r>
            <a:endParaRPr lang="en-GB" sz="160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1200"/>
              </a:spcAft>
              <a:buFont typeface="Arial" panose="020B0604020202020204" pitchFamily="34" charset="0"/>
              <a:buChar char="•"/>
            </a:pPr>
            <a:r>
              <a:rPr lang="en-GB" sz="1600">
                <a:solidFill>
                  <a:schemeClr val="bg1">
                    <a:lumMod val="50000"/>
                  </a:schemeClr>
                </a:solidFill>
                <a:latin typeface="Arial"/>
                <a:ea typeface="Calibri" panose="020F0502020204030204" pitchFamily="34" charset="0"/>
                <a:cs typeface="Arial"/>
              </a:rPr>
              <a:t>Why am I having trouble logging in to Canvas?</a:t>
            </a:r>
            <a:endParaRPr lang="en-GB" sz="160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1200"/>
              </a:spcAft>
              <a:buFont typeface="Arial" panose="020B0604020202020204" pitchFamily="34" charset="0"/>
              <a:buChar char="•"/>
            </a:pPr>
            <a:r>
              <a:rPr lang="en-GB" sz="1600">
                <a:solidFill>
                  <a:schemeClr val="bg1">
                    <a:lumMod val="50000"/>
                  </a:schemeClr>
                </a:solidFill>
                <a:latin typeface="Arial"/>
                <a:ea typeface="Calibri" panose="020F0502020204030204" pitchFamily="34" charset="0"/>
                <a:cs typeface="Arial"/>
              </a:rPr>
              <a:t>I</a:t>
            </a:r>
            <a:r>
              <a:rPr lang="en-GB" sz="1600">
                <a:solidFill>
                  <a:schemeClr val="bg1">
                    <a:lumMod val="50000"/>
                  </a:schemeClr>
                </a:solidFill>
                <a:effectLst/>
                <a:latin typeface="Arial"/>
                <a:ea typeface="Calibri" panose="020F0502020204030204" pitchFamily="34" charset="0"/>
                <a:cs typeface="Arial"/>
              </a:rPr>
              <a:t> can’t find </a:t>
            </a:r>
            <a:r>
              <a:rPr lang="en-GB" sz="1600">
                <a:solidFill>
                  <a:schemeClr val="bg1">
                    <a:lumMod val="50000"/>
                  </a:schemeClr>
                </a:solidFill>
                <a:latin typeface="Arial"/>
                <a:ea typeface="Calibri" panose="020F0502020204030204" pitchFamily="34" charset="0"/>
                <a:cs typeface="Arial"/>
              </a:rPr>
              <a:t>a course that I should be enrolled on – what should I do?</a:t>
            </a:r>
            <a:endParaRPr lang="en-GB" sz="160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4" descr="A picture containing food&#10;&#10;Description generated with very high confidence">
            <a:extLst>
              <a:ext uri="{FF2B5EF4-FFF2-40B4-BE49-F238E27FC236}">
                <a16:creationId xmlns:a16="http://schemas.microsoft.com/office/drawing/2014/main" id="{F4C0247C-89EF-4FB9-BBCD-BD93C33283CF}"/>
              </a:ext>
            </a:extLst>
          </p:cNvPr>
          <p:cNvPicPr>
            <a:picLocks noChangeAspect="1"/>
          </p:cNvPicPr>
          <p:nvPr/>
        </p:nvPicPr>
        <p:blipFill>
          <a:blip r:embed="rId3"/>
          <a:stretch>
            <a:fillRect/>
          </a:stretch>
        </p:blipFill>
        <p:spPr>
          <a:xfrm>
            <a:off x="6282972" y="4752975"/>
            <a:ext cx="5905500" cy="2105025"/>
          </a:xfrm>
          <a:prstGeom prst="rect">
            <a:avLst/>
          </a:prstGeom>
        </p:spPr>
      </p:pic>
      <p:pic>
        <p:nvPicPr>
          <p:cNvPr id="8" name="Picture 7">
            <a:extLst>
              <a:ext uri="{FF2B5EF4-FFF2-40B4-BE49-F238E27FC236}">
                <a16:creationId xmlns:a16="http://schemas.microsoft.com/office/drawing/2014/main" id="{BB2C6974-92CF-4585-9EF3-23DE9083D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0628" y="2419992"/>
            <a:ext cx="5411372" cy="2808534"/>
          </a:xfrm>
          <a:prstGeom prst="rect">
            <a:avLst/>
          </a:prstGeom>
        </p:spPr>
      </p:pic>
    </p:spTree>
    <p:extLst>
      <p:ext uri="{BB962C8B-B14F-4D97-AF65-F5344CB8AC3E}">
        <p14:creationId xmlns:p14="http://schemas.microsoft.com/office/powerpoint/2010/main" val="256783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24a3d72-5a6c-4a9f-9bbb-37c804410c6a">
      <UserInfo>
        <DisplayName>Johnson, Mark</DisplayName>
        <AccountId>81</AccountId>
        <AccountType/>
      </UserInfo>
      <UserInfo>
        <DisplayName>McGrae, Benjamin</DisplayName>
        <AccountId>16</AccountId>
        <AccountType/>
      </UserInfo>
      <UserInfo>
        <DisplayName>Dolben, Andrew</DisplayName>
        <AccountId>21</AccountId>
        <AccountType/>
      </UserInfo>
      <UserInfo>
        <DisplayName>Winsor, Jake</DisplayName>
        <AccountId>8</AccountId>
        <AccountType/>
      </UserInfo>
      <UserInfo>
        <DisplayName>Mills, Cameron [cjmills]</DisplayName>
        <AccountId>9</AccountId>
        <AccountType/>
      </UserInfo>
      <UserInfo>
        <DisplayName>SharingLinks.e67529af-d821-4695-bb08-b6449c270d63.Flexible.f21d0bec-5c46-4fb0-9f62-54ee694c1979</DisplayName>
        <AccountId>19</AccountId>
        <AccountType/>
      </UserInfo>
      <UserInfo>
        <DisplayName>Wilkie, Shonagh</DisplayName>
        <AccountId>12</AccountId>
        <AccountType/>
      </UserInfo>
      <UserInfo>
        <DisplayName>Johnson, Mark [mwj1]</DisplayName>
        <AccountId>33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8CC60098A02C41A684DBB020E9E3F4" ma:contentTypeVersion="11" ma:contentTypeDescription="Create a new document." ma:contentTypeScope="" ma:versionID="7d132539161a188c003b0e448c71874e">
  <xsd:schema xmlns:xsd="http://www.w3.org/2001/XMLSchema" xmlns:xs="http://www.w3.org/2001/XMLSchema" xmlns:p="http://schemas.microsoft.com/office/2006/metadata/properties" xmlns:ns2="e0b738a9-653f-4255-90a4-40c59e26946f" xmlns:ns3="a24a3d72-5a6c-4a9f-9bbb-37c804410c6a" targetNamespace="http://schemas.microsoft.com/office/2006/metadata/properties" ma:root="true" ma:fieldsID="8162fba8ef08fa7ffb862d87fac8dae6" ns2:_="" ns3:_="">
    <xsd:import namespace="e0b738a9-653f-4255-90a4-40c59e26946f"/>
    <xsd:import namespace="a24a3d72-5a6c-4a9f-9bbb-37c804410c6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b738a9-653f-4255-90a4-40c59e269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4a3d72-5a6c-4a9f-9bbb-37c804410c6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8E1B5C-8282-4680-970E-938DEA70ECE8}">
  <ds:schemaRefs>
    <ds:schemaRef ds:uri="a24a3d72-5a6c-4a9f-9bbb-37c804410c6a"/>
    <ds:schemaRef ds:uri="e0b738a9-653f-4255-90a4-40c59e26946f"/>
    <ds:schemaRef ds:uri="http://purl.org/dc/terms/"/>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374F1F2-08E9-4DE9-B62A-E40469C3BBDF}">
  <ds:schemaRefs>
    <ds:schemaRef ds:uri="a24a3d72-5a6c-4a9f-9bbb-37c804410c6a"/>
    <ds:schemaRef ds:uri="e0b738a9-653f-4255-90a4-40c59e2694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A5CB6E-AB8E-4846-BC20-E6F2C29E2A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1302</Words>
  <Application>Microsoft Office PowerPoint</Application>
  <PresentationFormat>Widescreen</PresentationFormat>
  <Paragraphs>130</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Arial,Sans-Serif</vt:lpstr>
      <vt:lpstr>Calibri</vt:lpstr>
      <vt:lpstr>Calibri Light</vt:lpstr>
      <vt:lpstr>Courier New</vt:lpstr>
      <vt:lpstr>Symbol</vt:lpstr>
      <vt:lpstr>Wingdings</vt:lpstr>
      <vt:lpstr>office theme</vt:lpstr>
      <vt:lpstr>Canvas at Liverpool Your virtual learning environment</vt:lpstr>
      <vt:lpstr>What is Canvas? </vt:lpstr>
      <vt:lpstr>Getting started</vt:lpstr>
      <vt:lpstr>Logging on</vt:lpstr>
      <vt:lpstr>Going mobile</vt:lpstr>
      <vt:lpstr>Going mobile</vt:lpstr>
      <vt:lpstr>Canvas terminology</vt:lpstr>
      <vt:lpstr>Canvas help and support</vt:lpstr>
      <vt:lpstr>Canvas help and support </vt:lpstr>
      <vt:lpstr>When to contact your Module Leader</vt:lpstr>
      <vt:lpstr>Your Account</vt:lpstr>
      <vt:lpstr>Your dashboard</vt:lpstr>
      <vt:lpstr>Navigation</vt:lpstr>
      <vt:lpstr>Communications</vt:lpstr>
      <vt:lpstr>Canvas Studio</vt:lpstr>
      <vt:lpstr>Groups</vt:lpstr>
      <vt:lpstr>Assessments</vt:lpstr>
      <vt:lpstr>BLANK SLIDE FOR MODULE SPECIFIC INFO</vt:lpstr>
      <vt:lpstr>BLANK SLIDE FOR MODULE SPECIFIC INFO</vt:lpstr>
      <vt:lpstr>BLANK SLIDE FOR MODULE SPECIFIC INFO</vt:lpstr>
      <vt:lpstr>Assessments</vt:lpstr>
      <vt:lpstr>Apps in Canvas </vt:lpstr>
      <vt:lpstr>Access to VITAL</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 Shonagh</dc:creator>
  <cp:lastModifiedBy>Tim Greenshaw</cp:lastModifiedBy>
  <cp:revision>51</cp:revision>
  <dcterms:created xsi:type="dcterms:W3CDTF">2020-06-02T09:54:31Z</dcterms:created>
  <dcterms:modified xsi:type="dcterms:W3CDTF">2020-09-22T10:58:04Z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0x0101006B8CC60098A02C41A684DBB020E9E3F4</vt:lpwstr>
  </property>
</Properties>
</file>