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906000" cy="6858000" type="A4"/>
  <p:notesSz cx="6854825" cy="97504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28" autoAdjust="0"/>
    <p:restoredTop sz="96622" autoAdjust="0"/>
  </p:normalViewPr>
  <p:slideViewPr>
    <p:cSldViewPr snapToGrid="0">
      <p:cViewPr varScale="1">
        <p:scale>
          <a:sx n="75" d="100"/>
          <a:sy n="75" d="100"/>
        </p:scale>
        <p:origin x="-198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1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16.wmf"/><Relationship Id="rId5" Type="http://schemas.openxmlformats.org/officeDocument/2006/relationships/image" Target="../media/image13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7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26.wmf"/><Relationship Id="rId7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17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22.wmf"/><Relationship Id="rId5" Type="http://schemas.openxmlformats.org/officeDocument/2006/relationships/image" Target="../media/image23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307E-393B-4356-ABA2-1588D2ABC636}" type="datetimeFigureOut">
              <a:rPr lang="en-US" smtClean="0"/>
              <a:pPr/>
              <a:t>11/22/2010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0213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C1B88-C294-4435-8ED7-991BA5636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7400" y="731838"/>
            <a:ext cx="52800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832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61475"/>
            <a:ext cx="297021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Arial" charset="0"/>
              </a:defRPr>
            </a:lvl1pPr>
          </a:lstStyle>
          <a:p>
            <a:pPr>
              <a:defRPr/>
            </a:pPr>
            <a:fld id="{B18FDD8F-C7DE-4739-AC02-46E2A0220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4530E2-C957-4E1C-A2B5-382D620A8643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A4408-0526-409C-98B3-3A75031B3B46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3285DE-0144-40B6-9134-C5AB60AC701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919A8F-65A3-489C-B9FD-BB465CCB2C73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17786-EE67-45CA-9ADA-2A699292A0DD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AF529-742A-40F2-BE45-FD0C81CBFC7C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6A758-C007-4EE1-B16F-9E83D12E8351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0F2608-AF6B-4FC2-AC6B-C21545AC557E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F644CE-3C0A-4D5B-8222-3DF80C2A3940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16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Electromagnetic induction.</a:t>
            </a:r>
          </a:p>
          <a:p>
            <a:pPr lvl="1"/>
            <a:r>
              <a:rPr lang="en-GB" dirty="0" smtClean="0"/>
              <a:t>Lenz’s Law.</a:t>
            </a:r>
          </a:p>
          <a:p>
            <a:pPr lvl="1"/>
            <a:r>
              <a:rPr lang="en-GB" dirty="0" smtClean="0"/>
              <a:t>Induction and energy transfer.</a:t>
            </a:r>
          </a:p>
          <a:p>
            <a:pPr lvl="1"/>
            <a:r>
              <a:rPr lang="en-GB" dirty="0" smtClean="0"/>
              <a:t>Induced electric fields.</a:t>
            </a:r>
          </a:p>
          <a:p>
            <a:pPr lvl="1"/>
            <a:r>
              <a:rPr lang="en-GB" dirty="0" smtClean="0"/>
              <a:t>Faraday’s Law (take two!).</a:t>
            </a:r>
          </a:p>
          <a:p>
            <a:pPr lvl="1"/>
            <a:r>
              <a:rPr lang="en-GB" dirty="0" smtClean="0"/>
              <a:t>Electric potential (take two!).</a:t>
            </a:r>
          </a:p>
          <a:p>
            <a:pPr lvl="1"/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Write down the equation that defined magnetic flux and explain what the symbols in the equation refer to.</a:t>
            </a:r>
          </a:p>
          <a:p>
            <a:r>
              <a:rPr lang="en-GB" dirty="0" smtClean="0"/>
              <a:t>State Lenz’s Law.</a:t>
            </a:r>
          </a:p>
          <a:p>
            <a:r>
              <a:rPr lang="en-GB" dirty="0" smtClean="0"/>
              <a:t>What are eddy currents?</a:t>
            </a:r>
          </a:p>
          <a:p>
            <a:r>
              <a:rPr lang="en-GB" dirty="0" smtClean="0"/>
              <a:t>A copper plate is placed at a gradient of 60° to the horizontal. A penny and a penny-sized magnet are allowed to slide down the slope. Assuming they both have similar coefficients of friction with the copper, which will travel faster? Explain your answer! 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Electromagnetic Induction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33525"/>
            <a:ext cx="4576763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Can get B field from current (caused by E field); can we get current from B field?</a:t>
            </a:r>
          </a:p>
          <a:p>
            <a:pPr eaLnBrk="1" hangingPunct="1"/>
            <a:r>
              <a:rPr lang="en-GB" sz="2000" smtClean="0"/>
              <a:t>Yes, process of electromagnetic induction, requires changing magnetic flux.</a:t>
            </a:r>
          </a:p>
          <a:p>
            <a:pPr eaLnBrk="1" hangingPunct="1"/>
            <a:r>
              <a:rPr lang="en-GB" sz="2000" smtClean="0"/>
              <a:t>Magnetic flux defined similarly to electric flux:</a:t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(Recall,                       direction normal to element of area, magnitude dA.) </a:t>
            </a:r>
          </a:p>
          <a:p>
            <a:pPr eaLnBrk="1" hangingPunct="1"/>
            <a:r>
              <a:rPr lang="en-GB" sz="2000" smtClean="0"/>
              <a:t>                                                  and if B field uniform:</a:t>
            </a: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75188" cy="5135563"/>
          </a:xfrm>
        </p:spPr>
        <p:txBody>
          <a:bodyPr/>
          <a:lstStyle/>
          <a:p>
            <a:pPr eaLnBrk="1" hangingPunct="1"/>
            <a:r>
              <a:rPr lang="en-GB" sz="2000" smtClean="0"/>
              <a:t>Unit of flux is weber,</a:t>
            </a:r>
          </a:p>
          <a:p>
            <a:pPr eaLnBrk="1" hangingPunct="1"/>
            <a:r>
              <a:rPr lang="en-GB" sz="2000" smtClean="0"/>
              <a:t>Can now state Faraday’s law of induction.</a:t>
            </a:r>
          </a:p>
          <a:p>
            <a:pPr eaLnBrk="1" hangingPunct="1"/>
            <a:r>
              <a:rPr lang="en-GB" sz="2000" smtClean="0"/>
              <a:t>Rate of change of magnetic flux through conducting loop determines emf induced in the loop: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Direction of emf from Lenz’s law: </a:t>
            </a:r>
          </a:p>
          <a:p>
            <a:pPr eaLnBrk="1" hangingPunct="1"/>
            <a:r>
              <a:rPr lang="en-GB" sz="2000" smtClean="0"/>
              <a:t>An induced current has direction such that the magnetic field due to the current opposes the change in the magnetic flux that induces the current (hence –ive sign in Faraday’s law).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82980" y="4122738"/>
          <a:ext cx="2768600" cy="431800"/>
        </p:xfrm>
        <a:graphic>
          <a:graphicData uri="http://schemas.openxmlformats.org/presentationml/2006/ole">
            <p:oleObj spid="_x0000_s1026" name="Equation" r:id="rId4" imgW="2768400" imgH="431640" progId="Equation.DSMT4">
              <p:embed/>
            </p:oleObj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1768475" y="4483100"/>
          <a:ext cx="1358900" cy="342900"/>
        </p:xfrm>
        <a:graphic>
          <a:graphicData uri="http://schemas.openxmlformats.org/presentationml/2006/ole">
            <p:oleObj spid="_x0000_s1027" name="Equation" r:id="rId5" imgW="1358640" imgH="342720" progId="Equation.DSMT4">
              <p:embed/>
            </p:oleObj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965518" y="5173663"/>
          <a:ext cx="3060700" cy="342900"/>
        </p:xfrm>
        <a:graphic>
          <a:graphicData uri="http://schemas.openxmlformats.org/presentationml/2006/ole">
            <p:oleObj spid="_x0000_s1028" name="Equation" r:id="rId6" imgW="3060360" imgH="342720" progId="Equation.DSMT4">
              <p:embed/>
            </p:oleObj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939800" y="5808663"/>
          <a:ext cx="2603500" cy="838200"/>
        </p:xfrm>
        <a:graphic>
          <a:graphicData uri="http://schemas.openxmlformats.org/presentationml/2006/ole">
            <p:oleObj spid="_x0000_s1029" name="Equation" r:id="rId7" imgW="2603160" imgH="838080" progId="Equation.DSMT4">
              <p:embed/>
            </p:oleObj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7735888" y="1582738"/>
          <a:ext cx="1447800" cy="342900"/>
        </p:xfrm>
        <a:graphic>
          <a:graphicData uri="http://schemas.openxmlformats.org/presentationml/2006/ole">
            <p:oleObj spid="_x0000_s1030" name="Equation" r:id="rId8" imgW="1447560" imgH="342720" progId="Equation.DSMT4">
              <p:embed/>
            </p:oleObj>
          </a:graphicData>
        </a:graphic>
      </p:graphicFrame>
      <p:graphicFrame>
        <p:nvGraphicFramePr>
          <p:cNvPr id="1031" name="Object 11"/>
          <p:cNvGraphicFramePr>
            <a:graphicFrameLocks noChangeAspect="1"/>
          </p:cNvGraphicFramePr>
          <p:nvPr/>
        </p:nvGraphicFramePr>
        <p:xfrm>
          <a:off x="5496560" y="3509963"/>
          <a:ext cx="4178300" cy="1320800"/>
        </p:xfrm>
        <a:graphic>
          <a:graphicData uri="http://schemas.openxmlformats.org/presentationml/2006/ole">
            <p:oleObj spid="_x0000_s1031" name="Equation" r:id="rId9" imgW="4178160" imgH="1320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Lenz’s Law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An example of Lenz’s law is provided by the following situation: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Moving magnet towards loop induces current in loop. </a:t>
            </a:r>
          </a:p>
          <a:p>
            <a:pPr eaLnBrk="1" hangingPunct="1"/>
            <a:r>
              <a:rPr lang="en-GB" sz="2000" smtClean="0"/>
              <a:t>Lenz’s law says that magnetic dipole caused by this current must oppose the change inducing the current.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This means induced dipole must have north pole pointing towards north pole of magnet (like poles repel).</a:t>
            </a:r>
          </a:p>
          <a:p>
            <a:pPr eaLnBrk="1" hangingPunct="1"/>
            <a:r>
              <a:rPr lang="en-GB" sz="2000" dirty="0" smtClean="0"/>
              <a:t>Hence, from RH rule, current must be as illustrated.</a:t>
            </a:r>
          </a:p>
          <a:p>
            <a:pPr lvl="1" eaLnBrk="1" hangingPunct="1"/>
            <a:r>
              <a:rPr lang="en-GB" sz="2000" dirty="0" smtClean="0"/>
              <a:t>Curl RH fingers around in direction of </a:t>
            </a:r>
            <a:r>
              <a:rPr lang="en-GB" sz="2000" dirty="0" err="1" smtClean="0"/>
              <a:t>i</a:t>
            </a:r>
            <a:r>
              <a:rPr lang="en-GB" sz="2000" dirty="0" smtClean="0"/>
              <a:t>. </a:t>
            </a:r>
          </a:p>
          <a:p>
            <a:pPr lvl="1" eaLnBrk="1" hangingPunct="1"/>
            <a:r>
              <a:rPr lang="en-GB" sz="2000" dirty="0" smtClean="0"/>
              <a:t>Thumb gives direction of dipole (and B field).</a:t>
            </a:r>
          </a:p>
          <a:p>
            <a:pPr lvl="1" eaLnBrk="1" hangingPunct="1"/>
            <a:r>
              <a:rPr lang="en-GB" sz="2000" dirty="0" smtClean="0"/>
              <a:t>(Field </a:t>
            </a:r>
            <a:r>
              <a:rPr lang="en-GB" sz="2000" dirty="0" smtClean="0"/>
              <a:t>lines run from north to south pole outside loop</a:t>
            </a:r>
            <a:r>
              <a:rPr lang="en-GB" sz="2000" dirty="0" smtClean="0"/>
              <a:t>.)</a:t>
            </a:r>
            <a:endParaRPr lang="en-GB" sz="2000" dirty="0" smtClean="0"/>
          </a:p>
          <a:p>
            <a:pPr eaLnBrk="1" hangingPunct="1"/>
            <a:r>
              <a:rPr lang="en-GB" sz="2000" dirty="0" smtClean="0"/>
              <a:t>If move magnet in opposite direction, induced magnetic dipole tries to oppose change, so south pole next to magnet which tends to attract magnet back towards loop.</a:t>
            </a:r>
          </a:p>
        </p:txBody>
      </p:sp>
      <p:grpSp>
        <p:nvGrpSpPr>
          <p:cNvPr id="9221" name="Group 29"/>
          <p:cNvGrpSpPr>
            <a:grpSpLocks/>
          </p:cNvGrpSpPr>
          <p:nvPr/>
        </p:nvGrpSpPr>
        <p:grpSpPr bwMode="auto">
          <a:xfrm>
            <a:off x="573088" y="2197100"/>
            <a:ext cx="4164012" cy="2686050"/>
            <a:chOff x="361" y="1384"/>
            <a:chExt cx="2623" cy="1692"/>
          </a:xfrm>
        </p:grpSpPr>
        <p:sp>
          <p:nvSpPr>
            <p:cNvPr id="9222" name="Oval 9"/>
            <p:cNvSpPr>
              <a:spLocks noChangeArrowheads="1"/>
            </p:cNvSpPr>
            <p:nvPr/>
          </p:nvSpPr>
          <p:spPr bwMode="auto">
            <a:xfrm>
              <a:off x="492" y="1642"/>
              <a:ext cx="227" cy="11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Freeform 13"/>
            <p:cNvSpPr>
              <a:spLocks/>
            </p:cNvSpPr>
            <p:nvPr/>
          </p:nvSpPr>
          <p:spPr bwMode="auto">
            <a:xfrm>
              <a:off x="684" y="1656"/>
              <a:ext cx="66" cy="312"/>
            </a:xfrm>
            <a:custGeom>
              <a:avLst/>
              <a:gdLst>
                <a:gd name="T0" fmla="*/ 0 w 66"/>
                <a:gd name="T1" fmla="*/ 0 h 312"/>
                <a:gd name="T2" fmla="*/ 48 w 66"/>
                <a:gd name="T3" fmla="*/ 144 h 312"/>
                <a:gd name="T4" fmla="*/ 66 w 66"/>
                <a:gd name="T5" fmla="*/ 312 h 312"/>
                <a:gd name="T6" fmla="*/ 0 60000 65536"/>
                <a:gd name="T7" fmla="*/ 0 60000 65536"/>
                <a:gd name="T8" fmla="*/ 0 60000 65536"/>
                <a:gd name="T9" fmla="*/ 0 w 66"/>
                <a:gd name="T10" fmla="*/ 0 h 312"/>
                <a:gd name="T11" fmla="*/ 66 w 6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312">
                  <a:moveTo>
                    <a:pt x="0" y="0"/>
                  </a:moveTo>
                  <a:cubicBezTo>
                    <a:pt x="18" y="46"/>
                    <a:pt x="37" y="92"/>
                    <a:pt x="48" y="144"/>
                  </a:cubicBezTo>
                  <a:cubicBezTo>
                    <a:pt x="59" y="196"/>
                    <a:pt x="62" y="254"/>
                    <a:pt x="66" y="3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14"/>
            <p:cNvSpPr>
              <a:spLocks/>
            </p:cNvSpPr>
            <p:nvPr/>
          </p:nvSpPr>
          <p:spPr bwMode="auto">
            <a:xfrm rot="10800000">
              <a:off x="473" y="2501"/>
              <a:ext cx="66" cy="312"/>
            </a:xfrm>
            <a:custGeom>
              <a:avLst/>
              <a:gdLst>
                <a:gd name="T0" fmla="*/ 0 w 66"/>
                <a:gd name="T1" fmla="*/ 0 h 312"/>
                <a:gd name="T2" fmla="*/ 48 w 66"/>
                <a:gd name="T3" fmla="*/ 144 h 312"/>
                <a:gd name="T4" fmla="*/ 66 w 66"/>
                <a:gd name="T5" fmla="*/ 312 h 312"/>
                <a:gd name="T6" fmla="*/ 0 60000 65536"/>
                <a:gd name="T7" fmla="*/ 0 60000 65536"/>
                <a:gd name="T8" fmla="*/ 0 60000 65536"/>
                <a:gd name="T9" fmla="*/ 0 w 66"/>
                <a:gd name="T10" fmla="*/ 0 h 312"/>
                <a:gd name="T11" fmla="*/ 66 w 66"/>
                <a:gd name="T12" fmla="*/ 312 h 3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" h="312">
                  <a:moveTo>
                    <a:pt x="0" y="0"/>
                  </a:moveTo>
                  <a:cubicBezTo>
                    <a:pt x="18" y="46"/>
                    <a:pt x="37" y="92"/>
                    <a:pt x="48" y="144"/>
                  </a:cubicBezTo>
                  <a:cubicBezTo>
                    <a:pt x="59" y="196"/>
                    <a:pt x="62" y="254"/>
                    <a:pt x="66" y="312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Text Box 17"/>
            <p:cNvSpPr txBox="1">
              <a:spLocks noChangeArrowheads="1"/>
            </p:cNvSpPr>
            <p:nvPr/>
          </p:nvSpPr>
          <p:spPr bwMode="auto">
            <a:xfrm>
              <a:off x="674" y="159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cs typeface="Arial" charset="0"/>
                </a:rPr>
                <a:t>i</a:t>
              </a:r>
            </a:p>
          </p:txBody>
        </p:sp>
        <p:sp>
          <p:nvSpPr>
            <p:cNvPr id="9226" name="Text Box 18"/>
            <p:cNvSpPr txBox="1">
              <a:spLocks noChangeArrowheads="1"/>
            </p:cNvSpPr>
            <p:nvPr/>
          </p:nvSpPr>
          <p:spPr bwMode="auto">
            <a:xfrm>
              <a:off x="361" y="2539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cs typeface="Arial" charset="0"/>
                </a:rPr>
                <a:t>i</a:t>
              </a:r>
            </a:p>
          </p:txBody>
        </p:sp>
        <p:sp>
          <p:nvSpPr>
            <p:cNvPr id="9227" name="Line 16"/>
            <p:cNvSpPr>
              <a:spLocks noChangeShapeType="1"/>
            </p:cNvSpPr>
            <p:nvPr/>
          </p:nvSpPr>
          <p:spPr bwMode="auto">
            <a:xfrm flipH="1">
              <a:off x="2514" y="2220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Oval 26"/>
            <p:cNvSpPr>
              <a:spLocks noChangeArrowheads="1"/>
            </p:cNvSpPr>
            <p:nvPr/>
          </p:nvSpPr>
          <p:spPr bwMode="auto">
            <a:xfrm>
              <a:off x="514" y="1645"/>
              <a:ext cx="208" cy="116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29" name="Group 25"/>
            <p:cNvGrpSpPr>
              <a:grpSpLocks/>
            </p:cNvGrpSpPr>
            <p:nvPr/>
          </p:nvGrpSpPr>
          <p:grpSpPr bwMode="auto">
            <a:xfrm>
              <a:off x="484" y="1384"/>
              <a:ext cx="2052" cy="1692"/>
              <a:chOff x="624" y="1314"/>
              <a:chExt cx="2052" cy="1692"/>
            </a:xfrm>
          </p:grpSpPr>
          <p:pic>
            <p:nvPicPr>
              <p:cNvPr id="9231" name="Picture 21" descr="BarMagnet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rot="-5400000">
                <a:off x="804" y="1134"/>
                <a:ext cx="1692" cy="2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232" name="Text Box 11"/>
              <p:cNvSpPr txBox="1">
                <a:spLocks noChangeArrowheads="1"/>
              </p:cNvSpPr>
              <p:nvPr/>
            </p:nvSpPr>
            <p:spPr bwMode="auto">
              <a:xfrm>
                <a:off x="1201" y="2054"/>
                <a:ext cx="208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>
                    <a:cs typeface="Arial" charset="0"/>
                  </a:rPr>
                  <a:t>N</a:t>
                </a:r>
              </a:p>
            </p:txBody>
          </p:sp>
          <p:sp>
            <p:nvSpPr>
              <p:cNvPr id="9233" name="Text Box 12"/>
              <p:cNvSpPr txBox="1">
                <a:spLocks noChangeArrowheads="1"/>
              </p:cNvSpPr>
              <p:nvPr/>
            </p:nvSpPr>
            <p:spPr bwMode="auto">
              <a:xfrm>
                <a:off x="1904" y="2054"/>
                <a:ext cx="187" cy="21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1600">
                    <a:cs typeface="Arial" charset="0"/>
                  </a:rPr>
                  <a:t>S</a:t>
                </a:r>
              </a:p>
            </p:txBody>
          </p:sp>
        </p:grpSp>
        <p:sp>
          <p:nvSpPr>
            <p:cNvPr id="9230" name="Text Box 27"/>
            <p:cNvSpPr txBox="1">
              <a:spLocks noChangeArrowheads="1"/>
            </p:cNvSpPr>
            <p:nvPr/>
          </p:nvSpPr>
          <p:spPr bwMode="auto">
            <a:xfrm>
              <a:off x="2416" y="2211"/>
              <a:ext cx="5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motion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Induction and Energy Transfer</a:t>
            </a:r>
          </a:p>
        </p:txBody>
      </p:sp>
      <p:sp>
        <p:nvSpPr>
          <p:cNvPr id="2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Flux through loop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 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Cannot use </a:t>
            </a:r>
            <a:r>
              <a:rPr lang="en-GB" sz="2000" dirty="0" err="1" smtClean="0"/>
              <a:t>Kirchoff’s</a:t>
            </a:r>
            <a:r>
              <a:rPr lang="en-GB" sz="2000" dirty="0" smtClean="0"/>
              <a:t> loop rule to work out </a:t>
            </a:r>
            <a:r>
              <a:rPr lang="en-GB" sz="2000" dirty="0" err="1" smtClean="0"/>
              <a:t>i</a:t>
            </a:r>
            <a:r>
              <a:rPr lang="en-GB" sz="2000" dirty="0" smtClean="0"/>
              <a:t> as cannot define a potential difference for induced </a:t>
            </a:r>
            <a:r>
              <a:rPr lang="en-GB" sz="2000" dirty="0" err="1" smtClean="0"/>
              <a:t>emf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Use </a:t>
            </a:r>
            <a:r>
              <a:rPr lang="en-GB" sz="2000" dirty="0" err="1" smtClean="0"/>
              <a:t>i</a:t>
            </a:r>
            <a:r>
              <a:rPr lang="en-GB" sz="2000" dirty="0" smtClean="0"/>
              <a:t> = </a:t>
            </a:r>
            <a:r>
              <a:rPr lang="en-GB" sz="2000" dirty="0" smtClean="0">
                <a:latin typeface="Monotype Corsiva" pitchFamily="66" charset="0"/>
              </a:rPr>
              <a:t>E</a:t>
            </a:r>
            <a:r>
              <a:rPr lang="en-GB" sz="2000" dirty="0" smtClean="0"/>
              <a:t>/R (R is resistance of loop):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Hence </a:t>
            </a:r>
            <a:r>
              <a:rPr lang="en-GB" sz="2000" dirty="0" smtClean="0"/>
              <a:t>F </a:t>
            </a:r>
            <a:r>
              <a:rPr lang="en-GB" sz="2000" dirty="0" smtClean="0"/>
              <a:t>constant if v constant.   </a:t>
            </a:r>
          </a:p>
        </p:txBody>
      </p:sp>
      <p:sp>
        <p:nvSpPr>
          <p:cNvPr id="206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Pull a closed loop out of a magnetic field at constant velocity: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Here, flux through loop is changing because area of loop in magnetic field is changing (decreasing).</a:t>
            </a:r>
          </a:p>
        </p:txBody>
      </p:sp>
      <p:graphicFrame>
        <p:nvGraphicFramePr>
          <p:cNvPr id="2050" name="Object 63"/>
          <p:cNvGraphicFramePr>
            <a:graphicFrameLocks noChangeAspect="1"/>
          </p:cNvGraphicFramePr>
          <p:nvPr/>
        </p:nvGraphicFramePr>
        <p:xfrm>
          <a:off x="7397750" y="1614488"/>
          <a:ext cx="1752600" cy="330200"/>
        </p:xfrm>
        <a:graphic>
          <a:graphicData uri="http://schemas.openxmlformats.org/presentationml/2006/ole">
            <p:oleObj spid="_x0000_s2050" name="Equation" r:id="rId4" imgW="1752480" imgH="330120" progId="Equation.DSMT4">
              <p:embed/>
            </p:oleObj>
          </a:graphicData>
        </a:graphic>
      </p:graphicFrame>
      <p:graphicFrame>
        <p:nvGraphicFramePr>
          <p:cNvPr id="2051" name="Object 64"/>
          <p:cNvGraphicFramePr>
            <a:graphicFrameLocks noChangeAspect="1"/>
          </p:cNvGraphicFramePr>
          <p:nvPr/>
        </p:nvGraphicFramePr>
        <p:xfrm>
          <a:off x="5487988" y="2109788"/>
          <a:ext cx="3746500" cy="635000"/>
        </p:xfrm>
        <a:graphic>
          <a:graphicData uri="http://schemas.openxmlformats.org/presentationml/2006/ole">
            <p:oleObj spid="_x0000_s2051" name="Equation" r:id="rId5" imgW="3746160" imgH="634680" progId="Equation.DSMT4">
              <p:embed/>
            </p:oleObj>
          </a:graphicData>
        </a:graphic>
      </p:graphicFrame>
      <p:graphicFrame>
        <p:nvGraphicFramePr>
          <p:cNvPr id="2052" name="Object 65"/>
          <p:cNvGraphicFramePr>
            <a:graphicFrameLocks noChangeAspect="1"/>
          </p:cNvGraphicFramePr>
          <p:nvPr/>
        </p:nvGraphicFramePr>
        <p:xfrm>
          <a:off x="5491163" y="4222750"/>
          <a:ext cx="927100" cy="622300"/>
        </p:xfrm>
        <a:graphic>
          <a:graphicData uri="http://schemas.openxmlformats.org/presentationml/2006/ole">
            <p:oleObj spid="_x0000_s2052" name="Equation" r:id="rId6" imgW="927000" imgH="622080" progId="Equation.DSMT4">
              <p:embed/>
            </p:oleObj>
          </a:graphicData>
        </a:graphic>
      </p:graphicFrame>
      <p:graphicFrame>
        <p:nvGraphicFramePr>
          <p:cNvPr id="2053" name="Object 66"/>
          <p:cNvGraphicFramePr>
            <a:graphicFrameLocks noChangeAspect="1"/>
          </p:cNvGraphicFramePr>
          <p:nvPr/>
        </p:nvGraphicFramePr>
        <p:xfrm>
          <a:off x="5455350" y="4862513"/>
          <a:ext cx="3594100" cy="355600"/>
        </p:xfrm>
        <a:graphic>
          <a:graphicData uri="http://schemas.openxmlformats.org/presentationml/2006/ole">
            <p:oleObj spid="_x0000_s2053" name="Equation" r:id="rId7" imgW="3593880" imgH="355320" progId="Equation.DSMT4">
              <p:embed/>
            </p:oleObj>
          </a:graphicData>
        </a:graphic>
      </p:graphicFrame>
      <p:graphicFrame>
        <p:nvGraphicFramePr>
          <p:cNvPr id="2054" name="Object 67"/>
          <p:cNvGraphicFramePr>
            <a:graphicFrameLocks noChangeAspect="1"/>
          </p:cNvGraphicFramePr>
          <p:nvPr/>
        </p:nvGraphicFramePr>
        <p:xfrm>
          <a:off x="5469111" y="5381625"/>
          <a:ext cx="2222500" cy="647700"/>
        </p:xfrm>
        <a:graphic>
          <a:graphicData uri="http://schemas.openxmlformats.org/presentationml/2006/ole">
            <p:oleObj spid="_x0000_s2054" name="Equation" r:id="rId8" imgW="2222280" imgH="647640" progId="Equation.DSMT4">
              <p:embed/>
            </p:oleObj>
          </a:graphicData>
        </a:graphic>
      </p:graphicFrame>
      <p:grpSp>
        <p:nvGrpSpPr>
          <p:cNvPr id="2063" name="Group 70"/>
          <p:cNvGrpSpPr>
            <a:grpSpLocks/>
          </p:cNvGrpSpPr>
          <p:nvPr/>
        </p:nvGrpSpPr>
        <p:grpSpPr bwMode="auto">
          <a:xfrm>
            <a:off x="492125" y="2166938"/>
            <a:ext cx="3248025" cy="3419475"/>
            <a:chOff x="310" y="1365"/>
            <a:chExt cx="2046" cy="2154"/>
          </a:xfrm>
        </p:grpSpPr>
        <p:sp>
          <p:nvSpPr>
            <p:cNvPr id="2064" name="Text Box 50"/>
            <p:cNvSpPr txBox="1">
              <a:spLocks noChangeArrowheads="1"/>
            </p:cNvSpPr>
            <p:nvPr/>
          </p:nvSpPr>
          <p:spPr bwMode="auto">
            <a:xfrm>
              <a:off x="1170" y="1365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x</a:t>
              </a:r>
            </a:p>
          </p:txBody>
        </p:sp>
        <p:sp>
          <p:nvSpPr>
            <p:cNvPr id="2065" name="Rectangle 7"/>
            <p:cNvSpPr>
              <a:spLocks noChangeArrowheads="1"/>
            </p:cNvSpPr>
            <p:nvPr/>
          </p:nvSpPr>
          <p:spPr bwMode="auto">
            <a:xfrm>
              <a:off x="809" y="2004"/>
              <a:ext cx="1527" cy="864"/>
            </a:xfrm>
            <a:prstGeom prst="rect">
              <a:avLst/>
            </a:prstGeom>
            <a:noFill/>
            <a:ln w="762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9"/>
            <p:cNvSpPr>
              <a:spLocks noChangeShapeType="1"/>
            </p:cNvSpPr>
            <p:nvPr/>
          </p:nvSpPr>
          <p:spPr bwMode="auto">
            <a:xfrm>
              <a:off x="2067" y="2033"/>
              <a:ext cx="0" cy="8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7" name="Text Box 10"/>
            <p:cNvSpPr txBox="1">
              <a:spLocks noChangeArrowheads="1"/>
            </p:cNvSpPr>
            <p:nvPr/>
          </p:nvSpPr>
          <p:spPr bwMode="auto">
            <a:xfrm>
              <a:off x="1892" y="2320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2068" name="Line 11"/>
            <p:cNvSpPr>
              <a:spLocks noChangeShapeType="1"/>
            </p:cNvSpPr>
            <p:nvPr/>
          </p:nvSpPr>
          <p:spPr bwMode="auto">
            <a:xfrm>
              <a:off x="1779" y="1918"/>
              <a:ext cx="3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69" name="Text Box 12"/>
            <p:cNvSpPr txBox="1">
              <a:spLocks noChangeArrowheads="1"/>
            </p:cNvSpPr>
            <p:nvPr/>
          </p:nvSpPr>
          <p:spPr bwMode="auto">
            <a:xfrm>
              <a:off x="1884" y="1697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grpSp>
          <p:nvGrpSpPr>
            <p:cNvPr id="2070" name="Group 43"/>
            <p:cNvGrpSpPr>
              <a:grpSpLocks/>
            </p:cNvGrpSpPr>
            <p:nvPr/>
          </p:nvGrpSpPr>
          <p:grpSpPr bwMode="auto">
            <a:xfrm>
              <a:off x="576" y="1699"/>
              <a:ext cx="1152" cy="1469"/>
              <a:chOff x="506" y="1465"/>
              <a:chExt cx="1152" cy="1469"/>
            </a:xfrm>
          </p:grpSpPr>
          <p:grpSp>
            <p:nvGrpSpPr>
              <p:cNvPr id="2081" name="Group 18"/>
              <p:cNvGrpSpPr>
                <a:grpSpLocks/>
              </p:cNvGrpSpPr>
              <p:nvPr/>
            </p:nvGrpSpPr>
            <p:grpSpPr bwMode="auto">
              <a:xfrm>
                <a:off x="510" y="1465"/>
                <a:ext cx="1145" cy="257"/>
                <a:chOff x="510" y="1455"/>
                <a:chExt cx="1145" cy="257"/>
              </a:xfrm>
            </p:grpSpPr>
            <p:sp>
              <p:nvSpPr>
                <p:cNvPr id="210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1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2" name="Group 19"/>
              <p:cNvGrpSpPr>
                <a:grpSpLocks/>
              </p:cNvGrpSpPr>
              <p:nvPr/>
            </p:nvGrpSpPr>
            <p:grpSpPr bwMode="auto">
              <a:xfrm>
                <a:off x="513" y="1768"/>
                <a:ext cx="1145" cy="257"/>
                <a:chOff x="510" y="1455"/>
                <a:chExt cx="1145" cy="257"/>
              </a:xfrm>
            </p:grpSpPr>
            <p:sp>
              <p:nvSpPr>
                <p:cNvPr id="210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3" name="Group 25"/>
              <p:cNvGrpSpPr>
                <a:grpSpLocks/>
              </p:cNvGrpSpPr>
              <p:nvPr/>
            </p:nvGrpSpPr>
            <p:grpSpPr bwMode="auto">
              <a:xfrm>
                <a:off x="506" y="2071"/>
                <a:ext cx="1145" cy="257"/>
                <a:chOff x="510" y="1455"/>
                <a:chExt cx="1145" cy="257"/>
              </a:xfrm>
            </p:grpSpPr>
            <p:sp>
              <p:nvSpPr>
                <p:cNvPr id="209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10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4" name="Group 31"/>
              <p:cNvGrpSpPr>
                <a:grpSpLocks/>
              </p:cNvGrpSpPr>
              <p:nvPr/>
            </p:nvGrpSpPr>
            <p:grpSpPr bwMode="auto">
              <a:xfrm>
                <a:off x="509" y="2374"/>
                <a:ext cx="1145" cy="257"/>
                <a:chOff x="510" y="1455"/>
                <a:chExt cx="1145" cy="257"/>
              </a:xfrm>
            </p:grpSpPr>
            <p:sp>
              <p:nvSpPr>
                <p:cNvPr id="209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5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2085" name="Group 37"/>
              <p:cNvGrpSpPr>
                <a:grpSpLocks/>
              </p:cNvGrpSpPr>
              <p:nvPr/>
            </p:nvGrpSpPr>
            <p:grpSpPr bwMode="auto">
              <a:xfrm>
                <a:off x="512" y="2677"/>
                <a:ext cx="1145" cy="257"/>
                <a:chOff x="510" y="1455"/>
                <a:chExt cx="1145" cy="257"/>
              </a:xfrm>
            </p:grpSpPr>
            <p:sp>
              <p:nvSpPr>
                <p:cNvPr id="208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8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89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209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</p:grpSp>
        <p:sp>
          <p:nvSpPr>
            <p:cNvPr id="2071" name="Line 44"/>
            <p:cNvSpPr>
              <a:spLocks noChangeShapeType="1"/>
            </p:cNvSpPr>
            <p:nvPr/>
          </p:nvSpPr>
          <p:spPr bwMode="auto">
            <a:xfrm>
              <a:off x="808" y="158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2" name="Line 45"/>
            <p:cNvSpPr>
              <a:spLocks noChangeShapeType="1"/>
            </p:cNvSpPr>
            <p:nvPr/>
          </p:nvSpPr>
          <p:spPr bwMode="auto">
            <a:xfrm>
              <a:off x="814" y="1554"/>
              <a:ext cx="0" cy="4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3" name="Line 46"/>
            <p:cNvSpPr>
              <a:spLocks noChangeShapeType="1"/>
            </p:cNvSpPr>
            <p:nvPr/>
          </p:nvSpPr>
          <p:spPr bwMode="auto">
            <a:xfrm>
              <a:off x="1666" y="1566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4" name="Line 47"/>
            <p:cNvSpPr>
              <a:spLocks noChangeShapeType="1"/>
            </p:cNvSpPr>
            <p:nvPr/>
          </p:nvSpPr>
          <p:spPr bwMode="auto">
            <a:xfrm>
              <a:off x="640" y="1566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5" name="Line 48"/>
            <p:cNvSpPr>
              <a:spLocks noChangeShapeType="1"/>
            </p:cNvSpPr>
            <p:nvPr/>
          </p:nvSpPr>
          <p:spPr bwMode="auto">
            <a:xfrm>
              <a:off x="640" y="3292"/>
              <a:ext cx="10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6" name="Text Box 49"/>
            <p:cNvSpPr txBox="1">
              <a:spLocks noChangeArrowheads="1"/>
            </p:cNvSpPr>
            <p:nvPr/>
          </p:nvSpPr>
          <p:spPr bwMode="auto">
            <a:xfrm>
              <a:off x="1056" y="3269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b</a:t>
              </a:r>
            </a:p>
          </p:txBody>
        </p:sp>
        <p:sp>
          <p:nvSpPr>
            <p:cNvPr id="2077" name="Line 52"/>
            <p:cNvSpPr>
              <a:spLocks noChangeShapeType="1"/>
            </p:cNvSpPr>
            <p:nvPr/>
          </p:nvSpPr>
          <p:spPr bwMode="auto">
            <a:xfrm>
              <a:off x="1858" y="2970"/>
              <a:ext cx="4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5" name="Object 53"/>
            <p:cNvGraphicFramePr>
              <a:graphicFrameLocks noChangeAspect="1"/>
            </p:cNvGraphicFramePr>
            <p:nvPr/>
          </p:nvGraphicFramePr>
          <p:xfrm>
            <a:off x="2052" y="2982"/>
            <a:ext cx="112" cy="152"/>
          </p:xfrm>
          <a:graphic>
            <a:graphicData uri="http://schemas.openxmlformats.org/presentationml/2006/ole">
              <p:oleObj spid="_x0000_s2055" name="Equation" r:id="rId9" imgW="177480" imgH="241200" progId="Equation.DSMT4">
                <p:embed/>
              </p:oleObj>
            </a:graphicData>
          </a:graphic>
        </p:graphicFrame>
        <p:sp>
          <p:nvSpPr>
            <p:cNvPr id="2078" name="Line 56"/>
            <p:cNvSpPr>
              <a:spLocks noChangeShapeType="1"/>
            </p:cNvSpPr>
            <p:nvPr/>
          </p:nvSpPr>
          <p:spPr bwMode="auto">
            <a:xfrm>
              <a:off x="1277" y="2889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79" name="Line 57"/>
            <p:cNvSpPr>
              <a:spLocks noChangeShapeType="1"/>
            </p:cNvSpPr>
            <p:nvPr/>
          </p:nvSpPr>
          <p:spPr bwMode="auto">
            <a:xfrm flipV="1">
              <a:off x="1276" y="1634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6" name="Object 58"/>
            <p:cNvGraphicFramePr>
              <a:graphicFrameLocks noChangeAspect="1"/>
            </p:cNvGraphicFramePr>
            <p:nvPr/>
          </p:nvGraphicFramePr>
          <p:xfrm>
            <a:off x="1120" y="1589"/>
            <a:ext cx="144" cy="224"/>
          </p:xfrm>
          <a:graphic>
            <a:graphicData uri="http://schemas.openxmlformats.org/presentationml/2006/ole">
              <p:oleObj spid="_x0000_s2056" name="Equation" r:id="rId10" imgW="228600" imgH="355320" progId="Equation.DSMT4">
                <p:embed/>
              </p:oleObj>
            </a:graphicData>
          </a:graphic>
        </p:graphicFrame>
        <p:graphicFrame>
          <p:nvGraphicFramePr>
            <p:cNvPr id="2057" name="Object 59"/>
            <p:cNvGraphicFramePr>
              <a:graphicFrameLocks noChangeAspect="1"/>
            </p:cNvGraphicFramePr>
            <p:nvPr/>
          </p:nvGraphicFramePr>
          <p:xfrm>
            <a:off x="1113" y="3082"/>
            <a:ext cx="144" cy="224"/>
          </p:xfrm>
          <a:graphic>
            <a:graphicData uri="http://schemas.openxmlformats.org/presentationml/2006/ole">
              <p:oleObj spid="_x0000_s2057" name="Equation" r:id="rId11" imgW="228600" imgH="355320" progId="Equation.DSMT4">
                <p:embed/>
              </p:oleObj>
            </a:graphicData>
          </a:graphic>
        </p:graphicFrame>
        <p:sp>
          <p:nvSpPr>
            <p:cNvPr id="2080" name="Line 60"/>
            <p:cNvSpPr>
              <a:spLocks noChangeShapeType="1"/>
            </p:cNvSpPr>
            <p:nvPr/>
          </p:nvSpPr>
          <p:spPr bwMode="auto">
            <a:xfrm rot="16200000" flipV="1">
              <a:off x="609" y="2257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2058" name="Object 61"/>
            <p:cNvGraphicFramePr>
              <a:graphicFrameLocks noChangeAspect="1"/>
            </p:cNvGraphicFramePr>
            <p:nvPr/>
          </p:nvGraphicFramePr>
          <p:xfrm>
            <a:off x="310" y="2313"/>
            <a:ext cx="128" cy="224"/>
          </p:xfrm>
          <a:graphic>
            <a:graphicData uri="http://schemas.openxmlformats.org/presentationml/2006/ole">
              <p:oleObj spid="_x0000_s2058" name="Equation" r:id="rId12" imgW="203040" imgH="355320" progId="Equation.DSMT4">
                <p:embed/>
              </p:oleObj>
            </a:graphicData>
          </a:graphic>
        </p:graphicFrame>
        <p:graphicFrame>
          <p:nvGraphicFramePr>
            <p:cNvPr id="2059" name="Object 68"/>
            <p:cNvGraphicFramePr>
              <a:graphicFrameLocks noChangeAspect="1"/>
            </p:cNvGraphicFramePr>
            <p:nvPr/>
          </p:nvGraphicFramePr>
          <p:xfrm>
            <a:off x="1187" y="2342"/>
            <a:ext cx="128" cy="176"/>
          </p:xfrm>
          <a:graphic>
            <a:graphicData uri="http://schemas.openxmlformats.org/presentationml/2006/ole">
              <p:oleObj spid="_x0000_s2059" name="Equation" r:id="rId13" imgW="203040" imgH="2793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Induction and Energy Transfer: Eddy Currents</a:t>
            </a: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Rate at which work done is power: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Using expression for force: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Rate at which thermal energy appears in loop is given by: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See work done on loop appears as thermal energy:</a:t>
            </a:r>
          </a:p>
        </p:txBody>
      </p:sp>
      <p:sp>
        <p:nvSpPr>
          <p:cNvPr id="308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Replace loop in previous example by copper plate: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Swirls of current, “eddy currents”, induced in copper as it is moved (represented as one current loop).</a:t>
            </a:r>
          </a:p>
          <a:p>
            <a:pPr eaLnBrk="1" hangingPunct="1"/>
            <a:r>
              <a:rPr lang="en-GB" sz="2000" smtClean="0"/>
              <a:t>Mechanical energy (movement) is converted into thermal energy.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34370" y="1908592"/>
          <a:ext cx="2324100" cy="635000"/>
        </p:xfrm>
        <a:graphic>
          <a:graphicData uri="http://schemas.openxmlformats.org/presentationml/2006/ole">
            <p:oleObj spid="_x0000_s3074" name="Equation" r:id="rId4" imgW="2323800" imgH="63468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927100" y="2876134"/>
          <a:ext cx="1828800" cy="647700"/>
        </p:xfrm>
        <a:graphic>
          <a:graphicData uri="http://schemas.openxmlformats.org/presentationml/2006/ole">
            <p:oleObj spid="_x0000_s3075" name="Equation" r:id="rId5" imgW="1828800" imgH="64764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933450" y="4116388"/>
          <a:ext cx="3365500" cy="736600"/>
        </p:xfrm>
        <a:graphic>
          <a:graphicData uri="http://schemas.openxmlformats.org/presentationml/2006/ole">
            <p:oleObj spid="_x0000_s3076" name="Equation" r:id="rId6" imgW="3365280" imgH="736560" progId="Equation.DSMT4">
              <p:embed/>
            </p:oleObj>
          </a:graphicData>
        </a:graphic>
      </p:graphicFrame>
      <p:grpSp>
        <p:nvGrpSpPr>
          <p:cNvPr id="3084" name="Group 66"/>
          <p:cNvGrpSpPr>
            <a:grpSpLocks/>
          </p:cNvGrpSpPr>
          <p:nvPr/>
        </p:nvGrpSpPr>
        <p:grpSpPr bwMode="auto">
          <a:xfrm>
            <a:off x="5487988" y="2257425"/>
            <a:ext cx="3255962" cy="2332038"/>
            <a:chOff x="3267" y="1622"/>
            <a:chExt cx="2051" cy="1469"/>
          </a:xfrm>
        </p:grpSpPr>
        <p:sp>
          <p:nvSpPr>
            <p:cNvPr id="3085" name="Rectangle 62"/>
            <p:cNvSpPr>
              <a:spLocks noChangeArrowheads="1"/>
            </p:cNvSpPr>
            <p:nvPr/>
          </p:nvSpPr>
          <p:spPr bwMode="auto">
            <a:xfrm>
              <a:off x="3744" y="1910"/>
              <a:ext cx="1574" cy="90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Rectangle 10"/>
            <p:cNvSpPr>
              <a:spLocks noChangeArrowheads="1"/>
            </p:cNvSpPr>
            <p:nvPr/>
          </p:nvSpPr>
          <p:spPr bwMode="auto">
            <a:xfrm>
              <a:off x="3766" y="1927"/>
              <a:ext cx="1527" cy="864"/>
            </a:xfrm>
            <a:prstGeom prst="rect">
              <a:avLst/>
            </a:prstGeom>
            <a:noFill/>
            <a:ln w="762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7" name="Group 15"/>
            <p:cNvGrpSpPr>
              <a:grpSpLocks/>
            </p:cNvGrpSpPr>
            <p:nvPr/>
          </p:nvGrpSpPr>
          <p:grpSpPr bwMode="auto">
            <a:xfrm>
              <a:off x="3533" y="1622"/>
              <a:ext cx="1152" cy="1469"/>
              <a:chOff x="506" y="1465"/>
              <a:chExt cx="1152" cy="1469"/>
            </a:xfrm>
          </p:grpSpPr>
          <p:grpSp>
            <p:nvGrpSpPr>
              <p:cNvPr id="3093" name="Group 16"/>
              <p:cNvGrpSpPr>
                <a:grpSpLocks/>
              </p:cNvGrpSpPr>
              <p:nvPr/>
            </p:nvGrpSpPr>
            <p:grpSpPr bwMode="auto">
              <a:xfrm>
                <a:off x="510" y="1465"/>
                <a:ext cx="1145" cy="257"/>
                <a:chOff x="510" y="1455"/>
                <a:chExt cx="1145" cy="257"/>
              </a:xfrm>
            </p:grpSpPr>
            <p:sp>
              <p:nvSpPr>
                <p:cNvPr id="311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4" name="Group 22"/>
              <p:cNvGrpSpPr>
                <a:grpSpLocks/>
              </p:cNvGrpSpPr>
              <p:nvPr/>
            </p:nvGrpSpPr>
            <p:grpSpPr bwMode="auto">
              <a:xfrm>
                <a:off x="513" y="1768"/>
                <a:ext cx="1145" cy="257"/>
                <a:chOff x="510" y="1455"/>
                <a:chExt cx="1145" cy="257"/>
              </a:xfrm>
            </p:grpSpPr>
            <p:sp>
              <p:nvSpPr>
                <p:cNvPr id="31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5" name="Group 28"/>
              <p:cNvGrpSpPr>
                <a:grpSpLocks/>
              </p:cNvGrpSpPr>
              <p:nvPr/>
            </p:nvGrpSpPr>
            <p:grpSpPr bwMode="auto">
              <a:xfrm>
                <a:off x="506" y="2071"/>
                <a:ext cx="1145" cy="257"/>
                <a:chOff x="510" y="1455"/>
                <a:chExt cx="1145" cy="257"/>
              </a:xfrm>
            </p:grpSpPr>
            <p:sp>
              <p:nvSpPr>
                <p:cNvPr id="3108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1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1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6" name="Group 34"/>
              <p:cNvGrpSpPr>
                <a:grpSpLocks/>
              </p:cNvGrpSpPr>
              <p:nvPr/>
            </p:nvGrpSpPr>
            <p:grpSpPr bwMode="auto">
              <a:xfrm>
                <a:off x="509" y="2374"/>
                <a:ext cx="1145" cy="257"/>
                <a:chOff x="510" y="1455"/>
                <a:chExt cx="1145" cy="257"/>
              </a:xfrm>
            </p:grpSpPr>
            <p:sp>
              <p:nvSpPr>
                <p:cNvPr id="310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  <p:grpSp>
            <p:nvGrpSpPr>
              <p:cNvPr id="3097" name="Group 40"/>
              <p:cNvGrpSpPr>
                <a:grpSpLocks/>
              </p:cNvGrpSpPr>
              <p:nvPr/>
            </p:nvGrpSpPr>
            <p:grpSpPr bwMode="auto">
              <a:xfrm>
                <a:off x="512" y="2677"/>
                <a:ext cx="1145" cy="257"/>
                <a:chOff x="510" y="1455"/>
                <a:chExt cx="1145" cy="257"/>
              </a:xfrm>
            </p:grpSpPr>
            <p:sp>
              <p:nvSpPr>
                <p:cNvPr id="3098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510" y="1459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099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740" y="1462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0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971" y="1455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1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201" y="1458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  <p:sp>
              <p:nvSpPr>
                <p:cNvPr id="3102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432" y="1461"/>
                  <a:ext cx="223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 b="1">
                      <a:solidFill>
                        <a:srgbClr val="3333FF"/>
                      </a:solidFill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X</a:t>
                  </a:r>
                </a:p>
              </p:txBody>
            </p:sp>
          </p:grpSp>
        </p:grpSp>
        <p:sp>
          <p:nvSpPr>
            <p:cNvPr id="3088" name="Line 52"/>
            <p:cNvSpPr>
              <a:spLocks noChangeShapeType="1"/>
            </p:cNvSpPr>
            <p:nvPr/>
          </p:nvSpPr>
          <p:spPr bwMode="auto">
            <a:xfrm>
              <a:off x="4815" y="2893"/>
              <a:ext cx="4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8" name="Object 53"/>
            <p:cNvGraphicFramePr>
              <a:graphicFrameLocks noChangeAspect="1"/>
            </p:cNvGraphicFramePr>
            <p:nvPr/>
          </p:nvGraphicFramePr>
          <p:xfrm>
            <a:off x="5009" y="2905"/>
            <a:ext cx="112" cy="152"/>
          </p:xfrm>
          <a:graphic>
            <a:graphicData uri="http://schemas.openxmlformats.org/presentationml/2006/ole">
              <p:oleObj spid="_x0000_s3078" name="Equation" r:id="rId7" imgW="177480" imgH="241200" progId="Equation.DSMT4">
                <p:embed/>
              </p:oleObj>
            </a:graphicData>
          </a:graphic>
        </p:graphicFrame>
        <p:sp>
          <p:nvSpPr>
            <p:cNvPr id="3089" name="Line 58"/>
            <p:cNvSpPr>
              <a:spLocks noChangeShapeType="1"/>
            </p:cNvSpPr>
            <p:nvPr/>
          </p:nvSpPr>
          <p:spPr bwMode="auto">
            <a:xfrm rot="16200000" flipV="1">
              <a:off x="3566" y="2180"/>
              <a:ext cx="0" cy="34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3079" name="Object 59"/>
            <p:cNvGraphicFramePr>
              <a:graphicFrameLocks noChangeAspect="1"/>
            </p:cNvGraphicFramePr>
            <p:nvPr/>
          </p:nvGraphicFramePr>
          <p:xfrm>
            <a:off x="3267" y="2236"/>
            <a:ext cx="128" cy="224"/>
          </p:xfrm>
          <a:graphic>
            <a:graphicData uri="http://schemas.openxmlformats.org/presentationml/2006/ole">
              <p:oleObj spid="_x0000_s3079" name="Equation" r:id="rId8" imgW="203040" imgH="355320" progId="Equation.DSMT4">
                <p:embed/>
              </p:oleObj>
            </a:graphicData>
          </a:graphic>
        </p:graphicFrame>
        <p:graphicFrame>
          <p:nvGraphicFramePr>
            <p:cNvPr id="3080" name="Object 60"/>
            <p:cNvGraphicFramePr>
              <a:graphicFrameLocks noChangeAspect="1"/>
            </p:cNvGraphicFramePr>
            <p:nvPr/>
          </p:nvGraphicFramePr>
          <p:xfrm>
            <a:off x="4142" y="2283"/>
            <a:ext cx="128" cy="176"/>
          </p:xfrm>
          <a:graphic>
            <a:graphicData uri="http://schemas.openxmlformats.org/presentationml/2006/ole">
              <p:oleObj spid="_x0000_s3080" name="Equation" r:id="rId9" imgW="203040" imgH="279360" progId="Equation.DSMT4">
                <p:embed/>
              </p:oleObj>
            </a:graphicData>
          </a:graphic>
        </p:graphicFrame>
        <p:sp>
          <p:nvSpPr>
            <p:cNvPr id="3090" name="AutoShape 63"/>
            <p:cNvSpPr>
              <a:spLocks noChangeArrowheads="1"/>
            </p:cNvSpPr>
            <p:nvPr/>
          </p:nvSpPr>
          <p:spPr bwMode="auto">
            <a:xfrm>
              <a:off x="4428" y="1966"/>
              <a:ext cx="289" cy="787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1" name="Line 64"/>
            <p:cNvSpPr>
              <a:spLocks noChangeShapeType="1"/>
            </p:cNvSpPr>
            <p:nvPr/>
          </p:nvSpPr>
          <p:spPr bwMode="auto">
            <a:xfrm>
              <a:off x="4720" y="211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Line 65"/>
            <p:cNvSpPr>
              <a:spLocks noChangeShapeType="1"/>
            </p:cNvSpPr>
            <p:nvPr/>
          </p:nvSpPr>
          <p:spPr bwMode="auto">
            <a:xfrm flipV="1">
              <a:off x="4427" y="215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3077" name="Object 67"/>
          <p:cNvGraphicFramePr>
            <a:graphicFrameLocks noChangeAspect="1"/>
          </p:cNvGraphicFramePr>
          <p:nvPr/>
        </p:nvGraphicFramePr>
        <p:xfrm>
          <a:off x="909889" y="5448300"/>
          <a:ext cx="762000" cy="330200"/>
        </p:xfrm>
        <a:graphic>
          <a:graphicData uri="http://schemas.openxmlformats.org/presentationml/2006/ole">
            <p:oleObj spid="_x0000_s3077" name="Equation" r:id="rId10" imgW="76176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Induced Electric Fields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copper ring of radius r in uniform external magnetic field: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Increase field at a steady rate, changing magnetic flux through ring and hence inducing emf (Faraday’s law) and current.</a:t>
            </a:r>
          </a:p>
          <a:p>
            <a:pPr eaLnBrk="1" hangingPunct="1"/>
            <a:r>
              <a:rPr lang="en-GB" sz="2000" smtClean="0"/>
              <a:t>Lenz’s law tells us induced current is anti-clockwise.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If there is current, an electric field must be present to exert the force qE on the charges which are flowing to cause the current.</a:t>
            </a:r>
          </a:p>
          <a:p>
            <a:pPr eaLnBrk="1" hangingPunct="1"/>
            <a:r>
              <a:rPr lang="en-GB" sz="2000" smtClean="0"/>
              <a:t>Hence can restate Faraday’s law: a changing magnetic field induces an electric field.</a:t>
            </a:r>
          </a:p>
          <a:p>
            <a:pPr eaLnBrk="1" hangingPunct="1"/>
            <a:r>
              <a:rPr lang="en-GB" sz="2000" smtClean="0"/>
              <a:t>There is nothing in this law that tells us that the copper ring must be present for a field to be induced!</a:t>
            </a:r>
          </a:p>
          <a:p>
            <a:pPr eaLnBrk="1" hangingPunct="1"/>
            <a:r>
              <a:rPr lang="en-GB" sz="2000" smtClean="0"/>
              <a:t>Think about the same situation without a copper ring…</a:t>
            </a:r>
          </a:p>
        </p:txBody>
      </p:sp>
      <p:grpSp>
        <p:nvGrpSpPr>
          <p:cNvPr id="4102" name="Group 74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4103" name="Text Box 17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4" name="Text Box 18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5" name="Text Box 19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6" name="Text Box 20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07" name="Text Box 21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4108" name="Group 22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4129" name="Text Box 23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0" name="Text Box 24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1" name="Text Box 25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2" name="Text Box 26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33" name="Text Box 27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4109" name="Group 28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4124" name="Text Box 29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5" name="Text Box 30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6" name="Text Box 31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7" name="Text Box 32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8" name="Text Box 33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4110" name="Group 34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4119" name="Text Box 3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0" name="Text Box 3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1" name="Text Box 3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2" name="Text Box 3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4123" name="Text Box 3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4111" name="Text Box 42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12" name="Text Box 43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4113" name="Text Box 44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4098" name="Object 60"/>
            <p:cNvGraphicFramePr>
              <a:graphicFrameLocks noChangeAspect="1"/>
            </p:cNvGraphicFramePr>
            <p:nvPr/>
          </p:nvGraphicFramePr>
          <p:xfrm>
            <a:off x="1218" y="1573"/>
            <a:ext cx="128" cy="176"/>
          </p:xfrm>
          <a:graphic>
            <a:graphicData uri="http://schemas.openxmlformats.org/presentationml/2006/ole">
              <p:oleObj spid="_x0000_s4098" name="Equation" r:id="rId4" imgW="203040" imgH="279360" progId="Equation.DSMT4">
                <p:embed/>
              </p:oleObj>
            </a:graphicData>
          </a:graphic>
        </p:graphicFrame>
        <p:sp>
          <p:nvSpPr>
            <p:cNvPr id="4114" name="Freeform 64"/>
            <p:cNvSpPr>
              <a:spLocks/>
            </p:cNvSpPr>
            <p:nvPr/>
          </p:nvSpPr>
          <p:spPr bwMode="auto">
            <a:xfrm>
              <a:off x="1048" y="2028"/>
              <a:ext cx="33" cy="284"/>
            </a:xfrm>
            <a:custGeom>
              <a:avLst/>
              <a:gdLst>
                <a:gd name="T0" fmla="*/ 18 w 33"/>
                <a:gd name="T1" fmla="*/ 0 h 284"/>
                <a:gd name="T2" fmla="*/ 2 w 33"/>
                <a:gd name="T3" fmla="*/ 122 h 284"/>
                <a:gd name="T4" fmla="*/ 33 w 33"/>
                <a:gd name="T5" fmla="*/ 284 h 284"/>
                <a:gd name="T6" fmla="*/ 0 60000 65536"/>
                <a:gd name="T7" fmla="*/ 0 60000 65536"/>
                <a:gd name="T8" fmla="*/ 0 60000 65536"/>
                <a:gd name="T9" fmla="*/ 0 w 33"/>
                <a:gd name="T10" fmla="*/ 0 h 284"/>
                <a:gd name="T11" fmla="*/ 33 w 33"/>
                <a:gd name="T12" fmla="*/ 284 h 2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84">
                  <a:moveTo>
                    <a:pt x="18" y="0"/>
                  </a:moveTo>
                  <a:cubicBezTo>
                    <a:pt x="9" y="37"/>
                    <a:pt x="0" y="75"/>
                    <a:pt x="2" y="122"/>
                  </a:cubicBezTo>
                  <a:cubicBezTo>
                    <a:pt x="4" y="169"/>
                    <a:pt x="18" y="226"/>
                    <a:pt x="33" y="2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65"/>
            <p:cNvSpPr txBox="1">
              <a:spLocks noChangeArrowheads="1"/>
            </p:cNvSpPr>
            <p:nvPr/>
          </p:nvSpPr>
          <p:spPr bwMode="auto">
            <a:xfrm>
              <a:off x="934" y="2015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6" name="Oval 61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76200">
              <a:solidFill>
                <a:srgbClr val="FF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69"/>
            <p:cNvSpPr>
              <a:spLocks noChangeShapeType="1"/>
            </p:cNvSpPr>
            <p:nvPr/>
          </p:nvSpPr>
          <p:spPr bwMode="auto">
            <a:xfrm flipV="1">
              <a:off x="1605" y="1959"/>
              <a:ext cx="407" cy="2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Text Box 72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Induced Electric Fields</a:t>
            </a:r>
          </a:p>
        </p:txBody>
      </p:sp>
      <p:sp>
        <p:nvSpPr>
          <p:cNvPr id="51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520825"/>
            <a:ext cx="4381500" cy="513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Replace copper ring by hypothetical circular path: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Magnetic field increasing at constant rate dB/dt.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Electric field induced must be tangent to ring (from symmetry).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If choose another ring, same applies so electric field lines must be set of concentric rings.</a:t>
            </a:r>
          </a:p>
        </p:txBody>
      </p:sp>
      <p:sp>
        <p:nvSpPr>
          <p:cNvPr id="51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E field dB/dt &gt; 0: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E field dB/dt &lt; 0:</a:t>
            </a:r>
          </a:p>
        </p:txBody>
      </p:sp>
      <p:grpSp>
        <p:nvGrpSpPr>
          <p:cNvPr id="5132" name="Group 153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5211" name="Text Box 6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2" name="Text Box 7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3" name="Text Box 8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4" name="Text Box 9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15" name="Text Box 10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216" name="Group 11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5237" name="Text Box 12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8" name="Text Box 13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9" name="Text Box 14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40" name="Text Box 15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41" name="Text Box 16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217" name="Group 17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5232" name="Text Box 18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3" name="Text Box 19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4" name="Text Box 20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5" name="Text Box 21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6" name="Text Box 22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218" name="Group 23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5227" name="Text Box 2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28" name="Text Box 2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29" name="Text Box 2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0" name="Text Box 2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31" name="Text Box 2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219" name="Text Box 29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20" name="Text Box 30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221" name="Text Box 31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5126" name="Object 32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5126" name="Equation" r:id="rId4" imgW="203040" imgH="279360" progId="Equation.DSMT4">
                <p:embed/>
              </p:oleObj>
            </a:graphicData>
          </a:graphic>
        </p:graphicFrame>
        <p:sp>
          <p:nvSpPr>
            <p:cNvPr id="5222" name="Oval 36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3" name="Line 38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224" name="Text Box 41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5225" name="Line 42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7" name="Object 46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5127" name="Equation" r:id="rId5" imgW="203040" imgH="266400" progId="Equation.3">
                <p:embed/>
              </p:oleObj>
            </a:graphicData>
          </a:graphic>
        </p:graphicFrame>
        <p:graphicFrame>
          <p:nvGraphicFramePr>
            <p:cNvPr id="5128" name="Object 47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5128" name="Equation" r:id="rId6" imgW="203040" imgH="266400" progId="Equation.3">
                <p:embed/>
              </p:oleObj>
            </a:graphicData>
          </a:graphic>
        </p:graphicFrame>
        <p:sp>
          <p:nvSpPr>
            <p:cNvPr id="5226" name="Line 48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33" name="Group 154"/>
          <p:cNvGrpSpPr>
            <a:grpSpLocks/>
          </p:cNvGrpSpPr>
          <p:nvPr/>
        </p:nvGrpSpPr>
        <p:grpSpPr bwMode="auto">
          <a:xfrm>
            <a:off x="5875338" y="1798638"/>
            <a:ext cx="2528887" cy="2346325"/>
            <a:chOff x="3701" y="1133"/>
            <a:chExt cx="1593" cy="1478"/>
          </a:xfrm>
        </p:grpSpPr>
        <p:sp>
          <p:nvSpPr>
            <p:cNvPr id="5173" name="Text Box 52"/>
            <p:cNvSpPr txBox="1">
              <a:spLocks noChangeArrowheads="1"/>
            </p:cNvSpPr>
            <p:nvPr/>
          </p:nvSpPr>
          <p:spPr bwMode="auto">
            <a:xfrm>
              <a:off x="3701" y="174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4" name="Text Box 53"/>
            <p:cNvSpPr txBox="1">
              <a:spLocks noChangeArrowheads="1"/>
            </p:cNvSpPr>
            <p:nvPr/>
          </p:nvSpPr>
          <p:spPr bwMode="auto">
            <a:xfrm>
              <a:off x="4163" y="1140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5" name="Text Box 54"/>
            <p:cNvSpPr txBox="1">
              <a:spLocks noChangeArrowheads="1"/>
            </p:cNvSpPr>
            <p:nvPr/>
          </p:nvSpPr>
          <p:spPr bwMode="auto">
            <a:xfrm>
              <a:off x="4394" y="11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6" name="Text Box 55"/>
            <p:cNvSpPr txBox="1">
              <a:spLocks noChangeArrowheads="1"/>
            </p:cNvSpPr>
            <p:nvPr/>
          </p:nvSpPr>
          <p:spPr bwMode="auto">
            <a:xfrm>
              <a:off x="4624" y="11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77" name="Text Box 56"/>
            <p:cNvSpPr txBox="1">
              <a:spLocks noChangeArrowheads="1"/>
            </p:cNvSpPr>
            <p:nvPr/>
          </p:nvSpPr>
          <p:spPr bwMode="auto">
            <a:xfrm>
              <a:off x="5071" y="17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178" name="Group 57"/>
            <p:cNvGrpSpPr>
              <a:grpSpLocks/>
            </p:cNvGrpSpPr>
            <p:nvPr/>
          </p:nvGrpSpPr>
          <p:grpSpPr bwMode="auto">
            <a:xfrm>
              <a:off x="3936" y="1436"/>
              <a:ext cx="1145" cy="257"/>
              <a:chOff x="510" y="1455"/>
              <a:chExt cx="1145" cy="257"/>
            </a:xfrm>
          </p:grpSpPr>
          <p:sp>
            <p:nvSpPr>
              <p:cNvPr id="5206" name="Text Box 58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7" name="Text Box 59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8" name="Text Box 60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9" name="Text Box 61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10" name="Text Box 62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79" name="Group 63"/>
            <p:cNvGrpSpPr>
              <a:grpSpLocks/>
            </p:cNvGrpSpPr>
            <p:nvPr/>
          </p:nvGrpSpPr>
          <p:grpSpPr bwMode="auto">
            <a:xfrm>
              <a:off x="3929" y="1739"/>
              <a:ext cx="1145" cy="257"/>
              <a:chOff x="510" y="1455"/>
              <a:chExt cx="1145" cy="257"/>
            </a:xfrm>
          </p:grpSpPr>
          <p:sp>
            <p:nvSpPr>
              <p:cNvPr id="5201" name="Text Box 6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2" name="Text Box 6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3" name="Text Box 6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4" name="Text Box 6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5" name="Text Box 6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80" name="Group 69"/>
            <p:cNvGrpSpPr>
              <a:grpSpLocks/>
            </p:cNvGrpSpPr>
            <p:nvPr/>
          </p:nvGrpSpPr>
          <p:grpSpPr bwMode="auto">
            <a:xfrm>
              <a:off x="3932" y="2042"/>
              <a:ext cx="1145" cy="257"/>
              <a:chOff x="510" y="1455"/>
              <a:chExt cx="1145" cy="257"/>
            </a:xfrm>
          </p:grpSpPr>
          <p:sp>
            <p:nvSpPr>
              <p:cNvPr id="5196" name="Text Box 70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7" name="Text Box 71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8" name="Text Box 72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99" name="Text Box 73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200" name="Text Box 74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181" name="Text Box 75"/>
            <p:cNvSpPr txBox="1">
              <a:spLocks noChangeArrowheads="1"/>
            </p:cNvSpPr>
            <p:nvPr/>
          </p:nvSpPr>
          <p:spPr bwMode="auto">
            <a:xfrm>
              <a:off x="4165" y="235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2" name="Text Box 76"/>
            <p:cNvSpPr txBox="1">
              <a:spLocks noChangeArrowheads="1"/>
            </p:cNvSpPr>
            <p:nvPr/>
          </p:nvSpPr>
          <p:spPr bwMode="auto">
            <a:xfrm>
              <a:off x="4396" y="236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3" name="Text Box 77"/>
            <p:cNvSpPr txBox="1">
              <a:spLocks noChangeArrowheads="1"/>
            </p:cNvSpPr>
            <p:nvPr/>
          </p:nvSpPr>
          <p:spPr bwMode="auto">
            <a:xfrm>
              <a:off x="4626" y="234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84" name="Oval 79"/>
            <p:cNvSpPr>
              <a:spLocks noChangeArrowheads="1"/>
            </p:cNvSpPr>
            <p:nvPr/>
          </p:nvSpPr>
          <p:spPr bwMode="auto">
            <a:xfrm>
              <a:off x="4010" y="1365"/>
              <a:ext cx="1001" cy="100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Oval 80"/>
            <p:cNvSpPr>
              <a:spLocks noChangeArrowheads="1"/>
            </p:cNvSpPr>
            <p:nvPr/>
          </p:nvSpPr>
          <p:spPr bwMode="auto">
            <a:xfrm>
              <a:off x="3826" y="1173"/>
              <a:ext cx="1368" cy="1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Oval 89"/>
            <p:cNvSpPr>
              <a:spLocks noChangeArrowheads="1"/>
            </p:cNvSpPr>
            <p:nvPr/>
          </p:nvSpPr>
          <p:spPr bwMode="auto">
            <a:xfrm>
              <a:off x="4112" y="1467"/>
              <a:ext cx="797" cy="7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Oval 91"/>
            <p:cNvSpPr>
              <a:spLocks noChangeArrowheads="1"/>
            </p:cNvSpPr>
            <p:nvPr/>
          </p:nvSpPr>
          <p:spPr bwMode="auto">
            <a:xfrm>
              <a:off x="4214" y="1569"/>
              <a:ext cx="592" cy="5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Oval 92"/>
            <p:cNvSpPr>
              <a:spLocks noChangeArrowheads="1"/>
            </p:cNvSpPr>
            <p:nvPr/>
          </p:nvSpPr>
          <p:spPr bwMode="auto">
            <a:xfrm>
              <a:off x="4302" y="1657"/>
              <a:ext cx="417" cy="41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Oval 93"/>
            <p:cNvSpPr>
              <a:spLocks noChangeArrowheads="1"/>
            </p:cNvSpPr>
            <p:nvPr/>
          </p:nvSpPr>
          <p:spPr bwMode="auto">
            <a:xfrm>
              <a:off x="4375" y="1724"/>
              <a:ext cx="283" cy="28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Line 98"/>
            <p:cNvSpPr>
              <a:spLocks noChangeShapeType="1"/>
            </p:cNvSpPr>
            <p:nvPr/>
          </p:nvSpPr>
          <p:spPr bwMode="auto">
            <a:xfrm>
              <a:off x="3852" y="205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1" name="Line 99"/>
            <p:cNvSpPr>
              <a:spLocks noChangeShapeType="1"/>
            </p:cNvSpPr>
            <p:nvPr/>
          </p:nvSpPr>
          <p:spPr bwMode="auto">
            <a:xfrm>
              <a:off x="4025" y="1989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2" name="Line 100"/>
            <p:cNvSpPr>
              <a:spLocks noChangeShapeType="1"/>
            </p:cNvSpPr>
            <p:nvPr/>
          </p:nvSpPr>
          <p:spPr bwMode="auto">
            <a:xfrm>
              <a:off x="4114" y="1928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3" name="Line 101"/>
            <p:cNvSpPr>
              <a:spLocks noChangeShapeType="1"/>
            </p:cNvSpPr>
            <p:nvPr/>
          </p:nvSpPr>
          <p:spPr bwMode="auto">
            <a:xfrm>
              <a:off x="4215" y="1915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4" name="Line 102"/>
            <p:cNvSpPr>
              <a:spLocks noChangeShapeType="1"/>
            </p:cNvSpPr>
            <p:nvPr/>
          </p:nvSpPr>
          <p:spPr bwMode="auto">
            <a:xfrm>
              <a:off x="4304" y="189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95" name="Line 103"/>
            <p:cNvSpPr>
              <a:spLocks noChangeShapeType="1"/>
            </p:cNvSpPr>
            <p:nvPr/>
          </p:nvSpPr>
          <p:spPr bwMode="auto">
            <a:xfrm>
              <a:off x="4376" y="1872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4" name="Object 104"/>
            <p:cNvGraphicFramePr>
              <a:graphicFrameLocks noChangeAspect="1"/>
            </p:cNvGraphicFramePr>
            <p:nvPr/>
          </p:nvGraphicFramePr>
          <p:xfrm>
            <a:off x="3708" y="2064"/>
            <a:ext cx="128" cy="168"/>
          </p:xfrm>
          <a:graphic>
            <a:graphicData uri="http://schemas.openxmlformats.org/presentationml/2006/ole">
              <p:oleObj spid="_x0000_s5124" name="Equation" r:id="rId7" imgW="203040" imgH="266400" progId="Equation.3">
                <p:embed/>
              </p:oleObj>
            </a:graphicData>
          </a:graphic>
        </p:graphicFrame>
        <p:graphicFrame>
          <p:nvGraphicFramePr>
            <p:cNvPr id="5125" name="Object 105"/>
            <p:cNvGraphicFramePr>
              <a:graphicFrameLocks noChangeAspect="1"/>
            </p:cNvGraphicFramePr>
            <p:nvPr/>
          </p:nvGraphicFramePr>
          <p:xfrm>
            <a:off x="4129" y="1260"/>
            <a:ext cx="128" cy="176"/>
          </p:xfrm>
          <a:graphic>
            <a:graphicData uri="http://schemas.openxmlformats.org/presentationml/2006/ole">
              <p:oleObj spid="_x0000_s5125" name="Equation" r:id="rId8" imgW="203040" imgH="279360" progId="Equation.DSMT4">
                <p:embed/>
              </p:oleObj>
            </a:graphicData>
          </a:graphic>
        </p:graphicFrame>
      </p:grpSp>
      <p:grpSp>
        <p:nvGrpSpPr>
          <p:cNvPr id="5134" name="Group 155"/>
          <p:cNvGrpSpPr>
            <a:grpSpLocks/>
          </p:cNvGrpSpPr>
          <p:nvPr/>
        </p:nvGrpSpPr>
        <p:grpSpPr bwMode="auto">
          <a:xfrm>
            <a:off x="5873750" y="4403725"/>
            <a:ext cx="2528888" cy="2346325"/>
            <a:chOff x="3700" y="2774"/>
            <a:chExt cx="1593" cy="1478"/>
          </a:xfrm>
        </p:grpSpPr>
        <p:sp>
          <p:nvSpPr>
            <p:cNvPr id="5135" name="Text Box 108"/>
            <p:cNvSpPr txBox="1">
              <a:spLocks noChangeArrowheads="1"/>
            </p:cNvSpPr>
            <p:nvPr/>
          </p:nvSpPr>
          <p:spPr bwMode="auto">
            <a:xfrm>
              <a:off x="3700" y="338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6" name="Text Box 109"/>
            <p:cNvSpPr txBox="1">
              <a:spLocks noChangeArrowheads="1"/>
            </p:cNvSpPr>
            <p:nvPr/>
          </p:nvSpPr>
          <p:spPr bwMode="auto">
            <a:xfrm>
              <a:off x="4162" y="278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7" name="Text Box 110"/>
            <p:cNvSpPr txBox="1">
              <a:spLocks noChangeArrowheads="1"/>
            </p:cNvSpPr>
            <p:nvPr/>
          </p:nvSpPr>
          <p:spPr bwMode="auto">
            <a:xfrm>
              <a:off x="4393" y="277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8" name="Text Box 111"/>
            <p:cNvSpPr txBox="1">
              <a:spLocks noChangeArrowheads="1"/>
            </p:cNvSpPr>
            <p:nvPr/>
          </p:nvSpPr>
          <p:spPr bwMode="auto">
            <a:xfrm>
              <a:off x="4623" y="2777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39" name="Text Box 112"/>
            <p:cNvSpPr txBox="1">
              <a:spLocks noChangeArrowheads="1"/>
            </p:cNvSpPr>
            <p:nvPr/>
          </p:nvSpPr>
          <p:spPr bwMode="auto">
            <a:xfrm>
              <a:off x="5070" y="338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5140" name="Group 113"/>
            <p:cNvGrpSpPr>
              <a:grpSpLocks/>
            </p:cNvGrpSpPr>
            <p:nvPr/>
          </p:nvGrpSpPr>
          <p:grpSpPr bwMode="auto">
            <a:xfrm>
              <a:off x="3935" y="3077"/>
              <a:ext cx="1145" cy="257"/>
              <a:chOff x="510" y="1455"/>
              <a:chExt cx="1145" cy="257"/>
            </a:xfrm>
          </p:grpSpPr>
          <p:sp>
            <p:nvSpPr>
              <p:cNvPr id="5168" name="Text Box 114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9" name="Text Box 115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0" name="Text Box 116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1" name="Text Box 117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72" name="Text Box 118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41" name="Group 119"/>
            <p:cNvGrpSpPr>
              <a:grpSpLocks/>
            </p:cNvGrpSpPr>
            <p:nvPr/>
          </p:nvGrpSpPr>
          <p:grpSpPr bwMode="auto">
            <a:xfrm>
              <a:off x="3928" y="3380"/>
              <a:ext cx="1145" cy="257"/>
              <a:chOff x="510" y="1455"/>
              <a:chExt cx="1145" cy="257"/>
            </a:xfrm>
          </p:grpSpPr>
          <p:sp>
            <p:nvSpPr>
              <p:cNvPr id="5163" name="Text Box 120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4" name="Text Box 121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5" name="Text Box 122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6" name="Text Box 123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7" name="Text Box 124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5142" name="Group 125"/>
            <p:cNvGrpSpPr>
              <a:grpSpLocks/>
            </p:cNvGrpSpPr>
            <p:nvPr/>
          </p:nvGrpSpPr>
          <p:grpSpPr bwMode="auto">
            <a:xfrm>
              <a:off x="3931" y="3683"/>
              <a:ext cx="1145" cy="257"/>
              <a:chOff x="510" y="1455"/>
              <a:chExt cx="1145" cy="257"/>
            </a:xfrm>
          </p:grpSpPr>
          <p:sp>
            <p:nvSpPr>
              <p:cNvPr id="5158" name="Text Box 126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59" name="Text Box 127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0" name="Text Box 128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1" name="Text Box 129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5162" name="Text Box 130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5143" name="Text Box 131"/>
            <p:cNvSpPr txBox="1">
              <a:spLocks noChangeArrowheads="1"/>
            </p:cNvSpPr>
            <p:nvPr/>
          </p:nvSpPr>
          <p:spPr bwMode="auto">
            <a:xfrm>
              <a:off x="4164" y="399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4" name="Text Box 132"/>
            <p:cNvSpPr txBox="1">
              <a:spLocks noChangeArrowheads="1"/>
            </p:cNvSpPr>
            <p:nvPr/>
          </p:nvSpPr>
          <p:spPr bwMode="auto">
            <a:xfrm>
              <a:off x="4395" y="4002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5" name="Text Box 133"/>
            <p:cNvSpPr txBox="1">
              <a:spLocks noChangeArrowheads="1"/>
            </p:cNvSpPr>
            <p:nvPr/>
          </p:nvSpPr>
          <p:spPr bwMode="auto">
            <a:xfrm>
              <a:off x="4625" y="398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5146" name="Oval 134"/>
            <p:cNvSpPr>
              <a:spLocks noChangeArrowheads="1"/>
            </p:cNvSpPr>
            <p:nvPr/>
          </p:nvSpPr>
          <p:spPr bwMode="auto">
            <a:xfrm>
              <a:off x="4009" y="3006"/>
              <a:ext cx="1001" cy="1001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135"/>
            <p:cNvSpPr>
              <a:spLocks noChangeArrowheads="1"/>
            </p:cNvSpPr>
            <p:nvPr/>
          </p:nvSpPr>
          <p:spPr bwMode="auto">
            <a:xfrm>
              <a:off x="3825" y="2814"/>
              <a:ext cx="1368" cy="1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136"/>
            <p:cNvSpPr>
              <a:spLocks noChangeArrowheads="1"/>
            </p:cNvSpPr>
            <p:nvPr/>
          </p:nvSpPr>
          <p:spPr bwMode="auto">
            <a:xfrm>
              <a:off x="4111" y="3108"/>
              <a:ext cx="797" cy="79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137"/>
            <p:cNvSpPr>
              <a:spLocks noChangeArrowheads="1"/>
            </p:cNvSpPr>
            <p:nvPr/>
          </p:nvSpPr>
          <p:spPr bwMode="auto">
            <a:xfrm>
              <a:off x="4213" y="3210"/>
              <a:ext cx="592" cy="59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138"/>
            <p:cNvSpPr>
              <a:spLocks noChangeArrowheads="1"/>
            </p:cNvSpPr>
            <p:nvPr/>
          </p:nvSpPr>
          <p:spPr bwMode="auto">
            <a:xfrm>
              <a:off x="4301" y="3298"/>
              <a:ext cx="417" cy="417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139"/>
            <p:cNvSpPr>
              <a:spLocks noChangeArrowheads="1"/>
            </p:cNvSpPr>
            <p:nvPr/>
          </p:nvSpPr>
          <p:spPr bwMode="auto">
            <a:xfrm>
              <a:off x="4374" y="3365"/>
              <a:ext cx="283" cy="283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140"/>
            <p:cNvSpPr>
              <a:spLocks noChangeShapeType="1"/>
            </p:cNvSpPr>
            <p:nvPr/>
          </p:nvSpPr>
          <p:spPr bwMode="auto">
            <a:xfrm>
              <a:off x="3851" y="3691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Line 141"/>
            <p:cNvSpPr>
              <a:spLocks noChangeShapeType="1"/>
            </p:cNvSpPr>
            <p:nvPr/>
          </p:nvSpPr>
          <p:spPr bwMode="auto">
            <a:xfrm>
              <a:off x="4024" y="3630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Line 142"/>
            <p:cNvSpPr>
              <a:spLocks noChangeShapeType="1"/>
            </p:cNvSpPr>
            <p:nvPr/>
          </p:nvSpPr>
          <p:spPr bwMode="auto">
            <a:xfrm>
              <a:off x="4113" y="3569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Line 143"/>
            <p:cNvSpPr>
              <a:spLocks noChangeShapeType="1"/>
            </p:cNvSpPr>
            <p:nvPr/>
          </p:nvSpPr>
          <p:spPr bwMode="auto">
            <a:xfrm>
              <a:off x="4214" y="3556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Line 144"/>
            <p:cNvSpPr>
              <a:spLocks noChangeShapeType="1"/>
            </p:cNvSpPr>
            <p:nvPr/>
          </p:nvSpPr>
          <p:spPr bwMode="auto">
            <a:xfrm>
              <a:off x="4303" y="3531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Line 145"/>
            <p:cNvSpPr>
              <a:spLocks noChangeShapeType="1"/>
            </p:cNvSpPr>
            <p:nvPr/>
          </p:nvSpPr>
          <p:spPr bwMode="auto">
            <a:xfrm>
              <a:off x="4375" y="3513"/>
              <a:ext cx="24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5122" name="Object 146"/>
            <p:cNvGraphicFramePr>
              <a:graphicFrameLocks noChangeAspect="1"/>
            </p:cNvGraphicFramePr>
            <p:nvPr/>
          </p:nvGraphicFramePr>
          <p:xfrm>
            <a:off x="3718" y="3687"/>
            <a:ext cx="128" cy="168"/>
          </p:xfrm>
          <a:graphic>
            <a:graphicData uri="http://schemas.openxmlformats.org/presentationml/2006/ole">
              <p:oleObj spid="_x0000_s5122" name="Equation" r:id="rId9" imgW="203040" imgH="266400" progId="Equation.3">
                <p:embed/>
              </p:oleObj>
            </a:graphicData>
          </a:graphic>
        </p:graphicFrame>
        <p:graphicFrame>
          <p:nvGraphicFramePr>
            <p:cNvPr id="5123" name="Object 147"/>
            <p:cNvGraphicFramePr>
              <a:graphicFrameLocks noChangeAspect="1"/>
            </p:cNvGraphicFramePr>
            <p:nvPr/>
          </p:nvGraphicFramePr>
          <p:xfrm>
            <a:off x="4120" y="2909"/>
            <a:ext cx="128" cy="176"/>
          </p:xfrm>
          <a:graphic>
            <a:graphicData uri="http://schemas.openxmlformats.org/presentationml/2006/ole">
              <p:oleObj spid="_x0000_s5123" name="Equation" r:id="rId10" imgW="203040" imgH="27936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Faraday’s Law Reformulated</a:t>
            </a:r>
          </a:p>
        </p:txBody>
      </p:sp>
      <p:sp>
        <p:nvSpPr>
          <p:cNvPr id="615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a charge q</a:t>
            </a:r>
            <a:r>
              <a:rPr lang="en-GB" sz="2000" baseline="-25000" smtClean="0"/>
              <a:t>0</a:t>
            </a:r>
            <a:r>
              <a:rPr lang="en-GB" sz="2000" smtClean="0"/>
              <a:t> moving round the circular path below: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Work done on charge: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Work also given by:</a:t>
            </a:r>
          </a:p>
        </p:txBody>
      </p:sp>
      <p:sp>
        <p:nvSpPr>
          <p:cNvPr id="615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Equating two expressions we see: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Combining </a:t>
            </a:r>
            <a:r>
              <a:rPr lang="en-GB" sz="2000" dirty="0" smtClean="0"/>
              <a:t>this with expression for Faraday’s law…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…we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This is the mathematical expression of our restatement of Faraday’s law: a changing magnetic field induces an electric field.</a:t>
            </a:r>
          </a:p>
        </p:txBody>
      </p:sp>
      <p:grpSp>
        <p:nvGrpSpPr>
          <p:cNvPr id="6157" name="Group 50"/>
          <p:cNvGrpSpPr>
            <a:grpSpLocks/>
          </p:cNvGrpSpPr>
          <p:nvPr/>
        </p:nvGrpSpPr>
        <p:grpSpPr bwMode="auto">
          <a:xfrm>
            <a:off x="1277938" y="2263775"/>
            <a:ext cx="2528887" cy="2346325"/>
            <a:chOff x="805" y="1426"/>
            <a:chExt cx="1593" cy="1478"/>
          </a:xfrm>
        </p:grpSpPr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59" name="Text Box 8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0" name="Text Box 9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1" name="Text Box 10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2" name="Text Box 11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6163" name="Group 12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6184" name="Text Box 13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5" name="Text Box 14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6" name="Text Box 15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7" name="Text Box 16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8" name="Text Box 17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6164" name="Group 18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6179" name="Text Box 19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0" name="Text Box 20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1" name="Text Box 21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2" name="Text Box 22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83" name="Text Box 23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6165" name="Group 24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6174" name="Text Box 2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5" name="Text Box 2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6" name="Text Box 2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7" name="Text Box 2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6178" name="Text Box 2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6166" name="Text Box 30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7" name="Text Box 31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6168" name="Text Box 32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6151" name="Object 33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6151" name="Equation" r:id="rId4" imgW="203040" imgH="279360" progId="Equation.DSMT4">
                <p:embed/>
              </p:oleObj>
            </a:graphicData>
          </a:graphic>
        </p:graphicFrame>
        <p:sp>
          <p:nvSpPr>
            <p:cNvPr id="6169" name="Oval 34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Line 35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1" name="Text Box 38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6172" name="Line 39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6152" name="Object 40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6152" name="Equation" r:id="rId5" imgW="203040" imgH="266400" progId="Equation.3">
                <p:embed/>
              </p:oleObj>
            </a:graphicData>
          </a:graphic>
        </p:graphicFrame>
        <p:graphicFrame>
          <p:nvGraphicFramePr>
            <p:cNvPr id="6153" name="Object 41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6153" name="Equation" r:id="rId6" imgW="203040" imgH="266400" progId="Equation.3">
                <p:embed/>
              </p:oleObj>
            </a:graphicData>
          </a:graphic>
        </p:graphicFrame>
        <p:sp>
          <p:nvSpPr>
            <p:cNvPr id="6173" name="Line 42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6146" name="Object 45"/>
          <p:cNvGraphicFramePr>
            <a:graphicFrameLocks noChangeAspect="1"/>
          </p:cNvGraphicFramePr>
          <p:nvPr/>
        </p:nvGraphicFramePr>
        <p:xfrm>
          <a:off x="920750" y="5053013"/>
          <a:ext cx="2463800" cy="431800"/>
        </p:xfrm>
        <a:graphic>
          <a:graphicData uri="http://schemas.openxmlformats.org/presentationml/2006/ole">
            <p:oleObj spid="_x0000_s6146" name="Equation" r:id="rId7" imgW="2463480" imgH="431640" progId="Equation.3">
              <p:embed/>
            </p:oleObj>
          </a:graphicData>
        </a:graphic>
      </p:graphicFrame>
      <p:graphicFrame>
        <p:nvGraphicFramePr>
          <p:cNvPr id="6147" name="Object 46"/>
          <p:cNvGraphicFramePr>
            <a:graphicFrameLocks noChangeAspect="1"/>
          </p:cNvGraphicFramePr>
          <p:nvPr/>
        </p:nvGraphicFramePr>
        <p:xfrm>
          <a:off x="908050" y="6084888"/>
          <a:ext cx="1003300" cy="330200"/>
        </p:xfrm>
        <a:graphic>
          <a:graphicData uri="http://schemas.openxmlformats.org/presentationml/2006/ole">
            <p:oleObj spid="_x0000_s6147" name="Equation" r:id="rId8" imgW="1002960" imgH="330120" progId="Equation.3">
              <p:embed/>
            </p:oleObj>
          </a:graphicData>
        </a:graphic>
      </p:graphicFrame>
      <p:graphicFrame>
        <p:nvGraphicFramePr>
          <p:cNvPr id="6148" name="Object 47"/>
          <p:cNvGraphicFramePr>
            <a:graphicFrameLocks noChangeAspect="1"/>
          </p:cNvGraphicFramePr>
          <p:nvPr/>
        </p:nvGraphicFramePr>
        <p:xfrm>
          <a:off x="5462588" y="1881188"/>
          <a:ext cx="4038600" cy="939800"/>
        </p:xfrm>
        <a:graphic>
          <a:graphicData uri="http://schemas.openxmlformats.org/presentationml/2006/ole">
            <p:oleObj spid="_x0000_s6148" name="Equation" r:id="rId9" imgW="4038480" imgH="939600" progId="Equation.DSMT4">
              <p:embed/>
            </p:oleObj>
          </a:graphicData>
        </a:graphic>
      </p:graphicFrame>
      <p:graphicFrame>
        <p:nvGraphicFramePr>
          <p:cNvPr id="6149" name="Object 48"/>
          <p:cNvGraphicFramePr>
            <a:graphicFrameLocks noChangeAspect="1"/>
          </p:cNvGraphicFramePr>
          <p:nvPr/>
        </p:nvGraphicFramePr>
        <p:xfrm>
          <a:off x="5480050" y="3506788"/>
          <a:ext cx="1143000" cy="609600"/>
        </p:xfrm>
        <a:graphic>
          <a:graphicData uri="http://schemas.openxmlformats.org/presentationml/2006/ole">
            <p:oleObj spid="_x0000_s6149" name="Equation" r:id="rId10" imgW="1143000" imgH="609480" progId="Equation.3">
              <p:embed/>
            </p:oleObj>
          </a:graphicData>
        </a:graphic>
      </p:graphicFrame>
      <p:graphicFrame>
        <p:nvGraphicFramePr>
          <p:cNvPr id="6150" name="Object 49"/>
          <p:cNvGraphicFramePr>
            <a:graphicFrameLocks noChangeAspect="1"/>
          </p:cNvGraphicFramePr>
          <p:nvPr/>
        </p:nvGraphicFramePr>
        <p:xfrm>
          <a:off x="5476875" y="4468813"/>
          <a:ext cx="3111500" cy="622300"/>
        </p:xfrm>
        <a:graphic>
          <a:graphicData uri="http://schemas.openxmlformats.org/presentationml/2006/ole">
            <p:oleObj spid="_x0000_s6150" name="Equation" r:id="rId11" imgW="3111480" imgH="622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Another Look at Electric Potential</a:t>
            </a:r>
          </a:p>
        </p:txBody>
      </p:sp>
      <p:sp>
        <p:nvSpPr>
          <p:cNvPr id="71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Electric fields induced by changing magnetic fields are different to those caused by static charges.</a:t>
            </a:r>
          </a:p>
          <a:p>
            <a:pPr eaLnBrk="1" hangingPunct="1"/>
            <a:r>
              <a:rPr lang="en-GB" sz="2000" smtClean="0"/>
              <a:t>Induced fields lines form closed loops, those caused by charges start on +ive and finish on –ive charges.</a:t>
            </a:r>
          </a:p>
          <a:p>
            <a:pPr eaLnBrk="1" hangingPunct="1"/>
            <a:r>
              <a:rPr lang="en-GB" sz="2000" smtClean="0"/>
              <a:t>Electric potential has no meaning for induced E fields.</a:t>
            </a:r>
          </a:p>
          <a:p>
            <a:pPr eaLnBrk="1" hangingPunct="1"/>
            <a:r>
              <a:rPr lang="en-GB" sz="2000" smtClean="0"/>
              <a:t>Recall definition of electric potential: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(We introduced this expression before we knew about induced electric fields!)</a:t>
            </a:r>
          </a:p>
          <a:p>
            <a:pPr eaLnBrk="1" hangingPunct="1"/>
            <a:r>
              <a:rPr lang="en-GB" sz="2000" smtClean="0"/>
              <a:t>See this in example opposite.</a:t>
            </a:r>
          </a:p>
        </p:txBody>
      </p:sp>
      <p:sp>
        <p:nvSpPr>
          <p:cNvPr id="71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Consider going round loop in: 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Initial, final positions same:</a:t>
            </a:r>
          </a:p>
          <a:p>
            <a:pPr eaLnBrk="1" hangingPunct="1"/>
            <a:r>
              <a:rPr lang="en-GB" sz="2000" smtClean="0"/>
              <a:t>However, because of changing </a:t>
            </a:r>
            <a:br>
              <a:rPr lang="en-GB" sz="2000" smtClean="0"/>
            </a:br>
            <a:r>
              <a:rPr lang="en-GB" sz="2000" smtClean="0"/>
              <a:t>B field answer should be:</a:t>
            </a:r>
            <a:br>
              <a:rPr lang="en-GB" sz="2000" smtClean="0"/>
            </a:br>
            <a:r>
              <a:rPr lang="en-GB" sz="2000" smtClean="0"/>
              <a:t/>
            </a:r>
            <a:br>
              <a:rPr lang="en-GB" sz="2000" smtClean="0"/>
            </a:br>
            <a:endParaRPr lang="en-GB" sz="2000" smtClean="0"/>
          </a:p>
          <a:p>
            <a:pPr eaLnBrk="1" hangingPunct="1"/>
            <a:r>
              <a:rPr lang="en-GB" sz="2000" smtClean="0"/>
              <a:t>Facit: potential undefined for E fields induced by B fields.</a:t>
            </a: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949325" y="4487863"/>
          <a:ext cx="1930400" cy="736600"/>
        </p:xfrm>
        <a:graphic>
          <a:graphicData uri="http://schemas.openxmlformats.org/presentationml/2006/ole">
            <p:oleObj spid="_x0000_s7170" name="Equation" r:id="rId4" imgW="1930320" imgH="736560" progId="Equation.3">
              <p:embed/>
            </p:oleObj>
          </a:graphicData>
        </a:graphic>
      </p:graphicFrame>
      <p:grpSp>
        <p:nvGrpSpPr>
          <p:cNvPr id="7179" name="Group 8"/>
          <p:cNvGrpSpPr>
            <a:grpSpLocks/>
          </p:cNvGrpSpPr>
          <p:nvPr/>
        </p:nvGrpSpPr>
        <p:grpSpPr bwMode="auto">
          <a:xfrm>
            <a:off x="6072188" y="1860550"/>
            <a:ext cx="2528887" cy="2346325"/>
            <a:chOff x="805" y="1426"/>
            <a:chExt cx="1593" cy="1478"/>
          </a:xfrm>
        </p:grpSpPr>
        <p:sp>
          <p:nvSpPr>
            <p:cNvPr id="7180" name="Text Box 9"/>
            <p:cNvSpPr txBox="1">
              <a:spLocks noChangeArrowheads="1"/>
            </p:cNvSpPr>
            <p:nvPr/>
          </p:nvSpPr>
          <p:spPr bwMode="auto">
            <a:xfrm>
              <a:off x="805" y="203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1267" y="1433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2" name="Text Box 11"/>
            <p:cNvSpPr txBox="1">
              <a:spLocks noChangeArrowheads="1"/>
            </p:cNvSpPr>
            <p:nvPr/>
          </p:nvSpPr>
          <p:spPr bwMode="auto">
            <a:xfrm>
              <a:off x="1498" y="1426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3" name="Text Box 12"/>
            <p:cNvSpPr txBox="1">
              <a:spLocks noChangeArrowheads="1"/>
            </p:cNvSpPr>
            <p:nvPr/>
          </p:nvSpPr>
          <p:spPr bwMode="auto">
            <a:xfrm>
              <a:off x="1728" y="1429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4" name="Text Box 13"/>
            <p:cNvSpPr txBox="1">
              <a:spLocks noChangeArrowheads="1"/>
            </p:cNvSpPr>
            <p:nvPr/>
          </p:nvSpPr>
          <p:spPr bwMode="auto">
            <a:xfrm>
              <a:off x="2175" y="2038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pSp>
          <p:nvGrpSpPr>
            <p:cNvPr id="7185" name="Group 14"/>
            <p:cNvGrpSpPr>
              <a:grpSpLocks/>
            </p:cNvGrpSpPr>
            <p:nvPr/>
          </p:nvGrpSpPr>
          <p:grpSpPr bwMode="auto">
            <a:xfrm>
              <a:off x="1040" y="1729"/>
              <a:ext cx="1145" cy="257"/>
              <a:chOff x="510" y="1455"/>
              <a:chExt cx="1145" cy="257"/>
            </a:xfrm>
          </p:grpSpPr>
          <p:sp>
            <p:nvSpPr>
              <p:cNvPr id="7206" name="Text Box 15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7" name="Text Box 16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8" name="Text Box 17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9" name="Text Box 18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10" name="Text Box 19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7186" name="Group 20"/>
            <p:cNvGrpSpPr>
              <a:grpSpLocks/>
            </p:cNvGrpSpPr>
            <p:nvPr/>
          </p:nvGrpSpPr>
          <p:grpSpPr bwMode="auto">
            <a:xfrm>
              <a:off x="1033" y="2032"/>
              <a:ext cx="1145" cy="257"/>
              <a:chOff x="510" y="1455"/>
              <a:chExt cx="1145" cy="257"/>
            </a:xfrm>
          </p:grpSpPr>
          <p:sp>
            <p:nvSpPr>
              <p:cNvPr id="7201" name="Text Box 21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2" name="Text Box 22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3" name="Text Box 23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4" name="Text Box 24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5" name="Text Box 25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grpSp>
          <p:nvGrpSpPr>
            <p:cNvPr id="7187" name="Group 26"/>
            <p:cNvGrpSpPr>
              <a:grpSpLocks/>
            </p:cNvGrpSpPr>
            <p:nvPr/>
          </p:nvGrpSpPr>
          <p:grpSpPr bwMode="auto">
            <a:xfrm>
              <a:off x="1036" y="2335"/>
              <a:ext cx="1145" cy="257"/>
              <a:chOff x="510" y="1455"/>
              <a:chExt cx="1145" cy="257"/>
            </a:xfrm>
          </p:grpSpPr>
          <p:sp>
            <p:nvSpPr>
              <p:cNvPr id="7196" name="Text Box 27"/>
              <p:cNvSpPr txBox="1">
                <a:spLocks noChangeArrowheads="1"/>
              </p:cNvSpPr>
              <p:nvPr/>
            </p:nvSpPr>
            <p:spPr bwMode="auto">
              <a:xfrm>
                <a:off x="510" y="1459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740" y="1462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8" name="Text Box 29"/>
              <p:cNvSpPr txBox="1">
                <a:spLocks noChangeArrowheads="1"/>
              </p:cNvSpPr>
              <p:nvPr/>
            </p:nvSpPr>
            <p:spPr bwMode="auto">
              <a:xfrm>
                <a:off x="971" y="1455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199" name="Text Box 30"/>
              <p:cNvSpPr txBox="1">
                <a:spLocks noChangeArrowheads="1"/>
              </p:cNvSpPr>
              <p:nvPr/>
            </p:nvSpPr>
            <p:spPr bwMode="auto">
              <a:xfrm>
                <a:off x="1201" y="1458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  <p:sp>
            <p:nvSpPr>
              <p:cNvPr id="7200" name="Text Box 31"/>
              <p:cNvSpPr txBox="1">
                <a:spLocks noChangeArrowheads="1"/>
              </p:cNvSpPr>
              <p:nvPr/>
            </p:nvSpPr>
            <p:spPr bwMode="auto">
              <a:xfrm>
                <a:off x="1432" y="1461"/>
                <a:ext cx="22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="1">
                    <a:solidFill>
                      <a:srgbClr val="3333FF"/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X</a:t>
                </a:r>
              </a:p>
            </p:txBody>
          </p:sp>
        </p:grpSp>
        <p:sp>
          <p:nvSpPr>
            <p:cNvPr id="7188" name="Text Box 32"/>
            <p:cNvSpPr txBox="1">
              <a:spLocks noChangeArrowheads="1"/>
            </p:cNvSpPr>
            <p:nvPr/>
          </p:nvSpPr>
          <p:spPr bwMode="auto">
            <a:xfrm>
              <a:off x="1269" y="2645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89" name="Text Box 33"/>
            <p:cNvSpPr txBox="1">
              <a:spLocks noChangeArrowheads="1"/>
            </p:cNvSpPr>
            <p:nvPr/>
          </p:nvSpPr>
          <p:spPr bwMode="auto">
            <a:xfrm>
              <a:off x="1500" y="2654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sp>
          <p:nvSpPr>
            <p:cNvPr id="7190" name="Text Box 34"/>
            <p:cNvSpPr txBox="1">
              <a:spLocks noChangeArrowheads="1"/>
            </p:cNvSpPr>
            <p:nvPr/>
          </p:nvSpPr>
          <p:spPr bwMode="auto">
            <a:xfrm>
              <a:off x="1730" y="2641"/>
              <a:ext cx="22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3333FF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X</a:t>
              </a:r>
            </a:p>
          </p:txBody>
        </p:sp>
        <p:graphicFrame>
          <p:nvGraphicFramePr>
            <p:cNvPr id="7173" name="Object 35"/>
            <p:cNvGraphicFramePr>
              <a:graphicFrameLocks noChangeAspect="1"/>
            </p:cNvGraphicFramePr>
            <p:nvPr/>
          </p:nvGraphicFramePr>
          <p:xfrm>
            <a:off x="1218" y="1557"/>
            <a:ext cx="128" cy="176"/>
          </p:xfrm>
          <a:graphic>
            <a:graphicData uri="http://schemas.openxmlformats.org/presentationml/2006/ole">
              <p:oleObj spid="_x0000_s7173" name="Equation" r:id="rId5" imgW="203040" imgH="279360" progId="Equation.DSMT4">
                <p:embed/>
              </p:oleObj>
            </a:graphicData>
          </a:graphic>
        </p:graphicFrame>
        <p:sp>
          <p:nvSpPr>
            <p:cNvPr id="7191" name="Oval 36"/>
            <p:cNvSpPr>
              <a:spLocks noChangeArrowheads="1"/>
            </p:cNvSpPr>
            <p:nvPr/>
          </p:nvSpPr>
          <p:spPr bwMode="auto">
            <a:xfrm>
              <a:off x="1125" y="1686"/>
              <a:ext cx="953" cy="95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Line 37"/>
            <p:cNvSpPr>
              <a:spLocks noChangeShapeType="1"/>
            </p:cNvSpPr>
            <p:nvPr/>
          </p:nvSpPr>
          <p:spPr bwMode="auto">
            <a:xfrm flipV="1">
              <a:off x="1605" y="1921"/>
              <a:ext cx="422" cy="2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Text Box 38"/>
            <p:cNvSpPr txBox="1">
              <a:spLocks noChangeArrowheads="1"/>
            </p:cNvSpPr>
            <p:nvPr/>
          </p:nvSpPr>
          <p:spPr bwMode="auto">
            <a:xfrm>
              <a:off x="1691" y="1858"/>
              <a:ext cx="1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r</a:t>
              </a:r>
            </a:p>
          </p:txBody>
        </p:sp>
        <p:sp>
          <p:nvSpPr>
            <p:cNvPr id="7194" name="Line 39"/>
            <p:cNvSpPr>
              <a:spLocks noChangeShapeType="1"/>
            </p:cNvSpPr>
            <p:nvPr/>
          </p:nvSpPr>
          <p:spPr bwMode="auto">
            <a:xfrm>
              <a:off x="1129" y="2143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aphicFrame>
          <p:nvGraphicFramePr>
            <p:cNvPr id="7174" name="Object 40"/>
            <p:cNvGraphicFramePr>
              <a:graphicFrameLocks noChangeAspect="1"/>
            </p:cNvGraphicFramePr>
            <p:nvPr/>
          </p:nvGraphicFramePr>
          <p:xfrm>
            <a:off x="974" y="2152"/>
            <a:ext cx="128" cy="168"/>
          </p:xfrm>
          <a:graphic>
            <a:graphicData uri="http://schemas.openxmlformats.org/presentationml/2006/ole">
              <p:oleObj spid="_x0000_s7174" name="Equation" r:id="rId6" imgW="203040" imgH="266400" progId="Equation.3">
                <p:embed/>
              </p:oleObj>
            </a:graphicData>
          </a:graphic>
        </p:graphicFrame>
        <p:graphicFrame>
          <p:nvGraphicFramePr>
            <p:cNvPr id="7175" name="Object 41"/>
            <p:cNvGraphicFramePr>
              <a:graphicFrameLocks noChangeAspect="1"/>
            </p:cNvGraphicFramePr>
            <p:nvPr/>
          </p:nvGraphicFramePr>
          <p:xfrm>
            <a:off x="2107" y="1917"/>
            <a:ext cx="128" cy="168"/>
          </p:xfrm>
          <a:graphic>
            <a:graphicData uri="http://schemas.openxmlformats.org/presentationml/2006/ole">
              <p:oleObj spid="_x0000_s7175" name="Equation" r:id="rId7" imgW="203040" imgH="266400" progId="Equation.3">
                <p:embed/>
              </p:oleObj>
            </a:graphicData>
          </a:graphic>
        </p:graphicFrame>
        <p:sp>
          <p:nvSpPr>
            <p:cNvPr id="7195" name="Line 42"/>
            <p:cNvSpPr>
              <a:spLocks noChangeShapeType="1"/>
            </p:cNvSpPr>
            <p:nvPr/>
          </p:nvSpPr>
          <p:spPr bwMode="auto">
            <a:xfrm flipV="1">
              <a:off x="2079" y="1932"/>
              <a:ext cx="0" cy="2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aphicFrame>
        <p:nvGraphicFramePr>
          <p:cNvPr id="7171" name="Object 43"/>
          <p:cNvGraphicFramePr>
            <a:graphicFrameLocks noChangeAspect="1"/>
          </p:cNvGraphicFramePr>
          <p:nvPr/>
        </p:nvGraphicFramePr>
        <p:xfrm>
          <a:off x="5465763" y="5068888"/>
          <a:ext cx="1727200" cy="609600"/>
        </p:xfrm>
        <a:graphic>
          <a:graphicData uri="http://schemas.openxmlformats.org/presentationml/2006/ole">
            <p:oleObj spid="_x0000_s7171" name="Equation" r:id="rId8" imgW="1726920" imgH="609480" progId="Equation.3">
              <p:embed/>
            </p:oleObj>
          </a:graphicData>
        </a:graphic>
      </p:graphicFrame>
      <p:graphicFrame>
        <p:nvGraphicFramePr>
          <p:cNvPr id="7172" name="Object 45"/>
          <p:cNvGraphicFramePr>
            <a:graphicFrameLocks noChangeAspect="1"/>
          </p:cNvGraphicFramePr>
          <p:nvPr/>
        </p:nvGraphicFramePr>
        <p:xfrm>
          <a:off x="8337550" y="4064000"/>
          <a:ext cx="1168400" cy="431800"/>
        </p:xfrm>
        <a:graphic>
          <a:graphicData uri="http://schemas.openxmlformats.org/presentationml/2006/ole">
            <p:oleObj spid="_x0000_s7172" name="Equation" r:id="rId9" imgW="1168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643</TotalTime>
  <Words>754</Words>
  <Application>Microsoft Office PowerPoint</Application>
  <PresentationFormat>A4 Paper (210x297 mm)</PresentationFormat>
  <Paragraphs>297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TimA4Landscape</vt:lpstr>
      <vt:lpstr>Equation</vt:lpstr>
      <vt:lpstr>MathType 6.0 Equation</vt:lpstr>
      <vt:lpstr>Lecture 16 </vt:lpstr>
      <vt:lpstr>Electromagnetic Induction</vt:lpstr>
      <vt:lpstr>Lenz’s Law</vt:lpstr>
      <vt:lpstr>Induction and Energy Transfer</vt:lpstr>
      <vt:lpstr>Induction and Energy Transfer: Eddy Currents</vt:lpstr>
      <vt:lpstr>Induced Electric Fields</vt:lpstr>
      <vt:lpstr>Induced Electric Fields</vt:lpstr>
      <vt:lpstr>Faraday’s Law Reformulated</vt:lpstr>
      <vt:lpstr>Another Look at Electric Potential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Tim Greenshaw</dc:creator>
  <cp:lastModifiedBy>Tim Greenshaw</cp:lastModifiedBy>
  <cp:revision>71</cp:revision>
  <dcterms:created xsi:type="dcterms:W3CDTF">2005-11-06T16:05:22Z</dcterms:created>
  <dcterms:modified xsi:type="dcterms:W3CDTF">2010-11-22T13:43:37Z</dcterms:modified>
</cp:coreProperties>
</file>