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3" r:id="rId2"/>
    <p:sldId id="295" r:id="rId3"/>
    <p:sldId id="296" r:id="rId4"/>
    <p:sldId id="297" r:id="rId5"/>
    <p:sldId id="298" r:id="rId6"/>
    <p:sldId id="299" r:id="rId7"/>
    <p:sldId id="300" r:id="rId8"/>
    <p:sldId id="302" r:id="rId9"/>
    <p:sldId id="301" r:id="rId10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5" autoAdjust="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8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9983C05-1FB6-47F6-870E-46E2B3C328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E2276-4BFE-4FA9-A6A8-8E77E0C0DDDB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DE866-BCC5-475C-95F3-9EEE5B134EC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D2B04-B288-4DD9-90B1-49F97C48186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E193D-CED5-42C5-B69B-EEA5EAAEA290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4BB78-6F2A-42B0-81E0-D5DAEC333983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DB2B8-C974-4D2C-9D4A-BE4542225AAE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0FF3A6-4018-49EE-B713-1642C3537327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F2E8D-693B-450E-81FC-0FBF496B4A7A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14.jpeg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15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Ampere’s Law.</a:t>
            </a:r>
          </a:p>
          <a:p>
            <a:pPr lvl="1"/>
            <a:r>
              <a:rPr lang="en-GB" dirty="0" smtClean="0"/>
              <a:t>Magnetic fields associated with straight wires.</a:t>
            </a:r>
          </a:p>
          <a:p>
            <a:pPr lvl="1"/>
            <a:r>
              <a:rPr lang="en-GB" dirty="0" smtClean="0"/>
              <a:t>B fields in solenoids and toroids.</a:t>
            </a:r>
          </a:p>
          <a:p>
            <a:pPr lvl="1"/>
            <a:r>
              <a:rPr lang="en-GB" dirty="0" smtClean="0"/>
              <a:t>The magnetic dipole due to a current loop.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State Ampere’s Law in words and as a mathematical formula.</a:t>
            </a:r>
          </a:p>
          <a:p>
            <a:r>
              <a:rPr lang="en-GB" dirty="0" smtClean="0"/>
              <a:t>Using Ampere’s Law, determine the strength of the magnetic field in the centre of a long, current carrying solenoid.</a:t>
            </a:r>
          </a:p>
          <a:p>
            <a:r>
              <a:rPr lang="en-GB" dirty="0" smtClean="0"/>
              <a:t>Explain how the direction of the magnetic field due to a current loop can be determined.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Ampere’s Law</a:t>
            </a:r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Despite the name, this law was first deduced by Maxwell!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Ampere’s law:</a:t>
            </a: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Can be written: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Determine sign of current using yet another right hand rule. </a:t>
            </a:r>
          </a:p>
          <a:p>
            <a:pPr eaLnBrk="1" hangingPunct="1"/>
            <a:r>
              <a:rPr lang="en-GB" sz="2000" dirty="0" smtClean="0"/>
              <a:t>Curl right hand round </a:t>
            </a:r>
            <a:r>
              <a:rPr lang="en-GB" sz="2000" dirty="0" err="1" smtClean="0"/>
              <a:t>amperian</a:t>
            </a:r>
            <a:r>
              <a:rPr lang="en-GB" sz="2000" dirty="0" smtClean="0"/>
              <a:t> loop so fingers point along direction of integration, currents in direction of thumb assigned +</a:t>
            </a:r>
            <a:r>
              <a:rPr lang="en-GB" sz="2000" dirty="0" err="1" smtClean="0"/>
              <a:t>ive</a:t>
            </a:r>
            <a:r>
              <a:rPr lang="en-GB" sz="2000" dirty="0" smtClean="0"/>
              <a:t> sign, in opposite direction –</a:t>
            </a:r>
            <a:r>
              <a:rPr lang="en-GB" sz="2000" dirty="0" err="1" smtClean="0"/>
              <a:t>ive</a:t>
            </a:r>
            <a:r>
              <a:rPr lang="en-GB" sz="2000" dirty="0" smtClean="0"/>
              <a:t> sign.</a:t>
            </a:r>
          </a:p>
          <a:p>
            <a:pPr eaLnBrk="1" hangingPunct="1"/>
            <a:r>
              <a:rPr lang="en-GB" sz="2000" dirty="0" smtClean="0"/>
              <a:t>Now have </a:t>
            </a:r>
          </a:p>
        </p:txBody>
      </p:sp>
      <p:grpSp>
        <p:nvGrpSpPr>
          <p:cNvPr id="1034" name="Group 32"/>
          <p:cNvGrpSpPr>
            <a:grpSpLocks/>
          </p:cNvGrpSpPr>
          <p:nvPr/>
        </p:nvGrpSpPr>
        <p:grpSpPr bwMode="auto">
          <a:xfrm>
            <a:off x="354013" y="2276475"/>
            <a:ext cx="4421187" cy="3009900"/>
            <a:chOff x="223" y="1434"/>
            <a:chExt cx="2785" cy="1896"/>
          </a:xfrm>
        </p:grpSpPr>
        <p:sp>
          <p:nvSpPr>
            <p:cNvPr id="1035" name="Oval 9"/>
            <p:cNvSpPr>
              <a:spLocks noChangeArrowheads="1"/>
            </p:cNvSpPr>
            <p:nvPr/>
          </p:nvSpPr>
          <p:spPr bwMode="auto">
            <a:xfrm>
              <a:off x="780" y="2595"/>
              <a:ext cx="255" cy="2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b="1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1036" name="Group 11"/>
            <p:cNvGrpSpPr>
              <a:grpSpLocks/>
            </p:cNvGrpSpPr>
            <p:nvPr/>
          </p:nvGrpSpPr>
          <p:grpSpPr bwMode="auto">
            <a:xfrm>
              <a:off x="223" y="1888"/>
              <a:ext cx="255" cy="255"/>
              <a:chOff x="538" y="1879"/>
              <a:chExt cx="255" cy="255"/>
            </a:xfrm>
          </p:grpSpPr>
          <p:sp>
            <p:nvSpPr>
              <p:cNvPr id="1054" name="Oval 7"/>
              <p:cNvSpPr>
                <a:spLocks noChangeArrowheads="1"/>
              </p:cNvSpPr>
              <p:nvPr/>
            </p:nvSpPr>
            <p:spPr bwMode="auto">
              <a:xfrm>
                <a:off x="538" y="1879"/>
                <a:ext cx="255" cy="25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055" name="Oval 10"/>
              <p:cNvSpPr>
                <a:spLocks noChangeArrowheads="1"/>
              </p:cNvSpPr>
              <p:nvPr/>
            </p:nvSpPr>
            <p:spPr bwMode="auto">
              <a:xfrm>
                <a:off x="638" y="197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7" name="Group 12"/>
            <p:cNvGrpSpPr>
              <a:grpSpLocks/>
            </p:cNvGrpSpPr>
            <p:nvPr/>
          </p:nvGrpSpPr>
          <p:grpSpPr bwMode="auto">
            <a:xfrm>
              <a:off x="1536" y="1841"/>
              <a:ext cx="255" cy="255"/>
              <a:chOff x="538" y="1879"/>
              <a:chExt cx="255" cy="255"/>
            </a:xfrm>
          </p:grpSpPr>
          <p:sp>
            <p:nvSpPr>
              <p:cNvPr id="1052" name="Oval 13"/>
              <p:cNvSpPr>
                <a:spLocks noChangeArrowheads="1"/>
              </p:cNvSpPr>
              <p:nvPr/>
            </p:nvSpPr>
            <p:spPr bwMode="auto">
              <a:xfrm>
                <a:off x="538" y="1879"/>
                <a:ext cx="255" cy="25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053" name="Oval 14"/>
              <p:cNvSpPr>
                <a:spLocks noChangeArrowheads="1"/>
              </p:cNvSpPr>
              <p:nvPr/>
            </p:nvSpPr>
            <p:spPr bwMode="auto">
              <a:xfrm>
                <a:off x="638" y="197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8" name="Freeform 15"/>
            <p:cNvSpPr>
              <a:spLocks/>
            </p:cNvSpPr>
            <p:nvPr/>
          </p:nvSpPr>
          <p:spPr bwMode="auto">
            <a:xfrm>
              <a:off x="359" y="1495"/>
              <a:ext cx="1773" cy="1607"/>
            </a:xfrm>
            <a:custGeom>
              <a:avLst/>
              <a:gdLst>
                <a:gd name="T0" fmla="*/ 1271 w 1773"/>
                <a:gd name="T1" fmla="*/ 1045 h 1607"/>
                <a:gd name="T2" fmla="*/ 1602 w 1773"/>
                <a:gd name="T3" fmla="*/ 780 h 1607"/>
                <a:gd name="T4" fmla="*/ 1762 w 1773"/>
                <a:gd name="T5" fmla="*/ 403 h 1607"/>
                <a:gd name="T6" fmla="*/ 1668 w 1773"/>
                <a:gd name="T7" fmla="*/ 100 h 1607"/>
                <a:gd name="T8" fmla="*/ 1356 w 1773"/>
                <a:gd name="T9" fmla="*/ 6 h 1607"/>
                <a:gd name="T10" fmla="*/ 1073 w 1773"/>
                <a:gd name="T11" fmla="*/ 63 h 1607"/>
                <a:gd name="T12" fmla="*/ 893 w 1773"/>
                <a:gd name="T13" fmla="*/ 280 h 1607"/>
                <a:gd name="T14" fmla="*/ 724 w 1773"/>
                <a:gd name="T15" fmla="*/ 525 h 1607"/>
                <a:gd name="T16" fmla="*/ 554 w 1773"/>
                <a:gd name="T17" fmla="*/ 620 h 1607"/>
                <a:gd name="T18" fmla="*/ 336 w 1773"/>
                <a:gd name="T19" fmla="*/ 667 h 1607"/>
                <a:gd name="T20" fmla="*/ 91 w 1773"/>
                <a:gd name="T21" fmla="*/ 818 h 1607"/>
                <a:gd name="T22" fmla="*/ 15 w 1773"/>
                <a:gd name="T23" fmla="*/ 1064 h 1607"/>
                <a:gd name="T24" fmla="*/ 44 w 1773"/>
                <a:gd name="T25" fmla="*/ 1318 h 1607"/>
                <a:gd name="T26" fmla="*/ 280 w 1773"/>
                <a:gd name="T27" fmla="*/ 1564 h 1607"/>
                <a:gd name="T28" fmla="*/ 497 w 1773"/>
                <a:gd name="T29" fmla="*/ 1573 h 1607"/>
                <a:gd name="T30" fmla="*/ 808 w 1773"/>
                <a:gd name="T31" fmla="*/ 1385 h 1607"/>
                <a:gd name="T32" fmla="*/ 1007 w 1773"/>
                <a:gd name="T33" fmla="*/ 1215 h 1607"/>
                <a:gd name="T34" fmla="*/ 1177 w 1773"/>
                <a:gd name="T35" fmla="*/ 1111 h 1607"/>
                <a:gd name="T36" fmla="*/ 1271 w 1773"/>
                <a:gd name="T37" fmla="*/ 1045 h 16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73"/>
                <a:gd name="T58" fmla="*/ 0 h 1607"/>
                <a:gd name="T59" fmla="*/ 1773 w 1773"/>
                <a:gd name="T60" fmla="*/ 1607 h 16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73" h="1607">
                  <a:moveTo>
                    <a:pt x="1271" y="1045"/>
                  </a:moveTo>
                  <a:cubicBezTo>
                    <a:pt x="1342" y="990"/>
                    <a:pt x="1520" y="887"/>
                    <a:pt x="1602" y="780"/>
                  </a:cubicBezTo>
                  <a:cubicBezTo>
                    <a:pt x="1684" y="673"/>
                    <a:pt x="1751" y="516"/>
                    <a:pt x="1762" y="403"/>
                  </a:cubicBezTo>
                  <a:cubicBezTo>
                    <a:pt x="1773" y="290"/>
                    <a:pt x="1736" y="166"/>
                    <a:pt x="1668" y="100"/>
                  </a:cubicBezTo>
                  <a:cubicBezTo>
                    <a:pt x="1600" y="34"/>
                    <a:pt x="1455" y="12"/>
                    <a:pt x="1356" y="6"/>
                  </a:cubicBezTo>
                  <a:cubicBezTo>
                    <a:pt x="1257" y="0"/>
                    <a:pt x="1150" y="17"/>
                    <a:pt x="1073" y="63"/>
                  </a:cubicBezTo>
                  <a:cubicBezTo>
                    <a:pt x="996" y="109"/>
                    <a:pt x="951" y="203"/>
                    <a:pt x="893" y="280"/>
                  </a:cubicBezTo>
                  <a:cubicBezTo>
                    <a:pt x="835" y="357"/>
                    <a:pt x="780" y="468"/>
                    <a:pt x="724" y="525"/>
                  </a:cubicBezTo>
                  <a:cubicBezTo>
                    <a:pt x="668" y="582"/>
                    <a:pt x="619" y="596"/>
                    <a:pt x="554" y="620"/>
                  </a:cubicBezTo>
                  <a:cubicBezTo>
                    <a:pt x="489" y="644"/>
                    <a:pt x="413" y="634"/>
                    <a:pt x="336" y="667"/>
                  </a:cubicBezTo>
                  <a:cubicBezTo>
                    <a:pt x="259" y="700"/>
                    <a:pt x="145" y="752"/>
                    <a:pt x="91" y="818"/>
                  </a:cubicBezTo>
                  <a:cubicBezTo>
                    <a:pt x="37" y="884"/>
                    <a:pt x="23" y="981"/>
                    <a:pt x="15" y="1064"/>
                  </a:cubicBezTo>
                  <a:cubicBezTo>
                    <a:pt x="7" y="1147"/>
                    <a:pt x="0" y="1235"/>
                    <a:pt x="44" y="1318"/>
                  </a:cubicBezTo>
                  <a:cubicBezTo>
                    <a:pt x="88" y="1401"/>
                    <a:pt x="204" y="1521"/>
                    <a:pt x="280" y="1564"/>
                  </a:cubicBezTo>
                  <a:cubicBezTo>
                    <a:pt x="356" y="1607"/>
                    <a:pt x="409" y="1603"/>
                    <a:pt x="497" y="1573"/>
                  </a:cubicBezTo>
                  <a:cubicBezTo>
                    <a:pt x="585" y="1543"/>
                    <a:pt x="723" y="1445"/>
                    <a:pt x="808" y="1385"/>
                  </a:cubicBezTo>
                  <a:cubicBezTo>
                    <a:pt x="893" y="1325"/>
                    <a:pt x="946" y="1261"/>
                    <a:pt x="1007" y="1215"/>
                  </a:cubicBezTo>
                  <a:cubicBezTo>
                    <a:pt x="1068" y="1169"/>
                    <a:pt x="1131" y="1139"/>
                    <a:pt x="1177" y="1111"/>
                  </a:cubicBezTo>
                  <a:cubicBezTo>
                    <a:pt x="1223" y="1083"/>
                    <a:pt x="1200" y="1100"/>
                    <a:pt x="1271" y="1045"/>
                  </a:cubicBez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16"/>
            <p:cNvSpPr>
              <a:spLocks noChangeShapeType="1"/>
            </p:cNvSpPr>
            <p:nvPr/>
          </p:nvSpPr>
          <p:spPr bwMode="auto">
            <a:xfrm flipV="1">
              <a:off x="911" y="2960"/>
              <a:ext cx="141" cy="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Line 17"/>
            <p:cNvSpPr>
              <a:spLocks noChangeShapeType="1"/>
            </p:cNvSpPr>
            <p:nvPr/>
          </p:nvSpPr>
          <p:spPr bwMode="auto">
            <a:xfrm rot="-5400000" flipH="1" flipV="1">
              <a:off x="1231" y="1649"/>
              <a:ext cx="141" cy="10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Text Box 18"/>
            <p:cNvSpPr txBox="1">
              <a:spLocks noChangeArrowheads="1"/>
            </p:cNvSpPr>
            <p:nvPr/>
          </p:nvSpPr>
          <p:spPr bwMode="auto">
            <a:xfrm>
              <a:off x="1000" y="2888"/>
              <a:ext cx="8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direction of </a:t>
              </a:r>
              <a:br>
                <a:rPr lang="en-GB"/>
              </a:br>
              <a:r>
                <a:rPr lang="en-GB"/>
                <a:t>integration</a:t>
              </a:r>
            </a:p>
          </p:txBody>
        </p:sp>
        <p:sp>
          <p:nvSpPr>
            <p:cNvPr id="1042" name="Text Box 19"/>
            <p:cNvSpPr txBox="1">
              <a:spLocks noChangeArrowheads="1"/>
            </p:cNvSpPr>
            <p:nvPr/>
          </p:nvSpPr>
          <p:spPr bwMode="auto">
            <a:xfrm>
              <a:off x="1355" y="180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1</a:t>
              </a:r>
              <a:endParaRPr lang="en-GB"/>
            </a:p>
          </p:txBody>
        </p:sp>
        <p:sp>
          <p:nvSpPr>
            <p:cNvPr id="1043" name="Text Box 20"/>
            <p:cNvSpPr txBox="1">
              <a:spLocks noChangeArrowheads="1"/>
            </p:cNvSpPr>
            <p:nvPr/>
          </p:nvSpPr>
          <p:spPr bwMode="auto">
            <a:xfrm>
              <a:off x="760" y="232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2</a:t>
              </a:r>
              <a:endParaRPr lang="en-GB"/>
            </a:p>
          </p:txBody>
        </p:sp>
        <p:sp>
          <p:nvSpPr>
            <p:cNvPr id="1044" name="Text Box 21"/>
            <p:cNvSpPr txBox="1">
              <a:spLocks noChangeArrowheads="1"/>
            </p:cNvSpPr>
            <p:nvPr/>
          </p:nvSpPr>
          <p:spPr bwMode="auto">
            <a:xfrm>
              <a:off x="477" y="178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3</a:t>
              </a:r>
              <a:endParaRPr lang="en-GB"/>
            </a:p>
          </p:txBody>
        </p:sp>
        <p:sp>
          <p:nvSpPr>
            <p:cNvPr id="1045" name="Line 22"/>
            <p:cNvSpPr>
              <a:spLocks noChangeShapeType="1"/>
            </p:cNvSpPr>
            <p:nvPr/>
          </p:nvSpPr>
          <p:spPr bwMode="auto">
            <a:xfrm flipH="1">
              <a:off x="2135" y="1663"/>
              <a:ext cx="189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6" name="Text Box 23"/>
            <p:cNvSpPr txBox="1">
              <a:spLocks noChangeArrowheads="1"/>
            </p:cNvSpPr>
            <p:nvPr/>
          </p:nvSpPr>
          <p:spPr bwMode="auto">
            <a:xfrm>
              <a:off x="2298" y="1434"/>
              <a:ext cx="71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amperian</a:t>
              </a:r>
              <a:br>
                <a:rPr lang="en-GB"/>
              </a:br>
              <a:r>
                <a:rPr lang="en-GB"/>
                <a:t>loop</a:t>
              </a:r>
            </a:p>
          </p:txBody>
        </p:sp>
        <p:sp>
          <p:nvSpPr>
            <p:cNvPr id="1047" name="Line 24"/>
            <p:cNvSpPr>
              <a:spLocks noChangeShapeType="1"/>
            </p:cNvSpPr>
            <p:nvPr/>
          </p:nvSpPr>
          <p:spPr bwMode="auto">
            <a:xfrm flipV="1">
              <a:off x="1755" y="1895"/>
              <a:ext cx="728" cy="55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Line 25"/>
            <p:cNvSpPr>
              <a:spLocks noChangeShapeType="1"/>
            </p:cNvSpPr>
            <p:nvPr/>
          </p:nvSpPr>
          <p:spPr bwMode="auto">
            <a:xfrm flipV="1">
              <a:off x="1769" y="2212"/>
              <a:ext cx="302" cy="235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Line 26"/>
            <p:cNvSpPr>
              <a:spLocks noChangeShapeType="1"/>
            </p:cNvSpPr>
            <p:nvPr/>
          </p:nvSpPr>
          <p:spPr bwMode="auto">
            <a:xfrm>
              <a:off x="1765" y="2446"/>
              <a:ext cx="897" cy="153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029" name="Object 27"/>
            <p:cNvGraphicFramePr>
              <a:graphicFrameLocks noChangeAspect="1"/>
            </p:cNvGraphicFramePr>
            <p:nvPr/>
          </p:nvGraphicFramePr>
          <p:xfrm>
            <a:off x="1748" y="2178"/>
            <a:ext cx="184" cy="160"/>
          </p:xfrm>
          <a:graphic>
            <a:graphicData uri="http://schemas.openxmlformats.org/presentationml/2006/ole">
              <p:oleObj spid="_x0000_s1029" name="Equation" r:id="rId4" imgW="291960" imgH="253800" progId="Equation.DSMT4">
                <p:embed/>
              </p:oleObj>
            </a:graphicData>
          </a:graphic>
        </p:graphicFrame>
        <p:graphicFrame>
          <p:nvGraphicFramePr>
            <p:cNvPr id="1030" name="Object 28"/>
            <p:cNvGraphicFramePr>
              <a:graphicFrameLocks noChangeAspect="1"/>
            </p:cNvGraphicFramePr>
            <p:nvPr/>
          </p:nvGraphicFramePr>
          <p:xfrm>
            <a:off x="2058" y="2525"/>
            <a:ext cx="128" cy="176"/>
          </p:xfrm>
          <a:graphic>
            <a:graphicData uri="http://schemas.openxmlformats.org/presentationml/2006/ole">
              <p:oleObj spid="_x0000_s1030" name="Equation" r:id="rId5" imgW="203040" imgH="279360" progId="Equation.DSMT4">
                <p:embed/>
              </p:oleObj>
            </a:graphicData>
          </a:graphic>
        </p:graphicFrame>
        <p:sp>
          <p:nvSpPr>
            <p:cNvPr id="1050" name="Freeform 30"/>
            <p:cNvSpPr>
              <a:spLocks/>
            </p:cNvSpPr>
            <p:nvPr/>
          </p:nvSpPr>
          <p:spPr bwMode="auto">
            <a:xfrm>
              <a:off x="1974" y="2292"/>
              <a:ext cx="64" cy="192"/>
            </a:xfrm>
            <a:custGeom>
              <a:avLst/>
              <a:gdLst>
                <a:gd name="T0" fmla="*/ 0 w 64"/>
                <a:gd name="T1" fmla="*/ 0 h 192"/>
                <a:gd name="T2" fmla="*/ 36 w 64"/>
                <a:gd name="T3" fmla="*/ 48 h 192"/>
                <a:gd name="T4" fmla="*/ 60 w 64"/>
                <a:gd name="T5" fmla="*/ 126 h 192"/>
                <a:gd name="T6" fmla="*/ 60 w 64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192"/>
                <a:gd name="T14" fmla="*/ 64 w 6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192">
                  <a:moveTo>
                    <a:pt x="0" y="0"/>
                  </a:moveTo>
                  <a:cubicBezTo>
                    <a:pt x="13" y="13"/>
                    <a:pt x="26" y="27"/>
                    <a:pt x="36" y="48"/>
                  </a:cubicBezTo>
                  <a:cubicBezTo>
                    <a:pt x="46" y="69"/>
                    <a:pt x="56" y="102"/>
                    <a:pt x="60" y="126"/>
                  </a:cubicBezTo>
                  <a:cubicBezTo>
                    <a:pt x="64" y="150"/>
                    <a:pt x="62" y="171"/>
                    <a:pt x="60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Text Box 31"/>
            <p:cNvSpPr txBox="1">
              <a:spLocks noChangeArrowheads="1"/>
            </p:cNvSpPr>
            <p:nvPr/>
          </p:nvSpPr>
          <p:spPr bwMode="auto">
            <a:xfrm>
              <a:off x="1862" y="2267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1026" name="Object 33"/>
          <p:cNvGraphicFramePr>
            <a:graphicFrameLocks noChangeAspect="1"/>
          </p:cNvGraphicFramePr>
          <p:nvPr/>
        </p:nvGraphicFramePr>
        <p:xfrm>
          <a:off x="860425" y="5959475"/>
          <a:ext cx="2971800" cy="431800"/>
        </p:xfrm>
        <a:graphic>
          <a:graphicData uri="http://schemas.openxmlformats.org/presentationml/2006/ole">
            <p:oleObj spid="_x0000_s1026" name="Equation" r:id="rId6" imgW="2971800" imgH="431640" progId="Equation.DSMT4">
              <p:embed/>
            </p:oleObj>
          </a:graphicData>
        </a:graphic>
      </p:graphicFrame>
      <p:graphicFrame>
        <p:nvGraphicFramePr>
          <p:cNvPr id="1027" name="Object 34"/>
          <p:cNvGraphicFramePr>
            <a:graphicFrameLocks noChangeAspect="1"/>
          </p:cNvGraphicFramePr>
          <p:nvPr/>
        </p:nvGraphicFramePr>
        <p:xfrm>
          <a:off x="5491163" y="1971675"/>
          <a:ext cx="2044700" cy="431800"/>
        </p:xfrm>
        <a:graphic>
          <a:graphicData uri="http://schemas.openxmlformats.org/presentationml/2006/ole">
            <p:oleObj spid="_x0000_s1027" name="Equation" r:id="rId7" imgW="2044440" imgH="431640" progId="Equation.DSMT4">
              <p:embed/>
            </p:oleObj>
          </a:graphicData>
        </a:graphic>
      </p:graphicFrame>
      <p:graphicFrame>
        <p:nvGraphicFramePr>
          <p:cNvPr id="1028" name="Object 35"/>
          <p:cNvGraphicFramePr>
            <a:graphicFrameLocks noChangeAspect="1"/>
          </p:cNvGraphicFramePr>
          <p:nvPr/>
        </p:nvGraphicFramePr>
        <p:xfrm>
          <a:off x="5467350" y="5175250"/>
          <a:ext cx="2501900" cy="431800"/>
        </p:xfrm>
        <a:graphic>
          <a:graphicData uri="http://schemas.openxmlformats.org/presentationml/2006/ole">
            <p:oleObj spid="_x0000_s1028" name="Equation" r:id="rId8" imgW="25016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Magnetic Field Outside/Inside Long Straight Wire</a:t>
            </a:r>
          </a:p>
        </p:txBody>
      </p:sp>
      <p:sp>
        <p:nvSpPr>
          <p:cNvPr id="20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Outside wire: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Hence:  </a:t>
            </a:r>
          </a:p>
        </p:txBody>
      </p:sp>
      <p:sp>
        <p:nvSpPr>
          <p:cNvPr id="20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Inside wire: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1279525" y="2217738"/>
            <a:ext cx="2921000" cy="2636837"/>
            <a:chOff x="1279525" y="2217738"/>
            <a:chExt cx="2921000" cy="2636837"/>
          </a:xfrm>
        </p:grpSpPr>
        <p:grpSp>
          <p:nvGrpSpPr>
            <p:cNvPr id="2079" name="Group 8"/>
            <p:cNvGrpSpPr>
              <a:grpSpLocks/>
            </p:cNvGrpSpPr>
            <p:nvPr/>
          </p:nvGrpSpPr>
          <p:grpSpPr bwMode="auto">
            <a:xfrm>
              <a:off x="2033588" y="2949575"/>
              <a:ext cx="1127125" cy="1173162"/>
              <a:chOff x="874" y="2112"/>
              <a:chExt cx="710" cy="739"/>
            </a:xfrm>
          </p:grpSpPr>
          <p:sp>
            <p:nvSpPr>
              <p:cNvPr id="2085" name="Oval 6"/>
              <p:cNvSpPr>
                <a:spLocks noChangeArrowheads="1"/>
              </p:cNvSpPr>
              <p:nvPr/>
            </p:nvSpPr>
            <p:spPr bwMode="auto">
              <a:xfrm>
                <a:off x="874" y="2112"/>
                <a:ext cx="710" cy="739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086" name="Oval 7"/>
              <p:cNvSpPr>
                <a:spLocks noChangeArrowheads="1"/>
              </p:cNvSpPr>
              <p:nvPr/>
            </p:nvSpPr>
            <p:spPr bwMode="auto">
              <a:xfrm>
                <a:off x="1181" y="243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80" name="Oval 9"/>
            <p:cNvSpPr>
              <a:spLocks noChangeArrowheads="1"/>
            </p:cNvSpPr>
            <p:nvPr/>
          </p:nvSpPr>
          <p:spPr bwMode="auto">
            <a:xfrm>
              <a:off x="1279525" y="2217738"/>
              <a:ext cx="2636838" cy="263683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Freeform 10"/>
            <p:cNvSpPr>
              <a:spLocks/>
            </p:cNvSpPr>
            <p:nvPr/>
          </p:nvSpPr>
          <p:spPr bwMode="auto">
            <a:xfrm>
              <a:off x="3554413" y="4064000"/>
              <a:ext cx="244475" cy="381000"/>
            </a:xfrm>
            <a:custGeom>
              <a:avLst/>
              <a:gdLst>
                <a:gd name="T0" fmla="*/ 0 w 154"/>
                <a:gd name="T1" fmla="*/ 240 h 240"/>
                <a:gd name="T2" fmla="*/ 106 w 154"/>
                <a:gd name="T3" fmla="*/ 106 h 240"/>
                <a:gd name="T4" fmla="*/ 154 w 154"/>
                <a:gd name="T5" fmla="*/ 0 h 240"/>
                <a:gd name="T6" fmla="*/ 0 60000 65536"/>
                <a:gd name="T7" fmla="*/ 0 60000 65536"/>
                <a:gd name="T8" fmla="*/ 0 60000 65536"/>
                <a:gd name="T9" fmla="*/ 0 w 154"/>
                <a:gd name="T10" fmla="*/ 0 h 240"/>
                <a:gd name="T11" fmla="*/ 154 w 154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240">
                  <a:moveTo>
                    <a:pt x="0" y="240"/>
                  </a:moveTo>
                  <a:cubicBezTo>
                    <a:pt x="40" y="193"/>
                    <a:pt x="80" y="146"/>
                    <a:pt x="106" y="106"/>
                  </a:cubicBezTo>
                  <a:cubicBezTo>
                    <a:pt x="132" y="66"/>
                    <a:pt x="143" y="33"/>
                    <a:pt x="154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11"/>
            <p:cNvSpPr>
              <a:spLocks/>
            </p:cNvSpPr>
            <p:nvPr/>
          </p:nvSpPr>
          <p:spPr bwMode="auto">
            <a:xfrm rot="10800000">
              <a:off x="1411288" y="2613025"/>
              <a:ext cx="244475" cy="381000"/>
            </a:xfrm>
            <a:custGeom>
              <a:avLst/>
              <a:gdLst>
                <a:gd name="T0" fmla="*/ 0 w 154"/>
                <a:gd name="T1" fmla="*/ 240 h 240"/>
                <a:gd name="T2" fmla="*/ 106 w 154"/>
                <a:gd name="T3" fmla="*/ 106 h 240"/>
                <a:gd name="T4" fmla="*/ 154 w 154"/>
                <a:gd name="T5" fmla="*/ 0 h 240"/>
                <a:gd name="T6" fmla="*/ 0 60000 65536"/>
                <a:gd name="T7" fmla="*/ 0 60000 65536"/>
                <a:gd name="T8" fmla="*/ 0 60000 65536"/>
                <a:gd name="T9" fmla="*/ 0 w 154"/>
                <a:gd name="T10" fmla="*/ 0 h 240"/>
                <a:gd name="T11" fmla="*/ 154 w 154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240">
                  <a:moveTo>
                    <a:pt x="0" y="240"/>
                  </a:moveTo>
                  <a:cubicBezTo>
                    <a:pt x="40" y="193"/>
                    <a:pt x="80" y="146"/>
                    <a:pt x="106" y="106"/>
                  </a:cubicBezTo>
                  <a:cubicBezTo>
                    <a:pt x="132" y="66"/>
                    <a:pt x="143" y="33"/>
                    <a:pt x="154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Line 13"/>
            <p:cNvSpPr>
              <a:spLocks noChangeShapeType="1"/>
            </p:cNvSpPr>
            <p:nvPr/>
          </p:nvSpPr>
          <p:spPr bwMode="auto">
            <a:xfrm flipH="1" flipV="1">
              <a:off x="3713163" y="2386013"/>
              <a:ext cx="182563" cy="928687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4" name="Line 14"/>
            <p:cNvSpPr>
              <a:spLocks noChangeShapeType="1"/>
            </p:cNvSpPr>
            <p:nvPr/>
          </p:nvSpPr>
          <p:spPr bwMode="auto">
            <a:xfrm flipH="1" flipV="1">
              <a:off x="3829050" y="2926080"/>
              <a:ext cx="61913" cy="377508"/>
            </a:xfrm>
            <a:prstGeom prst="line">
              <a:avLst/>
            </a:prstGeom>
            <a:noFill/>
            <a:ln w="635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7" name="Object 15"/>
            <p:cNvGraphicFramePr>
              <a:graphicFrameLocks noChangeAspect="1"/>
            </p:cNvGraphicFramePr>
            <p:nvPr/>
          </p:nvGraphicFramePr>
          <p:xfrm>
            <a:off x="3908425" y="3035300"/>
            <a:ext cx="292100" cy="254000"/>
          </p:xfrm>
          <a:graphic>
            <a:graphicData uri="http://schemas.openxmlformats.org/presentationml/2006/ole">
              <p:oleObj spid="_x0000_s2057" name="Equation" r:id="rId4" imgW="291960" imgH="253800" progId="Equation.DSMT4">
                <p:embed/>
              </p:oleObj>
            </a:graphicData>
          </a:graphic>
        </p:graphicFrame>
        <p:graphicFrame>
          <p:nvGraphicFramePr>
            <p:cNvPr id="2058" name="Object 16"/>
            <p:cNvGraphicFramePr>
              <a:graphicFrameLocks noChangeAspect="1"/>
            </p:cNvGraphicFramePr>
            <p:nvPr/>
          </p:nvGraphicFramePr>
          <p:xfrm>
            <a:off x="3789363" y="2287588"/>
            <a:ext cx="203200" cy="279400"/>
          </p:xfrm>
          <a:graphic>
            <a:graphicData uri="http://schemas.openxmlformats.org/presentationml/2006/ole">
              <p:oleObj spid="_x0000_s2058" name="Equation" r:id="rId5" imgW="203040" imgH="279360" progId="Equation.DSMT4">
                <p:embed/>
              </p:oleObj>
            </a:graphicData>
          </a:graphic>
        </p:graphicFrame>
      </p:grpSp>
      <p:sp>
        <p:nvSpPr>
          <p:cNvPr id="2063" name="Text Box 20"/>
          <p:cNvSpPr txBox="1">
            <a:spLocks noChangeArrowheads="1"/>
          </p:cNvSpPr>
          <p:nvPr/>
        </p:nvSpPr>
        <p:spPr bwMode="auto">
          <a:xfrm>
            <a:off x="2605088" y="3473450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i</a:t>
            </a:r>
          </a:p>
        </p:txBody>
      </p:sp>
      <p:sp>
        <p:nvSpPr>
          <p:cNvPr id="2064" name="Line 21"/>
          <p:cNvSpPr>
            <a:spLocks noChangeShapeType="1"/>
          </p:cNvSpPr>
          <p:nvPr/>
        </p:nvSpPr>
        <p:spPr bwMode="auto">
          <a:xfrm flipV="1">
            <a:off x="2590800" y="2301875"/>
            <a:ext cx="457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2050" name="Object 22"/>
          <p:cNvGraphicFramePr>
            <a:graphicFrameLocks noChangeAspect="1"/>
          </p:cNvGraphicFramePr>
          <p:nvPr/>
        </p:nvGraphicFramePr>
        <p:xfrm>
          <a:off x="2719388" y="2516188"/>
          <a:ext cx="165100" cy="228600"/>
        </p:xfrm>
        <a:graphic>
          <a:graphicData uri="http://schemas.openxmlformats.org/presentationml/2006/ole">
            <p:oleObj spid="_x0000_s2050" name="Equation" r:id="rId6" imgW="164880" imgH="228600" progId="Equation.DSMT4">
              <p:embed/>
            </p:oleObj>
          </a:graphicData>
        </a:graphic>
      </p:graphicFrame>
      <p:graphicFrame>
        <p:nvGraphicFramePr>
          <p:cNvPr id="2051" name="Object 23"/>
          <p:cNvGraphicFramePr>
            <a:graphicFrameLocks noChangeAspect="1"/>
          </p:cNvGraphicFramePr>
          <p:nvPr/>
        </p:nvGraphicFramePr>
        <p:xfrm>
          <a:off x="920750" y="4972050"/>
          <a:ext cx="4089400" cy="431800"/>
        </p:xfrm>
        <a:graphic>
          <a:graphicData uri="http://schemas.openxmlformats.org/presentationml/2006/ole">
            <p:oleObj spid="_x0000_s2051" name="Equation" r:id="rId7" imgW="4089240" imgH="431640" progId="Equation.DSMT4">
              <p:embed/>
            </p:oleObj>
          </a:graphicData>
        </a:graphic>
      </p:graphicFrame>
      <p:graphicFrame>
        <p:nvGraphicFramePr>
          <p:cNvPr id="2052" name="Object 24"/>
          <p:cNvGraphicFramePr>
            <a:graphicFrameLocks noChangeAspect="1"/>
          </p:cNvGraphicFramePr>
          <p:nvPr/>
        </p:nvGraphicFramePr>
        <p:xfrm>
          <a:off x="1695450" y="5684838"/>
          <a:ext cx="2578100" cy="1016000"/>
        </p:xfrm>
        <a:graphic>
          <a:graphicData uri="http://schemas.openxmlformats.org/presentationml/2006/ole">
            <p:oleObj spid="_x0000_s2052" name="Equation" r:id="rId8" imgW="2577960" imgH="1015920" progId="Equation.DSMT4">
              <p:embed/>
            </p:oleObj>
          </a:graphicData>
        </a:graphic>
      </p:graphicFrame>
      <p:graphicFrame>
        <p:nvGraphicFramePr>
          <p:cNvPr id="2053" name="Object 42"/>
          <p:cNvGraphicFramePr>
            <a:graphicFrameLocks noChangeAspect="1"/>
          </p:cNvGraphicFramePr>
          <p:nvPr/>
        </p:nvGraphicFramePr>
        <p:xfrm>
          <a:off x="5430838" y="5094288"/>
          <a:ext cx="2489200" cy="647700"/>
        </p:xfrm>
        <a:graphic>
          <a:graphicData uri="http://schemas.openxmlformats.org/presentationml/2006/ole">
            <p:oleObj spid="_x0000_s2053" name="Equation" r:id="rId9" imgW="2489040" imgH="647640" progId="Equation.DSMT4">
              <p:embed/>
            </p:oleObj>
          </a:graphicData>
        </a:graphic>
      </p:graphicFrame>
      <p:graphicFrame>
        <p:nvGraphicFramePr>
          <p:cNvPr id="2054" name="Object 43"/>
          <p:cNvGraphicFramePr>
            <a:graphicFrameLocks noChangeAspect="1"/>
          </p:cNvGraphicFramePr>
          <p:nvPr/>
        </p:nvGraphicFramePr>
        <p:xfrm>
          <a:off x="6113463" y="5821363"/>
          <a:ext cx="2578100" cy="635000"/>
        </p:xfrm>
        <a:graphic>
          <a:graphicData uri="http://schemas.openxmlformats.org/presentationml/2006/ole">
            <p:oleObj spid="_x0000_s2054" name="Equation" r:id="rId10" imgW="2577960" imgH="634680" progId="Equation.DSMT4">
              <p:embed/>
            </p:oleObj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5910263" y="2041525"/>
            <a:ext cx="2908300" cy="2771775"/>
            <a:chOff x="5910263" y="2041525"/>
            <a:chExt cx="2908300" cy="2771775"/>
          </a:xfrm>
        </p:grpSpPr>
        <p:grpSp>
          <p:nvGrpSpPr>
            <p:cNvPr id="2066" name="Group 50"/>
            <p:cNvGrpSpPr>
              <a:grpSpLocks/>
            </p:cNvGrpSpPr>
            <p:nvPr/>
          </p:nvGrpSpPr>
          <p:grpSpPr bwMode="auto">
            <a:xfrm>
              <a:off x="5910263" y="2041525"/>
              <a:ext cx="2908300" cy="2771775"/>
              <a:chOff x="3723" y="1286"/>
              <a:chExt cx="1832" cy="1746"/>
            </a:xfrm>
          </p:grpSpPr>
          <p:sp>
            <p:nvSpPr>
              <p:cNvPr id="2076" name="Oval 27"/>
              <p:cNvSpPr>
                <a:spLocks noChangeArrowheads="1"/>
              </p:cNvSpPr>
              <p:nvPr/>
            </p:nvSpPr>
            <p:spPr bwMode="auto">
              <a:xfrm>
                <a:off x="3723" y="1286"/>
                <a:ext cx="1832" cy="174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077" name="Oval 28"/>
              <p:cNvSpPr>
                <a:spLocks noChangeArrowheads="1"/>
              </p:cNvSpPr>
              <p:nvPr/>
            </p:nvSpPr>
            <p:spPr bwMode="auto">
              <a:xfrm>
                <a:off x="4591" y="211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078" name="Oval 29"/>
              <p:cNvSpPr>
                <a:spLocks noChangeArrowheads="1"/>
              </p:cNvSpPr>
              <p:nvPr/>
            </p:nvSpPr>
            <p:spPr bwMode="auto">
              <a:xfrm>
                <a:off x="4082" y="1626"/>
                <a:ext cx="1114" cy="106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4" name="Line 32"/>
            <p:cNvSpPr>
              <a:spLocks noChangeShapeType="1"/>
            </p:cNvSpPr>
            <p:nvPr/>
          </p:nvSpPr>
          <p:spPr bwMode="auto">
            <a:xfrm flipH="1" flipV="1">
              <a:off x="8051801" y="2363788"/>
              <a:ext cx="182563" cy="928688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5" name="Line 33"/>
            <p:cNvSpPr>
              <a:spLocks noChangeShapeType="1"/>
            </p:cNvSpPr>
            <p:nvPr/>
          </p:nvSpPr>
          <p:spPr bwMode="auto">
            <a:xfrm flipH="1" flipV="1">
              <a:off x="8149590" y="2903220"/>
              <a:ext cx="80012" cy="378143"/>
            </a:xfrm>
            <a:prstGeom prst="line">
              <a:avLst/>
            </a:prstGeom>
            <a:noFill/>
            <a:ln w="635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5" name="Object 34"/>
            <p:cNvGraphicFramePr>
              <a:graphicFrameLocks noChangeAspect="1"/>
            </p:cNvGraphicFramePr>
            <p:nvPr/>
          </p:nvGraphicFramePr>
          <p:xfrm>
            <a:off x="8247064" y="3013076"/>
            <a:ext cx="292100" cy="254000"/>
          </p:xfrm>
          <a:graphic>
            <a:graphicData uri="http://schemas.openxmlformats.org/presentationml/2006/ole">
              <p:oleObj spid="_x0000_s2055" name="Equation" r:id="rId11" imgW="291960" imgH="253800" progId="Equation.DSMT4">
                <p:embed/>
              </p:oleObj>
            </a:graphicData>
          </a:graphic>
        </p:graphicFrame>
        <p:graphicFrame>
          <p:nvGraphicFramePr>
            <p:cNvPr id="2056" name="Object 35"/>
            <p:cNvGraphicFramePr>
              <a:graphicFrameLocks noChangeAspect="1"/>
            </p:cNvGraphicFramePr>
            <p:nvPr/>
          </p:nvGraphicFramePr>
          <p:xfrm>
            <a:off x="8128001" y="2265363"/>
            <a:ext cx="203200" cy="279400"/>
          </p:xfrm>
          <a:graphic>
            <a:graphicData uri="http://schemas.openxmlformats.org/presentationml/2006/ole">
              <p:oleObj spid="_x0000_s2056" name="Equation" r:id="rId12" imgW="203040" imgH="279360" progId="Equation.DSMT4">
                <p:embed/>
              </p:oleObj>
            </a:graphicData>
          </a:graphic>
        </p:graphicFrame>
        <p:sp>
          <p:nvSpPr>
            <p:cNvPr id="2068" name="Line 38"/>
            <p:cNvSpPr>
              <a:spLocks noChangeShapeType="1"/>
            </p:cNvSpPr>
            <p:nvPr/>
          </p:nvSpPr>
          <p:spPr bwMode="auto">
            <a:xfrm>
              <a:off x="7381876" y="3470275"/>
              <a:ext cx="1035050" cy="889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9" name="Text Box 39"/>
            <p:cNvSpPr txBox="1">
              <a:spLocks noChangeArrowheads="1"/>
            </p:cNvSpPr>
            <p:nvPr/>
          </p:nvSpPr>
          <p:spPr bwMode="auto">
            <a:xfrm>
              <a:off x="7377113" y="3792538"/>
              <a:ext cx="3540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2070" name="Line 40"/>
            <p:cNvSpPr>
              <a:spLocks noChangeShapeType="1"/>
            </p:cNvSpPr>
            <p:nvPr/>
          </p:nvSpPr>
          <p:spPr bwMode="auto">
            <a:xfrm flipH="1">
              <a:off x="7413626" y="2892425"/>
              <a:ext cx="669925" cy="487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1" name="Text Box 41"/>
            <p:cNvSpPr txBox="1">
              <a:spLocks noChangeArrowheads="1"/>
            </p:cNvSpPr>
            <p:nvPr/>
          </p:nvSpPr>
          <p:spPr bwMode="auto">
            <a:xfrm>
              <a:off x="7543801" y="2841625"/>
              <a:ext cx="2682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2072" name="Freeform 47"/>
            <p:cNvSpPr>
              <a:spLocks/>
            </p:cNvSpPr>
            <p:nvPr/>
          </p:nvSpPr>
          <p:spPr bwMode="auto">
            <a:xfrm>
              <a:off x="6905626" y="2619375"/>
              <a:ext cx="190500" cy="85725"/>
            </a:xfrm>
            <a:custGeom>
              <a:avLst/>
              <a:gdLst>
                <a:gd name="T0" fmla="*/ 120 w 120"/>
                <a:gd name="T1" fmla="*/ 0 h 54"/>
                <a:gd name="T2" fmla="*/ 48 w 120"/>
                <a:gd name="T3" fmla="*/ 24 h 54"/>
                <a:gd name="T4" fmla="*/ 0 w 120"/>
                <a:gd name="T5" fmla="*/ 54 h 54"/>
                <a:gd name="T6" fmla="*/ 0 60000 65536"/>
                <a:gd name="T7" fmla="*/ 0 60000 65536"/>
                <a:gd name="T8" fmla="*/ 0 60000 65536"/>
                <a:gd name="T9" fmla="*/ 0 w 120"/>
                <a:gd name="T10" fmla="*/ 0 h 54"/>
                <a:gd name="T11" fmla="*/ 120 w 120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54">
                  <a:moveTo>
                    <a:pt x="120" y="0"/>
                  </a:moveTo>
                  <a:cubicBezTo>
                    <a:pt x="94" y="7"/>
                    <a:pt x="68" y="15"/>
                    <a:pt x="48" y="24"/>
                  </a:cubicBezTo>
                  <a:cubicBezTo>
                    <a:pt x="28" y="33"/>
                    <a:pt x="14" y="43"/>
                    <a:pt x="0" y="5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48"/>
            <p:cNvSpPr>
              <a:spLocks/>
            </p:cNvSpPr>
            <p:nvPr/>
          </p:nvSpPr>
          <p:spPr bwMode="auto">
            <a:xfrm rot="10800000">
              <a:off x="7599363" y="4160838"/>
              <a:ext cx="190500" cy="85725"/>
            </a:xfrm>
            <a:custGeom>
              <a:avLst/>
              <a:gdLst>
                <a:gd name="T0" fmla="*/ 120 w 120"/>
                <a:gd name="T1" fmla="*/ 0 h 54"/>
                <a:gd name="T2" fmla="*/ 48 w 120"/>
                <a:gd name="T3" fmla="*/ 24 h 54"/>
                <a:gd name="T4" fmla="*/ 0 w 120"/>
                <a:gd name="T5" fmla="*/ 54 h 54"/>
                <a:gd name="T6" fmla="*/ 0 60000 65536"/>
                <a:gd name="T7" fmla="*/ 0 60000 65536"/>
                <a:gd name="T8" fmla="*/ 0 60000 65536"/>
                <a:gd name="T9" fmla="*/ 0 w 120"/>
                <a:gd name="T10" fmla="*/ 0 h 54"/>
                <a:gd name="T11" fmla="*/ 120 w 120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54">
                  <a:moveTo>
                    <a:pt x="120" y="0"/>
                  </a:moveTo>
                  <a:cubicBezTo>
                    <a:pt x="94" y="7"/>
                    <a:pt x="68" y="15"/>
                    <a:pt x="48" y="24"/>
                  </a:cubicBezTo>
                  <a:cubicBezTo>
                    <a:pt x="28" y="33"/>
                    <a:pt x="14" y="43"/>
                    <a:pt x="0" y="5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13"/>
          <p:cNvGrpSpPr>
            <a:grpSpLocks/>
          </p:cNvGrpSpPr>
          <p:nvPr/>
        </p:nvGrpSpPr>
        <p:grpSpPr bwMode="auto">
          <a:xfrm>
            <a:off x="4465638" y="2055813"/>
            <a:ext cx="5310187" cy="3740150"/>
            <a:chOff x="2813" y="1223"/>
            <a:chExt cx="3345" cy="2356"/>
          </a:xfrm>
        </p:grpSpPr>
        <p:pic>
          <p:nvPicPr>
            <p:cNvPr id="3082" name="Picture 10" descr="SolenoidAmpere"/>
            <p:cNvPicPr>
              <a:picLocks noChangeAspect="1" noChangeArrowheads="1"/>
            </p:cNvPicPr>
            <p:nvPr/>
          </p:nvPicPr>
          <p:blipFill>
            <a:blip r:embed="rId4" cstate="print"/>
            <a:srcRect b="4654"/>
            <a:stretch>
              <a:fillRect/>
            </a:stretch>
          </p:blipFill>
          <p:spPr bwMode="auto">
            <a:xfrm>
              <a:off x="2813" y="1223"/>
              <a:ext cx="3345" cy="2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3" name="Text Box 12"/>
            <p:cNvSpPr txBox="1">
              <a:spLocks noChangeArrowheads="1"/>
            </p:cNvSpPr>
            <p:nvPr/>
          </p:nvSpPr>
          <p:spPr bwMode="auto">
            <a:xfrm>
              <a:off x="4502" y="1959"/>
              <a:ext cx="19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</a:p>
          </p:txBody>
        </p:sp>
      </p:grp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in a Solenoid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Magnetic field is nearly uniform in the centre of a long solenoid.</a:t>
            </a:r>
          </a:p>
          <a:p>
            <a:pPr eaLnBrk="1" hangingPunct="1"/>
            <a:r>
              <a:rPr lang="en-GB" sz="2000" smtClean="0"/>
              <a:t>Field outside is relatively weak.  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Use Ampere’s law to determine field strength.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this amperian loop:</a:t>
            </a:r>
          </a:p>
        </p:txBody>
      </p:sp>
      <p:grpSp>
        <p:nvGrpSpPr>
          <p:cNvPr id="3079" name="Group 8"/>
          <p:cNvGrpSpPr>
            <a:grpSpLocks/>
          </p:cNvGrpSpPr>
          <p:nvPr/>
        </p:nvGrpSpPr>
        <p:grpSpPr bwMode="auto">
          <a:xfrm>
            <a:off x="174625" y="2927350"/>
            <a:ext cx="4135438" cy="3170238"/>
            <a:chOff x="110" y="1788"/>
            <a:chExt cx="2749" cy="2083"/>
          </a:xfrm>
        </p:grpSpPr>
        <p:pic>
          <p:nvPicPr>
            <p:cNvPr id="3080" name="Picture 6" descr="Solenoid"/>
            <p:cNvPicPr>
              <a:picLocks noChangeAspect="1" noChangeArrowheads="1"/>
            </p:cNvPicPr>
            <p:nvPr/>
          </p:nvPicPr>
          <p:blipFill>
            <a:blip r:embed="rId5" cstate="print"/>
            <a:srcRect r="27431"/>
            <a:stretch>
              <a:fillRect/>
            </a:stretch>
          </p:blipFill>
          <p:spPr bwMode="auto">
            <a:xfrm>
              <a:off x="110" y="1788"/>
              <a:ext cx="2749" cy="2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1027" y="2160"/>
              <a:ext cx="807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5461000" y="6237288"/>
          <a:ext cx="1612900" cy="431800"/>
        </p:xfrm>
        <a:graphic>
          <a:graphicData uri="http://schemas.openxmlformats.org/presentationml/2006/ole">
            <p:oleObj spid="_x0000_s3074" name="Equation" r:id="rId6" imgW="16128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96256" y="3820696"/>
            <a:ext cx="4638675" cy="2266950"/>
            <a:chOff x="0" y="3736472"/>
            <a:chExt cx="4638675" cy="2266950"/>
          </a:xfrm>
        </p:grpSpPr>
        <p:pic>
          <p:nvPicPr>
            <p:cNvPr id="4109" name="Picture 9" descr="SolenoidAmpere"/>
            <p:cNvPicPr>
              <a:picLocks noChangeAspect="1" noChangeArrowheads="1"/>
            </p:cNvPicPr>
            <p:nvPr/>
          </p:nvPicPr>
          <p:blipFill>
            <a:blip r:embed="rId4" cstate="print"/>
            <a:srcRect r="2869" b="35735"/>
            <a:stretch>
              <a:fillRect/>
            </a:stretch>
          </p:blipFill>
          <p:spPr bwMode="auto">
            <a:xfrm>
              <a:off x="0" y="3736472"/>
              <a:ext cx="4638675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0" name="Text Box 11"/>
            <p:cNvSpPr txBox="1">
              <a:spLocks noChangeAspect="1" noChangeArrowheads="1"/>
            </p:cNvSpPr>
            <p:nvPr/>
          </p:nvSpPr>
          <p:spPr bwMode="auto">
            <a:xfrm>
              <a:off x="2421420" y="4710674"/>
              <a:ext cx="311244" cy="39685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</a:p>
          </p:txBody>
        </p:sp>
      </p:grpSp>
      <p:sp>
        <p:nvSpPr>
          <p:cNvPr id="4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in Solenoid</a:t>
            </a:r>
          </a:p>
        </p:txBody>
      </p:sp>
      <p:sp>
        <p:nvSpPr>
          <p:cNvPr id="410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But the integral can be split up into four parts: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 of turns per unit length n.</a:t>
            </a:r>
          </a:p>
        </p:txBody>
      </p:sp>
      <p:sp>
        <p:nvSpPr>
          <p:cNvPr id="410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762125"/>
            <a:ext cx="4381500" cy="4906963"/>
          </a:xfrm>
        </p:spPr>
        <p:txBody>
          <a:bodyPr/>
          <a:lstStyle/>
          <a:p>
            <a:pPr eaLnBrk="1" hangingPunct="1"/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Because the path c to d is a long way from the solenoid, the field is negligible, hence: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result is thus:</a:t>
            </a:r>
          </a:p>
          <a:p>
            <a:pPr eaLnBrk="1" hangingPunct="1"/>
            <a:r>
              <a:rPr lang="en-GB" sz="2000" smtClean="0"/>
              <a:t>The enclosed current is:</a:t>
            </a:r>
          </a:p>
          <a:p>
            <a:pPr eaLnBrk="1" hangingPunct="1"/>
            <a:r>
              <a:rPr lang="en-GB" sz="2000" smtClean="0"/>
              <a:t>Hence: 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917575" y="2244725"/>
          <a:ext cx="2717800" cy="1549400"/>
        </p:xfrm>
        <a:graphic>
          <a:graphicData uri="http://schemas.openxmlformats.org/presentationml/2006/ole">
            <p:oleObj spid="_x0000_s4098" name="Equation" r:id="rId5" imgW="2717640" imgH="1549080" progId="Equation.DSMT4">
              <p:embed/>
            </p:oleObj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5505450" y="1611313"/>
          <a:ext cx="1346200" cy="736600"/>
        </p:xfrm>
        <a:graphic>
          <a:graphicData uri="http://schemas.openxmlformats.org/presentationml/2006/ole">
            <p:oleObj spid="_x0000_s4099" name="Equation" r:id="rId6" imgW="1346040" imgH="736560" progId="Equation.DSMT4">
              <p:embed/>
            </p:oleObj>
          </a:graphicData>
        </a:graphic>
      </p:graphicFrame>
      <p:graphicFrame>
        <p:nvGraphicFramePr>
          <p:cNvPr id="4100" name="Object 13"/>
          <p:cNvGraphicFramePr>
            <a:graphicFrameLocks noChangeAspect="1"/>
          </p:cNvGraphicFramePr>
          <p:nvPr/>
        </p:nvGraphicFramePr>
        <p:xfrm>
          <a:off x="5503863" y="2319338"/>
          <a:ext cx="2120900" cy="736600"/>
        </p:xfrm>
        <a:graphic>
          <a:graphicData uri="http://schemas.openxmlformats.org/presentationml/2006/ole">
            <p:oleObj spid="_x0000_s4100" name="Equation" r:id="rId7" imgW="2120760" imgH="736560" progId="Equation.DSMT4">
              <p:embed/>
            </p:oleObj>
          </a:graphicData>
        </a:graphic>
      </p:graphicFrame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5476875" y="4046538"/>
          <a:ext cx="1168400" cy="736600"/>
        </p:xfrm>
        <a:graphic>
          <a:graphicData uri="http://schemas.openxmlformats.org/presentationml/2006/ole">
            <p:oleObj spid="_x0000_s4101" name="Equation" r:id="rId8" imgW="1168200" imgH="736560" progId="Equation.DSMT4">
              <p:embed/>
            </p:oleObj>
          </a:graphicData>
        </a:graphic>
      </p:graphicFrame>
      <p:graphicFrame>
        <p:nvGraphicFramePr>
          <p:cNvPr id="4102" name="Object 16"/>
          <p:cNvGraphicFramePr>
            <a:graphicFrameLocks noChangeAspect="1"/>
          </p:cNvGraphicFramePr>
          <p:nvPr/>
        </p:nvGraphicFramePr>
        <p:xfrm>
          <a:off x="7385050" y="4687888"/>
          <a:ext cx="1397000" cy="431800"/>
        </p:xfrm>
        <a:graphic>
          <a:graphicData uri="http://schemas.openxmlformats.org/presentationml/2006/ole">
            <p:oleObj spid="_x0000_s4102" name="Equation" r:id="rId9" imgW="1396800" imgH="431640" progId="Equation.DSMT4">
              <p:embed/>
            </p:oleObj>
          </a:graphicData>
        </a:graphic>
      </p:graphicFrame>
      <p:graphicFrame>
        <p:nvGraphicFramePr>
          <p:cNvPr id="4103" name="Object 17"/>
          <p:cNvGraphicFramePr>
            <a:graphicFrameLocks noChangeAspect="1"/>
          </p:cNvGraphicFramePr>
          <p:nvPr/>
        </p:nvGraphicFramePr>
        <p:xfrm>
          <a:off x="7959725" y="5100638"/>
          <a:ext cx="1168400" cy="330200"/>
        </p:xfrm>
        <a:graphic>
          <a:graphicData uri="http://schemas.openxmlformats.org/presentationml/2006/ole">
            <p:oleObj spid="_x0000_s4103" name="Equation" r:id="rId10" imgW="1168200" imgH="330120" progId="Equation.DSMT4">
              <p:embed/>
            </p:oleObj>
          </a:graphicData>
        </a:graphic>
      </p:graphicFrame>
      <p:graphicFrame>
        <p:nvGraphicFramePr>
          <p:cNvPr id="4104" name="Object 18"/>
          <p:cNvGraphicFramePr>
            <a:graphicFrameLocks noChangeAspect="1"/>
          </p:cNvGraphicFramePr>
          <p:nvPr/>
        </p:nvGraphicFramePr>
        <p:xfrm>
          <a:off x="5493756" y="5794375"/>
          <a:ext cx="3683000" cy="838200"/>
        </p:xfrm>
        <a:graphic>
          <a:graphicData uri="http://schemas.openxmlformats.org/presentationml/2006/ole">
            <p:oleObj spid="_x0000_s4104" name="Equation" r:id="rId11" imgW="368280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in Toroid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Toroid is solenoid bent into ring: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Total number of turns N.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From Ampere’s law (amperian loop at radius r traversed in clockwise direction) we get: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Note that field is not uniform as in solenoid, but decreases with increasing radius.</a:t>
            </a:r>
          </a:p>
          <a:p>
            <a:pPr eaLnBrk="1" hangingPunct="1"/>
            <a:r>
              <a:rPr lang="en-GB" sz="2000" smtClean="0"/>
              <a:t>Field outside toroid (i.e. r &lt; a or </a:t>
            </a:r>
            <a:br>
              <a:rPr lang="en-GB" sz="2000" smtClean="0"/>
            </a:br>
            <a:r>
              <a:rPr lang="en-GB" sz="2000" smtClean="0"/>
              <a:t>r &gt; b or above or below toroid) is zero.</a:t>
            </a: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5499100" y="2527300"/>
          <a:ext cx="2705100" cy="1536700"/>
        </p:xfrm>
        <a:graphic>
          <a:graphicData uri="http://schemas.openxmlformats.org/presentationml/2006/ole">
            <p:oleObj spid="_x0000_s5122" name="Equation" r:id="rId4" imgW="2705040" imgH="1536480" progId="Equation.DSMT4">
              <p:embed/>
            </p:oleObj>
          </a:graphicData>
        </a:graphic>
      </p:graphicFrame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5938" y="2041525"/>
            <a:ext cx="35623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8" descr="MagneticFieldsCoilEtc"/>
          <p:cNvPicPr>
            <a:picLocks noChangeAspect="1" noChangeArrowheads="1"/>
          </p:cNvPicPr>
          <p:nvPr/>
        </p:nvPicPr>
        <p:blipFill>
          <a:blip r:embed="rId4" cstate="print"/>
          <a:srcRect l="23007" t="45975" r="24208" b="9268"/>
          <a:stretch>
            <a:fillRect/>
          </a:stretch>
        </p:blipFill>
        <p:spPr bwMode="auto">
          <a:xfrm>
            <a:off x="5302250" y="1860550"/>
            <a:ext cx="4122738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Current Loop as Magnetic Dipole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Have seen torque on current carrying loop in B field can be expressed in terms of a magnetic dipole: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As “loop” configuration is of importance (electrons in atoms!), now calculate field due to loop.</a:t>
            </a:r>
          </a:p>
          <a:p>
            <a:pPr eaLnBrk="1" hangingPunct="1"/>
            <a:r>
              <a:rPr lang="en-GB" sz="2000" smtClean="0"/>
              <a:t>Use Biot-Savart law as opposed to Ampere’s law due to limited symmetry.</a:t>
            </a:r>
          </a:p>
          <a:p>
            <a:pPr eaLnBrk="1" hangingPunct="1"/>
            <a:r>
              <a:rPr lang="en-GB" sz="2000" smtClean="0"/>
              <a:t>(Have already calculated the field at the centre of the loop: B = </a:t>
            </a:r>
            <a:r>
              <a:rPr lang="en-GB" sz="2000" smtClean="0">
                <a:latin typeface="Symbol" pitchFamily="18" charset="2"/>
              </a:rPr>
              <a:t>m</a:t>
            </a:r>
            <a:r>
              <a:rPr lang="en-GB" sz="2000" baseline="-25000" smtClean="0"/>
              <a:t>0</a:t>
            </a:r>
            <a:r>
              <a:rPr lang="en-GB" sz="2000" smtClean="0"/>
              <a:t>i/2R.)</a:t>
            </a: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938213" y="2508250"/>
          <a:ext cx="977900" cy="342900"/>
        </p:xfrm>
        <a:graphic>
          <a:graphicData uri="http://schemas.openxmlformats.org/presentationml/2006/ole">
            <p:oleObj spid="_x0000_s6146" name="Equation" r:id="rId5" imgW="977760" imgH="342720" progId="Equation.DSMT4">
              <p:embed/>
            </p:oleObj>
          </a:graphicData>
        </a:graphic>
      </p:graphicFrame>
      <p:sp>
        <p:nvSpPr>
          <p:cNvPr id="6150" name="Rectangle 3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Fields due to wire, current loop and solenoid:</a:t>
            </a:r>
          </a:p>
        </p:txBody>
      </p:sp>
      <p:pic>
        <p:nvPicPr>
          <p:cNvPr id="6151" name="Picture 39" descr="MagneticFieldsCoilEtc"/>
          <p:cNvPicPr>
            <a:picLocks noChangeAspect="1" noChangeArrowheads="1"/>
          </p:cNvPicPr>
          <p:nvPr/>
        </p:nvPicPr>
        <p:blipFill>
          <a:blip r:embed="rId4" cstate="print"/>
          <a:srcRect l="35487" r="31627" b="62585"/>
          <a:stretch>
            <a:fillRect/>
          </a:stretch>
        </p:blipFill>
        <p:spPr bwMode="auto">
          <a:xfrm>
            <a:off x="6162675" y="4437063"/>
            <a:ext cx="25685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Current Loop as Magnetic Dipole</a:t>
            </a:r>
          </a:p>
        </p:txBody>
      </p:sp>
      <p:sp>
        <p:nvSpPr>
          <p:cNvPr id="718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Diagram shows rear half of current loop, radius R, loop perpendicular to transparency:</a:t>
            </a:r>
          </a:p>
        </p:txBody>
      </p:sp>
      <p:sp>
        <p:nvSpPr>
          <p:cNvPr id="718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Angle </a:t>
            </a:r>
            <a:r>
              <a:rPr lang="en-GB" sz="2000" smtClean="0">
                <a:latin typeface="Symbol" pitchFamily="18" charset="2"/>
              </a:rPr>
              <a:t>q</a:t>
            </a:r>
            <a:r>
              <a:rPr lang="en-GB" sz="2000" smtClean="0"/>
              <a:t> between</a:t>
            </a:r>
          </a:p>
          <a:p>
            <a:pPr eaLnBrk="1" hangingPunct="1"/>
            <a:r>
              <a:rPr lang="en-GB" sz="2000" smtClean="0"/>
              <a:t>Biot-Savart law: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Transverse field components cancel.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Use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Hence:</a:t>
            </a:r>
          </a:p>
        </p:txBody>
      </p:sp>
      <p:grpSp>
        <p:nvGrpSpPr>
          <p:cNvPr id="7184" name="Group 6"/>
          <p:cNvGrpSpPr>
            <a:grpSpLocks/>
          </p:cNvGrpSpPr>
          <p:nvPr/>
        </p:nvGrpSpPr>
        <p:grpSpPr bwMode="auto">
          <a:xfrm>
            <a:off x="574675" y="2741613"/>
            <a:ext cx="4192588" cy="3798887"/>
            <a:chOff x="3338" y="1790"/>
            <a:chExt cx="2641" cy="2393"/>
          </a:xfrm>
        </p:grpSpPr>
        <p:grpSp>
          <p:nvGrpSpPr>
            <p:cNvPr id="7185" name="Group 7"/>
            <p:cNvGrpSpPr>
              <a:grpSpLocks/>
            </p:cNvGrpSpPr>
            <p:nvPr/>
          </p:nvGrpSpPr>
          <p:grpSpPr bwMode="auto">
            <a:xfrm>
              <a:off x="3562" y="3756"/>
              <a:ext cx="2417" cy="139"/>
              <a:chOff x="3460" y="3444"/>
              <a:chExt cx="2417" cy="139"/>
            </a:xfrm>
          </p:grpSpPr>
          <p:sp>
            <p:nvSpPr>
              <p:cNvPr id="7198" name="Rectangle 8"/>
              <p:cNvSpPr>
                <a:spLocks noChangeArrowheads="1"/>
              </p:cNvSpPr>
              <p:nvPr/>
            </p:nvSpPr>
            <p:spPr bwMode="auto">
              <a:xfrm>
                <a:off x="3531" y="3446"/>
                <a:ext cx="2275" cy="135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Oval 9"/>
              <p:cNvSpPr>
                <a:spLocks noChangeArrowheads="1"/>
              </p:cNvSpPr>
              <p:nvPr/>
            </p:nvSpPr>
            <p:spPr bwMode="auto">
              <a:xfrm>
                <a:off x="5739" y="3444"/>
                <a:ext cx="138" cy="138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18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grpSp>
            <p:nvGrpSpPr>
              <p:cNvPr id="7200" name="Group 10"/>
              <p:cNvGrpSpPr>
                <a:grpSpLocks/>
              </p:cNvGrpSpPr>
              <p:nvPr/>
            </p:nvGrpSpPr>
            <p:grpSpPr bwMode="auto">
              <a:xfrm>
                <a:off x="3460" y="3445"/>
                <a:ext cx="138" cy="138"/>
                <a:chOff x="3460" y="3445"/>
                <a:chExt cx="138" cy="138"/>
              </a:xfrm>
            </p:grpSpPr>
            <p:sp>
              <p:nvSpPr>
                <p:cNvPr id="7201" name="Oval 11"/>
                <p:cNvSpPr>
                  <a:spLocks noChangeArrowheads="1"/>
                </p:cNvSpPr>
                <p:nvPr/>
              </p:nvSpPr>
              <p:spPr bwMode="auto">
                <a:xfrm>
                  <a:off x="3460" y="3445"/>
                  <a:ext cx="138" cy="138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2" name="Oval 12"/>
                <p:cNvSpPr>
                  <a:spLocks noChangeArrowheads="1"/>
                </p:cNvSpPr>
                <p:nvPr/>
              </p:nvSpPr>
              <p:spPr bwMode="auto">
                <a:xfrm>
                  <a:off x="3501" y="3486"/>
                  <a:ext cx="56" cy="5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186" name="Line 13"/>
            <p:cNvSpPr>
              <a:spLocks noChangeShapeType="1"/>
            </p:cNvSpPr>
            <p:nvPr/>
          </p:nvSpPr>
          <p:spPr bwMode="auto">
            <a:xfrm>
              <a:off x="4770" y="1836"/>
              <a:ext cx="0" cy="2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Line 14"/>
            <p:cNvSpPr>
              <a:spLocks noChangeShapeType="1"/>
            </p:cNvSpPr>
            <p:nvPr/>
          </p:nvSpPr>
          <p:spPr bwMode="auto">
            <a:xfrm flipH="1">
              <a:off x="3624" y="3972"/>
              <a:ext cx="1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Text Box 15"/>
            <p:cNvSpPr txBox="1">
              <a:spLocks noChangeArrowheads="1"/>
            </p:cNvSpPr>
            <p:nvPr/>
          </p:nvSpPr>
          <p:spPr bwMode="auto">
            <a:xfrm>
              <a:off x="4088" y="39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aphicFrame>
          <p:nvGraphicFramePr>
            <p:cNvPr id="7176" name="Object 16"/>
            <p:cNvGraphicFramePr>
              <a:graphicFrameLocks noChangeAspect="1"/>
            </p:cNvGraphicFramePr>
            <p:nvPr/>
          </p:nvGraphicFramePr>
          <p:xfrm>
            <a:off x="3338" y="3732"/>
            <a:ext cx="184" cy="160"/>
          </p:xfrm>
          <a:graphic>
            <a:graphicData uri="http://schemas.openxmlformats.org/presentationml/2006/ole">
              <p:oleObj spid="_x0000_s7176" name="Equation" r:id="rId4" imgW="291960" imgH="253800" progId="Equation.DSMT4">
                <p:embed/>
              </p:oleObj>
            </a:graphicData>
          </a:graphic>
        </p:graphicFrame>
        <p:sp>
          <p:nvSpPr>
            <p:cNvPr id="7189" name="Text Box 17"/>
            <p:cNvSpPr txBox="1">
              <a:spLocks noChangeArrowheads="1"/>
            </p:cNvSpPr>
            <p:nvPr/>
          </p:nvSpPr>
          <p:spPr bwMode="auto">
            <a:xfrm>
              <a:off x="4748" y="2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</a:t>
              </a:r>
            </a:p>
          </p:txBody>
        </p:sp>
        <p:sp>
          <p:nvSpPr>
            <p:cNvPr id="7190" name="Line 18"/>
            <p:cNvSpPr>
              <a:spLocks noChangeShapeType="1"/>
            </p:cNvSpPr>
            <p:nvPr/>
          </p:nvSpPr>
          <p:spPr bwMode="auto">
            <a:xfrm flipV="1">
              <a:off x="3672" y="2160"/>
              <a:ext cx="1110" cy="1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7" name="Object 19"/>
            <p:cNvGraphicFramePr>
              <a:graphicFrameLocks noChangeAspect="1"/>
            </p:cNvGraphicFramePr>
            <p:nvPr/>
          </p:nvGraphicFramePr>
          <p:xfrm>
            <a:off x="4049" y="2917"/>
            <a:ext cx="104" cy="144"/>
          </p:xfrm>
          <a:graphic>
            <a:graphicData uri="http://schemas.openxmlformats.org/presentationml/2006/ole">
              <p:oleObj spid="_x0000_s7177" name="Equation" r:id="rId5" imgW="164880" imgH="228600" progId="Equation.DSMT4">
                <p:embed/>
              </p:oleObj>
            </a:graphicData>
          </a:graphic>
        </p:graphicFrame>
        <p:sp>
          <p:nvSpPr>
            <p:cNvPr id="7191" name="Freeform 20"/>
            <p:cNvSpPr>
              <a:spLocks/>
            </p:cNvSpPr>
            <p:nvPr/>
          </p:nvSpPr>
          <p:spPr bwMode="auto">
            <a:xfrm>
              <a:off x="3846" y="3510"/>
              <a:ext cx="151" cy="246"/>
            </a:xfrm>
            <a:custGeom>
              <a:avLst/>
              <a:gdLst>
                <a:gd name="T0" fmla="*/ 144 w 151"/>
                <a:gd name="T1" fmla="*/ 246 h 246"/>
                <a:gd name="T2" fmla="*/ 144 w 151"/>
                <a:gd name="T3" fmla="*/ 156 h 246"/>
                <a:gd name="T4" fmla="*/ 102 w 151"/>
                <a:gd name="T5" fmla="*/ 72 h 246"/>
                <a:gd name="T6" fmla="*/ 48 w 151"/>
                <a:gd name="T7" fmla="*/ 24 h 246"/>
                <a:gd name="T8" fmla="*/ 0 w 151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1"/>
                <a:gd name="T16" fmla="*/ 0 h 246"/>
                <a:gd name="T17" fmla="*/ 151 w 151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1" h="246">
                  <a:moveTo>
                    <a:pt x="144" y="246"/>
                  </a:moveTo>
                  <a:cubicBezTo>
                    <a:pt x="147" y="215"/>
                    <a:pt x="151" y="185"/>
                    <a:pt x="144" y="156"/>
                  </a:cubicBezTo>
                  <a:cubicBezTo>
                    <a:pt x="137" y="127"/>
                    <a:pt x="118" y="94"/>
                    <a:pt x="102" y="72"/>
                  </a:cubicBezTo>
                  <a:cubicBezTo>
                    <a:pt x="86" y="50"/>
                    <a:pt x="65" y="36"/>
                    <a:pt x="48" y="24"/>
                  </a:cubicBezTo>
                  <a:cubicBezTo>
                    <a:pt x="31" y="12"/>
                    <a:pt x="15" y="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Text Box 21"/>
            <p:cNvSpPr txBox="1">
              <a:spLocks noChangeArrowheads="1"/>
            </p:cNvSpPr>
            <p:nvPr/>
          </p:nvSpPr>
          <p:spPr bwMode="auto">
            <a:xfrm>
              <a:off x="3752" y="3527"/>
              <a:ext cx="2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a</a:t>
              </a:r>
            </a:p>
          </p:txBody>
        </p:sp>
        <p:sp>
          <p:nvSpPr>
            <p:cNvPr id="7193" name="Line 22"/>
            <p:cNvSpPr>
              <a:spLocks noChangeShapeType="1"/>
            </p:cNvSpPr>
            <p:nvPr/>
          </p:nvSpPr>
          <p:spPr bwMode="auto">
            <a:xfrm flipH="1">
              <a:off x="4230" y="2172"/>
              <a:ext cx="5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8" name="Object 23"/>
            <p:cNvGraphicFramePr>
              <a:graphicFrameLocks noChangeAspect="1"/>
            </p:cNvGraphicFramePr>
            <p:nvPr/>
          </p:nvGraphicFramePr>
          <p:xfrm>
            <a:off x="4342" y="2180"/>
            <a:ext cx="272" cy="224"/>
          </p:xfrm>
          <a:graphic>
            <a:graphicData uri="http://schemas.openxmlformats.org/presentationml/2006/ole">
              <p:oleObj spid="_x0000_s7178" name="Equation" r:id="rId6" imgW="431640" imgH="355320" progId="Equation.DSMT4">
                <p:embed/>
              </p:oleObj>
            </a:graphicData>
          </a:graphic>
        </p:graphicFrame>
        <p:sp>
          <p:nvSpPr>
            <p:cNvPr id="7194" name="Line 24"/>
            <p:cNvSpPr>
              <a:spLocks noChangeShapeType="1"/>
            </p:cNvSpPr>
            <p:nvPr/>
          </p:nvSpPr>
          <p:spPr bwMode="auto">
            <a:xfrm rot="5400000" flipH="1">
              <a:off x="4580" y="198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Line 25"/>
            <p:cNvSpPr>
              <a:spLocks noChangeShapeType="1"/>
            </p:cNvSpPr>
            <p:nvPr/>
          </p:nvSpPr>
          <p:spPr bwMode="auto">
            <a:xfrm rot="16200000" flipV="1">
              <a:off x="4307" y="1709"/>
              <a:ext cx="372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9" name="Object 26"/>
            <p:cNvGraphicFramePr>
              <a:graphicFrameLocks noChangeAspect="1"/>
            </p:cNvGraphicFramePr>
            <p:nvPr/>
          </p:nvGraphicFramePr>
          <p:xfrm>
            <a:off x="4809" y="1867"/>
            <a:ext cx="272" cy="224"/>
          </p:xfrm>
          <a:graphic>
            <a:graphicData uri="http://schemas.openxmlformats.org/presentationml/2006/ole">
              <p:oleObj spid="_x0000_s7179" name="Equation" r:id="rId7" imgW="431640" imgH="355320" progId="Equation.DSMT4">
                <p:embed/>
              </p:oleObj>
            </a:graphicData>
          </a:graphic>
        </p:graphicFrame>
        <p:graphicFrame>
          <p:nvGraphicFramePr>
            <p:cNvPr id="7180" name="Object 27"/>
            <p:cNvGraphicFramePr>
              <a:graphicFrameLocks noChangeAspect="1"/>
            </p:cNvGraphicFramePr>
            <p:nvPr/>
          </p:nvGraphicFramePr>
          <p:xfrm>
            <a:off x="4054" y="1826"/>
            <a:ext cx="208" cy="184"/>
          </p:xfrm>
          <a:graphic>
            <a:graphicData uri="http://schemas.openxmlformats.org/presentationml/2006/ole">
              <p:oleObj spid="_x0000_s7180" name="Equation" r:id="rId8" imgW="330120" imgH="291960" progId="Equation.DSMT4">
                <p:embed/>
              </p:oleObj>
            </a:graphicData>
          </a:graphic>
        </p:graphicFrame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4770" y="2238"/>
              <a:ext cx="0" cy="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4730" y="2919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z</a:t>
              </a:r>
            </a:p>
          </p:txBody>
        </p:sp>
      </p:grpSp>
      <p:graphicFrame>
        <p:nvGraphicFramePr>
          <p:cNvPr id="7170" name="Object 30"/>
          <p:cNvGraphicFramePr>
            <a:graphicFrameLocks noChangeAspect="1"/>
          </p:cNvGraphicFramePr>
          <p:nvPr/>
        </p:nvGraphicFramePr>
        <p:xfrm>
          <a:off x="7232650" y="1565275"/>
          <a:ext cx="1625600" cy="342900"/>
        </p:xfrm>
        <a:graphic>
          <a:graphicData uri="http://schemas.openxmlformats.org/presentationml/2006/ole">
            <p:oleObj spid="_x0000_s7170" name="Equation" r:id="rId9" imgW="1625400" imgH="342720" progId="Equation.DSMT4">
              <p:embed/>
            </p:oleObj>
          </a:graphicData>
        </a:graphic>
      </p:graphicFrame>
      <p:graphicFrame>
        <p:nvGraphicFramePr>
          <p:cNvPr id="7171" name="Object 31"/>
          <p:cNvGraphicFramePr>
            <a:graphicFrameLocks noChangeAspect="1"/>
          </p:cNvGraphicFramePr>
          <p:nvPr/>
        </p:nvGraphicFramePr>
        <p:xfrm>
          <a:off x="5548313" y="2286000"/>
          <a:ext cx="2832100" cy="635000"/>
        </p:xfrm>
        <a:graphic>
          <a:graphicData uri="http://schemas.openxmlformats.org/presentationml/2006/ole">
            <p:oleObj spid="_x0000_s7171" name="Equation" r:id="rId10" imgW="2831760" imgH="634680" progId="Equation.DSMT4">
              <p:embed/>
            </p:oleObj>
          </a:graphicData>
        </a:graphic>
      </p:graphicFrame>
      <p:graphicFrame>
        <p:nvGraphicFramePr>
          <p:cNvPr id="7172" name="Object 32"/>
          <p:cNvGraphicFramePr>
            <a:graphicFrameLocks noChangeAspect="1"/>
          </p:cNvGraphicFramePr>
          <p:nvPr/>
        </p:nvGraphicFramePr>
        <p:xfrm>
          <a:off x="5508625" y="3241675"/>
          <a:ext cx="1955800" cy="635000"/>
        </p:xfrm>
        <a:graphic>
          <a:graphicData uri="http://schemas.openxmlformats.org/presentationml/2006/ole">
            <p:oleObj spid="_x0000_s7172" name="Equation" r:id="rId11" imgW="1955520" imgH="634680" progId="Equation.DSMT4">
              <p:embed/>
            </p:oleObj>
          </a:graphicData>
        </a:graphic>
      </p:graphicFrame>
      <p:graphicFrame>
        <p:nvGraphicFramePr>
          <p:cNvPr id="7173" name="Object 33"/>
          <p:cNvGraphicFramePr>
            <a:graphicFrameLocks noChangeAspect="1"/>
          </p:cNvGraphicFramePr>
          <p:nvPr/>
        </p:nvGraphicFramePr>
        <p:xfrm>
          <a:off x="5981700" y="3743325"/>
          <a:ext cx="3657600" cy="698500"/>
        </p:xfrm>
        <a:graphic>
          <a:graphicData uri="http://schemas.openxmlformats.org/presentationml/2006/ole">
            <p:oleObj spid="_x0000_s7173" name="Equation" r:id="rId12" imgW="3657600" imgH="698400" progId="Equation.DSMT4">
              <p:embed/>
            </p:oleObj>
          </a:graphicData>
        </a:graphic>
      </p:graphicFrame>
      <p:graphicFrame>
        <p:nvGraphicFramePr>
          <p:cNvPr id="7174" name="Object 34"/>
          <p:cNvGraphicFramePr>
            <a:graphicFrameLocks noChangeAspect="1"/>
          </p:cNvGraphicFramePr>
          <p:nvPr/>
        </p:nvGraphicFramePr>
        <p:xfrm>
          <a:off x="6299200" y="4413250"/>
          <a:ext cx="2349500" cy="723900"/>
        </p:xfrm>
        <a:graphic>
          <a:graphicData uri="http://schemas.openxmlformats.org/presentationml/2006/ole">
            <p:oleObj spid="_x0000_s7174" name="Equation" r:id="rId13" imgW="2349360" imgH="723600" progId="Equation.DSMT4">
              <p:embed/>
            </p:oleObj>
          </a:graphicData>
        </a:graphic>
      </p:graphicFrame>
      <p:graphicFrame>
        <p:nvGraphicFramePr>
          <p:cNvPr id="7175" name="Object 35"/>
          <p:cNvGraphicFramePr>
            <a:graphicFrameLocks noChangeAspect="1"/>
          </p:cNvGraphicFramePr>
          <p:nvPr/>
        </p:nvGraphicFramePr>
        <p:xfrm>
          <a:off x="5480050" y="5214938"/>
          <a:ext cx="3848100" cy="1549400"/>
        </p:xfrm>
        <a:graphic>
          <a:graphicData uri="http://schemas.openxmlformats.org/presentationml/2006/ole">
            <p:oleObj spid="_x0000_s7175" name="Equation" r:id="rId14" imgW="3848040" imgH="1549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Current Loop as Magnetic Dipole</a:t>
            </a:r>
          </a:p>
        </p:txBody>
      </p:sp>
      <p:sp>
        <p:nvSpPr>
          <p:cNvPr id="820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For points along the z axis far from the loop we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A  = </a:t>
            </a:r>
            <a:r>
              <a:rPr lang="en-GB" sz="2000" smtClean="0">
                <a:latin typeface="Symbol" pitchFamily="18" charset="2"/>
              </a:rPr>
              <a:t>p</a:t>
            </a:r>
            <a:r>
              <a:rPr lang="en-GB" sz="2000" smtClean="0"/>
              <a:t>R</a:t>
            </a:r>
            <a:r>
              <a:rPr lang="en-GB" sz="2000" baseline="30000" smtClean="0"/>
              <a:t>2</a:t>
            </a:r>
            <a:r>
              <a:rPr lang="en-GB" sz="2000" smtClean="0"/>
              <a:t>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If we allow the coil to have N turns this becomes: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Writing </a:t>
            </a:r>
            <a:r>
              <a:rPr lang="en-GB" sz="2000" smtClean="0">
                <a:latin typeface="Symbol" pitchFamily="18" charset="2"/>
              </a:rPr>
              <a:t>m</a:t>
            </a:r>
            <a:r>
              <a:rPr lang="en-GB" sz="2000" smtClean="0"/>
              <a:t> = NiA, we have:</a:t>
            </a:r>
          </a:p>
        </p:txBody>
      </p:sp>
      <p:sp>
        <p:nvSpPr>
          <p:cNvPr id="820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0350"/>
            <a:ext cx="4381500" cy="5138738"/>
          </a:xfrm>
        </p:spPr>
        <p:txBody>
          <a:bodyPr/>
          <a:lstStyle/>
          <a:p>
            <a:pPr eaLnBrk="1" hangingPunct="1"/>
            <a:r>
              <a:rPr lang="en-GB" sz="2000" smtClean="0"/>
              <a:t>Curl RH fingers round loop in direction of i, thumb gives direction of B field in loop and of dipole.</a:t>
            </a:r>
          </a:p>
          <a:p>
            <a:pPr eaLnBrk="1" hangingPunct="1"/>
            <a:r>
              <a:rPr lang="en-GB" sz="2000" smtClean="0"/>
              <a:t>If set z = 0 we get agreement with previous calculation using Ampere’s Law:</a:t>
            </a: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946150" y="2171700"/>
          <a:ext cx="1181100" cy="660400"/>
        </p:xfrm>
        <a:graphic>
          <a:graphicData uri="http://schemas.openxmlformats.org/presentationml/2006/ole">
            <p:oleObj spid="_x0000_s8194" name="Equation" r:id="rId4" imgW="1180800" imgH="660240" progId="Equation.DSMT4">
              <p:embed/>
            </p:oleObj>
          </a:graphicData>
        </a:graphic>
      </p:graphicFrame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2711450" y="2728913"/>
          <a:ext cx="1181100" cy="635000"/>
        </p:xfrm>
        <a:graphic>
          <a:graphicData uri="http://schemas.openxmlformats.org/presentationml/2006/ole">
            <p:oleObj spid="_x0000_s8195" name="Equation" r:id="rId5" imgW="1180800" imgH="634680" progId="Equation.DSMT4">
              <p:embed/>
            </p:oleObj>
          </a:graphicData>
        </a:graphic>
      </p:graphicFrame>
      <p:graphicFrame>
        <p:nvGraphicFramePr>
          <p:cNvPr id="8196" name="Object 9"/>
          <p:cNvGraphicFramePr>
            <a:graphicFrameLocks noChangeAspect="1"/>
          </p:cNvGraphicFramePr>
          <p:nvPr/>
        </p:nvGraphicFramePr>
        <p:xfrm>
          <a:off x="919163" y="4154488"/>
          <a:ext cx="1371600" cy="635000"/>
        </p:xfrm>
        <a:graphic>
          <a:graphicData uri="http://schemas.openxmlformats.org/presentationml/2006/ole">
            <p:oleObj spid="_x0000_s8196" name="Equation" r:id="rId6" imgW="1371600" imgH="634680" progId="Equation.DSMT4">
              <p:embed/>
            </p:oleObj>
          </a:graphicData>
        </a:graphic>
      </p:graphicFrame>
      <p:graphicFrame>
        <p:nvGraphicFramePr>
          <p:cNvPr id="8197" name="Object 10"/>
          <p:cNvGraphicFramePr>
            <a:graphicFrameLocks noChangeAspect="1"/>
          </p:cNvGraphicFramePr>
          <p:nvPr/>
        </p:nvGraphicFramePr>
        <p:xfrm>
          <a:off x="942975" y="5153025"/>
          <a:ext cx="2476500" cy="635000"/>
        </p:xfrm>
        <a:graphic>
          <a:graphicData uri="http://schemas.openxmlformats.org/presentationml/2006/ole">
            <p:oleObj spid="_x0000_s8197" name="Equation" r:id="rId7" imgW="2476440" imgH="634680" progId="Equation.DSMT4">
              <p:embed/>
            </p:oleObj>
          </a:graphicData>
        </a:graphic>
      </p:graphicFrame>
      <p:graphicFrame>
        <p:nvGraphicFramePr>
          <p:cNvPr id="8198" name="Object 12"/>
          <p:cNvGraphicFramePr>
            <a:graphicFrameLocks noChangeAspect="1"/>
          </p:cNvGraphicFramePr>
          <p:nvPr/>
        </p:nvGraphicFramePr>
        <p:xfrm>
          <a:off x="5487988" y="3436938"/>
          <a:ext cx="901700" cy="622300"/>
        </p:xfrm>
        <a:graphic>
          <a:graphicData uri="http://schemas.openxmlformats.org/presentationml/2006/ole">
            <p:oleObj spid="_x0000_s8198" name="Equation" r:id="rId8" imgW="901440" imgH="622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832</TotalTime>
  <Words>346</Words>
  <Application>Microsoft Office PowerPoint</Application>
  <PresentationFormat>A4 Paper (210x297 mm)</PresentationFormat>
  <Paragraphs>92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TimA4Landscape</vt:lpstr>
      <vt:lpstr>Equation</vt:lpstr>
      <vt:lpstr>Lecture 15 </vt:lpstr>
      <vt:lpstr>Ampere’s Law</vt:lpstr>
      <vt:lpstr>Magnetic Field Outside/Inside Long Straight Wire</vt:lpstr>
      <vt:lpstr>Field in a Solenoid</vt:lpstr>
      <vt:lpstr>Field in Solenoid</vt:lpstr>
      <vt:lpstr>Field in Toroid</vt:lpstr>
      <vt:lpstr>Current Loop as Magnetic Dipole</vt:lpstr>
      <vt:lpstr>Current Loop as Magnetic Dipole</vt:lpstr>
      <vt:lpstr>Current Loop as Magnetic Dipole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Ampere’s Law</dc:title>
  <dc:creator>Tim Greenshaw</dc:creator>
  <cp:lastModifiedBy>Tim Greenshaw</cp:lastModifiedBy>
  <cp:revision>58</cp:revision>
  <dcterms:created xsi:type="dcterms:W3CDTF">2005-11-04T22:29:14Z</dcterms:created>
  <dcterms:modified xsi:type="dcterms:W3CDTF">2010-11-22T11:56:06Z</dcterms:modified>
</cp:coreProperties>
</file>