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03" r:id="rId2"/>
    <p:sldId id="295" r:id="rId3"/>
    <p:sldId id="296" r:id="rId4"/>
    <p:sldId id="300" r:id="rId5"/>
    <p:sldId id="297" r:id="rId6"/>
    <p:sldId id="298" r:id="rId7"/>
    <p:sldId id="299" r:id="rId8"/>
    <p:sldId id="301" r:id="rId9"/>
    <p:sldId id="302" r:id="rId10"/>
  </p:sldIdLst>
  <p:sldSz cx="9906000" cy="6858000" type="A4"/>
  <p:notesSz cx="6742113" cy="9717088"/>
  <p:defaultTextStyle>
    <a:defPPr>
      <a:defRPr lang="en-GB"/>
    </a:defPPr>
    <a:lvl1pPr algn="l" rtl="0" fontAlgn="base">
      <a:spcBef>
        <a:spcPct val="0"/>
      </a:spcBef>
      <a:spcAft>
        <a:spcPct val="0"/>
      </a:spcAft>
      <a:defRPr sz="2000" kern="1200">
        <a:solidFill>
          <a:schemeClr val="tx1"/>
        </a:solidFill>
        <a:latin typeface="Times New Roman" pitchFamily="18" charset="0"/>
        <a:ea typeface="+mn-ea"/>
        <a:cs typeface="+mn-cs"/>
      </a:defRPr>
    </a:lvl1pPr>
    <a:lvl2pPr marL="457200" algn="l" rtl="0" fontAlgn="base">
      <a:spcBef>
        <a:spcPct val="0"/>
      </a:spcBef>
      <a:spcAft>
        <a:spcPct val="0"/>
      </a:spcAft>
      <a:defRPr sz="2000" kern="1200">
        <a:solidFill>
          <a:schemeClr val="tx1"/>
        </a:solidFill>
        <a:latin typeface="Times New Roman" pitchFamily="18" charset="0"/>
        <a:ea typeface="+mn-ea"/>
        <a:cs typeface="+mn-cs"/>
      </a:defRPr>
    </a:lvl2pPr>
    <a:lvl3pPr marL="914400" algn="l" rtl="0" fontAlgn="base">
      <a:spcBef>
        <a:spcPct val="0"/>
      </a:spcBef>
      <a:spcAft>
        <a:spcPct val="0"/>
      </a:spcAft>
      <a:defRPr sz="2000" kern="1200">
        <a:solidFill>
          <a:schemeClr val="tx1"/>
        </a:solidFill>
        <a:latin typeface="Times New Roman" pitchFamily="18" charset="0"/>
        <a:ea typeface="+mn-ea"/>
        <a:cs typeface="+mn-cs"/>
      </a:defRPr>
    </a:lvl3pPr>
    <a:lvl4pPr marL="1371600" algn="l" rtl="0" fontAlgn="base">
      <a:spcBef>
        <a:spcPct val="0"/>
      </a:spcBef>
      <a:spcAft>
        <a:spcPct val="0"/>
      </a:spcAft>
      <a:defRPr sz="2000" kern="1200">
        <a:solidFill>
          <a:schemeClr val="tx1"/>
        </a:solidFill>
        <a:latin typeface="Times New Roman" pitchFamily="18" charset="0"/>
        <a:ea typeface="+mn-ea"/>
        <a:cs typeface="+mn-cs"/>
      </a:defRPr>
    </a:lvl4pPr>
    <a:lvl5pPr marL="1828800" algn="l" rtl="0" fontAlgn="base">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CC00"/>
    <a:srgbClr val="3333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622" autoAdjust="0"/>
  </p:normalViewPr>
  <p:slideViewPr>
    <p:cSldViewPr snapToGrid="0">
      <p:cViewPr varScale="1">
        <p:scale>
          <a:sx n="79" d="100"/>
          <a:sy n="79" d="100"/>
        </p:scale>
        <p:origin x="-630" y="-90"/>
      </p:cViewPr>
      <p:guideLst>
        <p:guide orient="horz" pos="2160"/>
        <p:guide pos="3120"/>
      </p:guideLst>
    </p:cSldViewPr>
  </p:slid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image" Target="../media/image11.wmf"/><Relationship Id="rId7" Type="http://schemas.openxmlformats.org/officeDocument/2006/relationships/image" Target="../media/image15.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10" Type="http://schemas.openxmlformats.org/officeDocument/2006/relationships/image" Target="../media/image17.wmf"/><Relationship Id="rId4" Type="http://schemas.openxmlformats.org/officeDocument/2006/relationships/image" Target="../media/image12.wmf"/><Relationship Id="rId9"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5" Type="http://schemas.openxmlformats.org/officeDocument/2006/relationships/image" Target="../media/image37.wmf"/><Relationship Id="rId4" Type="http://schemas.openxmlformats.org/officeDocument/2006/relationships/image" Target="../media/image3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image" Target="../media/image38.wmf"/><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4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4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bwMode="auto">
          <a:xfrm>
            <a:off x="0" y="0"/>
            <a:ext cx="29210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139267" name="Rectangle 3"/>
          <p:cNvSpPr>
            <a:spLocks noGrp="1" noChangeArrowheads="1"/>
          </p:cNvSpPr>
          <p:nvPr>
            <p:ph type="dt" idx="1"/>
          </p:nvPr>
        </p:nvSpPr>
        <p:spPr bwMode="auto">
          <a:xfrm>
            <a:off x="3819525" y="0"/>
            <a:ext cx="2921000"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10244" name="Rectangle 4"/>
          <p:cNvSpPr>
            <a:spLocks noGrp="1" noRot="1" noChangeAspect="1" noChangeArrowheads="1" noTextEdit="1"/>
          </p:cNvSpPr>
          <p:nvPr>
            <p:ph type="sldImg" idx="2"/>
          </p:nvPr>
        </p:nvSpPr>
        <p:spPr bwMode="auto">
          <a:xfrm>
            <a:off x="739775" y="728663"/>
            <a:ext cx="5262563" cy="3643312"/>
          </a:xfrm>
          <a:prstGeom prst="rect">
            <a:avLst/>
          </a:prstGeom>
          <a:noFill/>
          <a:ln w="9525">
            <a:solidFill>
              <a:srgbClr val="000000"/>
            </a:solidFill>
            <a:miter lim="800000"/>
            <a:headEnd/>
            <a:tailEnd/>
          </a:ln>
        </p:spPr>
      </p:sp>
      <p:sp>
        <p:nvSpPr>
          <p:cNvPr id="139269" name="Rectangle 5"/>
          <p:cNvSpPr>
            <a:spLocks noGrp="1" noChangeArrowheads="1"/>
          </p:cNvSpPr>
          <p:nvPr>
            <p:ph type="body" sz="quarter" idx="3"/>
          </p:nvPr>
        </p:nvSpPr>
        <p:spPr bwMode="auto">
          <a:xfrm>
            <a:off x="674688" y="4614863"/>
            <a:ext cx="5392737" cy="43735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39270" name="Rectangle 6"/>
          <p:cNvSpPr>
            <a:spLocks noGrp="1" noChangeArrowheads="1"/>
          </p:cNvSpPr>
          <p:nvPr>
            <p:ph type="ftr" sz="quarter" idx="4"/>
          </p:nvPr>
        </p:nvSpPr>
        <p:spPr bwMode="auto">
          <a:xfrm>
            <a:off x="0" y="9229725"/>
            <a:ext cx="29210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139271" name="Rectangle 7"/>
          <p:cNvSpPr>
            <a:spLocks noGrp="1" noChangeArrowheads="1"/>
          </p:cNvSpPr>
          <p:nvPr>
            <p:ph type="sldNum" sz="quarter" idx="5"/>
          </p:nvPr>
        </p:nvSpPr>
        <p:spPr bwMode="auto">
          <a:xfrm>
            <a:off x="3819525" y="9229725"/>
            <a:ext cx="2921000" cy="4857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13B4D0D-2146-4A4F-9C29-1441B949DCA9}"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504530E2-C957-4E1C-A2B5-382D620A8643}" type="slidenum">
              <a:rPr lang="en-GB" smtClean="0"/>
              <a:pPr>
                <a:defRPr/>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DE479253-A7ED-4368-A141-2D1F2A039695}" type="slidenum">
              <a:rPr lang="en-GB" smtClean="0"/>
              <a:pPr/>
              <a:t>2</a:t>
            </a:fld>
            <a:endParaRPr lang="en-GB"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29533617-CEEB-42C4-ADC6-832CC0A50AD9}" type="slidenum">
              <a:rPr lang="en-GB" smtClean="0"/>
              <a:pPr/>
              <a:t>3</a:t>
            </a:fld>
            <a:endParaRPr lang="en-GB"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AD31E08F-0DCD-41E1-A905-36D8349D59B4}" type="slidenum">
              <a:rPr lang="en-GB" smtClean="0"/>
              <a:pPr/>
              <a:t>4</a:t>
            </a:fld>
            <a:endParaRPr lang="en-GB"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ED9BB179-E73F-4755-B4C6-7F937E9085F2}" type="slidenum">
              <a:rPr lang="en-GB" smtClean="0"/>
              <a:pPr/>
              <a:t>5</a:t>
            </a:fld>
            <a:endParaRPr lang="en-GB"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548BEBF4-98F6-4142-94DD-5709D803543A}" type="slidenum">
              <a:rPr lang="en-GB" smtClean="0"/>
              <a:pPr/>
              <a:t>6</a:t>
            </a:fld>
            <a:endParaRPr lang="en-GB"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84753BE1-C721-470C-BBB0-B09CB7FE8A00}" type="slidenum">
              <a:rPr lang="en-GB" smtClean="0"/>
              <a:pPr/>
              <a:t>7</a:t>
            </a:fld>
            <a:endParaRPr lang="en-GB"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A47C47C-4F81-4019-B983-447C47F4EF7B}" type="slidenum">
              <a:rPr lang="en-GB" smtClean="0"/>
              <a:pPr/>
              <a:t>8</a:t>
            </a:fld>
            <a:endParaRPr lang="en-GB"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2C6C02FA-6673-4019-B210-5A95485AA139}" type="slidenum">
              <a:rPr lang="en-GB" smtClean="0"/>
              <a:pPr/>
              <a:t>9</a:t>
            </a:fld>
            <a:endParaRPr lang="en-GB"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115888"/>
            <a:ext cx="2228850" cy="6553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115888"/>
            <a:ext cx="6534150" cy="655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533525"/>
            <a:ext cx="4381500" cy="5135563"/>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5029200" y="1533525"/>
            <a:ext cx="4381500" cy="5135563"/>
          </a:xfrm>
        </p:spPr>
        <p:txBody>
          <a:bodyPr/>
          <a:lstStyle>
            <a:lvl1pPr>
              <a:defRPr sz="20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95300" y="11588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9219" name="Rectangle 3"/>
          <p:cNvSpPr>
            <a:spLocks noGrp="1" noChangeArrowheads="1"/>
          </p:cNvSpPr>
          <p:nvPr>
            <p:ph type="body" idx="1"/>
          </p:nvPr>
        </p:nvSpPr>
        <p:spPr bwMode="auto">
          <a:xfrm>
            <a:off x="495300" y="1533525"/>
            <a:ext cx="8915400" cy="5135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p:txBody>
      </p:sp>
      <p:sp>
        <p:nvSpPr>
          <p:cNvPr id="1031" name="Line 7"/>
          <p:cNvSpPr>
            <a:spLocks noChangeShapeType="1"/>
          </p:cNvSpPr>
          <p:nvPr/>
        </p:nvSpPr>
        <p:spPr bwMode="auto">
          <a:xfrm>
            <a:off x="0" y="1384300"/>
            <a:ext cx="9424988" cy="0"/>
          </a:xfrm>
          <a:prstGeom prst="line">
            <a:avLst/>
          </a:prstGeom>
          <a:noFill/>
          <a:ln w="76200">
            <a:solidFill>
              <a:srgbClr val="FF0000"/>
            </a:solidFill>
            <a:round/>
            <a:headEnd/>
            <a:tailEnd/>
          </a:ln>
          <a:effectLst/>
        </p:spPr>
        <p:txBody>
          <a:bodyPr/>
          <a:lstStyle/>
          <a:p>
            <a:pPr>
              <a:defRPr/>
            </a:pPr>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imes New Roman" pitchFamily="18" charset="0"/>
        </a:defRPr>
      </a:lvl2pPr>
      <a:lvl3pPr algn="l" rtl="0" eaLnBrk="0" fontAlgn="base" hangingPunct="0">
        <a:spcBef>
          <a:spcPct val="0"/>
        </a:spcBef>
        <a:spcAft>
          <a:spcPct val="0"/>
        </a:spcAft>
        <a:defRPr sz="3200">
          <a:solidFill>
            <a:schemeClr val="tx2"/>
          </a:solidFill>
          <a:latin typeface="Times New Roman" pitchFamily="18" charset="0"/>
        </a:defRPr>
      </a:lvl3pPr>
      <a:lvl4pPr algn="l" rtl="0" eaLnBrk="0" fontAlgn="base" hangingPunct="0">
        <a:spcBef>
          <a:spcPct val="0"/>
        </a:spcBef>
        <a:spcAft>
          <a:spcPct val="0"/>
        </a:spcAft>
        <a:defRPr sz="3200">
          <a:solidFill>
            <a:schemeClr val="tx2"/>
          </a:solidFill>
          <a:latin typeface="Times New Roman" pitchFamily="18" charset="0"/>
        </a:defRPr>
      </a:lvl4pPr>
      <a:lvl5pPr algn="l" rtl="0" eaLnBrk="0" fontAlgn="base" hangingPunct="0">
        <a:spcBef>
          <a:spcPct val="0"/>
        </a:spcBef>
        <a:spcAft>
          <a:spcPct val="0"/>
        </a:spcAft>
        <a:defRPr sz="3200">
          <a:solidFill>
            <a:schemeClr val="tx2"/>
          </a:solidFill>
          <a:latin typeface="Times New Roman" pitchFamily="18" charset="0"/>
        </a:defRPr>
      </a:lvl5pPr>
      <a:lvl6pPr marL="457200" algn="l" rtl="0" fontAlgn="base">
        <a:spcBef>
          <a:spcPct val="0"/>
        </a:spcBef>
        <a:spcAft>
          <a:spcPct val="0"/>
        </a:spcAft>
        <a:defRPr sz="3200">
          <a:solidFill>
            <a:schemeClr val="tx2"/>
          </a:solidFill>
          <a:latin typeface="Times New Roman" pitchFamily="18" charset="0"/>
        </a:defRPr>
      </a:lvl6pPr>
      <a:lvl7pPr marL="914400" algn="l" rtl="0" fontAlgn="base">
        <a:spcBef>
          <a:spcPct val="0"/>
        </a:spcBef>
        <a:spcAft>
          <a:spcPct val="0"/>
        </a:spcAft>
        <a:defRPr sz="3200">
          <a:solidFill>
            <a:schemeClr val="tx2"/>
          </a:solidFill>
          <a:latin typeface="Times New Roman" pitchFamily="18" charset="0"/>
        </a:defRPr>
      </a:lvl7pPr>
      <a:lvl8pPr marL="1371600" algn="l" rtl="0" fontAlgn="base">
        <a:spcBef>
          <a:spcPct val="0"/>
        </a:spcBef>
        <a:spcAft>
          <a:spcPct val="0"/>
        </a:spcAft>
        <a:defRPr sz="3200">
          <a:solidFill>
            <a:schemeClr val="tx2"/>
          </a:solidFill>
          <a:latin typeface="Times New Roman" pitchFamily="18" charset="0"/>
        </a:defRPr>
      </a:lvl8pPr>
      <a:lvl9pPr marL="1828800" algn="l" rtl="0" fontAlgn="base">
        <a:spcBef>
          <a:spcPct val="0"/>
        </a:spcBef>
        <a:spcAft>
          <a:spcPct val="0"/>
        </a:spcAft>
        <a:defRPr sz="3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FF"/>
        </a:buClr>
        <a:buFont typeface="Arial" charset="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3333FF"/>
        </a:buClr>
        <a:buFont typeface="Times New Roman" pitchFamily="18" charset="0"/>
        <a:buChar char="♦"/>
        <a:defRPr sz="2400">
          <a:solidFill>
            <a:schemeClr val="tx1"/>
          </a:solidFill>
          <a:latin typeface="+mn-lt"/>
        </a:defRPr>
      </a:lvl2pPr>
      <a:lvl3pPr marL="1143000" indent="-228600" algn="l" rtl="0" eaLnBrk="0" fontAlgn="base" hangingPunct="0">
        <a:spcBef>
          <a:spcPct val="20000"/>
        </a:spcBef>
        <a:spcAft>
          <a:spcPct val="0"/>
        </a:spcAft>
        <a:buClr>
          <a:srgbClr val="3333FF"/>
        </a:buClr>
        <a:buChar char="•"/>
        <a:defRPr sz="2000">
          <a:solidFill>
            <a:schemeClr val="tx1"/>
          </a:solidFill>
          <a:latin typeface="+mn-lt"/>
        </a:defRPr>
      </a:lvl3pPr>
      <a:lvl4pPr marL="1600200" indent="-228600" algn="l" rtl="0" eaLnBrk="0" fontAlgn="base" hangingPunct="0">
        <a:spcBef>
          <a:spcPct val="20000"/>
        </a:spcBef>
        <a:spcAft>
          <a:spcPct val="0"/>
        </a:spcAft>
        <a:buClr>
          <a:srgbClr val="3333FF"/>
        </a:buClr>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Clr>
          <a:srgbClr val="3333FF"/>
        </a:buClr>
        <a:buFont typeface="Arial" charset="0"/>
        <a:buChar char="»"/>
        <a:defRPr sz="2000">
          <a:solidFill>
            <a:schemeClr val="tx1"/>
          </a:solidFill>
          <a:latin typeface="+mn-lt"/>
        </a:defRPr>
      </a:lvl5pPr>
      <a:lvl6pPr marL="2514600" indent="-228600" algn="l" rtl="0" fontAlgn="base">
        <a:spcBef>
          <a:spcPct val="20000"/>
        </a:spcBef>
        <a:spcAft>
          <a:spcPct val="0"/>
        </a:spcAft>
        <a:buClr>
          <a:srgbClr val="3333FF"/>
        </a:buClr>
        <a:buFont typeface="Arial" charset="0"/>
        <a:buChar char="»"/>
        <a:defRPr sz="2000">
          <a:solidFill>
            <a:schemeClr val="tx1"/>
          </a:solidFill>
          <a:latin typeface="+mn-lt"/>
        </a:defRPr>
      </a:lvl6pPr>
      <a:lvl7pPr marL="2971800" indent="-228600" algn="l" rtl="0" fontAlgn="base">
        <a:spcBef>
          <a:spcPct val="20000"/>
        </a:spcBef>
        <a:spcAft>
          <a:spcPct val="0"/>
        </a:spcAft>
        <a:buClr>
          <a:srgbClr val="3333FF"/>
        </a:buClr>
        <a:buFont typeface="Arial" charset="0"/>
        <a:buChar char="»"/>
        <a:defRPr sz="2000">
          <a:solidFill>
            <a:schemeClr val="tx1"/>
          </a:solidFill>
          <a:latin typeface="+mn-lt"/>
        </a:defRPr>
      </a:lvl7pPr>
      <a:lvl8pPr marL="3429000" indent="-228600" algn="l" rtl="0" fontAlgn="base">
        <a:spcBef>
          <a:spcPct val="20000"/>
        </a:spcBef>
        <a:spcAft>
          <a:spcPct val="0"/>
        </a:spcAft>
        <a:buClr>
          <a:srgbClr val="3333FF"/>
        </a:buClr>
        <a:buFont typeface="Arial" charset="0"/>
        <a:buChar char="»"/>
        <a:defRPr sz="2000">
          <a:solidFill>
            <a:schemeClr val="tx1"/>
          </a:solidFill>
          <a:latin typeface="+mn-lt"/>
        </a:defRPr>
      </a:lvl8pPr>
      <a:lvl9pPr marL="3886200" indent="-228600" algn="l" rtl="0" fontAlgn="base">
        <a:spcBef>
          <a:spcPct val="20000"/>
        </a:spcBef>
        <a:spcAft>
          <a:spcPct val="0"/>
        </a:spcAft>
        <a:buClr>
          <a:srgbClr val="3333FF"/>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2.xml"/><Relationship Id="rId7"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oleObject" Target="../embeddings/oleObject18.bin"/><Relationship Id="rId3" Type="http://schemas.openxmlformats.org/officeDocument/2006/relationships/notesSlide" Target="../notesSlides/notesSlide3.xml"/><Relationship Id="rId7" Type="http://schemas.openxmlformats.org/officeDocument/2006/relationships/oleObject" Target="../embeddings/oleObject12.bin"/><Relationship Id="rId12" Type="http://schemas.openxmlformats.org/officeDocument/2006/relationships/oleObject" Target="../embeddings/oleObject17.bin"/><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11.bin"/><Relationship Id="rId11" Type="http://schemas.openxmlformats.org/officeDocument/2006/relationships/oleObject" Target="../embeddings/oleObject16.bin"/><Relationship Id="rId5" Type="http://schemas.openxmlformats.org/officeDocument/2006/relationships/oleObject" Target="../embeddings/oleObject10.bin"/><Relationship Id="rId10" Type="http://schemas.openxmlformats.org/officeDocument/2006/relationships/oleObject" Target="../embeddings/oleObject15.bin"/><Relationship Id="rId4" Type="http://schemas.openxmlformats.org/officeDocument/2006/relationships/oleObject" Target="../embeddings/oleObject9.bin"/><Relationship Id="rId9" Type="http://schemas.openxmlformats.org/officeDocument/2006/relationships/oleObject" Target="../embeddings/oleObject14.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image" Target="../media/image20.jpeg"/><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notesSlide" Target="../notesSlides/notesSlide5.xml"/><Relationship Id="rId7" Type="http://schemas.openxmlformats.org/officeDocument/2006/relationships/oleObject" Target="../embeddings/oleObject24.bin"/><Relationship Id="rId2" Type="http://schemas.openxmlformats.org/officeDocument/2006/relationships/slideLayout" Target="../slideLayouts/slideLayout4.xml"/><Relationship Id="rId1" Type="http://schemas.openxmlformats.org/officeDocument/2006/relationships/vmlDrawing" Target="../drawings/vmlDrawing4.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 Id="rId9" Type="http://schemas.openxmlformats.org/officeDocument/2006/relationships/oleObject" Target="../embeddings/oleObject26.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notesSlide" Target="../notesSlides/notesSlide6.xml"/><Relationship Id="rId7" Type="http://schemas.openxmlformats.org/officeDocument/2006/relationships/oleObject" Target="../embeddings/oleObject30.bin"/><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 Id="rId9" Type="http://schemas.openxmlformats.org/officeDocument/2006/relationships/oleObject" Target="../embeddings/oleObject32.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notesSlide" Target="../notesSlides/notesSlide7.xml"/><Relationship Id="rId7" Type="http://schemas.openxmlformats.org/officeDocument/2006/relationships/oleObject" Target="../embeddings/oleObject36.bin"/><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oleObject" Target="../embeddings/oleObject35.bin"/><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notesSlide" Target="../notesSlides/notesSlide8.xml"/><Relationship Id="rId7" Type="http://schemas.openxmlformats.org/officeDocument/2006/relationships/oleObject" Target="../embeddings/oleObject41.bin"/><Relationship Id="rId2" Type="http://schemas.openxmlformats.org/officeDocument/2006/relationships/slideLayout" Target="../slideLayouts/slideLayout4.xml"/><Relationship Id="rId1" Type="http://schemas.openxmlformats.org/officeDocument/2006/relationships/vmlDrawing" Target="../drawings/vmlDrawing7.vml"/><Relationship Id="rId6" Type="http://schemas.openxmlformats.org/officeDocument/2006/relationships/oleObject" Target="../embeddings/oleObject40.bin"/><Relationship Id="rId5" Type="http://schemas.openxmlformats.org/officeDocument/2006/relationships/oleObject" Target="../embeddings/oleObject39.bin"/><Relationship Id="rId4" Type="http://schemas.openxmlformats.org/officeDocument/2006/relationships/oleObject" Target="../embeddings/oleObject38.bin"/><Relationship Id="rId9" Type="http://schemas.openxmlformats.org/officeDocument/2006/relationships/oleObject" Target="../embeddings/oleObject4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8.vml"/><Relationship Id="rId4" Type="http://schemas.openxmlformats.org/officeDocument/2006/relationships/oleObject" Target="../embeddings/oleObject4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Lecture 14	</a:t>
            </a:r>
            <a:endParaRPr lang="en-GB" dirty="0"/>
          </a:p>
        </p:txBody>
      </p:sp>
      <p:sp>
        <p:nvSpPr>
          <p:cNvPr id="3" name="Content Placeholder 2"/>
          <p:cNvSpPr>
            <a:spLocks noGrp="1"/>
          </p:cNvSpPr>
          <p:nvPr>
            <p:ph sz="half" idx="1"/>
          </p:nvPr>
        </p:nvSpPr>
        <p:spPr/>
        <p:txBody>
          <a:bodyPr/>
          <a:lstStyle/>
          <a:p>
            <a:r>
              <a:rPr lang="en-GB" dirty="0" smtClean="0"/>
              <a:t>In this lecture we will look at:</a:t>
            </a:r>
          </a:p>
          <a:p>
            <a:pPr lvl="1"/>
            <a:r>
              <a:rPr lang="en-GB" dirty="0" smtClean="0"/>
              <a:t>Magnetic fields due to currents.</a:t>
            </a:r>
          </a:p>
          <a:p>
            <a:pPr lvl="1"/>
            <a:r>
              <a:rPr lang="en-GB" dirty="0" smtClean="0"/>
              <a:t>Magnetic fields due to a long straight wire.</a:t>
            </a:r>
          </a:p>
          <a:p>
            <a:pPr lvl="1"/>
            <a:r>
              <a:rPr lang="en-GB" dirty="0" smtClean="0"/>
              <a:t>Magnetism and relativity.</a:t>
            </a:r>
          </a:p>
          <a:p>
            <a:pPr lvl="1"/>
            <a:r>
              <a:rPr lang="en-GB" dirty="0" smtClean="0"/>
              <a:t>Magnetic field due to an arc and a loop.</a:t>
            </a:r>
          </a:p>
          <a:p>
            <a:pPr lvl="1"/>
            <a:r>
              <a:rPr lang="en-GB" dirty="0" smtClean="0"/>
              <a:t>Force between two parallel currents.</a:t>
            </a:r>
          </a:p>
          <a:p>
            <a:pPr lvl="1"/>
            <a:r>
              <a:rPr lang="en-GB" dirty="0" smtClean="0"/>
              <a:t>The Rail Gun.</a:t>
            </a:r>
          </a:p>
          <a:p>
            <a:pPr lvl="1"/>
            <a:endParaRPr lang="en-GB" dirty="0" smtClean="0"/>
          </a:p>
          <a:p>
            <a:pPr lvl="1"/>
            <a:endParaRPr lang="en-GB" dirty="0" smtClean="0"/>
          </a:p>
        </p:txBody>
      </p:sp>
      <p:sp>
        <p:nvSpPr>
          <p:cNvPr id="4" name="Content Placeholder 3"/>
          <p:cNvSpPr>
            <a:spLocks noGrp="1"/>
          </p:cNvSpPr>
          <p:nvPr>
            <p:ph sz="half" idx="2"/>
          </p:nvPr>
        </p:nvSpPr>
        <p:spPr/>
        <p:txBody>
          <a:bodyPr/>
          <a:lstStyle/>
          <a:p>
            <a:r>
              <a:rPr lang="en-GB" dirty="0" smtClean="0"/>
              <a:t>After this lecture, you should be able to answer the following questions:</a:t>
            </a:r>
          </a:p>
          <a:p>
            <a:r>
              <a:rPr lang="en-GB" dirty="0" smtClean="0"/>
              <a:t>What is the magnitude and direction of the magnetic field a distance R from a long straight current-carrying wire?</a:t>
            </a:r>
          </a:p>
          <a:p>
            <a:r>
              <a:rPr lang="en-GB" dirty="0" smtClean="0"/>
              <a:t>Determine the strength and the direction of the force between two long parallel wires, separated by a distance of 1 mm, which are each carrying a current of 6 A but which is flowing in opposite directions in each of the </a:t>
            </a:r>
            <a:r>
              <a:rPr lang="en-GB" smtClean="0"/>
              <a:t>wires.</a:t>
            </a:r>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Rectangle 2"/>
          <p:cNvSpPr>
            <a:spLocks noGrp="1" noChangeArrowheads="1"/>
          </p:cNvSpPr>
          <p:nvPr>
            <p:ph type="title"/>
          </p:nvPr>
        </p:nvSpPr>
        <p:spPr/>
        <p:txBody>
          <a:bodyPr/>
          <a:lstStyle/>
          <a:p>
            <a:pPr eaLnBrk="1" hangingPunct="1"/>
            <a:r>
              <a:rPr lang="en-GB" smtClean="0"/>
              <a:t>Magnetic Fields due to Currents</a:t>
            </a:r>
          </a:p>
        </p:txBody>
      </p:sp>
      <p:sp>
        <p:nvSpPr>
          <p:cNvPr id="1035" name="Rectangle 4"/>
          <p:cNvSpPr>
            <a:spLocks noGrp="1" noChangeArrowheads="1"/>
          </p:cNvSpPr>
          <p:nvPr>
            <p:ph type="body" sz="half" idx="1"/>
          </p:nvPr>
        </p:nvSpPr>
        <p:spPr/>
        <p:txBody>
          <a:bodyPr/>
          <a:lstStyle/>
          <a:p>
            <a:pPr eaLnBrk="1" hangingPunct="1"/>
            <a:r>
              <a:rPr lang="en-GB" sz="2000" smtClean="0"/>
              <a:t>Consider a current carrying wire:</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endParaRPr lang="en-GB" sz="2000" smtClean="0"/>
          </a:p>
          <a:p>
            <a:pPr eaLnBrk="1" hangingPunct="1"/>
            <a:r>
              <a:rPr lang="en-GB" sz="2000" smtClean="0"/>
              <a:t>Magnitude of B field at point P due to current-length element </a:t>
            </a:r>
          </a:p>
        </p:txBody>
      </p:sp>
      <p:sp>
        <p:nvSpPr>
          <p:cNvPr id="1036" name="Rectangle 5"/>
          <p:cNvSpPr>
            <a:spLocks noGrp="1" noChangeArrowheads="1"/>
          </p:cNvSpPr>
          <p:nvPr>
            <p:ph type="body" sz="half" idx="2"/>
          </p:nvPr>
        </p:nvSpPr>
        <p:spPr/>
        <p:txBody>
          <a:bodyPr/>
          <a:lstStyle/>
          <a:p>
            <a:pPr eaLnBrk="1" hangingPunct="1"/>
            <a:r>
              <a:rPr lang="en-GB" sz="2000" smtClean="0"/>
              <a:t>The permeability constant (or the permeability of free space) </a:t>
            </a:r>
            <a:r>
              <a:rPr lang="en-GB" sz="2000" smtClean="0">
                <a:latin typeface="Symbol" pitchFamily="18" charset="2"/>
              </a:rPr>
              <a:t>m</a:t>
            </a:r>
            <a:r>
              <a:rPr lang="en-GB" sz="2000" baseline="-25000" smtClean="0"/>
              <a:t>0</a:t>
            </a:r>
            <a:r>
              <a:rPr lang="en-GB" sz="2000" smtClean="0"/>
              <a:t> is defined to be exactly:</a:t>
            </a:r>
            <a:br>
              <a:rPr lang="en-GB" sz="2000" smtClean="0"/>
            </a:br>
            <a:r>
              <a:rPr lang="en-GB" sz="2000" smtClean="0"/>
              <a:t/>
            </a:r>
            <a:br>
              <a:rPr lang="en-GB" sz="2000" smtClean="0"/>
            </a:br>
            <a:r>
              <a:rPr lang="en-GB" sz="2000" smtClean="0"/>
              <a:t/>
            </a:r>
            <a:br>
              <a:rPr lang="en-GB" sz="2000" smtClean="0"/>
            </a:br>
            <a:endParaRPr lang="en-GB" sz="2000" smtClean="0"/>
          </a:p>
          <a:p>
            <a:pPr eaLnBrk="1" hangingPunct="1"/>
            <a:r>
              <a:rPr lang="en-GB" sz="2000" smtClean="0"/>
              <a:t>Writing the expression for the field in terms of a cross product allows the direction to be determined:</a:t>
            </a:r>
            <a:br>
              <a:rPr lang="en-GB" sz="2000" smtClean="0"/>
            </a:br>
            <a:r>
              <a:rPr lang="en-GB" sz="2000" smtClean="0"/>
              <a:t/>
            </a:r>
            <a:br>
              <a:rPr lang="en-GB" sz="2000" smtClean="0"/>
            </a:br>
            <a:endParaRPr lang="en-GB" sz="2000" smtClean="0"/>
          </a:p>
          <a:p>
            <a:pPr eaLnBrk="1" hangingPunct="1"/>
            <a:r>
              <a:rPr lang="en-GB" sz="2000" smtClean="0"/>
              <a:t>This expression is known as the Biot-Savart Law.</a:t>
            </a:r>
          </a:p>
        </p:txBody>
      </p:sp>
      <p:grpSp>
        <p:nvGrpSpPr>
          <p:cNvPr id="1037" name="Group 29"/>
          <p:cNvGrpSpPr>
            <a:grpSpLocks/>
          </p:cNvGrpSpPr>
          <p:nvPr/>
        </p:nvGrpSpPr>
        <p:grpSpPr bwMode="auto">
          <a:xfrm>
            <a:off x="909638" y="1879600"/>
            <a:ext cx="3781425" cy="2243138"/>
            <a:chOff x="573" y="1184"/>
            <a:chExt cx="2382" cy="1413"/>
          </a:xfrm>
        </p:grpSpPr>
        <p:sp>
          <p:nvSpPr>
            <p:cNvPr id="1038" name="Freeform 6"/>
            <p:cNvSpPr>
              <a:spLocks/>
            </p:cNvSpPr>
            <p:nvPr/>
          </p:nvSpPr>
          <p:spPr bwMode="auto">
            <a:xfrm>
              <a:off x="793" y="1464"/>
              <a:ext cx="335" cy="1133"/>
            </a:xfrm>
            <a:custGeom>
              <a:avLst/>
              <a:gdLst>
                <a:gd name="T0" fmla="*/ 76 w 335"/>
                <a:gd name="T1" fmla="*/ 1133 h 1133"/>
                <a:gd name="T2" fmla="*/ 29 w 335"/>
                <a:gd name="T3" fmla="*/ 916 h 1133"/>
                <a:gd name="T4" fmla="*/ 132 w 335"/>
                <a:gd name="T5" fmla="*/ 661 h 1133"/>
                <a:gd name="T6" fmla="*/ 293 w 335"/>
                <a:gd name="T7" fmla="*/ 453 h 1133"/>
                <a:gd name="T8" fmla="*/ 321 w 335"/>
                <a:gd name="T9" fmla="*/ 255 h 1133"/>
                <a:gd name="T10" fmla="*/ 208 w 335"/>
                <a:gd name="T11" fmla="*/ 85 h 1133"/>
                <a:gd name="T12" fmla="*/ 0 w 335"/>
                <a:gd name="T13" fmla="*/ 0 h 1133"/>
                <a:gd name="T14" fmla="*/ 0 60000 65536"/>
                <a:gd name="T15" fmla="*/ 0 60000 65536"/>
                <a:gd name="T16" fmla="*/ 0 60000 65536"/>
                <a:gd name="T17" fmla="*/ 0 60000 65536"/>
                <a:gd name="T18" fmla="*/ 0 60000 65536"/>
                <a:gd name="T19" fmla="*/ 0 60000 65536"/>
                <a:gd name="T20" fmla="*/ 0 60000 65536"/>
                <a:gd name="T21" fmla="*/ 0 w 335"/>
                <a:gd name="T22" fmla="*/ 0 h 1133"/>
                <a:gd name="T23" fmla="*/ 335 w 335"/>
                <a:gd name="T24" fmla="*/ 1133 h 113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5" h="1133">
                  <a:moveTo>
                    <a:pt x="76" y="1133"/>
                  </a:moveTo>
                  <a:cubicBezTo>
                    <a:pt x="48" y="1064"/>
                    <a:pt x="20" y="995"/>
                    <a:pt x="29" y="916"/>
                  </a:cubicBezTo>
                  <a:cubicBezTo>
                    <a:pt x="38" y="837"/>
                    <a:pt x="88" y="738"/>
                    <a:pt x="132" y="661"/>
                  </a:cubicBezTo>
                  <a:cubicBezTo>
                    <a:pt x="176" y="584"/>
                    <a:pt x="262" y="521"/>
                    <a:pt x="293" y="453"/>
                  </a:cubicBezTo>
                  <a:cubicBezTo>
                    <a:pt x="324" y="385"/>
                    <a:pt x="335" y="316"/>
                    <a:pt x="321" y="255"/>
                  </a:cubicBezTo>
                  <a:cubicBezTo>
                    <a:pt x="307" y="194"/>
                    <a:pt x="261" y="127"/>
                    <a:pt x="208" y="85"/>
                  </a:cubicBezTo>
                  <a:cubicBezTo>
                    <a:pt x="155" y="43"/>
                    <a:pt x="77" y="21"/>
                    <a:pt x="0" y="0"/>
                  </a:cubicBezTo>
                </a:path>
              </a:pathLst>
            </a:custGeom>
            <a:noFill/>
            <a:ln w="76200">
              <a:solidFill>
                <a:srgbClr val="FFCC00"/>
              </a:solidFill>
              <a:round/>
              <a:headEnd/>
              <a:tailEnd/>
            </a:ln>
          </p:spPr>
          <p:txBody>
            <a:bodyPr/>
            <a:lstStyle/>
            <a:p>
              <a:endParaRPr lang="en-US"/>
            </a:p>
          </p:txBody>
        </p:sp>
        <p:sp>
          <p:nvSpPr>
            <p:cNvPr id="1039" name="Freeform 8"/>
            <p:cNvSpPr>
              <a:spLocks/>
            </p:cNvSpPr>
            <p:nvPr/>
          </p:nvSpPr>
          <p:spPr bwMode="auto">
            <a:xfrm>
              <a:off x="711" y="2257"/>
              <a:ext cx="49" cy="340"/>
            </a:xfrm>
            <a:custGeom>
              <a:avLst/>
              <a:gdLst>
                <a:gd name="T0" fmla="*/ 49 w 49"/>
                <a:gd name="T1" fmla="*/ 340 h 340"/>
                <a:gd name="T2" fmla="*/ 2 w 49"/>
                <a:gd name="T3" fmla="*/ 179 h 340"/>
                <a:gd name="T4" fmla="*/ 40 w 49"/>
                <a:gd name="T5" fmla="*/ 0 h 340"/>
                <a:gd name="T6" fmla="*/ 0 60000 65536"/>
                <a:gd name="T7" fmla="*/ 0 60000 65536"/>
                <a:gd name="T8" fmla="*/ 0 60000 65536"/>
                <a:gd name="T9" fmla="*/ 0 w 49"/>
                <a:gd name="T10" fmla="*/ 0 h 340"/>
                <a:gd name="T11" fmla="*/ 49 w 49"/>
                <a:gd name="T12" fmla="*/ 340 h 340"/>
              </a:gdLst>
              <a:ahLst/>
              <a:cxnLst>
                <a:cxn ang="T6">
                  <a:pos x="T0" y="T1"/>
                </a:cxn>
                <a:cxn ang="T7">
                  <a:pos x="T2" y="T3"/>
                </a:cxn>
                <a:cxn ang="T8">
                  <a:pos x="T4" y="T5"/>
                </a:cxn>
              </a:cxnLst>
              <a:rect l="T9" t="T10" r="T11" b="T12"/>
              <a:pathLst>
                <a:path w="49" h="340">
                  <a:moveTo>
                    <a:pt x="49" y="340"/>
                  </a:moveTo>
                  <a:cubicBezTo>
                    <a:pt x="26" y="288"/>
                    <a:pt x="4" y="236"/>
                    <a:pt x="2" y="179"/>
                  </a:cubicBezTo>
                  <a:cubicBezTo>
                    <a:pt x="0" y="122"/>
                    <a:pt x="20" y="61"/>
                    <a:pt x="40" y="0"/>
                  </a:cubicBezTo>
                </a:path>
              </a:pathLst>
            </a:custGeom>
            <a:noFill/>
            <a:ln w="9525">
              <a:solidFill>
                <a:schemeClr val="tx1"/>
              </a:solidFill>
              <a:round/>
              <a:headEnd/>
              <a:tailEnd type="triangle" w="med" len="med"/>
            </a:ln>
          </p:spPr>
          <p:txBody>
            <a:bodyPr/>
            <a:lstStyle/>
            <a:p>
              <a:endParaRPr lang="en-US"/>
            </a:p>
          </p:txBody>
        </p:sp>
        <p:sp>
          <p:nvSpPr>
            <p:cNvPr id="1040" name="Text Box 9"/>
            <p:cNvSpPr txBox="1">
              <a:spLocks noChangeArrowheads="1"/>
            </p:cNvSpPr>
            <p:nvPr/>
          </p:nvSpPr>
          <p:spPr bwMode="auto">
            <a:xfrm>
              <a:off x="573" y="2290"/>
              <a:ext cx="160" cy="250"/>
            </a:xfrm>
            <a:prstGeom prst="rect">
              <a:avLst/>
            </a:prstGeom>
            <a:noFill/>
            <a:ln w="9525">
              <a:noFill/>
              <a:miter lim="800000"/>
              <a:headEnd/>
              <a:tailEnd/>
            </a:ln>
          </p:spPr>
          <p:txBody>
            <a:bodyPr wrap="none">
              <a:spAutoFit/>
            </a:bodyPr>
            <a:lstStyle/>
            <a:p>
              <a:r>
                <a:rPr lang="en-GB"/>
                <a:t>i</a:t>
              </a:r>
            </a:p>
          </p:txBody>
        </p:sp>
        <p:sp>
          <p:nvSpPr>
            <p:cNvPr id="1041" name="Freeform 11"/>
            <p:cNvSpPr>
              <a:spLocks/>
            </p:cNvSpPr>
            <p:nvPr/>
          </p:nvSpPr>
          <p:spPr bwMode="auto">
            <a:xfrm>
              <a:off x="1009" y="1558"/>
              <a:ext cx="104" cy="132"/>
            </a:xfrm>
            <a:custGeom>
              <a:avLst/>
              <a:gdLst>
                <a:gd name="T0" fmla="*/ 104 w 104"/>
                <a:gd name="T1" fmla="*/ 132 h 132"/>
                <a:gd name="T2" fmla="*/ 48 w 104"/>
                <a:gd name="T3" fmla="*/ 47 h 132"/>
                <a:gd name="T4" fmla="*/ 0 w 104"/>
                <a:gd name="T5" fmla="*/ 0 h 132"/>
                <a:gd name="T6" fmla="*/ 0 60000 65536"/>
                <a:gd name="T7" fmla="*/ 0 60000 65536"/>
                <a:gd name="T8" fmla="*/ 0 60000 65536"/>
                <a:gd name="T9" fmla="*/ 0 w 104"/>
                <a:gd name="T10" fmla="*/ 0 h 132"/>
                <a:gd name="T11" fmla="*/ 104 w 104"/>
                <a:gd name="T12" fmla="*/ 132 h 132"/>
              </a:gdLst>
              <a:ahLst/>
              <a:cxnLst>
                <a:cxn ang="T6">
                  <a:pos x="T0" y="T1"/>
                </a:cxn>
                <a:cxn ang="T7">
                  <a:pos x="T2" y="T3"/>
                </a:cxn>
                <a:cxn ang="T8">
                  <a:pos x="T4" y="T5"/>
                </a:cxn>
              </a:cxnLst>
              <a:rect l="T9" t="T10" r="T11" b="T12"/>
              <a:pathLst>
                <a:path w="104" h="132">
                  <a:moveTo>
                    <a:pt x="104" y="132"/>
                  </a:moveTo>
                  <a:cubicBezTo>
                    <a:pt x="84" y="100"/>
                    <a:pt x="65" y="69"/>
                    <a:pt x="48" y="47"/>
                  </a:cubicBezTo>
                  <a:cubicBezTo>
                    <a:pt x="31" y="25"/>
                    <a:pt x="15" y="12"/>
                    <a:pt x="0" y="0"/>
                  </a:cubicBezTo>
                </a:path>
              </a:pathLst>
            </a:custGeom>
            <a:noFill/>
            <a:ln w="76200">
              <a:solidFill>
                <a:srgbClr val="FF0000"/>
              </a:solidFill>
              <a:round/>
              <a:headEnd/>
              <a:tailEnd/>
            </a:ln>
          </p:spPr>
          <p:txBody>
            <a:bodyPr/>
            <a:lstStyle/>
            <a:p>
              <a:endParaRPr lang="en-US"/>
            </a:p>
          </p:txBody>
        </p:sp>
        <p:sp>
          <p:nvSpPr>
            <p:cNvPr id="1042" name="Line 13"/>
            <p:cNvSpPr>
              <a:spLocks noChangeShapeType="1"/>
            </p:cNvSpPr>
            <p:nvPr/>
          </p:nvSpPr>
          <p:spPr bwMode="auto">
            <a:xfrm flipH="1" flipV="1">
              <a:off x="822" y="1324"/>
              <a:ext cx="255" cy="274"/>
            </a:xfrm>
            <a:prstGeom prst="line">
              <a:avLst/>
            </a:prstGeom>
            <a:noFill/>
            <a:ln w="38100">
              <a:solidFill>
                <a:schemeClr val="tx1"/>
              </a:solidFill>
              <a:round/>
              <a:headEnd/>
              <a:tailEnd type="triangle" w="med" len="med"/>
            </a:ln>
          </p:spPr>
          <p:txBody>
            <a:bodyPr/>
            <a:lstStyle/>
            <a:p>
              <a:endParaRPr lang="en-GB"/>
            </a:p>
          </p:txBody>
        </p:sp>
        <p:graphicFrame>
          <p:nvGraphicFramePr>
            <p:cNvPr id="1030" name="Object 14"/>
            <p:cNvGraphicFramePr>
              <a:graphicFrameLocks noChangeAspect="1"/>
            </p:cNvGraphicFramePr>
            <p:nvPr/>
          </p:nvGraphicFramePr>
          <p:xfrm>
            <a:off x="872" y="1610"/>
            <a:ext cx="168" cy="160"/>
          </p:xfrm>
          <a:graphic>
            <a:graphicData uri="http://schemas.openxmlformats.org/presentationml/2006/ole">
              <p:oleObj spid="_x0000_s1030" name="Equation" r:id="rId4" imgW="266400" imgH="253800" progId="Equation.DSMT4">
                <p:embed/>
              </p:oleObj>
            </a:graphicData>
          </a:graphic>
        </p:graphicFrame>
        <p:graphicFrame>
          <p:nvGraphicFramePr>
            <p:cNvPr id="1031" name="Object 15"/>
            <p:cNvGraphicFramePr>
              <a:graphicFrameLocks noChangeAspect="1"/>
            </p:cNvGraphicFramePr>
            <p:nvPr/>
          </p:nvGraphicFramePr>
          <p:xfrm>
            <a:off x="846" y="1184"/>
            <a:ext cx="248" cy="192"/>
          </p:xfrm>
          <a:graphic>
            <a:graphicData uri="http://schemas.openxmlformats.org/presentationml/2006/ole">
              <p:oleObj spid="_x0000_s1031" name="Equation" r:id="rId5" imgW="393480" imgH="304560" progId="Equation.DSMT4">
                <p:embed/>
              </p:oleObj>
            </a:graphicData>
          </a:graphic>
        </p:graphicFrame>
        <p:sp>
          <p:nvSpPr>
            <p:cNvPr id="1043" name="Line 16"/>
            <p:cNvSpPr>
              <a:spLocks noChangeShapeType="1"/>
            </p:cNvSpPr>
            <p:nvPr/>
          </p:nvSpPr>
          <p:spPr bwMode="auto">
            <a:xfrm>
              <a:off x="1058" y="1586"/>
              <a:ext cx="849" cy="218"/>
            </a:xfrm>
            <a:prstGeom prst="line">
              <a:avLst/>
            </a:prstGeom>
            <a:noFill/>
            <a:ln w="38100">
              <a:solidFill>
                <a:schemeClr val="tx1"/>
              </a:solidFill>
              <a:round/>
              <a:headEnd/>
              <a:tailEnd type="triangle" w="med" len="med"/>
            </a:ln>
          </p:spPr>
          <p:txBody>
            <a:bodyPr/>
            <a:lstStyle/>
            <a:p>
              <a:endParaRPr lang="en-GB"/>
            </a:p>
          </p:txBody>
        </p:sp>
        <p:graphicFrame>
          <p:nvGraphicFramePr>
            <p:cNvPr id="1032" name="Object 17"/>
            <p:cNvGraphicFramePr>
              <a:graphicFrameLocks noChangeAspect="1"/>
            </p:cNvGraphicFramePr>
            <p:nvPr/>
          </p:nvGraphicFramePr>
          <p:xfrm>
            <a:off x="1377" y="1523"/>
            <a:ext cx="104" cy="144"/>
          </p:xfrm>
          <a:graphic>
            <a:graphicData uri="http://schemas.openxmlformats.org/presentationml/2006/ole">
              <p:oleObj spid="_x0000_s1032" name="Equation" r:id="rId6" imgW="164880" imgH="228600" progId="Equation.DSMT4">
                <p:embed/>
              </p:oleObj>
            </a:graphicData>
          </a:graphic>
        </p:graphicFrame>
        <p:sp>
          <p:nvSpPr>
            <p:cNvPr id="1044" name="Text Box 18"/>
            <p:cNvSpPr txBox="1">
              <a:spLocks noChangeArrowheads="1"/>
            </p:cNvSpPr>
            <p:nvPr/>
          </p:nvSpPr>
          <p:spPr bwMode="auto">
            <a:xfrm>
              <a:off x="1870" y="1679"/>
              <a:ext cx="223" cy="250"/>
            </a:xfrm>
            <a:prstGeom prst="rect">
              <a:avLst/>
            </a:prstGeom>
            <a:noFill/>
            <a:ln w="9525">
              <a:noFill/>
              <a:miter lim="800000"/>
              <a:headEnd/>
              <a:tailEnd/>
            </a:ln>
          </p:spPr>
          <p:txBody>
            <a:bodyPr wrap="none">
              <a:spAutoFit/>
            </a:bodyPr>
            <a:lstStyle/>
            <a:p>
              <a:r>
                <a:rPr lang="en-GB" b="1">
                  <a:solidFill>
                    <a:srgbClr val="33CC33"/>
                  </a:solidFill>
                  <a:latin typeface="Arial Unicode MS" pitchFamily="34" charset="-128"/>
                  <a:ea typeface="Arial Unicode MS" pitchFamily="34" charset="-128"/>
                  <a:cs typeface="Arial Unicode MS" pitchFamily="34" charset="-128"/>
                </a:rPr>
                <a:t>X</a:t>
              </a:r>
            </a:p>
          </p:txBody>
        </p:sp>
        <p:graphicFrame>
          <p:nvGraphicFramePr>
            <p:cNvPr id="1033" name="Object 19"/>
            <p:cNvGraphicFramePr>
              <a:graphicFrameLocks noChangeAspect="1"/>
            </p:cNvGraphicFramePr>
            <p:nvPr/>
          </p:nvGraphicFramePr>
          <p:xfrm>
            <a:off x="2059" y="1708"/>
            <a:ext cx="896" cy="368"/>
          </p:xfrm>
          <a:graphic>
            <a:graphicData uri="http://schemas.openxmlformats.org/presentationml/2006/ole">
              <p:oleObj spid="_x0000_s1033" name="Equation" r:id="rId7" imgW="1422360" imgH="583920" progId="Equation.DSMT4">
                <p:embed/>
              </p:oleObj>
            </a:graphicData>
          </a:graphic>
        </p:graphicFrame>
        <p:sp>
          <p:nvSpPr>
            <p:cNvPr id="1045" name="Freeform 21"/>
            <p:cNvSpPr>
              <a:spLocks/>
            </p:cNvSpPr>
            <p:nvPr/>
          </p:nvSpPr>
          <p:spPr bwMode="auto">
            <a:xfrm>
              <a:off x="944" y="1378"/>
              <a:ext cx="362" cy="265"/>
            </a:xfrm>
            <a:custGeom>
              <a:avLst/>
              <a:gdLst>
                <a:gd name="T0" fmla="*/ 0 w 362"/>
                <a:gd name="T1" fmla="*/ 67 h 265"/>
                <a:gd name="T2" fmla="*/ 76 w 362"/>
                <a:gd name="T3" fmla="*/ 20 h 265"/>
                <a:gd name="T4" fmla="*/ 189 w 362"/>
                <a:gd name="T5" fmla="*/ 1 h 265"/>
                <a:gd name="T6" fmla="*/ 284 w 362"/>
                <a:gd name="T7" fmla="*/ 29 h 265"/>
                <a:gd name="T8" fmla="*/ 331 w 362"/>
                <a:gd name="T9" fmla="*/ 104 h 265"/>
                <a:gd name="T10" fmla="*/ 359 w 362"/>
                <a:gd name="T11" fmla="*/ 199 h 265"/>
                <a:gd name="T12" fmla="*/ 350 w 362"/>
                <a:gd name="T13" fmla="*/ 265 h 265"/>
                <a:gd name="T14" fmla="*/ 0 60000 65536"/>
                <a:gd name="T15" fmla="*/ 0 60000 65536"/>
                <a:gd name="T16" fmla="*/ 0 60000 65536"/>
                <a:gd name="T17" fmla="*/ 0 60000 65536"/>
                <a:gd name="T18" fmla="*/ 0 60000 65536"/>
                <a:gd name="T19" fmla="*/ 0 60000 65536"/>
                <a:gd name="T20" fmla="*/ 0 60000 65536"/>
                <a:gd name="T21" fmla="*/ 0 w 362"/>
                <a:gd name="T22" fmla="*/ 0 h 265"/>
                <a:gd name="T23" fmla="*/ 362 w 362"/>
                <a:gd name="T24" fmla="*/ 265 h 2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62" h="265">
                  <a:moveTo>
                    <a:pt x="0" y="67"/>
                  </a:moveTo>
                  <a:cubicBezTo>
                    <a:pt x="22" y="49"/>
                    <a:pt x="44" y="31"/>
                    <a:pt x="76" y="20"/>
                  </a:cubicBezTo>
                  <a:cubicBezTo>
                    <a:pt x="108" y="9"/>
                    <a:pt x="154" y="0"/>
                    <a:pt x="189" y="1"/>
                  </a:cubicBezTo>
                  <a:cubicBezTo>
                    <a:pt x="224" y="2"/>
                    <a:pt x="260" y="12"/>
                    <a:pt x="284" y="29"/>
                  </a:cubicBezTo>
                  <a:cubicBezTo>
                    <a:pt x="308" y="46"/>
                    <a:pt x="319" y="76"/>
                    <a:pt x="331" y="104"/>
                  </a:cubicBezTo>
                  <a:cubicBezTo>
                    <a:pt x="343" y="132"/>
                    <a:pt x="356" y="172"/>
                    <a:pt x="359" y="199"/>
                  </a:cubicBezTo>
                  <a:cubicBezTo>
                    <a:pt x="362" y="226"/>
                    <a:pt x="356" y="245"/>
                    <a:pt x="350" y="265"/>
                  </a:cubicBezTo>
                </a:path>
              </a:pathLst>
            </a:custGeom>
            <a:noFill/>
            <a:ln w="9525">
              <a:solidFill>
                <a:schemeClr val="tx1"/>
              </a:solidFill>
              <a:round/>
              <a:headEnd/>
              <a:tailEnd/>
            </a:ln>
          </p:spPr>
          <p:txBody>
            <a:bodyPr/>
            <a:lstStyle/>
            <a:p>
              <a:endParaRPr lang="en-US"/>
            </a:p>
          </p:txBody>
        </p:sp>
        <p:sp>
          <p:nvSpPr>
            <p:cNvPr id="1046" name="Text Box 22"/>
            <p:cNvSpPr txBox="1">
              <a:spLocks noChangeArrowheads="1"/>
            </p:cNvSpPr>
            <p:nvPr/>
          </p:nvSpPr>
          <p:spPr bwMode="auto">
            <a:xfrm>
              <a:off x="1039" y="1362"/>
              <a:ext cx="199" cy="250"/>
            </a:xfrm>
            <a:prstGeom prst="rect">
              <a:avLst/>
            </a:prstGeom>
            <a:noFill/>
            <a:ln w="9525">
              <a:noFill/>
              <a:miter lim="800000"/>
              <a:headEnd/>
              <a:tailEnd/>
            </a:ln>
          </p:spPr>
          <p:txBody>
            <a:bodyPr wrap="none">
              <a:spAutoFit/>
            </a:bodyPr>
            <a:lstStyle/>
            <a:p>
              <a:r>
                <a:rPr lang="en-GB">
                  <a:latin typeface="Symbol" pitchFamily="18" charset="2"/>
                </a:rPr>
                <a:t>q</a:t>
              </a:r>
            </a:p>
          </p:txBody>
        </p:sp>
        <p:sp>
          <p:nvSpPr>
            <p:cNvPr id="1047" name="Text Box 23"/>
            <p:cNvSpPr txBox="1">
              <a:spLocks noChangeArrowheads="1"/>
            </p:cNvSpPr>
            <p:nvPr/>
          </p:nvSpPr>
          <p:spPr bwMode="auto">
            <a:xfrm>
              <a:off x="1783" y="1800"/>
              <a:ext cx="205" cy="250"/>
            </a:xfrm>
            <a:prstGeom prst="rect">
              <a:avLst/>
            </a:prstGeom>
            <a:noFill/>
            <a:ln w="9525">
              <a:noFill/>
              <a:miter lim="800000"/>
              <a:headEnd/>
              <a:tailEnd/>
            </a:ln>
          </p:spPr>
          <p:txBody>
            <a:bodyPr wrap="none">
              <a:spAutoFit/>
            </a:bodyPr>
            <a:lstStyle/>
            <a:p>
              <a:r>
                <a:rPr lang="en-GB"/>
                <a:t>P</a:t>
              </a:r>
            </a:p>
          </p:txBody>
        </p:sp>
      </p:grpSp>
      <p:graphicFrame>
        <p:nvGraphicFramePr>
          <p:cNvPr id="1026" name="Object 24"/>
          <p:cNvGraphicFramePr>
            <a:graphicFrameLocks noChangeAspect="1"/>
          </p:cNvGraphicFramePr>
          <p:nvPr/>
        </p:nvGraphicFramePr>
        <p:xfrm>
          <a:off x="3568700" y="4718050"/>
          <a:ext cx="698500" cy="304800"/>
        </p:xfrm>
        <a:graphic>
          <a:graphicData uri="http://schemas.openxmlformats.org/presentationml/2006/ole">
            <p:oleObj spid="_x0000_s1026" name="Equation" r:id="rId8" imgW="698400" imgH="304560" progId="Equation.DSMT4">
              <p:embed/>
            </p:oleObj>
          </a:graphicData>
        </a:graphic>
      </p:graphicFrame>
      <p:graphicFrame>
        <p:nvGraphicFramePr>
          <p:cNvPr id="1027" name="Object 25"/>
          <p:cNvGraphicFramePr>
            <a:graphicFrameLocks noChangeAspect="1"/>
          </p:cNvGraphicFramePr>
          <p:nvPr/>
        </p:nvGraphicFramePr>
        <p:xfrm>
          <a:off x="941388" y="5021263"/>
          <a:ext cx="1866900" cy="635000"/>
        </p:xfrm>
        <a:graphic>
          <a:graphicData uri="http://schemas.openxmlformats.org/presentationml/2006/ole">
            <p:oleObj spid="_x0000_s1027" name="Equation" r:id="rId9" imgW="1866600" imgH="634680" progId="Equation.DSMT4">
              <p:embed/>
            </p:oleObj>
          </a:graphicData>
        </a:graphic>
      </p:graphicFrame>
      <p:graphicFrame>
        <p:nvGraphicFramePr>
          <p:cNvPr id="1028" name="Object 26"/>
          <p:cNvGraphicFramePr>
            <a:graphicFrameLocks noChangeAspect="1"/>
          </p:cNvGraphicFramePr>
          <p:nvPr/>
        </p:nvGraphicFramePr>
        <p:xfrm>
          <a:off x="5487988" y="2505075"/>
          <a:ext cx="2463800" cy="762000"/>
        </p:xfrm>
        <a:graphic>
          <a:graphicData uri="http://schemas.openxmlformats.org/presentationml/2006/ole">
            <p:oleObj spid="_x0000_s1028" name="Equation" r:id="rId10" imgW="2463480" imgH="761760" progId="Equation.DSMT4">
              <p:embed/>
            </p:oleObj>
          </a:graphicData>
        </a:graphic>
      </p:graphicFrame>
      <p:graphicFrame>
        <p:nvGraphicFramePr>
          <p:cNvPr id="1029" name="Object 27"/>
          <p:cNvGraphicFramePr>
            <a:graphicFrameLocks noChangeAspect="1"/>
          </p:cNvGraphicFramePr>
          <p:nvPr/>
        </p:nvGraphicFramePr>
        <p:xfrm>
          <a:off x="5468938" y="4416425"/>
          <a:ext cx="3022600" cy="622300"/>
        </p:xfrm>
        <a:graphic>
          <a:graphicData uri="http://schemas.openxmlformats.org/presentationml/2006/ole">
            <p:oleObj spid="_x0000_s1029" name="Equation" r:id="rId11" imgW="3022560" imgH="622080" progId="Equation.DSMT4">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0" name="Rectangle 2"/>
          <p:cNvSpPr>
            <a:spLocks noGrp="1" noChangeArrowheads="1"/>
          </p:cNvSpPr>
          <p:nvPr>
            <p:ph type="title"/>
          </p:nvPr>
        </p:nvSpPr>
        <p:spPr/>
        <p:txBody>
          <a:bodyPr/>
          <a:lstStyle/>
          <a:p>
            <a:pPr eaLnBrk="1" hangingPunct="1"/>
            <a:r>
              <a:rPr lang="en-GB" smtClean="0"/>
              <a:t>Magnetic Field due to a Long Straight Wire</a:t>
            </a:r>
          </a:p>
        </p:txBody>
      </p:sp>
      <p:sp>
        <p:nvSpPr>
          <p:cNvPr id="2061" name="Rectangle 4"/>
          <p:cNvSpPr>
            <a:spLocks noGrp="1" noChangeArrowheads="1"/>
          </p:cNvSpPr>
          <p:nvPr>
            <p:ph type="body" sz="half" idx="1"/>
          </p:nvPr>
        </p:nvSpPr>
        <p:spPr/>
        <p:txBody>
          <a:bodyPr/>
          <a:lstStyle/>
          <a:p>
            <a:pPr eaLnBrk="1" hangingPunct="1"/>
            <a:r>
              <a:rPr lang="en-GB" sz="2000" smtClean="0"/>
              <a:t>Consider long straight wire:</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endParaRPr lang="en-GB" sz="2000" smtClean="0"/>
          </a:p>
          <a:p>
            <a:pPr eaLnBrk="1" hangingPunct="1"/>
            <a:r>
              <a:rPr lang="en-GB" sz="2000" smtClean="0"/>
              <a:t> </a:t>
            </a:r>
            <a:br>
              <a:rPr lang="en-GB" sz="2000" smtClean="0"/>
            </a:br>
            <a:endParaRPr lang="en-GB" sz="2000" smtClean="0"/>
          </a:p>
          <a:p>
            <a:pPr eaLnBrk="1" hangingPunct="1"/>
            <a:r>
              <a:rPr lang="en-GB" sz="2000" smtClean="0"/>
              <a:t>Integrating:</a:t>
            </a:r>
          </a:p>
        </p:txBody>
      </p:sp>
      <p:sp>
        <p:nvSpPr>
          <p:cNvPr id="2062" name="Rectangle 5"/>
          <p:cNvSpPr>
            <a:spLocks noGrp="1" noChangeArrowheads="1"/>
          </p:cNvSpPr>
          <p:nvPr>
            <p:ph type="body" sz="half" idx="2"/>
          </p:nvPr>
        </p:nvSpPr>
        <p:spPr/>
        <p:txBody>
          <a:bodyPr/>
          <a:lstStyle/>
          <a:p>
            <a:pPr eaLnBrk="1" hangingPunct="1"/>
            <a:r>
              <a:rPr lang="en-GB" sz="2000" smtClean="0"/>
              <a:t>Using the relationships</a:t>
            </a:r>
            <a:br>
              <a:rPr lang="en-GB" sz="2000" smtClean="0"/>
            </a:br>
            <a:r>
              <a:rPr lang="en-GB" sz="2000" smtClean="0"/>
              <a:t/>
            </a:r>
            <a:br>
              <a:rPr lang="en-GB" sz="2000" smtClean="0"/>
            </a:br>
            <a:r>
              <a:rPr lang="en-GB" sz="2000" smtClean="0"/>
              <a:t/>
            </a:r>
            <a:br>
              <a:rPr lang="en-GB" sz="2000" smtClean="0"/>
            </a:br>
            <a:endParaRPr lang="en-GB" sz="2000" smtClean="0"/>
          </a:p>
          <a:p>
            <a:pPr eaLnBrk="1" hangingPunct="1"/>
            <a:r>
              <a:rPr lang="en-GB" sz="2000" smtClean="0"/>
              <a:t>We get:</a:t>
            </a:r>
            <a:br>
              <a:rPr lang="en-GB" sz="2000" smtClean="0"/>
            </a:br>
            <a:endParaRPr lang="en-GB" sz="2000" smtClean="0"/>
          </a:p>
          <a:p>
            <a:pPr eaLnBrk="1" hangingPunct="1"/>
            <a:r>
              <a:rPr lang="en-GB" sz="2000" smtClean="0"/>
              <a:t>Using the result:</a:t>
            </a:r>
            <a:br>
              <a:rPr lang="en-GB" sz="2000" smtClean="0"/>
            </a:br>
            <a:r>
              <a:rPr lang="en-GB" sz="2000" smtClean="0"/>
              <a:t/>
            </a:r>
            <a:br>
              <a:rPr lang="en-GB" sz="2000" smtClean="0"/>
            </a:br>
            <a:r>
              <a:rPr lang="en-GB" sz="2000" smtClean="0"/>
              <a:t/>
            </a:r>
            <a:br>
              <a:rPr lang="en-GB" sz="2000" smtClean="0"/>
            </a:br>
            <a:endParaRPr lang="en-GB" sz="2000" smtClean="0"/>
          </a:p>
          <a:p>
            <a:pPr eaLnBrk="1" hangingPunct="1"/>
            <a:r>
              <a:rPr lang="en-GB" sz="2000" smtClean="0"/>
              <a:t>The integral becomes:</a:t>
            </a:r>
          </a:p>
        </p:txBody>
      </p:sp>
      <p:grpSp>
        <p:nvGrpSpPr>
          <p:cNvPr id="2063" name="Group 37"/>
          <p:cNvGrpSpPr>
            <a:grpSpLocks/>
          </p:cNvGrpSpPr>
          <p:nvPr/>
        </p:nvGrpSpPr>
        <p:grpSpPr bwMode="auto">
          <a:xfrm>
            <a:off x="868363" y="2079625"/>
            <a:ext cx="3441700" cy="2544763"/>
            <a:chOff x="547" y="1310"/>
            <a:chExt cx="2168" cy="1603"/>
          </a:xfrm>
        </p:grpSpPr>
        <p:sp>
          <p:nvSpPr>
            <p:cNvPr id="2064" name="Text Box 9"/>
            <p:cNvSpPr txBox="1">
              <a:spLocks noChangeArrowheads="1"/>
            </p:cNvSpPr>
            <p:nvPr/>
          </p:nvSpPr>
          <p:spPr bwMode="auto">
            <a:xfrm>
              <a:off x="623" y="2457"/>
              <a:ext cx="160" cy="250"/>
            </a:xfrm>
            <a:prstGeom prst="rect">
              <a:avLst/>
            </a:prstGeom>
            <a:noFill/>
            <a:ln w="9525">
              <a:noFill/>
              <a:miter lim="800000"/>
              <a:headEnd/>
              <a:tailEnd/>
            </a:ln>
          </p:spPr>
          <p:txBody>
            <a:bodyPr wrap="none">
              <a:spAutoFit/>
            </a:bodyPr>
            <a:lstStyle/>
            <a:p>
              <a:r>
                <a:rPr lang="en-GB"/>
                <a:t>i</a:t>
              </a:r>
            </a:p>
          </p:txBody>
        </p:sp>
        <p:graphicFrame>
          <p:nvGraphicFramePr>
            <p:cNvPr id="2057" name="Object 13"/>
            <p:cNvGraphicFramePr>
              <a:graphicFrameLocks noChangeAspect="1"/>
            </p:cNvGraphicFramePr>
            <p:nvPr/>
          </p:nvGraphicFramePr>
          <p:xfrm>
            <a:off x="547" y="1470"/>
            <a:ext cx="184" cy="160"/>
          </p:xfrm>
          <a:graphic>
            <a:graphicData uri="http://schemas.openxmlformats.org/presentationml/2006/ole">
              <p:oleObj spid="_x0000_s2057" name="Equation" r:id="rId4" imgW="291960" imgH="253800" progId="Equation.DSMT4">
                <p:embed/>
              </p:oleObj>
            </a:graphicData>
          </a:graphic>
        </p:graphicFrame>
        <p:graphicFrame>
          <p:nvGraphicFramePr>
            <p:cNvPr id="2058" name="Object 15"/>
            <p:cNvGraphicFramePr>
              <a:graphicFrameLocks noChangeAspect="1"/>
            </p:cNvGraphicFramePr>
            <p:nvPr/>
          </p:nvGraphicFramePr>
          <p:xfrm>
            <a:off x="1217" y="1733"/>
            <a:ext cx="104" cy="144"/>
          </p:xfrm>
          <a:graphic>
            <a:graphicData uri="http://schemas.openxmlformats.org/presentationml/2006/ole">
              <p:oleObj spid="_x0000_s2058" name="Equation" r:id="rId5" imgW="164880" imgH="228600" progId="Equation.DSMT4">
                <p:embed/>
              </p:oleObj>
            </a:graphicData>
          </a:graphic>
        </p:graphicFrame>
        <p:sp>
          <p:nvSpPr>
            <p:cNvPr id="2065" name="Text Box 16"/>
            <p:cNvSpPr txBox="1">
              <a:spLocks noChangeArrowheads="1"/>
            </p:cNvSpPr>
            <p:nvPr/>
          </p:nvSpPr>
          <p:spPr bwMode="auto">
            <a:xfrm>
              <a:off x="1630" y="2029"/>
              <a:ext cx="223" cy="250"/>
            </a:xfrm>
            <a:prstGeom prst="rect">
              <a:avLst/>
            </a:prstGeom>
            <a:noFill/>
            <a:ln w="9525">
              <a:noFill/>
              <a:miter lim="800000"/>
              <a:headEnd/>
              <a:tailEnd/>
            </a:ln>
          </p:spPr>
          <p:txBody>
            <a:bodyPr wrap="none">
              <a:spAutoFit/>
            </a:bodyPr>
            <a:lstStyle/>
            <a:p>
              <a:r>
                <a:rPr lang="en-GB" b="1">
                  <a:solidFill>
                    <a:srgbClr val="33CC33"/>
                  </a:solidFill>
                  <a:latin typeface="Arial Unicode MS" pitchFamily="34" charset="-128"/>
                  <a:ea typeface="Arial Unicode MS" pitchFamily="34" charset="-128"/>
                  <a:cs typeface="Arial Unicode MS" pitchFamily="34" charset="-128"/>
                </a:rPr>
                <a:t>X</a:t>
              </a:r>
            </a:p>
          </p:txBody>
        </p:sp>
        <p:graphicFrame>
          <p:nvGraphicFramePr>
            <p:cNvPr id="2059" name="Object 17"/>
            <p:cNvGraphicFramePr>
              <a:graphicFrameLocks noChangeAspect="1"/>
            </p:cNvGraphicFramePr>
            <p:nvPr/>
          </p:nvGraphicFramePr>
          <p:xfrm>
            <a:off x="1819" y="2058"/>
            <a:ext cx="896" cy="368"/>
          </p:xfrm>
          <a:graphic>
            <a:graphicData uri="http://schemas.openxmlformats.org/presentationml/2006/ole">
              <p:oleObj spid="_x0000_s2059" name="Equation" r:id="rId6" imgW="1422360" imgH="583920" progId="Equation.DSMT4">
                <p:embed/>
              </p:oleObj>
            </a:graphicData>
          </a:graphic>
        </p:graphicFrame>
        <p:sp>
          <p:nvSpPr>
            <p:cNvPr id="2066" name="Text Box 19"/>
            <p:cNvSpPr txBox="1">
              <a:spLocks noChangeArrowheads="1"/>
            </p:cNvSpPr>
            <p:nvPr/>
          </p:nvSpPr>
          <p:spPr bwMode="auto">
            <a:xfrm>
              <a:off x="809" y="1502"/>
              <a:ext cx="199" cy="250"/>
            </a:xfrm>
            <a:prstGeom prst="rect">
              <a:avLst/>
            </a:prstGeom>
            <a:noFill/>
            <a:ln w="9525">
              <a:noFill/>
              <a:miter lim="800000"/>
              <a:headEnd/>
              <a:tailEnd/>
            </a:ln>
          </p:spPr>
          <p:txBody>
            <a:bodyPr wrap="none">
              <a:spAutoFit/>
            </a:bodyPr>
            <a:lstStyle/>
            <a:p>
              <a:r>
                <a:rPr lang="en-GB">
                  <a:latin typeface="Symbol" pitchFamily="18" charset="2"/>
                </a:rPr>
                <a:t>q</a:t>
              </a:r>
            </a:p>
          </p:txBody>
        </p:sp>
        <p:sp>
          <p:nvSpPr>
            <p:cNvPr id="2067" name="Text Box 20"/>
            <p:cNvSpPr txBox="1">
              <a:spLocks noChangeArrowheads="1"/>
            </p:cNvSpPr>
            <p:nvPr/>
          </p:nvSpPr>
          <p:spPr bwMode="auto">
            <a:xfrm>
              <a:off x="1543" y="2150"/>
              <a:ext cx="205" cy="250"/>
            </a:xfrm>
            <a:prstGeom prst="rect">
              <a:avLst/>
            </a:prstGeom>
            <a:noFill/>
            <a:ln w="9525">
              <a:noFill/>
              <a:miter lim="800000"/>
              <a:headEnd/>
              <a:tailEnd/>
            </a:ln>
          </p:spPr>
          <p:txBody>
            <a:bodyPr wrap="none">
              <a:spAutoFit/>
            </a:bodyPr>
            <a:lstStyle/>
            <a:p>
              <a:r>
                <a:rPr lang="en-GB"/>
                <a:t>P</a:t>
              </a:r>
            </a:p>
          </p:txBody>
        </p:sp>
        <p:sp>
          <p:nvSpPr>
            <p:cNvPr id="2068" name="Line 21"/>
            <p:cNvSpPr>
              <a:spLocks noChangeShapeType="1"/>
            </p:cNvSpPr>
            <p:nvPr/>
          </p:nvSpPr>
          <p:spPr bwMode="auto">
            <a:xfrm>
              <a:off x="797" y="1310"/>
              <a:ext cx="0" cy="1603"/>
            </a:xfrm>
            <a:prstGeom prst="line">
              <a:avLst/>
            </a:prstGeom>
            <a:noFill/>
            <a:ln w="76200">
              <a:solidFill>
                <a:srgbClr val="FFCC00"/>
              </a:solidFill>
              <a:round/>
              <a:headEnd/>
              <a:tailEnd/>
            </a:ln>
          </p:spPr>
          <p:txBody>
            <a:bodyPr/>
            <a:lstStyle/>
            <a:p>
              <a:endParaRPr lang="en-GB"/>
            </a:p>
          </p:txBody>
        </p:sp>
        <p:sp>
          <p:nvSpPr>
            <p:cNvPr id="2069" name="Line 22"/>
            <p:cNvSpPr>
              <a:spLocks noChangeShapeType="1"/>
            </p:cNvSpPr>
            <p:nvPr/>
          </p:nvSpPr>
          <p:spPr bwMode="auto">
            <a:xfrm flipV="1">
              <a:off x="797" y="1356"/>
              <a:ext cx="0" cy="299"/>
            </a:xfrm>
            <a:prstGeom prst="line">
              <a:avLst/>
            </a:prstGeom>
            <a:noFill/>
            <a:ln w="38100">
              <a:solidFill>
                <a:schemeClr val="tx1"/>
              </a:solidFill>
              <a:round/>
              <a:headEnd/>
              <a:tailEnd type="triangle" w="med" len="med"/>
            </a:ln>
          </p:spPr>
          <p:txBody>
            <a:bodyPr/>
            <a:lstStyle/>
            <a:p>
              <a:endParaRPr lang="en-GB"/>
            </a:p>
          </p:txBody>
        </p:sp>
        <p:sp>
          <p:nvSpPr>
            <p:cNvPr id="2070" name="Line 23"/>
            <p:cNvSpPr>
              <a:spLocks noChangeShapeType="1"/>
            </p:cNvSpPr>
            <p:nvPr/>
          </p:nvSpPr>
          <p:spPr bwMode="auto">
            <a:xfrm flipV="1">
              <a:off x="797" y="2269"/>
              <a:ext cx="0" cy="595"/>
            </a:xfrm>
            <a:prstGeom prst="line">
              <a:avLst/>
            </a:prstGeom>
            <a:noFill/>
            <a:ln w="9525">
              <a:solidFill>
                <a:schemeClr val="tx1"/>
              </a:solidFill>
              <a:round/>
              <a:headEnd/>
              <a:tailEnd type="triangle" w="med" len="med"/>
            </a:ln>
          </p:spPr>
          <p:txBody>
            <a:bodyPr/>
            <a:lstStyle/>
            <a:p>
              <a:endParaRPr lang="en-GB"/>
            </a:p>
          </p:txBody>
        </p:sp>
        <p:sp>
          <p:nvSpPr>
            <p:cNvPr id="2071" name="Freeform 24"/>
            <p:cNvSpPr>
              <a:spLocks/>
            </p:cNvSpPr>
            <p:nvPr/>
          </p:nvSpPr>
          <p:spPr bwMode="auto">
            <a:xfrm>
              <a:off x="797" y="1467"/>
              <a:ext cx="219" cy="283"/>
            </a:xfrm>
            <a:custGeom>
              <a:avLst/>
              <a:gdLst>
                <a:gd name="T0" fmla="*/ 0 w 219"/>
                <a:gd name="T1" fmla="*/ 14 h 283"/>
                <a:gd name="T2" fmla="*/ 105 w 219"/>
                <a:gd name="T3" fmla="*/ 14 h 283"/>
                <a:gd name="T4" fmla="*/ 201 w 219"/>
                <a:gd name="T5" fmla="*/ 101 h 283"/>
                <a:gd name="T6" fmla="*/ 211 w 219"/>
                <a:gd name="T7" fmla="*/ 206 h 283"/>
                <a:gd name="T8" fmla="*/ 192 w 219"/>
                <a:gd name="T9" fmla="*/ 283 h 283"/>
                <a:gd name="T10" fmla="*/ 0 60000 65536"/>
                <a:gd name="T11" fmla="*/ 0 60000 65536"/>
                <a:gd name="T12" fmla="*/ 0 60000 65536"/>
                <a:gd name="T13" fmla="*/ 0 60000 65536"/>
                <a:gd name="T14" fmla="*/ 0 60000 65536"/>
                <a:gd name="T15" fmla="*/ 0 w 219"/>
                <a:gd name="T16" fmla="*/ 0 h 283"/>
                <a:gd name="T17" fmla="*/ 219 w 219"/>
                <a:gd name="T18" fmla="*/ 283 h 283"/>
              </a:gdLst>
              <a:ahLst/>
              <a:cxnLst>
                <a:cxn ang="T10">
                  <a:pos x="T0" y="T1"/>
                </a:cxn>
                <a:cxn ang="T11">
                  <a:pos x="T2" y="T3"/>
                </a:cxn>
                <a:cxn ang="T12">
                  <a:pos x="T4" y="T5"/>
                </a:cxn>
                <a:cxn ang="T13">
                  <a:pos x="T6" y="T7"/>
                </a:cxn>
                <a:cxn ang="T14">
                  <a:pos x="T8" y="T9"/>
                </a:cxn>
              </a:cxnLst>
              <a:rect l="T15" t="T16" r="T17" b="T18"/>
              <a:pathLst>
                <a:path w="219" h="283">
                  <a:moveTo>
                    <a:pt x="0" y="14"/>
                  </a:moveTo>
                  <a:cubicBezTo>
                    <a:pt x="36" y="7"/>
                    <a:pt x="72" y="0"/>
                    <a:pt x="105" y="14"/>
                  </a:cubicBezTo>
                  <a:cubicBezTo>
                    <a:pt x="138" y="28"/>
                    <a:pt x="183" y="69"/>
                    <a:pt x="201" y="101"/>
                  </a:cubicBezTo>
                  <a:cubicBezTo>
                    <a:pt x="219" y="133"/>
                    <a:pt x="213" y="176"/>
                    <a:pt x="211" y="206"/>
                  </a:cubicBezTo>
                  <a:cubicBezTo>
                    <a:pt x="209" y="236"/>
                    <a:pt x="200" y="259"/>
                    <a:pt x="192" y="283"/>
                  </a:cubicBezTo>
                </a:path>
              </a:pathLst>
            </a:custGeom>
            <a:noFill/>
            <a:ln w="9525">
              <a:solidFill>
                <a:schemeClr val="tx1"/>
              </a:solidFill>
              <a:round/>
              <a:headEnd/>
              <a:tailEnd/>
            </a:ln>
          </p:spPr>
          <p:txBody>
            <a:bodyPr/>
            <a:lstStyle/>
            <a:p>
              <a:endParaRPr lang="en-US"/>
            </a:p>
          </p:txBody>
        </p:sp>
        <p:sp>
          <p:nvSpPr>
            <p:cNvPr id="2072" name="Line 14"/>
            <p:cNvSpPr>
              <a:spLocks noChangeShapeType="1"/>
            </p:cNvSpPr>
            <p:nvPr/>
          </p:nvSpPr>
          <p:spPr bwMode="auto">
            <a:xfrm>
              <a:off x="788" y="1656"/>
              <a:ext cx="839" cy="496"/>
            </a:xfrm>
            <a:prstGeom prst="line">
              <a:avLst/>
            </a:prstGeom>
            <a:noFill/>
            <a:ln w="38100">
              <a:solidFill>
                <a:schemeClr val="tx1"/>
              </a:solidFill>
              <a:round/>
              <a:headEnd/>
              <a:tailEnd type="triangle" w="med" len="med"/>
            </a:ln>
          </p:spPr>
          <p:txBody>
            <a:bodyPr/>
            <a:lstStyle/>
            <a:p>
              <a:endParaRPr lang="en-GB"/>
            </a:p>
          </p:txBody>
        </p:sp>
        <p:sp>
          <p:nvSpPr>
            <p:cNvPr id="2073" name="Line 26"/>
            <p:cNvSpPr>
              <a:spLocks noChangeShapeType="1"/>
            </p:cNvSpPr>
            <p:nvPr/>
          </p:nvSpPr>
          <p:spPr bwMode="auto">
            <a:xfrm flipH="1">
              <a:off x="787" y="2174"/>
              <a:ext cx="826" cy="0"/>
            </a:xfrm>
            <a:prstGeom prst="line">
              <a:avLst/>
            </a:prstGeom>
            <a:noFill/>
            <a:ln w="9525">
              <a:solidFill>
                <a:schemeClr val="tx1"/>
              </a:solidFill>
              <a:round/>
              <a:headEnd type="triangle" w="med" len="med"/>
              <a:tailEnd type="triangle" w="med" len="med"/>
            </a:ln>
          </p:spPr>
          <p:txBody>
            <a:bodyPr/>
            <a:lstStyle/>
            <a:p>
              <a:endParaRPr lang="en-GB"/>
            </a:p>
          </p:txBody>
        </p:sp>
        <p:sp>
          <p:nvSpPr>
            <p:cNvPr id="2074" name="Text Box 27"/>
            <p:cNvSpPr txBox="1">
              <a:spLocks noChangeArrowheads="1"/>
            </p:cNvSpPr>
            <p:nvPr/>
          </p:nvSpPr>
          <p:spPr bwMode="auto">
            <a:xfrm>
              <a:off x="1094" y="2135"/>
              <a:ext cx="223" cy="250"/>
            </a:xfrm>
            <a:prstGeom prst="rect">
              <a:avLst/>
            </a:prstGeom>
            <a:noFill/>
            <a:ln w="9525">
              <a:noFill/>
              <a:miter lim="800000"/>
              <a:headEnd/>
              <a:tailEnd/>
            </a:ln>
          </p:spPr>
          <p:txBody>
            <a:bodyPr wrap="none">
              <a:spAutoFit/>
            </a:bodyPr>
            <a:lstStyle/>
            <a:p>
              <a:r>
                <a:rPr lang="en-GB" dirty="0"/>
                <a:t>R</a:t>
              </a:r>
            </a:p>
          </p:txBody>
        </p:sp>
        <p:sp>
          <p:nvSpPr>
            <p:cNvPr id="2075" name="Line 29"/>
            <p:cNvSpPr>
              <a:spLocks noChangeShapeType="1"/>
            </p:cNvSpPr>
            <p:nvPr/>
          </p:nvSpPr>
          <p:spPr bwMode="auto">
            <a:xfrm>
              <a:off x="701" y="1662"/>
              <a:ext cx="0" cy="499"/>
            </a:xfrm>
            <a:prstGeom prst="line">
              <a:avLst/>
            </a:prstGeom>
            <a:noFill/>
            <a:ln w="9525">
              <a:solidFill>
                <a:schemeClr val="tx1"/>
              </a:solidFill>
              <a:round/>
              <a:headEnd type="triangle" w="med" len="med"/>
              <a:tailEnd type="triangle" w="med" len="med"/>
            </a:ln>
          </p:spPr>
          <p:txBody>
            <a:bodyPr/>
            <a:lstStyle/>
            <a:p>
              <a:endParaRPr lang="en-GB"/>
            </a:p>
          </p:txBody>
        </p:sp>
        <p:sp>
          <p:nvSpPr>
            <p:cNvPr id="2076" name="Text Box 30"/>
            <p:cNvSpPr txBox="1">
              <a:spLocks noChangeArrowheads="1"/>
            </p:cNvSpPr>
            <p:nvPr/>
          </p:nvSpPr>
          <p:spPr bwMode="auto">
            <a:xfrm>
              <a:off x="566" y="1777"/>
              <a:ext cx="178" cy="250"/>
            </a:xfrm>
            <a:prstGeom prst="rect">
              <a:avLst/>
            </a:prstGeom>
            <a:noFill/>
            <a:ln w="9525">
              <a:noFill/>
              <a:miter lim="800000"/>
              <a:headEnd/>
              <a:tailEnd/>
            </a:ln>
          </p:spPr>
          <p:txBody>
            <a:bodyPr wrap="none">
              <a:spAutoFit/>
            </a:bodyPr>
            <a:lstStyle/>
            <a:p>
              <a:r>
                <a:rPr lang="en-GB"/>
                <a:t>s</a:t>
              </a:r>
            </a:p>
          </p:txBody>
        </p:sp>
      </p:grpSp>
      <p:graphicFrame>
        <p:nvGraphicFramePr>
          <p:cNvPr id="2050" name="Object 32"/>
          <p:cNvGraphicFramePr>
            <a:graphicFrameLocks noChangeAspect="1"/>
          </p:cNvGraphicFramePr>
          <p:nvPr/>
        </p:nvGraphicFramePr>
        <p:xfrm>
          <a:off x="915988" y="4845050"/>
          <a:ext cx="1790700" cy="635000"/>
        </p:xfrm>
        <a:graphic>
          <a:graphicData uri="http://schemas.openxmlformats.org/presentationml/2006/ole">
            <p:oleObj spid="_x0000_s2050" name="Equation" r:id="rId7" imgW="1790640" imgH="634680" progId="Equation.DSMT4">
              <p:embed/>
            </p:oleObj>
          </a:graphicData>
        </a:graphic>
      </p:graphicFrame>
      <p:graphicFrame>
        <p:nvGraphicFramePr>
          <p:cNvPr id="2051" name="Object 33"/>
          <p:cNvGraphicFramePr>
            <a:graphicFrameLocks noChangeAspect="1"/>
          </p:cNvGraphicFramePr>
          <p:nvPr/>
        </p:nvGraphicFramePr>
        <p:xfrm>
          <a:off x="2181225" y="5507038"/>
          <a:ext cx="2654300" cy="736600"/>
        </p:xfrm>
        <a:graphic>
          <a:graphicData uri="http://schemas.openxmlformats.org/presentationml/2006/ole">
            <p:oleObj spid="_x0000_s2051" name="Equation" r:id="rId8" imgW="2654280" imgH="736560" progId="Equation.DSMT4">
              <p:embed/>
            </p:oleObj>
          </a:graphicData>
        </a:graphic>
      </p:graphicFrame>
      <p:graphicFrame>
        <p:nvGraphicFramePr>
          <p:cNvPr id="2052" name="Object 34"/>
          <p:cNvGraphicFramePr>
            <a:graphicFrameLocks noChangeAspect="1"/>
          </p:cNvGraphicFramePr>
          <p:nvPr/>
        </p:nvGraphicFramePr>
        <p:xfrm>
          <a:off x="5564188" y="1919288"/>
          <a:ext cx="2984500" cy="685800"/>
        </p:xfrm>
        <a:graphic>
          <a:graphicData uri="http://schemas.openxmlformats.org/presentationml/2006/ole">
            <p:oleObj spid="_x0000_s2052" name="Equation" r:id="rId9" imgW="2984400" imgH="685800" progId="Equation.DSMT4">
              <p:embed/>
            </p:oleObj>
          </a:graphicData>
        </a:graphic>
      </p:graphicFrame>
      <p:graphicFrame>
        <p:nvGraphicFramePr>
          <p:cNvPr id="2053" name="Object 35"/>
          <p:cNvGraphicFramePr>
            <a:graphicFrameLocks noChangeAspect="1"/>
          </p:cNvGraphicFramePr>
          <p:nvPr/>
        </p:nvGraphicFramePr>
        <p:xfrm>
          <a:off x="6335713" y="2689225"/>
          <a:ext cx="2362200" cy="762000"/>
        </p:xfrm>
        <a:graphic>
          <a:graphicData uri="http://schemas.openxmlformats.org/presentationml/2006/ole">
            <p:oleObj spid="_x0000_s2053" name="Equation" r:id="rId10" imgW="2361960" imgH="761760" progId="Equation.DSMT4">
              <p:embed/>
            </p:oleObj>
          </a:graphicData>
        </a:graphic>
      </p:graphicFrame>
      <p:graphicFrame>
        <p:nvGraphicFramePr>
          <p:cNvPr id="2054" name="Object 36"/>
          <p:cNvGraphicFramePr>
            <a:graphicFrameLocks noChangeAspect="1"/>
          </p:cNvGraphicFramePr>
          <p:nvPr/>
        </p:nvGraphicFramePr>
        <p:xfrm>
          <a:off x="5497513" y="5072063"/>
          <a:ext cx="2349500" cy="1524000"/>
        </p:xfrm>
        <a:graphic>
          <a:graphicData uri="http://schemas.openxmlformats.org/presentationml/2006/ole">
            <p:oleObj spid="_x0000_s2054" name="Equation" r:id="rId11" imgW="2349360" imgH="1523880" progId="Equation.DSMT4">
              <p:embed/>
            </p:oleObj>
          </a:graphicData>
        </a:graphic>
      </p:graphicFrame>
      <p:graphicFrame>
        <p:nvGraphicFramePr>
          <p:cNvPr id="2055" name="Object 38"/>
          <p:cNvGraphicFramePr>
            <a:graphicFrameLocks noChangeAspect="1"/>
          </p:cNvGraphicFramePr>
          <p:nvPr/>
        </p:nvGraphicFramePr>
        <p:xfrm>
          <a:off x="5480050" y="3868738"/>
          <a:ext cx="2806700" cy="723900"/>
        </p:xfrm>
        <a:graphic>
          <a:graphicData uri="http://schemas.openxmlformats.org/presentationml/2006/ole">
            <p:oleObj spid="_x0000_s2055" name="Equation" r:id="rId12" imgW="2806560" imgH="723600" progId="Equation.DSMT4">
              <p:embed/>
            </p:oleObj>
          </a:graphicData>
        </a:graphic>
      </p:graphicFrame>
      <p:graphicFrame>
        <p:nvGraphicFramePr>
          <p:cNvPr id="2056" name="Object 39"/>
          <p:cNvGraphicFramePr>
            <a:graphicFrameLocks noChangeAspect="1"/>
          </p:cNvGraphicFramePr>
          <p:nvPr/>
        </p:nvGraphicFramePr>
        <p:xfrm>
          <a:off x="7839075" y="1546225"/>
          <a:ext cx="1663700" cy="342900"/>
        </p:xfrm>
        <a:graphic>
          <a:graphicData uri="http://schemas.openxmlformats.org/presentationml/2006/ole">
            <p:oleObj spid="_x0000_s2056" name="Equation" r:id="rId13" imgW="1663560" imgH="342720" progId="Equation.DSMT4">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pPr eaLnBrk="1" hangingPunct="1"/>
            <a:r>
              <a:rPr lang="en-GB" smtClean="0"/>
              <a:t>Direction of Field due to Current in Wire</a:t>
            </a:r>
          </a:p>
        </p:txBody>
      </p:sp>
      <p:sp>
        <p:nvSpPr>
          <p:cNvPr id="3077" name="Rectangle 4"/>
          <p:cNvSpPr>
            <a:spLocks noGrp="1" noChangeArrowheads="1"/>
          </p:cNvSpPr>
          <p:nvPr>
            <p:ph type="body" sz="half" idx="1"/>
          </p:nvPr>
        </p:nvSpPr>
        <p:spPr/>
        <p:txBody>
          <a:bodyPr/>
          <a:lstStyle/>
          <a:p>
            <a:pPr eaLnBrk="1" hangingPunct="1"/>
            <a:r>
              <a:rPr lang="en-GB" sz="2000" smtClean="0"/>
              <a:t>From vector expression for Biot-Savart law... </a:t>
            </a:r>
            <a:br>
              <a:rPr lang="en-GB" sz="2000" smtClean="0"/>
            </a:br>
            <a:r>
              <a:rPr lang="en-GB" sz="2000" smtClean="0"/>
              <a:t/>
            </a:r>
            <a:br>
              <a:rPr lang="en-GB" sz="2000" smtClean="0"/>
            </a:br>
            <a:r>
              <a:rPr lang="en-GB" sz="2000" smtClean="0"/>
              <a:t/>
            </a:r>
            <a:br>
              <a:rPr lang="en-GB" sz="2000" smtClean="0"/>
            </a:br>
            <a:r>
              <a:rPr lang="en-GB" sz="2000" smtClean="0"/>
              <a:t>...know direction of B field, e.g:</a:t>
            </a:r>
          </a:p>
        </p:txBody>
      </p:sp>
      <p:sp>
        <p:nvSpPr>
          <p:cNvPr id="3078" name="Rectangle 5"/>
          <p:cNvSpPr>
            <a:spLocks noGrp="1" noChangeArrowheads="1"/>
          </p:cNvSpPr>
          <p:nvPr>
            <p:ph type="body" sz="half" idx="2"/>
          </p:nvPr>
        </p:nvSpPr>
        <p:spPr/>
        <p:txBody>
          <a:bodyPr/>
          <a:lstStyle/>
          <a:p>
            <a:pPr eaLnBrk="1" hangingPunct="1"/>
            <a:r>
              <a:rPr lang="en-GB" sz="2000" smtClean="0"/>
              <a:t>This leads to (yet another) version of the right-hand rule. </a:t>
            </a:r>
          </a:p>
        </p:txBody>
      </p:sp>
      <p:graphicFrame>
        <p:nvGraphicFramePr>
          <p:cNvPr id="3074" name="Object 6"/>
          <p:cNvGraphicFramePr>
            <a:graphicFrameLocks noChangeAspect="1"/>
          </p:cNvGraphicFramePr>
          <p:nvPr/>
        </p:nvGraphicFramePr>
        <p:xfrm>
          <a:off x="915988" y="2227263"/>
          <a:ext cx="1714500" cy="635000"/>
        </p:xfrm>
        <a:graphic>
          <a:graphicData uri="http://schemas.openxmlformats.org/presentationml/2006/ole">
            <p:oleObj spid="_x0000_s3074" name="Equation" r:id="rId4" imgW="1714320" imgH="634680" progId="Equation.DSMT4">
              <p:embed/>
            </p:oleObj>
          </a:graphicData>
        </a:graphic>
      </p:graphicFrame>
      <p:grpSp>
        <p:nvGrpSpPr>
          <p:cNvPr id="3079" name="Group 24"/>
          <p:cNvGrpSpPr>
            <a:grpSpLocks/>
          </p:cNvGrpSpPr>
          <p:nvPr/>
        </p:nvGrpSpPr>
        <p:grpSpPr bwMode="auto">
          <a:xfrm>
            <a:off x="831850" y="3654425"/>
            <a:ext cx="3287713" cy="2544763"/>
            <a:chOff x="839" y="2302"/>
            <a:chExt cx="2071" cy="1603"/>
          </a:xfrm>
        </p:grpSpPr>
        <p:sp>
          <p:nvSpPr>
            <p:cNvPr id="3081" name="Text Box 8"/>
            <p:cNvSpPr txBox="1">
              <a:spLocks noChangeArrowheads="1"/>
            </p:cNvSpPr>
            <p:nvPr/>
          </p:nvSpPr>
          <p:spPr bwMode="auto">
            <a:xfrm>
              <a:off x="839" y="2979"/>
              <a:ext cx="160" cy="250"/>
            </a:xfrm>
            <a:prstGeom prst="rect">
              <a:avLst/>
            </a:prstGeom>
            <a:noFill/>
            <a:ln w="9525">
              <a:noFill/>
              <a:miter lim="800000"/>
              <a:headEnd/>
              <a:tailEnd/>
            </a:ln>
          </p:spPr>
          <p:txBody>
            <a:bodyPr wrap="none">
              <a:spAutoFit/>
            </a:bodyPr>
            <a:lstStyle/>
            <a:p>
              <a:r>
                <a:rPr lang="en-GB"/>
                <a:t>i</a:t>
              </a:r>
            </a:p>
          </p:txBody>
        </p:sp>
        <p:sp>
          <p:nvSpPr>
            <p:cNvPr id="3082" name="Text Box 11"/>
            <p:cNvSpPr txBox="1">
              <a:spLocks noChangeArrowheads="1"/>
            </p:cNvSpPr>
            <p:nvPr/>
          </p:nvSpPr>
          <p:spPr bwMode="auto">
            <a:xfrm>
              <a:off x="1406" y="2971"/>
              <a:ext cx="223" cy="250"/>
            </a:xfrm>
            <a:prstGeom prst="rect">
              <a:avLst/>
            </a:prstGeom>
            <a:noFill/>
            <a:ln w="9525">
              <a:noFill/>
              <a:miter lim="800000"/>
              <a:headEnd/>
              <a:tailEnd/>
            </a:ln>
          </p:spPr>
          <p:txBody>
            <a:bodyPr wrap="none">
              <a:spAutoFit/>
            </a:bodyPr>
            <a:lstStyle/>
            <a:p>
              <a:r>
                <a:rPr lang="en-GB" b="1">
                  <a:solidFill>
                    <a:srgbClr val="33CC33"/>
                  </a:solidFill>
                  <a:latin typeface="Arial Unicode MS" pitchFamily="34" charset="-128"/>
                  <a:ea typeface="Arial Unicode MS" pitchFamily="34" charset="-128"/>
                  <a:cs typeface="Arial Unicode MS" pitchFamily="34" charset="-128"/>
                </a:rPr>
                <a:t>X</a:t>
              </a:r>
            </a:p>
          </p:txBody>
        </p:sp>
        <p:graphicFrame>
          <p:nvGraphicFramePr>
            <p:cNvPr id="3075" name="Object 12"/>
            <p:cNvGraphicFramePr>
              <a:graphicFrameLocks noChangeAspect="1"/>
            </p:cNvGraphicFramePr>
            <p:nvPr/>
          </p:nvGraphicFramePr>
          <p:xfrm>
            <a:off x="1422" y="2815"/>
            <a:ext cx="1488" cy="216"/>
          </p:xfrm>
          <a:graphic>
            <a:graphicData uri="http://schemas.openxmlformats.org/presentationml/2006/ole">
              <p:oleObj spid="_x0000_s3075" name="Equation" r:id="rId5" imgW="2361960" imgH="342720" progId="Equation.DSMT4">
                <p:embed/>
              </p:oleObj>
            </a:graphicData>
          </a:graphic>
        </p:graphicFrame>
        <p:sp>
          <p:nvSpPr>
            <p:cNvPr id="3083" name="Text Box 14"/>
            <p:cNvSpPr txBox="1">
              <a:spLocks noChangeArrowheads="1"/>
            </p:cNvSpPr>
            <p:nvPr/>
          </p:nvSpPr>
          <p:spPr bwMode="auto">
            <a:xfrm>
              <a:off x="1427" y="3184"/>
              <a:ext cx="205" cy="250"/>
            </a:xfrm>
            <a:prstGeom prst="rect">
              <a:avLst/>
            </a:prstGeom>
            <a:noFill/>
            <a:ln w="9525">
              <a:noFill/>
              <a:miter lim="800000"/>
              <a:headEnd/>
              <a:tailEnd/>
            </a:ln>
          </p:spPr>
          <p:txBody>
            <a:bodyPr wrap="none">
              <a:spAutoFit/>
            </a:bodyPr>
            <a:lstStyle/>
            <a:p>
              <a:r>
                <a:rPr lang="en-GB"/>
                <a:t>P</a:t>
              </a:r>
            </a:p>
          </p:txBody>
        </p:sp>
        <p:sp>
          <p:nvSpPr>
            <p:cNvPr id="3084" name="Line 15"/>
            <p:cNvSpPr>
              <a:spLocks noChangeShapeType="1"/>
            </p:cNvSpPr>
            <p:nvPr/>
          </p:nvSpPr>
          <p:spPr bwMode="auto">
            <a:xfrm>
              <a:off x="1013" y="2302"/>
              <a:ext cx="0" cy="1603"/>
            </a:xfrm>
            <a:prstGeom prst="line">
              <a:avLst/>
            </a:prstGeom>
            <a:noFill/>
            <a:ln w="76200">
              <a:solidFill>
                <a:srgbClr val="FFCC00"/>
              </a:solidFill>
              <a:round/>
              <a:headEnd/>
              <a:tailEnd/>
            </a:ln>
          </p:spPr>
          <p:txBody>
            <a:bodyPr/>
            <a:lstStyle/>
            <a:p>
              <a:endParaRPr lang="en-GB"/>
            </a:p>
          </p:txBody>
        </p:sp>
        <p:sp>
          <p:nvSpPr>
            <p:cNvPr id="3085" name="Line 17"/>
            <p:cNvSpPr>
              <a:spLocks noChangeShapeType="1"/>
            </p:cNvSpPr>
            <p:nvPr/>
          </p:nvSpPr>
          <p:spPr bwMode="auto">
            <a:xfrm flipV="1">
              <a:off x="1013" y="2791"/>
              <a:ext cx="0" cy="595"/>
            </a:xfrm>
            <a:prstGeom prst="line">
              <a:avLst/>
            </a:prstGeom>
            <a:noFill/>
            <a:ln w="9525">
              <a:solidFill>
                <a:schemeClr val="tx1"/>
              </a:solidFill>
              <a:round/>
              <a:headEnd/>
              <a:tailEnd type="triangle" w="med" len="med"/>
            </a:ln>
          </p:spPr>
          <p:txBody>
            <a:bodyPr/>
            <a:lstStyle/>
            <a:p>
              <a:endParaRPr lang="en-GB"/>
            </a:p>
          </p:txBody>
        </p:sp>
      </p:grpSp>
      <p:pic>
        <p:nvPicPr>
          <p:cNvPr id="3080" name="Picture 26" descr="WireRHrule"/>
          <p:cNvPicPr>
            <a:picLocks noChangeAspect="1" noChangeArrowheads="1"/>
          </p:cNvPicPr>
          <p:nvPr/>
        </p:nvPicPr>
        <p:blipFill>
          <a:blip r:embed="rId6" cstate="print"/>
          <a:srcRect b="4935"/>
          <a:stretch>
            <a:fillRect/>
          </a:stretch>
        </p:blipFill>
        <p:spPr bwMode="auto">
          <a:xfrm>
            <a:off x="4564063" y="2609850"/>
            <a:ext cx="4981575" cy="3309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2"/>
          <p:cNvSpPr>
            <a:spLocks noGrp="1" noChangeArrowheads="1"/>
          </p:cNvSpPr>
          <p:nvPr>
            <p:ph type="title"/>
          </p:nvPr>
        </p:nvSpPr>
        <p:spPr/>
        <p:txBody>
          <a:bodyPr/>
          <a:lstStyle/>
          <a:p>
            <a:pPr eaLnBrk="1" hangingPunct="1"/>
            <a:r>
              <a:rPr lang="en-GB" smtClean="0"/>
              <a:t>Magnetism and Relativity</a:t>
            </a:r>
          </a:p>
        </p:txBody>
      </p:sp>
      <p:sp>
        <p:nvSpPr>
          <p:cNvPr id="4105" name="Rectangle 3"/>
          <p:cNvSpPr>
            <a:spLocks noGrp="1" noChangeArrowheads="1"/>
          </p:cNvSpPr>
          <p:nvPr>
            <p:ph type="body" sz="half" idx="1"/>
          </p:nvPr>
        </p:nvSpPr>
        <p:spPr/>
        <p:txBody>
          <a:bodyPr/>
          <a:lstStyle/>
          <a:p>
            <a:pPr eaLnBrk="1" hangingPunct="1"/>
            <a:r>
              <a:rPr lang="en-GB" sz="2000" smtClean="0"/>
              <a:t>Consider a stationary test charge, q</a:t>
            </a:r>
            <a:r>
              <a:rPr lang="en-GB" sz="2000" baseline="-25000" smtClean="0"/>
              <a:t>0</a:t>
            </a:r>
            <a:r>
              <a:rPr lang="en-GB" sz="2000" smtClean="0"/>
              <a:t>, next to a wire with a current flowing in it:</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endParaRPr lang="en-GB" sz="2000" smtClean="0"/>
          </a:p>
          <a:p>
            <a:pPr eaLnBrk="1" hangingPunct="1"/>
            <a:r>
              <a:rPr lang="en-GB" sz="2000" smtClean="0"/>
              <a:t>Have total +ive charge +q and –ive charge –q in section of wire.</a:t>
            </a:r>
          </a:p>
          <a:p>
            <a:pPr eaLnBrk="1" hangingPunct="1"/>
            <a:r>
              <a:rPr lang="en-GB" sz="2000" smtClean="0"/>
              <a:t>In this situation, the test charge experiences no force (the net charge of the wire is zero).</a:t>
            </a:r>
          </a:p>
          <a:p>
            <a:pPr eaLnBrk="1" hangingPunct="1"/>
            <a:r>
              <a:rPr lang="en-GB" sz="2000" smtClean="0"/>
              <a:t>Now move the test charge along the wire with the same velocity as the charge carriers in the wire.</a:t>
            </a:r>
          </a:p>
        </p:txBody>
      </p:sp>
      <p:sp>
        <p:nvSpPr>
          <p:cNvPr id="4106" name="Rectangle 4"/>
          <p:cNvSpPr>
            <a:spLocks noGrp="1" noChangeArrowheads="1"/>
          </p:cNvSpPr>
          <p:nvPr>
            <p:ph type="body" sz="half" idx="2"/>
          </p:nvPr>
        </p:nvSpPr>
        <p:spPr>
          <a:xfrm>
            <a:off x="5045075" y="1533525"/>
            <a:ext cx="4381500" cy="5135563"/>
          </a:xfrm>
        </p:spPr>
        <p:txBody>
          <a:bodyPr/>
          <a:lstStyle/>
          <a:p>
            <a:pPr eaLnBrk="1" hangingPunct="1"/>
            <a:r>
              <a:rPr lang="en-GB" sz="2000" smtClean="0"/>
              <a:t>Look at the wire in the rest frame of the test charge:</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endParaRPr lang="en-GB" sz="2000" smtClean="0"/>
          </a:p>
          <a:p>
            <a:pPr eaLnBrk="1" hangingPunct="1"/>
            <a:r>
              <a:rPr lang="en-GB" sz="2000" smtClean="0"/>
              <a:t>Positive charges now moving w.r.t. q</a:t>
            </a:r>
            <a:r>
              <a:rPr lang="en-GB" sz="2000" baseline="-25000" smtClean="0"/>
              <a:t>0</a:t>
            </a:r>
            <a:r>
              <a:rPr lang="en-GB" sz="2000" smtClean="0"/>
              <a:t>, separation Lorentz contracted.</a:t>
            </a:r>
          </a:p>
          <a:p>
            <a:pPr eaLnBrk="1" hangingPunct="1"/>
            <a:r>
              <a:rPr lang="en-GB" sz="2000" smtClean="0"/>
              <a:t>Negative charges were moving w.r.t. q</a:t>
            </a:r>
            <a:r>
              <a:rPr lang="en-GB" sz="2000" baseline="-25000" smtClean="0"/>
              <a:t>0</a:t>
            </a:r>
            <a:r>
              <a:rPr lang="en-GB" sz="2000" smtClean="0"/>
              <a:t>, no longer Lorentz contracted, so must now be “uncontracted”.</a:t>
            </a:r>
            <a:br>
              <a:rPr lang="en-GB" sz="2000" smtClean="0"/>
            </a:br>
            <a:endParaRPr lang="en-GB" sz="2000" smtClean="0"/>
          </a:p>
          <a:p>
            <a:pPr eaLnBrk="1" hangingPunct="1"/>
            <a:r>
              <a:rPr lang="en-GB" sz="2000" smtClean="0"/>
              <a:t> </a:t>
            </a:r>
          </a:p>
        </p:txBody>
      </p:sp>
      <p:graphicFrame>
        <p:nvGraphicFramePr>
          <p:cNvPr id="4098" name="Object 5"/>
          <p:cNvGraphicFramePr>
            <a:graphicFrameLocks noChangeAspect="1"/>
          </p:cNvGraphicFramePr>
          <p:nvPr/>
        </p:nvGraphicFramePr>
        <p:xfrm>
          <a:off x="5456238" y="5786438"/>
          <a:ext cx="2971800" cy="825500"/>
        </p:xfrm>
        <a:graphic>
          <a:graphicData uri="http://schemas.openxmlformats.org/presentationml/2006/ole">
            <p:oleObj spid="_x0000_s4098" name="Equation" r:id="rId4" imgW="2971800" imgH="825480" progId="Equation.DSMT4">
              <p:embed/>
            </p:oleObj>
          </a:graphicData>
        </a:graphic>
      </p:graphicFrame>
      <p:sp>
        <p:nvSpPr>
          <p:cNvPr id="4107" name="Line 7"/>
          <p:cNvSpPr>
            <a:spLocks noChangeShapeType="1"/>
          </p:cNvSpPr>
          <p:nvPr/>
        </p:nvSpPr>
        <p:spPr bwMode="auto">
          <a:xfrm>
            <a:off x="295275" y="2792413"/>
            <a:ext cx="4289425" cy="0"/>
          </a:xfrm>
          <a:prstGeom prst="line">
            <a:avLst/>
          </a:prstGeom>
          <a:noFill/>
          <a:ln w="9525">
            <a:solidFill>
              <a:schemeClr val="tx1"/>
            </a:solidFill>
            <a:round/>
            <a:headEnd/>
            <a:tailEnd/>
          </a:ln>
        </p:spPr>
        <p:txBody>
          <a:bodyPr/>
          <a:lstStyle/>
          <a:p>
            <a:endParaRPr lang="en-GB"/>
          </a:p>
        </p:txBody>
      </p:sp>
      <p:sp>
        <p:nvSpPr>
          <p:cNvPr id="4108" name="Line 8"/>
          <p:cNvSpPr>
            <a:spLocks noChangeShapeType="1"/>
          </p:cNvSpPr>
          <p:nvPr/>
        </p:nvSpPr>
        <p:spPr bwMode="auto">
          <a:xfrm>
            <a:off x="288925" y="3400425"/>
            <a:ext cx="4273550" cy="0"/>
          </a:xfrm>
          <a:prstGeom prst="line">
            <a:avLst/>
          </a:prstGeom>
          <a:noFill/>
          <a:ln w="9525">
            <a:solidFill>
              <a:schemeClr val="tx1"/>
            </a:solidFill>
            <a:round/>
            <a:headEnd/>
            <a:tailEnd/>
          </a:ln>
        </p:spPr>
        <p:txBody>
          <a:bodyPr/>
          <a:lstStyle/>
          <a:p>
            <a:endParaRPr lang="en-GB"/>
          </a:p>
        </p:txBody>
      </p:sp>
      <p:sp>
        <p:nvSpPr>
          <p:cNvPr id="4109" name="Oval 9"/>
          <p:cNvSpPr>
            <a:spLocks noChangeArrowheads="1"/>
          </p:cNvSpPr>
          <p:nvPr/>
        </p:nvSpPr>
        <p:spPr bwMode="auto">
          <a:xfrm>
            <a:off x="2408238" y="3886200"/>
            <a:ext cx="88900" cy="889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10" name="Text Box 10"/>
          <p:cNvSpPr txBox="1">
            <a:spLocks noChangeArrowheads="1"/>
          </p:cNvSpPr>
          <p:nvPr/>
        </p:nvSpPr>
        <p:spPr bwMode="auto">
          <a:xfrm>
            <a:off x="2455863" y="3683000"/>
            <a:ext cx="393700" cy="396875"/>
          </a:xfrm>
          <a:prstGeom prst="rect">
            <a:avLst/>
          </a:prstGeom>
          <a:noFill/>
          <a:ln w="9525">
            <a:noFill/>
            <a:miter lim="800000"/>
            <a:headEnd/>
            <a:tailEnd/>
          </a:ln>
        </p:spPr>
        <p:txBody>
          <a:bodyPr wrap="none">
            <a:spAutoFit/>
          </a:bodyPr>
          <a:lstStyle/>
          <a:p>
            <a:r>
              <a:rPr lang="en-GB"/>
              <a:t>q</a:t>
            </a:r>
            <a:r>
              <a:rPr lang="en-GB" baseline="-25000"/>
              <a:t>0</a:t>
            </a:r>
            <a:endParaRPr lang="en-GB"/>
          </a:p>
        </p:txBody>
      </p:sp>
      <p:sp>
        <p:nvSpPr>
          <p:cNvPr id="4111" name="Oval 11"/>
          <p:cNvSpPr>
            <a:spLocks noChangeArrowheads="1"/>
          </p:cNvSpPr>
          <p:nvPr/>
        </p:nvSpPr>
        <p:spPr bwMode="auto">
          <a:xfrm>
            <a:off x="481013" y="2867025"/>
            <a:ext cx="209550" cy="209550"/>
          </a:xfrm>
          <a:prstGeom prst="ellipse">
            <a:avLst/>
          </a:prstGeom>
          <a:solidFill>
            <a:schemeClr val="accent1"/>
          </a:solidFill>
          <a:ln w="9525">
            <a:solidFill>
              <a:schemeClr val="tx1"/>
            </a:solidFill>
            <a:round/>
            <a:headEnd/>
            <a:tailEnd/>
          </a:ln>
        </p:spPr>
        <p:txBody>
          <a:bodyPr wrap="none" anchor="ctr"/>
          <a:lstStyle/>
          <a:p>
            <a:pPr algn="ctr"/>
            <a:r>
              <a:rPr lang="en-GB"/>
              <a:t>+</a:t>
            </a:r>
          </a:p>
        </p:txBody>
      </p:sp>
      <p:sp>
        <p:nvSpPr>
          <p:cNvPr id="4112" name="Oval 12"/>
          <p:cNvSpPr>
            <a:spLocks noChangeArrowheads="1"/>
          </p:cNvSpPr>
          <p:nvPr/>
        </p:nvSpPr>
        <p:spPr bwMode="auto">
          <a:xfrm>
            <a:off x="485775" y="3132138"/>
            <a:ext cx="209550" cy="209550"/>
          </a:xfrm>
          <a:prstGeom prst="ellipse">
            <a:avLst/>
          </a:prstGeom>
          <a:solidFill>
            <a:srgbClr val="FF0000"/>
          </a:solidFill>
          <a:ln w="9525">
            <a:solidFill>
              <a:schemeClr val="tx1"/>
            </a:solidFill>
            <a:round/>
            <a:headEnd/>
            <a:tailEnd/>
          </a:ln>
        </p:spPr>
        <p:txBody>
          <a:bodyPr wrap="none" anchor="ctr"/>
          <a:lstStyle/>
          <a:p>
            <a:pPr algn="ctr"/>
            <a:r>
              <a:rPr lang="en-GB">
                <a:latin typeface="Symbol" pitchFamily="18" charset="2"/>
              </a:rPr>
              <a:t>-</a:t>
            </a:r>
          </a:p>
        </p:txBody>
      </p:sp>
      <p:sp>
        <p:nvSpPr>
          <p:cNvPr id="4113" name="Oval 13"/>
          <p:cNvSpPr>
            <a:spLocks noChangeArrowheads="1"/>
          </p:cNvSpPr>
          <p:nvPr/>
        </p:nvSpPr>
        <p:spPr bwMode="auto">
          <a:xfrm>
            <a:off x="1395413" y="2860675"/>
            <a:ext cx="209550" cy="209550"/>
          </a:xfrm>
          <a:prstGeom prst="ellipse">
            <a:avLst/>
          </a:prstGeom>
          <a:solidFill>
            <a:schemeClr val="accent1"/>
          </a:solidFill>
          <a:ln w="9525">
            <a:solidFill>
              <a:schemeClr val="tx1"/>
            </a:solidFill>
            <a:round/>
            <a:headEnd/>
            <a:tailEnd/>
          </a:ln>
        </p:spPr>
        <p:txBody>
          <a:bodyPr wrap="none" anchor="ctr"/>
          <a:lstStyle/>
          <a:p>
            <a:pPr algn="ctr"/>
            <a:r>
              <a:rPr lang="en-GB"/>
              <a:t>+</a:t>
            </a:r>
          </a:p>
        </p:txBody>
      </p:sp>
      <p:sp>
        <p:nvSpPr>
          <p:cNvPr id="4114" name="Oval 14"/>
          <p:cNvSpPr>
            <a:spLocks noChangeArrowheads="1"/>
          </p:cNvSpPr>
          <p:nvPr/>
        </p:nvSpPr>
        <p:spPr bwMode="auto">
          <a:xfrm>
            <a:off x="1400175" y="3125788"/>
            <a:ext cx="209550" cy="209550"/>
          </a:xfrm>
          <a:prstGeom prst="ellipse">
            <a:avLst/>
          </a:prstGeom>
          <a:solidFill>
            <a:srgbClr val="FF0000"/>
          </a:solidFill>
          <a:ln w="9525">
            <a:solidFill>
              <a:schemeClr val="tx1"/>
            </a:solidFill>
            <a:round/>
            <a:headEnd/>
            <a:tailEnd/>
          </a:ln>
        </p:spPr>
        <p:txBody>
          <a:bodyPr wrap="none" anchor="ctr"/>
          <a:lstStyle/>
          <a:p>
            <a:pPr algn="ctr"/>
            <a:r>
              <a:rPr lang="en-GB">
                <a:latin typeface="Symbol" pitchFamily="18" charset="2"/>
              </a:rPr>
              <a:t>-</a:t>
            </a:r>
          </a:p>
        </p:txBody>
      </p:sp>
      <p:sp>
        <p:nvSpPr>
          <p:cNvPr id="4115" name="Oval 15"/>
          <p:cNvSpPr>
            <a:spLocks noChangeArrowheads="1"/>
          </p:cNvSpPr>
          <p:nvPr/>
        </p:nvSpPr>
        <p:spPr bwMode="auto">
          <a:xfrm>
            <a:off x="2311400" y="2854325"/>
            <a:ext cx="209550" cy="209550"/>
          </a:xfrm>
          <a:prstGeom prst="ellipse">
            <a:avLst/>
          </a:prstGeom>
          <a:solidFill>
            <a:schemeClr val="accent1"/>
          </a:solidFill>
          <a:ln w="9525">
            <a:solidFill>
              <a:schemeClr val="tx1"/>
            </a:solidFill>
            <a:round/>
            <a:headEnd/>
            <a:tailEnd/>
          </a:ln>
        </p:spPr>
        <p:txBody>
          <a:bodyPr wrap="none" anchor="ctr"/>
          <a:lstStyle/>
          <a:p>
            <a:pPr algn="ctr"/>
            <a:r>
              <a:rPr lang="en-GB"/>
              <a:t>+</a:t>
            </a:r>
          </a:p>
        </p:txBody>
      </p:sp>
      <p:sp>
        <p:nvSpPr>
          <p:cNvPr id="4116" name="Oval 16"/>
          <p:cNvSpPr>
            <a:spLocks noChangeArrowheads="1"/>
          </p:cNvSpPr>
          <p:nvPr/>
        </p:nvSpPr>
        <p:spPr bwMode="auto">
          <a:xfrm>
            <a:off x="2316163" y="3119438"/>
            <a:ext cx="209550" cy="209550"/>
          </a:xfrm>
          <a:prstGeom prst="ellipse">
            <a:avLst/>
          </a:prstGeom>
          <a:solidFill>
            <a:srgbClr val="FF0000"/>
          </a:solidFill>
          <a:ln w="9525">
            <a:solidFill>
              <a:schemeClr val="tx1"/>
            </a:solidFill>
            <a:round/>
            <a:headEnd/>
            <a:tailEnd/>
          </a:ln>
        </p:spPr>
        <p:txBody>
          <a:bodyPr wrap="none" anchor="ctr"/>
          <a:lstStyle/>
          <a:p>
            <a:pPr algn="ctr"/>
            <a:r>
              <a:rPr lang="en-GB">
                <a:latin typeface="Symbol" pitchFamily="18" charset="2"/>
              </a:rPr>
              <a:t>-</a:t>
            </a:r>
          </a:p>
        </p:txBody>
      </p:sp>
      <p:sp>
        <p:nvSpPr>
          <p:cNvPr id="4117" name="Oval 17"/>
          <p:cNvSpPr>
            <a:spLocks noChangeArrowheads="1"/>
          </p:cNvSpPr>
          <p:nvPr/>
        </p:nvSpPr>
        <p:spPr bwMode="auto">
          <a:xfrm>
            <a:off x="3225800" y="2862263"/>
            <a:ext cx="209550" cy="209550"/>
          </a:xfrm>
          <a:prstGeom prst="ellipse">
            <a:avLst/>
          </a:prstGeom>
          <a:solidFill>
            <a:schemeClr val="accent1"/>
          </a:solidFill>
          <a:ln w="9525">
            <a:solidFill>
              <a:schemeClr val="tx1"/>
            </a:solidFill>
            <a:round/>
            <a:headEnd/>
            <a:tailEnd/>
          </a:ln>
        </p:spPr>
        <p:txBody>
          <a:bodyPr wrap="none" anchor="ctr"/>
          <a:lstStyle/>
          <a:p>
            <a:pPr algn="ctr"/>
            <a:r>
              <a:rPr lang="en-GB"/>
              <a:t>+</a:t>
            </a:r>
          </a:p>
        </p:txBody>
      </p:sp>
      <p:sp>
        <p:nvSpPr>
          <p:cNvPr id="4118" name="Oval 18"/>
          <p:cNvSpPr>
            <a:spLocks noChangeArrowheads="1"/>
          </p:cNvSpPr>
          <p:nvPr/>
        </p:nvSpPr>
        <p:spPr bwMode="auto">
          <a:xfrm>
            <a:off x="3230563" y="3127375"/>
            <a:ext cx="209550" cy="209550"/>
          </a:xfrm>
          <a:prstGeom prst="ellipse">
            <a:avLst/>
          </a:prstGeom>
          <a:solidFill>
            <a:srgbClr val="FF0000"/>
          </a:solidFill>
          <a:ln w="9525">
            <a:solidFill>
              <a:schemeClr val="tx1"/>
            </a:solidFill>
            <a:round/>
            <a:headEnd/>
            <a:tailEnd/>
          </a:ln>
        </p:spPr>
        <p:txBody>
          <a:bodyPr wrap="none" anchor="ctr"/>
          <a:lstStyle/>
          <a:p>
            <a:pPr algn="ctr"/>
            <a:r>
              <a:rPr lang="en-GB">
                <a:latin typeface="Symbol" pitchFamily="18" charset="2"/>
              </a:rPr>
              <a:t>-</a:t>
            </a:r>
          </a:p>
        </p:txBody>
      </p:sp>
      <p:sp>
        <p:nvSpPr>
          <p:cNvPr id="4119" name="Oval 19"/>
          <p:cNvSpPr>
            <a:spLocks noChangeArrowheads="1"/>
          </p:cNvSpPr>
          <p:nvPr/>
        </p:nvSpPr>
        <p:spPr bwMode="auto">
          <a:xfrm>
            <a:off x="4141788" y="2855913"/>
            <a:ext cx="209550" cy="209550"/>
          </a:xfrm>
          <a:prstGeom prst="ellipse">
            <a:avLst/>
          </a:prstGeom>
          <a:solidFill>
            <a:schemeClr val="accent1"/>
          </a:solidFill>
          <a:ln w="9525">
            <a:solidFill>
              <a:schemeClr val="tx1"/>
            </a:solidFill>
            <a:round/>
            <a:headEnd/>
            <a:tailEnd/>
          </a:ln>
        </p:spPr>
        <p:txBody>
          <a:bodyPr wrap="none" anchor="ctr"/>
          <a:lstStyle/>
          <a:p>
            <a:pPr algn="ctr"/>
            <a:r>
              <a:rPr lang="en-GB"/>
              <a:t>+</a:t>
            </a:r>
          </a:p>
        </p:txBody>
      </p:sp>
      <p:sp>
        <p:nvSpPr>
          <p:cNvPr id="4120" name="Oval 20"/>
          <p:cNvSpPr>
            <a:spLocks noChangeArrowheads="1"/>
          </p:cNvSpPr>
          <p:nvPr/>
        </p:nvSpPr>
        <p:spPr bwMode="auto">
          <a:xfrm>
            <a:off x="4146550" y="3121025"/>
            <a:ext cx="209550" cy="209550"/>
          </a:xfrm>
          <a:prstGeom prst="ellipse">
            <a:avLst/>
          </a:prstGeom>
          <a:solidFill>
            <a:srgbClr val="FF0000"/>
          </a:solidFill>
          <a:ln w="9525">
            <a:solidFill>
              <a:schemeClr val="tx1"/>
            </a:solidFill>
            <a:round/>
            <a:headEnd/>
            <a:tailEnd/>
          </a:ln>
        </p:spPr>
        <p:txBody>
          <a:bodyPr wrap="none" anchor="ctr"/>
          <a:lstStyle/>
          <a:p>
            <a:pPr algn="ctr"/>
            <a:r>
              <a:rPr lang="en-GB">
                <a:latin typeface="Symbol" pitchFamily="18" charset="2"/>
              </a:rPr>
              <a:t>-</a:t>
            </a:r>
          </a:p>
        </p:txBody>
      </p:sp>
      <p:sp>
        <p:nvSpPr>
          <p:cNvPr id="4121" name="Line 21"/>
          <p:cNvSpPr>
            <a:spLocks noChangeShapeType="1"/>
          </p:cNvSpPr>
          <p:nvPr/>
        </p:nvSpPr>
        <p:spPr bwMode="auto">
          <a:xfrm>
            <a:off x="682625" y="3240088"/>
            <a:ext cx="465138" cy="0"/>
          </a:xfrm>
          <a:prstGeom prst="line">
            <a:avLst/>
          </a:prstGeom>
          <a:noFill/>
          <a:ln w="9525">
            <a:solidFill>
              <a:schemeClr val="tx1"/>
            </a:solidFill>
            <a:round/>
            <a:headEnd/>
            <a:tailEnd type="triangle" w="med" len="med"/>
          </a:ln>
        </p:spPr>
        <p:txBody>
          <a:bodyPr/>
          <a:lstStyle/>
          <a:p>
            <a:endParaRPr lang="en-GB"/>
          </a:p>
        </p:txBody>
      </p:sp>
      <p:sp>
        <p:nvSpPr>
          <p:cNvPr id="4122" name="Line 22"/>
          <p:cNvSpPr>
            <a:spLocks noChangeShapeType="1"/>
          </p:cNvSpPr>
          <p:nvPr/>
        </p:nvSpPr>
        <p:spPr bwMode="auto">
          <a:xfrm>
            <a:off x="1597025" y="3238500"/>
            <a:ext cx="465138" cy="0"/>
          </a:xfrm>
          <a:prstGeom prst="line">
            <a:avLst/>
          </a:prstGeom>
          <a:noFill/>
          <a:ln w="9525">
            <a:solidFill>
              <a:schemeClr val="tx1"/>
            </a:solidFill>
            <a:round/>
            <a:headEnd/>
            <a:tailEnd type="triangle" w="med" len="med"/>
          </a:ln>
        </p:spPr>
        <p:txBody>
          <a:bodyPr/>
          <a:lstStyle/>
          <a:p>
            <a:endParaRPr lang="en-GB"/>
          </a:p>
        </p:txBody>
      </p:sp>
      <p:sp>
        <p:nvSpPr>
          <p:cNvPr id="4123" name="Line 23"/>
          <p:cNvSpPr>
            <a:spLocks noChangeShapeType="1"/>
          </p:cNvSpPr>
          <p:nvPr/>
        </p:nvSpPr>
        <p:spPr bwMode="auto">
          <a:xfrm>
            <a:off x="2511425" y="3236913"/>
            <a:ext cx="465138" cy="0"/>
          </a:xfrm>
          <a:prstGeom prst="line">
            <a:avLst/>
          </a:prstGeom>
          <a:noFill/>
          <a:ln w="9525">
            <a:solidFill>
              <a:schemeClr val="tx1"/>
            </a:solidFill>
            <a:round/>
            <a:headEnd/>
            <a:tailEnd type="triangle" w="med" len="med"/>
          </a:ln>
        </p:spPr>
        <p:txBody>
          <a:bodyPr/>
          <a:lstStyle/>
          <a:p>
            <a:endParaRPr lang="en-GB"/>
          </a:p>
        </p:txBody>
      </p:sp>
      <p:sp>
        <p:nvSpPr>
          <p:cNvPr id="4124" name="Line 24"/>
          <p:cNvSpPr>
            <a:spLocks noChangeShapeType="1"/>
          </p:cNvSpPr>
          <p:nvPr/>
        </p:nvSpPr>
        <p:spPr bwMode="auto">
          <a:xfrm>
            <a:off x="3441700" y="3235325"/>
            <a:ext cx="465138" cy="0"/>
          </a:xfrm>
          <a:prstGeom prst="line">
            <a:avLst/>
          </a:prstGeom>
          <a:noFill/>
          <a:ln w="9525">
            <a:solidFill>
              <a:schemeClr val="tx1"/>
            </a:solidFill>
            <a:round/>
            <a:headEnd/>
            <a:tailEnd type="triangle" w="med" len="med"/>
          </a:ln>
        </p:spPr>
        <p:txBody>
          <a:bodyPr/>
          <a:lstStyle/>
          <a:p>
            <a:endParaRPr lang="en-GB"/>
          </a:p>
        </p:txBody>
      </p:sp>
      <p:sp>
        <p:nvSpPr>
          <p:cNvPr id="4125" name="Line 25"/>
          <p:cNvSpPr>
            <a:spLocks noChangeShapeType="1"/>
          </p:cNvSpPr>
          <p:nvPr/>
        </p:nvSpPr>
        <p:spPr bwMode="auto">
          <a:xfrm>
            <a:off x="4370388" y="3249613"/>
            <a:ext cx="465137" cy="0"/>
          </a:xfrm>
          <a:prstGeom prst="line">
            <a:avLst/>
          </a:prstGeom>
          <a:noFill/>
          <a:ln w="9525">
            <a:solidFill>
              <a:schemeClr val="tx1"/>
            </a:solidFill>
            <a:round/>
            <a:headEnd/>
            <a:tailEnd type="triangle" w="med" len="med"/>
          </a:ln>
        </p:spPr>
        <p:txBody>
          <a:bodyPr/>
          <a:lstStyle/>
          <a:p>
            <a:endParaRPr lang="en-GB"/>
          </a:p>
        </p:txBody>
      </p:sp>
      <p:graphicFrame>
        <p:nvGraphicFramePr>
          <p:cNvPr id="4099" name="Object 26"/>
          <p:cNvGraphicFramePr>
            <a:graphicFrameLocks noChangeAspect="1"/>
          </p:cNvGraphicFramePr>
          <p:nvPr/>
        </p:nvGraphicFramePr>
        <p:xfrm>
          <a:off x="1717675" y="2979738"/>
          <a:ext cx="177800" cy="241300"/>
        </p:xfrm>
        <a:graphic>
          <a:graphicData uri="http://schemas.openxmlformats.org/presentationml/2006/ole">
            <p:oleObj spid="_x0000_s4099" name="Equation" r:id="rId5" imgW="177480" imgH="241200" progId="Equation.DSMT4">
              <p:embed/>
            </p:oleObj>
          </a:graphicData>
        </a:graphic>
      </p:graphicFrame>
      <p:sp>
        <p:nvSpPr>
          <p:cNvPr id="4126" name="Line 27"/>
          <p:cNvSpPr>
            <a:spLocks noChangeShapeType="1"/>
          </p:cNvSpPr>
          <p:nvPr/>
        </p:nvSpPr>
        <p:spPr bwMode="auto">
          <a:xfrm>
            <a:off x="2398713" y="2638425"/>
            <a:ext cx="914400" cy="0"/>
          </a:xfrm>
          <a:prstGeom prst="line">
            <a:avLst/>
          </a:prstGeom>
          <a:noFill/>
          <a:ln w="9525">
            <a:solidFill>
              <a:schemeClr val="tx1"/>
            </a:solidFill>
            <a:round/>
            <a:headEnd type="triangle" w="med" len="med"/>
            <a:tailEnd type="triangle" w="med" len="med"/>
          </a:ln>
        </p:spPr>
        <p:txBody>
          <a:bodyPr/>
          <a:lstStyle/>
          <a:p>
            <a:endParaRPr lang="en-GB"/>
          </a:p>
        </p:txBody>
      </p:sp>
      <p:sp>
        <p:nvSpPr>
          <p:cNvPr id="4127" name="Text Box 28"/>
          <p:cNvSpPr txBox="1">
            <a:spLocks noChangeArrowheads="1"/>
          </p:cNvSpPr>
          <p:nvPr/>
        </p:nvSpPr>
        <p:spPr bwMode="auto">
          <a:xfrm>
            <a:off x="1897063" y="2239963"/>
            <a:ext cx="1908175" cy="396875"/>
          </a:xfrm>
          <a:prstGeom prst="rect">
            <a:avLst/>
          </a:prstGeom>
          <a:noFill/>
          <a:ln w="9525">
            <a:noFill/>
            <a:miter lim="800000"/>
            <a:headEnd/>
            <a:tailEnd/>
          </a:ln>
        </p:spPr>
        <p:txBody>
          <a:bodyPr wrap="none">
            <a:spAutoFit/>
          </a:bodyPr>
          <a:lstStyle/>
          <a:p>
            <a:r>
              <a:rPr lang="en-GB"/>
              <a:t>proper length, L</a:t>
            </a:r>
            <a:r>
              <a:rPr lang="en-GB" baseline="-25000"/>
              <a:t>0</a:t>
            </a:r>
            <a:endParaRPr lang="en-GB"/>
          </a:p>
        </p:txBody>
      </p:sp>
      <p:sp>
        <p:nvSpPr>
          <p:cNvPr id="4128" name="Line 29"/>
          <p:cNvSpPr>
            <a:spLocks noChangeShapeType="1"/>
          </p:cNvSpPr>
          <p:nvPr/>
        </p:nvSpPr>
        <p:spPr bwMode="auto">
          <a:xfrm flipH="1">
            <a:off x="2257425" y="3405188"/>
            <a:ext cx="0" cy="517525"/>
          </a:xfrm>
          <a:prstGeom prst="line">
            <a:avLst/>
          </a:prstGeom>
          <a:noFill/>
          <a:ln w="9525">
            <a:solidFill>
              <a:schemeClr val="tx1"/>
            </a:solidFill>
            <a:round/>
            <a:headEnd type="triangle" w="med" len="med"/>
            <a:tailEnd type="triangle" w="med" len="med"/>
          </a:ln>
        </p:spPr>
        <p:txBody>
          <a:bodyPr/>
          <a:lstStyle/>
          <a:p>
            <a:endParaRPr lang="en-GB"/>
          </a:p>
        </p:txBody>
      </p:sp>
      <p:sp>
        <p:nvSpPr>
          <p:cNvPr id="4129" name="Text Box 30"/>
          <p:cNvSpPr txBox="1">
            <a:spLocks noChangeArrowheads="1"/>
          </p:cNvSpPr>
          <p:nvPr/>
        </p:nvSpPr>
        <p:spPr bwMode="auto">
          <a:xfrm>
            <a:off x="1963738" y="3465513"/>
            <a:ext cx="354012" cy="396875"/>
          </a:xfrm>
          <a:prstGeom prst="rect">
            <a:avLst/>
          </a:prstGeom>
          <a:noFill/>
          <a:ln w="9525">
            <a:noFill/>
            <a:miter lim="800000"/>
            <a:headEnd/>
            <a:tailEnd/>
          </a:ln>
        </p:spPr>
        <p:txBody>
          <a:bodyPr wrap="none">
            <a:spAutoFit/>
          </a:bodyPr>
          <a:lstStyle/>
          <a:p>
            <a:r>
              <a:rPr lang="en-GB"/>
              <a:t>R</a:t>
            </a:r>
          </a:p>
        </p:txBody>
      </p:sp>
      <p:grpSp>
        <p:nvGrpSpPr>
          <p:cNvPr id="4130" name="Group 73"/>
          <p:cNvGrpSpPr>
            <a:grpSpLocks/>
          </p:cNvGrpSpPr>
          <p:nvPr/>
        </p:nvGrpSpPr>
        <p:grpSpPr bwMode="auto">
          <a:xfrm>
            <a:off x="5132388" y="2249488"/>
            <a:ext cx="4451350" cy="1789112"/>
            <a:chOff x="3233" y="1417"/>
            <a:chExt cx="2804" cy="1127"/>
          </a:xfrm>
        </p:grpSpPr>
        <p:sp>
          <p:nvSpPr>
            <p:cNvPr id="4131" name="Line 32"/>
            <p:cNvSpPr>
              <a:spLocks noChangeShapeType="1"/>
            </p:cNvSpPr>
            <p:nvPr/>
          </p:nvSpPr>
          <p:spPr bwMode="auto">
            <a:xfrm>
              <a:off x="3335" y="1718"/>
              <a:ext cx="2702" cy="0"/>
            </a:xfrm>
            <a:prstGeom prst="line">
              <a:avLst/>
            </a:prstGeom>
            <a:noFill/>
            <a:ln w="9525">
              <a:solidFill>
                <a:schemeClr val="tx1"/>
              </a:solidFill>
              <a:round/>
              <a:headEnd/>
              <a:tailEnd/>
            </a:ln>
          </p:spPr>
          <p:txBody>
            <a:bodyPr/>
            <a:lstStyle/>
            <a:p>
              <a:endParaRPr lang="en-GB"/>
            </a:p>
          </p:txBody>
        </p:sp>
        <p:sp>
          <p:nvSpPr>
            <p:cNvPr id="4132" name="Line 33"/>
            <p:cNvSpPr>
              <a:spLocks noChangeShapeType="1"/>
            </p:cNvSpPr>
            <p:nvPr/>
          </p:nvSpPr>
          <p:spPr bwMode="auto">
            <a:xfrm>
              <a:off x="3331" y="2101"/>
              <a:ext cx="2692" cy="0"/>
            </a:xfrm>
            <a:prstGeom prst="line">
              <a:avLst/>
            </a:prstGeom>
            <a:noFill/>
            <a:ln w="9525">
              <a:solidFill>
                <a:schemeClr val="tx1"/>
              </a:solidFill>
              <a:round/>
              <a:headEnd/>
              <a:tailEnd/>
            </a:ln>
          </p:spPr>
          <p:txBody>
            <a:bodyPr/>
            <a:lstStyle/>
            <a:p>
              <a:endParaRPr lang="en-GB"/>
            </a:p>
          </p:txBody>
        </p:sp>
        <p:sp>
          <p:nvSpPr>
            <p:cNvPr id="4133" name="Oval 34"/>
            <p:cNvSpPr>
              <a:spLocks noChangeArrowheads="1"/>
            </p:cNvSpPr>
            <p:nvPr/>
          </p:nvSpPr>
          <p:spPr bwMode="auto">
            <a:xfrm>
              <a:off x="4639" y="2406"/>
              <a:ext cx="56" cy="5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4134" name="Text Box 35"/>
            <p:cNvSpPr txBox="1">
              <a:spLocks noChangeArrowheads="1"/>
            </p:cNvSpPr>
            <p:nvPr/>
          </p:nvSpPr>
          <p:spPr bwMode="auto">
            <a:xfrm>
              <a:off x="4670" y="2294"/>
              <a:ext cx="248" cy="250"/>
            </a:xfrm>
            <a:prstGeom prst="rect">
              <a:avLst/>
            </a:prstGeom>
            <a:noFill/>
            <a:ln w="9525">
              <a:noFill/>
              <a:miter lim="800000"/>
              <a:headEnd/>
              <a:tailEnd/>
            </a:ln>
          </p:spPr>
          <p:txBody>
            <a:bodyPr wrap="none">
              <a:spAutoFit/>
            </a:bodyPr>
            <a:lstStyle/>
            <a:p>
              <a:r>
                <a:rPr lang="en-GB"/>
                <a:t>q</a:t>
              </a:r>
              <a:r>
                <a:rPr lang="en-GB" baseline="-25000"/>
                <a:t>0</a:t>
              </a:r>
              <a:endParaRPr lang="en-GB"/>
            </a:p>
          </p:txBody>
        </p:sp>
        <p:sp>
          <p:nvSpPr>
            <p:cNvPr id="4135" name="Oval 36"/>
            <p:cNvSpPr>
              <a:spLocks noChangeArrowheads="1"/>
            </p:cNvSpPr>
            <p:nvPr/>
          </p:nvSpPr>
          <p:spPr bwMode="auto">
            <a:xfrm>
              <a:off x="3347" y="1932"/>
              <a:ext cx="132" cy="132"/>
            </a:xfrm>
            <a:prstGeom prst="ellipse">
              <a:avLst/>
            </a:prstGeom>
            <a:solidFill>
              <a:srgbClr val="FF0000"/>
            </a:solidFill>
            <a:ln w="9525">
              <a:solidFill>
                <a:schemeClr val="tx1"/>
              </a:solidFill>
              <a:round/>
              <a:headEnd/>
              <a:tailEnd/>
            </a:ln>
          </p:spPr>
          <p:txBody>
            <a:bodyPr wrap="none" anchor="ctr"/>
            <a:lstStyle/>
            <a:p>
              <a:pPr algn="ctr"/>
              <a:r>
                <a:rPr lang="en-GB">
                  <a:latin typeface="Symbol" pitchFamily="18" charset="2"/>
                </a:rPr>
                <a:t>-</a:t>
              </a:r>
            </a:p>
          </p:txBody>
        </p:sp>
        <p:sp>
          <p:nvSpPr>
            <p:cNvPr id="4136" name="Oval 37"/>
            <p:cNvSpPr>
              <a:spLocks noChangeArrowheads="1"/>
            </p:cNvSpPr>
            <p:nvPr/>
          </p:nvSpPr>
          <p:spPr bwMode="auto">
            <a:xfrm>
              <a:off x="3968" y="1928"/>
              <a:ext cx="132" cy="132"/>
            </a:xfrm>
            <a:prstGeom prst="ellipse">
              <a:avLst/>
            </a:prstGeom>
            <a:solidFill>
              <a:srgbClr val="FF0000"/>
            </a:solidFill>
            <a:ln w="9525">
              <a:solidFill>
                <a:schemeClr val="tx1"/>
              </a:solidFill>
              <a:round/>
              <a:headEnd/>
              <a:tailEnd/>
            </a:ln>
          </p:spPr>
          <p:txBody>
            <a:bodyPr wrap="none" anchor="ctr"/>
            <a:lstStyle/>
            <a:p>
              <a:pPr algn="ctr"/>
              <a:r>
                <a:rPr lang="en-GB">
                  <a:latin typeface="Symbol" pitchFamily="18" charset="2"/>
                </a:rPr>
                <a:t>-</a:t>
              </a:r>
            </a:p>
          </p:txBody>
        </p:sp>
        <p:sp>
          <p:nvSpPr>
            <p:cNvPr id="4137" name="Oval 38"/>
            <p:cNvSpPr>
              <a:spLocks noChangeArrowheads="1"/>
            </p:cNvSpPr>
            <p:nvPr/>
          </p:nvSpPr>
          <p:spPr bwMode="auto">
            <a:xfrm>
              <a:off x="4608" y="1924"/>
              <a:ext cx="132" cy="132"/>
            </a:xfrm>
            <a:prstGeom prst="ellipse">
              <a:avLst/>
            </a:prstGeom>
            <a:solidFill>
              <a:srgbClr val="FF0000"/>
            </a:solidFill>
            <a:ln w="9525">
              <a:solidFill>
                <a:schemeClr val="tx1"/>
              </a:solidFill>
              <a:round/>
              <a:headEnd/>
              <a:tailEnd/>
            </a:ln>
          </p:spPr>
          <p:txBody>
            <a:bodyPr wrap="none" anchor="ctr"/>
            <a:lstStyle/>
            <a:p>
              <a:pPr algn="ctr"/>
              <a:r>
                <a:rPr lang="en-GB">
                  <a:latin typeface="Symbol" pitchFamily="18" charset="2"/>
                </a:rPr>
                <a:t>-</a:t>
              </a:r>
            </a:p>
          </p:txBody>
        </p:sp>
        <p:sp>
          <p:nvSpPr>
            <p:cNvPr id="4138" name="Oval 39"/>
            <p:cNvSpPr>
              <a:spLocks noChangeArrowheads="1"/>
            </p:cNvSpPr>
            <p:nvPr/>
          </p:nvSpPr>
          <p:spPr bwMode="auto">
            <a:xfrm>
              <a:off x="5238" y="1929"/>
              <a:ext cx="132" cy="132"/>
            </a:xfrm>
            <a:prstGeom prst="ellipse">
              <a:avLst/>
            </a:prstGeom>
            <a:solidFill>
              <a:srgbClr val="FF0000"/>
            </a:solidFill>
            <a:ln w="9525">
              <a:solidFill>
                <a:schemeClr val="tx1"/>
              </a:solidFill>
              <a:round/>
              <a:headEnd/>
              <a:tailEnd/>
            </a:ln>
          </p:spPr>
          <p:txBody>
            <a:bodyPr wrap="none" anchor="ctr"/>
            <a:lstStyle/>
            <a:p>
              <a:pPr algn="ctr"/>
              <a:r>
                <a:rPr lang="en-GB">
                  <a:latin typeface="Symbol" pitchFamily="18" charset="2"/>
                </a:rPr>
                <a:t>-</a:t>
              </a:r>
            </a:p>
          </p:txBody>
        </p:sp>
        <p:sp>
          <p:nvSpPr>
            <p:cNvPr id="4139" name="Oval 40"/>
            <p:cNvSpPr>
              <a:spLocks noChangeArrowheads="1"/>
            </p:cNvSpPr>
            <p:nvPr/>
          </p:nvSpPr>
          <p:spPr bwMode="auto">
            <a:xfrm>
              <a:off x="5869" y="1925"/>
              <a:ext cx="132" cy="132"/>
            </a:xfrm>
            <a:prstGeom prst="ellipse">
              <a:avLst/>
            </a:prstGeom>
            <a:solidFill>
              <a:srgbClr val="FF0000"/>
            </a:solidFill>
            <a:ln w="9525">
              <a:solidFill>
                <a:schemeClr val="tx1"/>
              </a:solidFill>
              <a:round/>
              <a:headEnd/>
              <a:tailEnd/>
            </a:ln>
          </p:spPr>
          <p:txBody>
            <a:bodyPr wrap="none" anchor="ctr"/>
            <a:lstStyle/>
            <a:p>
              <a:pPr algn="ctr"/>
              <a:r>
                <a:rPr lang="en-GB">
                  <a:latin typeface="Symbol" pitchFamily="18" charset="2"/>
                </a:rPr>
                <a:t>-</a:t>
              </a:r>
            </a:p>
          </p:txBody>
        </p:sp>
        <p:grpSp>
          <p:nvGrpSpPr>
            <p:cNvPr id="4140" name="Group 41"/>
            <p:cNvGrpSpPr>
              <a:grpSpLocks/>
            </p:cNvGrpSpPr>
            <p:nvPr/>
          </p:nvGrpSpPr>
          <p:grpSpPr bwMode="auto">
            <a:xfrm>
              <a:off x="3777" y="1761"/>
              <a:ext cx="428" cy="132"/>
              <a:chOff x="3759" y="2201"/>
              <a:chExt cx="428" cy="132"/>
            </a:xfrm>
          </p:grpSpPr>
          <p:sp>
            <p:nvSpPr>
              <p:cNvPr id="4158" name="Oval 42"/>
              <p:cNvSpPr>
                <a:spLocks noChangeArrowheads="1"/>
              </p:cNvSpPr>
              <p:nvPr/>
            </p:nvSpPr>
            <p:spPr bwMode="auto">
              <a:xfrm>
                <a:off x="4055" y="2201"/>
                <a:ext cx="132" cy="132"/>
              </a:xfrm>
              <a:prstGeom prst="ellipse">
                <a:avLst/>
              </a:prstGeom>
              <a:solidFill>
                <a:schemeClr val="accent1"/>
              </a:solidFill>
              <a:ln w="9525">
                <a:solidFill>
                  <a:schemeClr val="tx1"/>
                </a:solidFill>
                <a:round/>
                <a:headEnd/>
                <a:tailEnd/>
              </a:ln>
            </p:spPr>
            <p:txBody>
              <a:bodyPr wrap="none" anchor="ctr"/>
              <a:lstStyle/>
              <a:p>
                <a:pPr algn="ctr"/>
                <a:r>
                  <a:rPr lang="en-GB"/>
                  <a:t>+</a:t>
                </a:r>
              </a:p>
            </p:txBody>
          </p:sp>
          <p:sp>
            <p:nvSpPr>
              <p:cNvPr id="4159" name="Line 43"/>
              <p:cNvSpPr>
                <a:spLocks noChangeShapeType="1"/>
              </p:cNvSpPr>
              <p:nvPr/>
            </p:nvSpPr>
            <p:spPr bwMode="auto">
              <a:xfrm flipH="1">
                <a:off x="3759" y="2269"/>
                <a:ext cx="293" cy="0"/>
              </a:xfrm>
              <a:prstGeom prst="line">
                <a:avLst/>
              </a:prstGeom>
              <a:noFill/>
              <a:ln w="9525">
                <a:solidFill>
                  <a:schemeClr val="tx1"/>
                </a:solidFill>
                <a:round/>
                <a:headEnd/>
                <a:tailEnd type="triangle" w="med" len="med"/>
              </a:ln>
            </p:spPr>
            <p:txBody>
              <a:bodyPr/>
              <a:lstStyle/>
              <a:p>
                <a:endParaRPr lang="en-GB"/>
              </a:p>
            </p:txBody>
          </p:sp>
        </p:grpSp>
        <p:graphicFrame>
          <p:nvGraphicFramePr>
            <p:cNvPr id="4100" name="Object 44"/>
            <p:cNvGraphicFramePr>
              <a:graphicFrameLocks noChangeAspect="1"/>
            </p:cNvGraphicFramePr>
            <p:nvPr/>
          </p:nvGraphicFramePr>
          <p:xfrm>
            <a:off x="4231" y="1836"/>
            <a:ext cx="112" cy="152"/>
          </p:xfrm>
          <a:graphic>
            <a:graphicData uri="http://schemas.openxmlformats.org/presentationml/2006/ole">
              <p:oleObj spid="_x0000_s4100" name="Equation" r:id="rId6" imgW="177480" imgH="241200" progId="Equation.DSMT4">
                <p:embed/>
              </p:oleObj>
            </a:graphicData>
          </a:graphic>
        </p:graphicFrame>
        <p:grpSp>
          <p:nvGrpSpPr>
            <p:cNvPr id="4141" name="Group 45"/>
            <p:cNvGrpSpPr>
              <a:grpSpLocks/>
            </p:cNvGrpSpPr>
            <p:nvPr/>
          </p:nvGrpSpPr>
          <p:grpSpPr bwMode="auto">
            <a:xfrm>
              <a:off x="4298" y="1757"/>
              <a:ext cx="439" cy="132"/>
              <a:chOff x="4298" y="2197"/>
              <a:chExt cx="439" cy="132"/>
            </a:xfrm>
          </p:grpSpPr>
          <p:sp>
            <p:nvSpPr>
              <p:cNvPr id="4156" name="Oval 46"/>
              <p:cNvSpPr>
                <a:spLocks noChangeArrowheads="1"/>
              </p:cNvSpPr>
              <p:nvPr/>
            </p:nvSpPr>
            <p:spPr bwMode="auto">
              <a:xfrm>
                <a:off x="4605" y="2197"/>
                <a:ext cx="132" cy="132"/>
              </a:xfrm>
              <a:prstGeom prst="ellipse">
                <a:avLst/>
              </a:prstGeom>
              <a:solidFill>
                <a:schemeClr val="accent1"/>
              </a:solidFill>
              <a:ln w="9525">
                <a:solidFill>
                  <a:schemeClr val="tx1"/>
                </a:solidFill>
                <a:round/>
                <a:headEnd/>
                <a:tailEnd/>
              </a:ln>
            </p:spPr>
            <p:txBody>
              <a:bodyPr wrap="none" anchor="ctr"/>
              <a:lstStyle/>
              <a:p>
                <a:pPr algn="ctr"/>
                <a:r>
                  <a:rPr lang="en-GB"/>
                  <a:t>+</a:t>
                </a:r>
              </a:p>
            </p:txBody>
          </p:sp>
          <p:sp>
            <p:nvSpPr>
              <p:cNvPr id="4157" name="Line 47"/>
              <p:cNvSpPr>
                <a:spLocks noChangeShapeType="1"/>
              </p:cNvSpPr>
              <p:nvPr/>
            </p:nvSpPr>
            <p:spPr bwMode="auto">
              <a:xfrm flipH="1">
                <a:off x="4298" y="2268"/>
                <a:ext cx="293" cy="0"/>
              </a:xfrm>
              <a:prstGeom prst="line">
                <a:avLst/>
              </a:prstGeom>
              <a:noFill/>
              <a:ln w="9525">
                <a:solidFill>
                  <a:schemeClr val="tx1"/>
                </a:solidFill>
                <a:round/>
                <a:headEnd/>
                <a:tailEnd type="triangle" w="med" len="med"/>
              </a:ln>
            </p:spPr>
            <p:txBody>
              <a:bodyPr/>
              <a:lstStyle/>
              <a:p>
                <a:endParaRPr lang="en-GB"/>
              </a:p>
            </p:txBody>
          </p:sp>
        </p:grpSp>
        <p:grpSp>
          <p:nvGrpSpPr>
            <p:cNvPr id="4142" name="Group 48"/>
            <p:cNvGrpSpPr>
              <a:grpSpLocks/>
            </p:cNvGrpSpPr>
            <p:nvPr/>
          </p:nvGrpSpPr>
          <p:grpSpPr bwMode="auto">
            <a:xfrm>
              <a:off x="4829" y="1762"/>
              <a:ext cx="430" cy="132"/>
              <a:chOff x="4847" y="2202"/>
              <a:chExt cx="430" cy="132"/>
            </a:xfrm>
          </p:grpSpPr>
          <p:sp>
            <p:nvSpPr>
              <p:cNvPr id="4154" name="Oval 49"/>
              <p:cNvSpPr>
                <a:spLocks noChangeArrowheads="1"/>
              </p:cNvSpPr>
              <p:nvPr/>
            </p:nvSpPr>
            <p:spPr bwMode="auto">
              <a:xfrm>
                <a:off x="5145" y="2202"/>
                <a:ext cx="132" cy="132"/>
              </a:xfrm>
              <a:prstGeom prst="ellipse">
                <a:avLst/>
              </a:prstGeom>
              <a:solidFill>
                <a:schemeClr val="accent1"/>
              </a:solidFill>
              <a:ln w="9525">
                <a:solidFill>
                  <a:schemeClr val="tx1"/>
                </a:solidFill>
                <a:round/>
                <a:headEnd/>
                <a:tailEnd/>
              </a:ln>
            </p:spPr>
            <p:txBody>
              <a:bodyPr wrap="none" anchor="ctr"/>
              <a:lstStyle/>
              <a:p>
                <a:pPr algn="ctr"/>
                <a:r>
                  <a:rPr lang="en-GB"/>
                  <a:t>+</a:t>
                </a:r>
              </a:p>
            </p:txBody>
          </p:sp>
          <p:sp>
            <p:nvSpPr>
              <p:cNvPr id="4155" name="Line 50"/>
              <p:cNvSpPr>
                <a:spLocks noChangeShapeType="1"/>
              </p:cNvSpPr>
              <p:nvPr/>
            </p:nvSpPr>
            <p:spPr bwMode="auto">
              <a:xfrm flipH="1">
                <a:off x="4847" y="2269"/>
                <a:ext cx="293" cy="0"/>
              </a:xfrm>
              <a:prstGeom prst="line">
                <a:avLst/>
              </a:prstGeom>
              <a:noFill/>
              <a:ln w="9525">
                <a:solidFill>
                  <a:schemeClr val="tx1"/>
                </a:solidFill>
                <a:round/>
                <a:headEnd/>
                <a:tailEnd type="triangle" w="med" len="med"/>
              </a:ln>
            </p:spPr>
            <p:txBody>
              <a:bodyPr/>
              <a:lstStyle/>
              <a:p>
                <a:endParaRPr lang="en-GB"/>
              </a:p>
            </p:txBody>
          </p:sp>
        </p:grpSp>
        <p:grpSp>
          <p:nvGrpSpPr>
            <p:cNvPr id="4143" name="Group 51"/>
            <p:cNvGrpSpPr>
              <a:grpSpLocks/>
            </p:cNvGrpSpPr>
            <p:nvPr/>
          </p:nvGrpSpPr>
          <p:grpSpPr bwMode="auto">
            <a:xfrm>
              <a:off x="5356" y="1758"/>
              <a:ext cx="426" cy="132"/>
              <a:chOff x="5392" y="2198"/>
              <a:chExt cx="426" cy="132"/>
            </a:xfrm>
          </p:grpSpPr>
          <p:sp>
            <p:nvSpPr>
              <p:cNvPr id="4152" name="Oval 52"/>
              <p:cNvSpPr>
                <a:spLocks noChangeArrowheads="1"/>
              </p:cNvSpPr>
              <p:nvPr/>
            </p:nvSpPr>
            <p:spPr bwMode="auto">
              <a:xfrm>
                <a:off x="5686" y="2198"/>
                <a:ext cx="132" cy="132"/>
              </a:xfrm>
              <a:prstGeom prst="ellipse">
                <a:avLst/>
              </a:prstGeom>
              <a:solidFill>
                <a:schemeClr val="accent1"/>
              </a:solidFill>
              <a:ln w="9525">
                <a:solidFill>
                  <a:schemeClr val="tx1"/>
                </a:solidFill>
                <a:round/>
                <a:headEnd/>
                <a:tailEnd/>
              </a:ln>
            </p:spPr>
            <p:txBody>
              <a:bodyPr wrap="none" anchor="ctr"/>
              <a:lstStyle/>
              <a:p>
                <a:pPr algn="ctr"/>
                <a:r>
                  <a:rPr lang="en-GB"/>
                  <a:t>+</a:t>
                </a:r>
              </a:p>
            </p:txBody>
          </p:sp>
          <p:sp>
            <p:nvSpPr>
              <p:cNvPr id="4153" name="Line 53"/>
              <p:cNvSpPr>
                <a:spLocks noChangeShapeType="1"/>
              </p:cNvSpPr>
              <p:nvPr/>
            </p:nvSpPr>
            <p:spPr bwMode="auto">
              <a:xfrm flipH="1">
                <a:off x="5392" y="2274"/>
                <a:ext cx="293" cy="0"/>
              </a:xfrm>
              <a:prstGeom prst="line">
                <a:avLst/>
              </a:prstGeom>
              <a:noFill/>
              <a:ln w="9525">
                <a:solidFill>
                  <a:schemeClr val="tx1"/>
                </a:solidFill>
                <a:round/>
                <a:headEnd/>
                <a:tailEnd type="triangle" w="med" len="med"/>
              </a:ln>
            </p:spPr>
            <p:txBody>
              <a:bodyPr/>
              <a:lstStyle/>
              <a:p>
                <a:endParaRPr lang="en-GB"/>
              </a:p>
            </p:txBody>
          </p:sp>
        </p:grpSp>
        <p:grpSp>
          <p:nvGrpSpPr>
            <p:cNvPr id="4144" name="Group 54"/>
            <p:cNvGrpSpPr>
              <a:grpSpLocks/>
            </p:cNvGrpSpPr>
            <p:nvPr/>
          </p:nvGrpSpPr>
          <p:grpSpPr bwMode="auto">
            <a:xfrm>
              <a:off x="3233" y="1765"/>
              <a:ext cx="432" cy="132"/>
              <a:chOff x="3197" y="2205"/>
              <a:chExt cx="432" cy="132"/>
            </a:xfrm>
          </p:grpSpPr>
          <p:sp>
            <p:nvSpPr>
              <p:cNvPr id="4150" name="Oval 55"/>
              <p:cNvSpPr>
                <a:spLocks noChangeArrowheads="1"/>
              </p:cNvSpPr>
              <p:nvPr/>
            </p:nvSpPr>
            <p:spPr bwMode="auto">
              <a:xfrm>
                <a:off x="3497" y="2205"/>
                <a:ext cx="132" cy="132"/>
              </a:xfrm>
              <a:prstGeom prst="ellipse">
                <a:avLst/>
              </a:prstGeom>
              <a:solidFill>
                <a:schemeClr val="accent1"/>
              </a:solidFill>
              <a:ln w="9525">
                <a:solidFill>
                  <a:schemeClr val="tx1"/>
                </a:solidFill>
                <a:round/>
                <a:headEnd/>
                <a:tailEnd/>
              </a:ln>
            </p:spPr>
            <p:txBody>
              <a:bodyPr wrap="none" anchor="ctr"/>
              <a:lstStyle/>
              <a:p>
                <a:pPr algn="ctr"/>
                <a:r>
                  <a:rPr lang="en-GB"/>
                  <a:t>+</a:t>
                </a:r>
              </a:p>
            </p:txBody>
          </p:sp>
          <p:sp>
            <p:nvSpPr>
              <p:cNvPr id="4151" name="Line 56"/>
              <p:cNvSpPr>
                <a:spLocks noChangeShapeType="1"/>
              </p:cNvSpPr>
              <p:nvPr/>
            </p:nvSpPr>
            <p:spPr bwMode="auto">
              <a:xfrm flipH="1">
                <a:off x="3197" y="2274"/>
                <a:ext cx="293" cy="0"/>
              </a:xfrm>
              <a:prstGeom prst="line">
                <a:avLst/>
              </a:prstGeom>
              <a:noFill/>
              <a:ln w="9525">
                <a:solidFill>
                  <a:schemeClr val="tx1"/>
                </a:solidFill>
                <a:round/>
                <a:headEnd/>
                <a:tailEnd type="triangle" w="med" len="med"/>
              </a:ln>
            </p:spPr>
            <p:txBody>
              <a:bodyPr/>
              <a:lstStyle/>
              <a:p>
                <a:endParaRPr lang="en-GB"/>
              </a:p>
            </p:txBody>
          </p:sp>
        </p:grpSp>
        <p:sp>
          <p:nvSpPr>
            <p:cNvPr id="4145" name="Line 57"/>
            <p:cNvSpPr>
              <a:spLocks noChangeShapeType="1"/>
            </p:cNvSpPr>
            <p:nvPr/>
          </p:nvSpPr>
          <p:spPr bwMode="auto">
            <a:xfrm>
              <a:off x="4117" y="1627"/>
              <a:ext cx="576" cy="0"/>
            </a:xfrm>
            <a:prstGeom prst="line">
              <a:avLst/>
            </a:prstGeom>
            <a:noFill/>
            <a:ln w="9525">
              <a:solidFill>
                <a:schemeClr val="tx1"/>
              </a:solidFill>
              <a:round/>
              <a:headEnd type="triangle" w="med" len="med"/>
              <a:tailEnd type="triangle" w="med" len="med"/>
            </a:ln>
          </p:spPr>
          <p:txBody>
            <a:bodyPr/>
            <a:lstStyle/>
            <a:p>
              <a:endParaRPr lang="en-GB"/>
            </a:p>
          </p:txBody>
        </p:sp>
        <p:sp>
          <p:nvSpPr>
            <p:cNvPr id="4146" name="Line 59"/>
            <p:cNvSpPr>
              <a:spLocks noChangeShapeType="1"/>
            </p:cNvSpPr>
            <p:nvPr/>
          </p:nvSpPr>
          <p:spPr bwMode="auto">
            <a:xfrm>
              <a:off x="5277" y="2209"/>
              <a:ext cx="671" cy="0"/>
            </a:xfrm>
            <a:prstGeom prst="line">
              <a:avLst/>
            </a:prstGeom>
            <a:noFill/>
            <a:ln w="9525">
              <a:solidFill>
                <a:schemeClr val="tx1"/>
              </a:solidFill>
              <a:round/>
              <a:headEnd type="triangle" w="med" len="med"/>
              <a:tailEnd type="triangle" w="med" len="med"/>
            </a:ln>
          </p:spPr>
          <p:txBody>
            <a:bodyPr/>
            <a:lstStyle/>
            <a:p>
              <a:endParaRPr lang="en-GB"/>
            </a:p>
          </p:txBody>
        </p:sp>
        <p:sp>
          <p:nvSpPr>
            <p:cNvPr id="4147" name="Line 61"/>
            <p:cNvSpPr>
              <a:spLocks noChangeShapeType="1"/>
            </p:cNvSpPr>
            <p:nvPr/>
          </p:nvSpPr>
          <p:spPr bwMode="auto">
            <a:xfrm flipV="1">
              <a:off x="4656" y="2230"/>
              <a:ext cx="0" cy="164"/>
            </a:xfrm>
            <a:prstGeom prst="line">
              <a:avLst/>
            </a:prstGeom>
            <a:noFill/>
            <a:ln w="9525">
              <a:solidFill>
                <a:schemeClr val="tx1"/>
              </a:solidFill>
              <a:round/>
              <a:headEnd/>
              <a:tailEnd type="triangle" w="med" len="med"/>
            </a:ln>
          </p:spPr>
          <p:txBody>
            <a:bodyPr/>
            <a:lstStyle/>
            <a:p>
              <a:endParaRPr lang="en-GB"/>
            </a:p>
          </p:txBody>
        </p:sp>
        <p:graphicFrame>
          <p:nvGraphicFramePr>
            <p:cNvPr id="4101" name="Object 62"/>
            <p:cNvGraphicFramePr>
              <a:graphicFrameLocks noChangeAspect="1"/>
            </p:cNvGraphicFramePr>
            <p:nvPr/>
          </p:nvGraphicFramePr>
          <p:xfrm>
            <a:off x="4713" y="2198"/>
            <a:ext cx="112" cy="176"/>
          </p:xfrm>
          <a:graphic>
            <a:graphicData uri="http://schemas.openxmlformats.org/presentationml/2006/ole">
              <p:oleObj spid="_x0000_s4101" name="Equation" r:id="rId7" imgW="177480" imgH="279360" progId="Equation.DSMT4">
                <p:embed/>
              </p:oleObj>
            </a:graphicData>
          </a:graphic>
        </p:graphicFrame>
        <p:sp>
          <p:nvSpPr>
            <p:cNvPr id="4148" name="Line 63"/>
            <p:cNvSpPr>
              <a:spLocks noChangeShapeType="1"/>
            </p:cNvSpPr>
            <p:nvPr/>
          </p:nvSpPr>
          <p:spPr bwMode="auto">
            <a:xfrm flipH="1">
              <a:off x="4549" y="2112"/>
              <a:ext cx="0" cy="326"/>
            </a:xfrm>
            <a:prstGeom prst="line">
              <a:avLst/>
            </a:prstGeom>
            <a:noFill/>
            <a:ln w="9525">
              <a:solidFill>
                <a:schemeClr val="tx1"/>
              </a:solidFill>
              <a:round/>
              <a:headEnd type="triangle" w="med" len="med"/>
              <a:tailEnd type="triangle" w="med" len="med"/>
            </a:ln>
          </p:spPr>
          <p:txBody>
            <a:bodyPr/>
            <a:lstStyle/>
            <a:p>
              <a:endParaRPr lang="en-GB"/>
            </a:p>
          </p:txBody>
        </p:sp>
        <p:sp>
          <p:nvSpPr>
            <p:cNvPr id="4149" name="Text Box 64"/>
            <p:cNvSpPr txBox="1">
              <a:spLocks noChangeArrowheads="1"/>
            </p:cNvSpPr>
            <p:nvPr/>
          </p:nvSpPr>
          <p:spPr bwMode="auto">
            <a:xfrm>
              <a:off x="4354" y="2140"/>
              <a:ext cx="223" cy="250"/>
            </a:xfrm>
            <a:prstGeom prst="rect">
              <a:avLst/>
            </a:prstGeom>
            <a:noFill/>
            <a:ln w="9525">
              <a:noFill/>
              <a:miter lim="800000"/>
              <a:headEnd/>
              <a:tailEnd/>
            </a:ln>
          </p:spPr>
          <p:txBody>
            <a:bodyPr wrap="none">
              <a:spAutoFit/>
            </a:bodyPr>
            <a:lstStyle/>
            <a:p>
              <a:r>
                <a:rPr lang="en-GB"/>
                <a:t>R</a:t>
              </a:r>
            </a:p>
          </p:txBody>
        </p:sp>
        <p:graphicFrame>
          <p:nvGraphicFramePr>
            <p:cNvPr id="4102" name="Object 68"/>
            <p:cNvGraphicFramePr>
              <a:graphicFrameLocks noChangeAspect="1"/>
            </p:cNvGraphicFramePr>
            <p:nvPr/>
          </p:nvGraphicFramePr>
          <p:xfrm>
            <a:off x="4069" y="1417"/>
            <a:ext cx="696" cy="224"/>
          </p:xfrm>
          <a:graphic>
            <a:graphicData uri="http://schemas.openxmlformats.org/presentationml/2006/ole">
              <p:oleObj spid="_x0000_s4102" name="Equation" r:id="rId8" imgW="1104840" imgH="355320" progId="Equation.DSMT4">
                <p:embed/>
              </p:oleObj>
            </a:graphicData>
          </a:graphic>
        </p:graphicFrame>
        <p:graphicFrame>
          <p:nvGraphicFramePr>
            <p:cNvPr id="4103" name="Object 70"/>
            <p:cNvGraphicFramePr>
              <a:graphicFrameLocks noChangeAspect="1"/>
            </p:cNvGraphicFramePr>
            <p:nvPr/>
          </p:nvGraphicFramePr>
          <p:xfrm>
            <a:off x="5380" y="2238"/>
            <a:ext cx="592" cy="224"/>
          </p:xfrm>
          <a:graphic>
            <a:graphicData uri="http://schemas.openxmlformats.org/presentationml/2006/ole">
              <p:oleObj spid="_x0000_s4103" name="Equation" r:id="rId9" imgW="939600" imgH="355320" progId="Equation.DSMT4">
                <p:embed/>
              </p:oleObj>
            </a:graphicData>
          </a:graphic>
        </p:graphicFrame>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Rectangle 2"/>
          <p:cNvSpPr>
            <a:spLocks noGrp="1" noChangeArrowheads="1"/>
          </p:cNvSpPr>
          <p:nvPr>
            <p:ph type="title"/>
          </p:nvPr>
        </p:nvSpPr>
        <p:spPr/>
        <p:txBody>
          <a:bodyPr/>
          <a:lstStyle/>
          <a:p>
            <a:pPr eaLnBrk="1" hangingPunct="1"/>
            <a:r>
              <a:rPr lang="en-GB" dirty="0" smtClean="0"/>
              <a:t>Magnetism and Relativity</a:t>
            </a:r>
          </a:p>
        </p:txBody>
      </p:sp>
      <p:sp>
        <p:nvSpPr>
          <p:cNvPr id="5129" name="Rectangle 3"/>
          <p:cNvSpPr>
            <a:spLocks noGrp="1" noChangeArrowheads="1"/>
          </p:cNvSpPr>
          <p:nvPr>
            <p:ph type="body" sz="half" idx="1"/>
          </p:nvPr>
        </p:nvSpPr>
        <p:spPr/>
        <p:txBody>
          <a:bodyPr/>
          <a:lstStyle/>
          <a:p>
            <a:pPr eaLnBrk="1" hangingPunct="1"/>
            <a:r>
              <a:rPr lang="en-GB" sz="2000" dirty="0" smtClean="0"/>
              <a:t>The linear charge density in the frame of the test charge is thus:</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endParaRPr lang="en-GB" sz="2000" dirty="0" smtClean="0"/>
          </a:p>
          <a:p>
            <a:pPr eaLnBrk="1" hangingPunct="1"/>
            <a:r>
              <a:rPr lang="en-GB" sz="2000" dirty="0" smtClean="0"/>
              <a:t>The (electrostatic) force in this frame is                      and is directed away from the wire (for +</a:t>
            </a:r>
            <a:r>
              <a:rPr lang="en-GB" sz="2000" dirty="0" err="1" smtClean="0"/>
              <a:t>ive</a:t>
            </a:r>
            <a:r>
              <a:rPr lang="en-GB" sz="2000" dirty="0" smtClean="0"/>
              <a:t> q</a:t>
            </a:r>
            <a:r>
              <a:rPr lang="en-GB" sz="2000" baseline="-25000" dirty="0" smtClean="0"/>
              <a:t>0</a:t>
            </a:r>
            <a:r>
              <a:rPr lang="en-GB" sz="2000" dirty="0" smtClean="0"/>
              <a:t>). </a:t>
            </a:r>
          </a:p>
        </p:txBody>
      </p:sp>
      <p:sp>
        <p:nvSpPr>
          <p:cNvPr id="5130" name="Rectangle 4"/>
          <p:cNvSpPr>
            <a:spLocks noGrp="1" noChangeArrowheads="1"/>
          </p:cNvSpPr>
          <p:nvPr>
            <p:ph type="body" sz="half" idx="2"/>
          </p:nvPr>
        </p:nvSpPr>
        <p:spPr/>
        <p:txBody>
          <a:bodyPr/>
          <a:lstStyle/>
          <a:p>
            <a:pPr eaLnBrk="1" hangingPunct="1"/>
            <a:r>
              <a:rPr lang="en-GB" sz="2000" dirty="0" smtClean="0"/>
              <a:t>Now the E field due to a continuous line of charge is:</a:t>
            </a:r>
            <a:br>
              <a:rPr lang="en-GB" sz="2000" dirty="0" smtClean="0"/>
            </a:br>
            <a:r>
              <a:rPr lang="en-GB" sz="2000" dirty="0" smtClean="0"/>
              <a:t/>
            </a:r>
            <a:br>
              <a:rPr lang="en-GB" sz="2000" dirty="0" smtClean="0"/>
            </a:br>
            <a:endParaRPr lang="en-GB" sz="2000" dirty="0" smtClean="0"/>
          </a:p>
          <a:p>
            <a:pPr eaLnBrk="1" hangingPunct="1"/>
            <a:r>
              <a:rPr lang="en-GB" sz="2000" dirty="0" smtClean="0"/>
              <a:t>We see:</a:t>
            </a:r>
            <a:br>
              <a:rPr lang="en-GB" sz="2000" dirty="0" smtClean="0"/>
            </a:br>
            <a:r>
              <a:rPr lang="en-GB" sz="2000" dirty="0" smtClean="0"/>
              <a:t/>
            </a:r>
            <a:br>
              <a:rPr lang="en-GB" sz="2000" dirty="0" smtClean="0"/>
            </a:br>
            <a:endParaRPr lang="en-GB" sz="2000" dirty="0" smtClean="0"/>
          </a:p>
          <a:p>
            <a:pPr eaLnBrk="1" hangingPunct="1"/>
            <a:r>
              <a:rPr lang="en-GB" sz="2000" dirty="0" smtClean="0"/>
              <a:t>However, </a:t>
            </a:r>
            <a:r>
              <a:rPr lang="en-GB" sz="2000" dirty="0" err="1" smtClean="0"/>
              <a:t>i</a:t>
            </a:r>
            <a:r>
              <a:rPr lang="en-GB" sz="2000" dirty="0" smtClean="0"/>
              <a:t> = </a:t>
            </a:r>
            <a:r>
              <a:rPr lang="en-GB" sz="2000" dirty="0" err="1" smtClean="0"/>
              <a:t>qv</a:t>
            </a:r>
            <a:r>
              <a:rPr lang="en-GB" sz="2000" dirty="0" smtClean="0"/>
              <a:t>/L</a:t>
            </a:r>
            <a:r>
              <a:rPr lang="en-GB" sz="2000" baseline="-25000" dirty="0" smtClean="0"/>
              <a:t>0</a:t>
            </a:r>
            <a:r>
              <a:rPr lang="en-GB" sz="2000" dirty="0" smtClean="0"/>
              <a:t>, so</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using </a:t>
            </a:r>
            <a:r>
              <a:rPr lang="en-GB" sz="2000" dirty="0" smtClean="0">
                <a:latin typeface="Symbol" pitchFamily="18" charset="2"/>
              </a:rPr>
              <a:t>e</a:t>
            </a:r>
            <a:r>
              <a:rPr lang="en-GB" sz="2000" baseline="-25000" dirty="0" smtClean="0"/>
              <a:t>0</a:t>
            </a:r>
            <a:r>
              <a:rPr lang="en-GB" sz="2000" dirty="0" smtClean="0"/>
              <a:t>c</a:t>
            </a:r>
            <a:r>
              <a:rPr lang="en-GB" sz="2000" baseline="30000" dirty="0" smtClean="0"/>
              <a:t>2</a:t>
            </a:r>
            <a:r>
              <a:rPr lang="en-GB" sz="2000" dirty="0" smtClean="0"/>
              <a:t> = 1/</a:t>
            </a:r>
            <a:r>
              <a:rPr lang="en-GB" sz="2000" dirty="0" smtClean="0">
                <a:latin typeface="Symbol" pitchFamily="18" charset="2"/>
              </a:rPr>
              <a:t>m</a:t>
            </a:r>
            <a:r>
              <a:rPr lang="en-GB" sz="2000" baseline="-25000" dirty="0" smtClean="0"/>
              <a:t>0</a:t>
            </a:r>
            <a:r>
              <a:rPr lang="en-GB" sz="2000" dirty="0" smtClean="0"/>
              <a:t>, where </a:t>
            </a:r>
            <a:r>
              <a:rPr lang="en-GB" sz="2000" dirty="0" smtClean="0">
                <a:latin typeface="Symbol" pitchFamily="18" charset="2"/>
              </a:rPr>
              <a:t>m</a:t>
            </a:r>
            <a:r>
              <a:rPr lang="en-GB" sz="2000" baseline="-25000" dirty="0" smtClean="0"/>
              <a:t>0</a:t>
            </a:r>
            <a:r>
              <a:rPr lang="en-GB" sz="2000" dirty="0" smtClean="0"/>
              <a:t> is the permeability of free space.</a:t>
            </a:r>
          </a:p>
          <a:p>
            <a:pPr eaLnBrk="1" hangingPunct="1"/>
            <a:r>
              <a:rPr lang="en-GB" sz="2000" dirty="0" smtClean="0"/>
              <a:t>Hence,  </a:t>
            </a:r>
          </a:p>
        </p:txBody>
      </p:sp>
      <p:graphicFrame>
        <p:nvGraphicFramePr>
          <p:cNvPr id="5122" name="Object 5"/>
          <p:cNvGraphicFramePr>
            <a:graphicFrameLocks noChangeAspect="1"/>
          </p:cNvGraphicFramePr>
          <p:nvPr/>
        </p:nvGraphicFramePr>
        <p:xfrm>
          <a:off x="974725" y="2179638"/>
          <a:ext cx="3276600" cy="3327400"/>
        </p:xfrm>
        <a:graphic>
          <a:graphicData uri="http://schemas.openxmlformats.org/presentationml/2006/ole">
            <p:oleObj spid="_x0000_s5122" name="Equation" r:id="rId4" imgW="3276360" imgH="3327120" progId="Equation.DSMT4">
              <p:embed/>
            </p:oleObj>
          </a:graphicData>
        </a:graphic>
      </p:graphicFrame>
      <p:graphicFrame>
        <p:nvGraphicFramePr>
          <p:cNvPr id="5123" name="Object 6"/>
          <p:cNvGraphicFramePr>
            <a:graphicFrameLocks noChangeAspect="1"/>
          </p:cNvGraphicFramePr>
          <p:nvPr/>
        </p:nvGraphicFramePr>
        <p:xfrm>
          <a:off x="1213919" y="5875338"/>
          <a:ext cx="1155700" cy="431800"/>
        </p:xfrm>
        <a:graphic>
          <a:graphicData uri="http://schemas.openxmlformats.org/presentationml/2006/ole">
            <p:oleObj spid="_x0000_s5123" name="Equation" r:id="rId5" imgW="1155600" imgH="431640" progId="Equation.DSMT4">
              <p:embed/>
            </p:oleObj>
          </a:graphicData>
        </a:graphic>
      </p:graphicFrame>
      <p:graphicFrame>
        <p:nvGraphicFramePr>
          <p:cNvPr id="5124" name="Object 7"/>
          <p:cNvGraphicFramePr>
            <a:graphicFrameLocks noChangeAspect="1"/>
          </p:cNvGraphicFramePr>
          <p:nvPr/>
        </p:nvGraphicFramePr>
        <p:xfrm>
          <a:off x="5491163" y="2190750"/>
          <a:ext cx="1320800" cy="698500"/>
        </p:xfrm>
        <a:graphic>
          <a:graphicData uri="http://schemas.openxmlformats.org/presentationml/2006/ole">
            <p:oleObj spid="_x0000_s5124" name="Equation" r:id="rId6" imgW="1320480" imgH="698400" progId="Equation.DSMT4">
              <p:embed/>
            </p:oleObj>
          </a:graphicData>
        </a:graphic>
      </p:graphicFrame>
      <p:graphicFrame>
        <p:nvGraphicFramePr>
          <p:cNvPr id="5125" name="Object 8"/>
          <p:cNvGraphicFramePr>
            <a:graphicFrameLocks noChangeAspect="1"/>
          </p:cNvGraphicFramePr>
          <p:nvPr/>
        </p:nvGraphicFramePr>
        <p:xfrm>
          <a:off x="5539291" y="3106738"/>
          <a:ext cx="3479800" cy="711200"/>
        </p:xfrm>
        <a:graphic>
          <a:graphicData uri="http://schemas.openxmlformats.org/presentationml/2006/ole">
            <p:oleObj spid="_x0000_s5125" name="Equation" r:id="rId7" imgW="3479760" imgH="711000" progId="Equation.DSMT4">
              <p:embed/>
            </p:oleObj>
          </a:graphicData>
        </a:graphic>
      </p:graphicFrame>
      <p:graphicFrame>
        <p:nvGraphicFramePr>
          <p:cNvPr id="5126" name="Object 9"/>
          <p:cNvGraphicFramePr>
            <a:graphicFrameLocks noChangeAspect="1"/>
          </p:cNvGraphicFramePr>
          <p:nvPr/>
        </p:nvGraphicFramePr>
        <p:xfrm>
          <a:off x="5521325" y="4195763"/>
          <a:ext cx="3848100" cy="1371600"/>
        </p:xfrm>
        <a:graphic>
          <a:graphicData uri="http://schemas.openxmlformats.org/presentationml/2006/ole">
            <p:oleObj spid="_x0000_s5126" name="Equation" r:id="rId8" imgW="3848040" imgH="1371600" progId="Equation.DSMT4">
              <p:embed/>
            </p:oleObj>
          </a:graphicData>
        </a:graphic>
      </p:graphicFrame>
      <p:graphicFrame>
        <p:nvGraphicFramePr>
          <p:cNvPr id="5127" name="Object 10"/>
          <p:cNvGraphicFramePr>
            <a:graphicFrameLocks noChangeAspect="1"/>
          </p:cNvGraphicFramePr>
          <p:nvPr/>
        </p:nvGraphicFramePr>
        <p:xfrm>
          <a:off x="6289675" y="6369050"/>
          <a:ext cx="1397000" cy="330200"/>
        </p:xfrm>
        <a:graphic>
          <a:graphicData uri="http://schemas.openxmlformats.org/presentationml/2006/ole">
            <p:oleObj spid="_x0000_s5127" name="Equation" r:id="rId9" imgW="1396800" imgH="330120" progId="Equation.DSMT4">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56" name="Group 25"/>
          <p:cNvGrpSpPr>
            <a:grpSpLocks/>
          </p:cNvGrpSpPr>
          <p:nvPr/>
        </p:nvGrpSpPr>
        <p:grpSpPr bwMode="auto">
          <a:xfrm>
            <a:off x="231775" y="2225675"/>
            <a:ext cx="3178175" cy="3062288"/>
            <a:chOff x="38" y="1480"/>
            <a:chExt cx="2002" cy="1929"/>
          </a:xfrm>
        </p:grpSpPr>
        <p:sp>
          <p:nvSpPr>
            <p:cNvPr id="6159" name="Oval 6"/>
            <p:cNvSpPr>
              <a:spLocks noChangeArrowheads="1"/>
            </p:cNvSpPr>
            <p:nvPr/>
          </p:nvSpPr>
          <p:spPr bwMode="auto">
            <a:xfrm>
              <a:off x="90" y="1544"/>
              <a:ext cx="1805" cy="1805"/>
            </a:xfrm>
            <a:prstGeom prst="ellipse">
              <a:avLst/>
            </a:prstGeom>
            <a:noFill/>
            <a:ln w="76200">
              <a:solidFill>
                <a:srgbClr val="FFCC00"/>
              </a:solidFill>
              <a:round/>
              <a:headEnd/>
              <a:tailEnd/>
            </a:ln>
          </p:spPr>
          <p:txBody>
            <a:bodyPr wrap="none" anchor="ctr"/>
            <a:lstStyle/>
            <a:p>
              <a:endParaRPr lang="en-US"/>
            </a:p>
          </p:txBody>
        </p:sp>
        <p:sp>
          <p:nvSpPr>
            <p:cNvPr id="6160" name="Rectangle 11"/>
            <p:cNvSpPr>
              <a:spLocks noChangeArrowheads="1"/>
            </p:cNvSpPr>
            <p:nvPr/>
          </p:nvSpPr>
          <p:spPr bwMode="auto">
            <a:xfrm>
              <a:off x="38" y="1480"/>
              <a:ext cx="1450" cy="1929"/>
            </a:xfrm>
            <a:prstGeom prst="rect">
              <a:avLst/>
            </a:prstGeom>
            <a:solidFill>
              <a:schemeClr val="bg1"/>
            </a:solidFill>
            <a:ln w="9525">
              <a:noFill/>
              <a:miter lim="800000"/>
              <a:headEnd/>
              <a:tailEnd/>
            </a:ln>
          </p:spPr>
          <p:txBody>
            <a:bodyPr wrap="none" anchor="ctr"/>
            <a:lstStyle/>
            <a:p>
              <a:pPr algn="ctr"/>
              <a:endParaRPr lang="en-US"/>
            </a:p>
          </p:txBody>
        </p:sp>
        <p:sp>
          <p:nvSpPr>
            <p:cNvPr id="6161" name="Line 14"/>
            <p:cNvSpPr>
              <a:spLocks noChangeShapeType="1"/>
            </p:cNvSpPr>
            <p:nvPr/>
          </p:nvSpPr>
          <p:spPr bwMode="auto">
            <a:xfrm flipV="1">
              <a:off x="983" y="1706"/>
              <a:ext cx="507" cy="743"/>
            </a:xfrm>
            <a:prstGeom prst="line">
              <a:avLst/>
            </a:prstGeom>
            <a:noFill/>
            <a:ln w="9525">
              <a:solidFill>
                <a:schemeClr val="tx1"/>
              </a:solidFill>
              <a:prstDash val="dash"/>
              <a:round/>
              <a:headEnd/>
              <a:tailEnd/>
            </a:ln>
          </p:spPr>
          <p:txBody>
            <a:bodyPr/>
            <a:lstStyle/>
            <a:p>
              <a:endParaRPr lang="en-GB"/>
            </a:p>
          </p:txBody>
        </p:sp>
        <p:sp>
          <p:nvSpPr>
            <p:cNvPr id="6162" name="Line 15"/>
            <p:cNvSpPr>
              <a:spLocks noChangeShapeType="1"/>
            </p:cNvSpPr>
            <p:nvPr/>
          </p:nvSpPr>
          <p:spPr bwMode="auto">
            <a:xfrm>
              <a:off x="982" y="2449"/>
              <a:ext cx="507" cy="743"/>
            </a:xfrm>
            <a:prstGeom prst="line">
              <a:avLst/>
            </a:prstGeom>
            <a:noFill/>
            <a:ln w="9525">
              <a:solidFill>
                <a:schemeClr val="tx1"/>
              </a:solidFill>
              <a:prstDash val="dash"/>
              <a:round/>
              <a:headEnd/>
              <a:tailEnd/>
            </a:ln>
          </p:spPr>
          <p:txBody>
            <a:bodyPr/>
            <a:lstStyle/>
            <a:p>
              <a:endParaRPr lang="en-GB"/>
            </a:p>
          </p:txBody>
        </p:sp>
        <p:sp>
          <p:nvSpPr>
            <p:cNvPr id="6163" name="Freeform 17"/>
            <p:cNvSpPr>
              <a:spLocks/>
            </p:cNvSpPr>
            <p:nvPr/>
          </p:nvSpPr>
          <p:spPr bwMode="auto">
            <a:xfrm>
              <a:off x="1116" y="2254"/>
              <a:ext cx="96" cy="198"/>
            </a:xfrm>
            <a:custGeom>
              <a:avLst/>
              <a:gdLst>
                <a:gd name="T0" fmla="*/ 0 w 96"/>
                <a:gd name="T1" fmla="*/ 0 h 198"/>
                <a:gd name="T2" fmla="*/ 78 w 96"/>
                <a:gd name="T3" fmla="*/ 72 h 198"/>
                <a:gd name="T4" fmla="*/ 96 w 96"/>
                <a:gd name="T5" fmla="*/ 198 h 198"/>
                <a:gd name="T6" fmla="*/ 0 60000 65536"/>
                <a:gd name="T7" fmla="*/ 0 60000 65536"/>
                <a:gd name="T8" fmla="*/ 0 60000 65536"/>
                <a:gd name="T9" fmla="*/ 0 w 96"/>
                <a:gd name="T10" fmla="*/ 0 h 198"/>
                <a:gd name="T11" fmla="*/ 96 w 96"/>
                <a:gd name="T12" fmla="*/ 198 h 198"/>
              </a:gdLst>
              <a:ahLst/>
              <a:cxnLst>
                <a:cxn ang="T6">
                  <a:pos x="T0" y="T1"/>
                </a:cxn>
                <a:cxn ang="T7">
                  <a:pos x="T2" y="T3"/>
                </a:cxn>
                <a:cxn ang="T8">
                  <a:pos x="T4" y="T5"/>
                </a:cxn>
              </a:cxnLst>
              <a:rect l="T9" t="T10" r="T11" b="T12"/>
              <a:pathLst>
                <a:path w="96" h="198">
                  <a:moveTo>
                    <a:pt x="0" y="0"/>
                  </a:moveTo>
                  <a:cubicBezTo>
                    <a:pt x="31" y="19"/>
                    <a:pt x="62" y="39"/>
                    <a:pt x="78" y="72"/>
                  </a:cubicBezTo>
                  <a:cubicBezTo>
                    <a:pt x="94" y="105"/>
                    <a:pt x="95" y="151"/>
                    <a:pt x="96" y="198"/>
                  </a:cubicBezTo>
                </a:path>
              </a:pathLst>
            </a:custGeom>
            <a:noFill/>
            <a:ln w="9525">
              <a:solidFill>
                <a:schemeClr val="tx1"/>
              </a:solidFill>
              <a:round/>
              <a:headEnd/>
              <a:tailEnd/>
            </a:ln>
          </p:spPr>
          <p:txBody>
            <a:bodyPr/>
            <a:lstStyle/>
            <a:p>
              <a:endParaRPr lang="en-US"/>
            </a:p>
          </p:txBody>
        </p:sp>
        <p:sp>
          <p:nvSpPr>
            <p:cNvPr id="6164" name="Freeform 18"/>
            <p:cNvSpPr>
              <a:spLocks/>
            </p:cNvSpPr>
            <p:nvPr/>
          </p:nvSpPr>
          <p:spPr bwMode="auto">
            <a:xfrm flipV="1">
              <a:off x="1115" y="2445"/>
              <a:ext cx="96" cy="198"/>
            </a:xfrm>
            <a:custGeom>
              <a:avLst/>
              <a:gdLst>
                <a:gd name="T0" fmla="*/ 0 w 96"/>
                <a:gd name="T1" fmla="*/ 0 h 198"/>
                <a:gd name="T2" fmla="*/ 78 w 96"/>
                <a:gd name="T3" fmla="*/ 72 h 198"/>
                <a:gd name="T4" fmla="*/ 96 w 96"/>
                <a:gd name="T5" fmla="*/ 198 h 198"/>
                <a:gd name="T6" fmla="*/ 0 60000 65536"/>
                <a:gd name="T7" fmla="*/ 0 60000 65536"/>
                <a:gd name="T8" fmla="*/ 0 60000 65536"/>
                <a:gd name="T9" fmla="*/ 0 w 96"/>
                <a:gd name="T10" fmla="*/ 0 h 198"/>
                <a:gd name="T11" fmla="*/ 96 w 96"/>
                <a:gd name="T12" fmla="*/ 198 h 198"/>
              </a:gdLst>
              <a:ahLst/>
              <a:cxnLst>
                <a:cxn ang="T6">
                  <a:pos x="T0" y="T1"/>
                </a:cxn>
                <a:cxn ang="T7">
                  <a:pos x="T2" y="T3"/>
                </a:cxn>
                <a:cxn ang="T8">
                  <a:pos x="T4" y="T5"/>
                </a:cxn>
              </a:cxnLst>
              <a:rect l="T9" t="T10" r="T11" b="T12"/>
              <a:pathLst>
                <a:path w="96" h="198">
                  <a:moveTo>
                    <a:pt x="0" y="0"/>
                  </a:moveTo>
                  <a:cubicBezTo>
                    <a:pt x="31" y="19"/>
                    <a:pt x="62" y="39"/>
                    <a:pt x="78" y="72"/>
                  </a:cubicBezTo>
                  <a:cubicBezTo>
                    <a:pt x="94" y="105"/>
                    <a:pt x="95" y="151"/>
                    <a:pt x="96" y="198"/>
                  </a:cubicBezTo>
                </a:path>
              </a:pathLst>
            </a:custGeom>
            <a:noFill/>
            <a:ln w="9525">
              <a:solidFill>
                <a:schemeClr val="tx1"/>
              </a:solidFill>
              <a:round/>
              <a:headEnd/>
              <a:tailEnd/>
            </a:ln>
          </p:spPr>
          <p:txBody>
            <a:bodyPr/>
            <a:lstStyle/>
            <a:p>
              <a:endParaRPr lang="en-US"/>
            </a:p>
          </p:txBody>
        </p:sp>
        <p:sp>
          <p:nvSpPr>
            <p:cNvPr id="6165" name="Text Box 19"/>
            <p:cNvSpPr txBox="1">
              <a:spLocks noChangeArrowheads="1"/>
            </p:cNvSpPr>
            <p:nvPr/>
          </p:nvSpPr>
          <p:spPr bwMode="auto">
            <a:xfrm>
              <a:off x="1010" y="2319"/>
              <a:ext cx="199" cy="250"/>
            </a:xfrm>
            <a:prstGeom prst="rect">
              <a:avLst/>
            </a:prstGeom>
            <a:noFill/>
            <a:ln w="9525">
              <a:noFill/>
              <a:miter lim="800000"/>
              <a:headEnd/>
              <a:tailEnd/>
            </a:ln>
          </p:spPr>
          <p:txBody>
            <a:bodyPr wrap="none">
              <a:spAutoFit/>
            </a:bodyPr>
            <a:lstStyle/>
            <a:p>
              <a:r>
                <a:rPr lang="en-GB">
                  <a:latin typeface="Symbol" pitchFamily="18" charset="2"/>
                </a:rPr>
                <a:t>f</a:t>
              </a:r>
            </a:p>
          </p:txBody>
        </p:sp>
        <p:sp>
          <p:nvSpPr>
            <p:cNvPr id="6166" name="Line 21"/>
            <p:cNvSpPr>
              <a:spLocks noChangeShapeType="1"/>
            </p:cNvSpPr>
            <p:nvPr/>
          </p:nvSpPr>
          <p:spPr bwMode="auto">
            <a:xfrm flipV="1">
              <a:off x="1746" y="2470"/>
              <a:ext cx="294" cy="486"/>
            </a:xfrm>
            <a:prstGeom prst="line">
              <a:avLst/>
            </a:prstGeom>
            <a:noFill/>
            <a:ln w="9525">
              <a:solidFill>
                <a:schemeClr val="tx1"/>
              </a:solidFill>
              <a:round/>
              <a:headEnd/>
              <a:tailEnd type="triangle" w="med" len="med"/>
            </a:ln>
          </p:spPr>
          <p:txBody>
            <a:bodyPr/>
            <a:lstStyle/>
            <a:p>
              <a:endParaRPr lang="en-GB"/>
            </a:p>
          </p:txBody>
        </p:sp>
        <p:sp>
          <p:nvSpPr>
            <p:cNvPr id="6167" name="Text Box 22"/>
            <p:cNvSpPr txBox="1">
              <a:spLocks noChangeArrowheads="1"/>
            </p:cNvSpPr>
            <p:nvPr/>
          </p:nvSpPr>
          <p:spPr bwMode="auto">
            <a:xfrm>
              <a:off x="1862" y="2635"/>
              <a:ext cx="160" cy="250"/>
            </a:xfrm>
            <a:prstGeom prst="rect">
              <a:avLst/>
            </a:prstGeom>
            <a:noFill/>
            <a:ln w="9525">
              <a:noFill/>
              <a:miter lim="800000"/>
              <a:headEnd/>
              <a:tailEnd/>
            </a:ln>
          </p:spPr>
          <p:txBody>
            <a:bodyPr wrap="none">
              <a:spAutoFit/>
            </a:bodyPr>
            <a:lstStyle/>
            <a:p>
              <a:r>
                <a:rPr lang="en-GB"/>
                <a:t>i</a:t>
              </a:r>
            </a:p>
          </p:txBody>
        </p:sp>
      </p:grpSp>
      <p:sp>
        <p:nvSpPr>
          <p:cNvPr id="6157" name="Line 37"/>
          <p:cNvSpPr>
            <a:spLocks noChangeShapeType="1"/>
          </p:cNvSpPr>
          <p:nvPr/>
        </p:nvSpPr>
        <p:spPr bwMode="auto">
          <a:xfrm rot="10800000" flipV="1">
            <a:off x="1746250" y="2981325"/>
            <a:ext cx="1189038" cy="776288"/>
          </a:xfrm>
          <a:prstGeom prst="line">
            <a:avLst/>
          </a:prstGeom>
          <a:noFill/>
          <a:ln w="38100">
            <a:solidFill>
              <a:schemeClr val="tx1"/>
            </a:solidFill>
            <a:round/>
            <a:headEnd/>
            <a:tailEnd type="triangle" w="med" len="med"/>
          </a:ln>
        </p:spPr>
        <p:txBody>
          <a:bodyPr/>
          <a:lstStyle/>
          <a:p>
            <a:endParaRPr lang="en-GB"/>
          </a:p>
        </p:txBody>
      </p:sp>
      <p:graphicFrame>
        <p:nvGraphicFramePr>
          <p:cNvPr id="6149" name="Object 38"/>
          <p:cNvGraphicFramePr>
            <a:graphicFrameLocks noChangeAspect="1"/>
          </p:cNvGraphicFramePr>
          <p:nvPr/>
        </p:nvGraphicFramePr>
        <p:xfrm>
          <a:off x="2465388" y="3284538"/>
          <a:ext cx="165100" cy="228600"/>
        </p:xfrm>
        <a:graphic>
          <a:graphicData uri="http://schemas.openxmlformats.org/presentationml/2006/ole">
            <p:oleObj spid="_x0000_s6149" name="Equation" r:id="rId4" imgW="164880" imgH="228600" progId="Equation.DSMT4">
              <p:embed/>
            </p:oleObj>
          </a:graphicData>
        </a:graphic>
      </p:graphicFrame>
      <p:sp>
        <p:nvSpPr>
          <p:cNvPr id="6158" name="Line 39"/>
          <p:cNvSpPr>
            <a:spLocks noChangeShapeType="1"/>
          </p:cNvSpPr>
          <p:nvPr/>
        </p:nvSpPr>
        <p:spPr bwMode="auto">
          <a:xfrm rot="16200000" flipV="1">
            <a:off x="2566987" y="2611438"/>
            <a:ext cx="457200" cy="288925"/>
          </a:xfrm>
          <a:prstGeom prst="line">
            <a:avLst/>
          </a:prstGeom>
          <a:noFill/>
          <a:ln w="38100">
            <a:solidFill>
              <a:schemeClr val="tx1"/>
            </a:solidFill>
            <a:round/>
            <a:headEnd/>
            <a:tailEnd type="triangle" w="med" len="med"/>
          </a:ln>
        </p:spPr>
        <p:txBody>
          <a:bodyPr/>
          <a:lstStyle/>
          <a:p>
            <a:endParaRPr lang="en-GB"/>
          </a:p>
        </p:txBody>
      </p:sp>
      <p:graphicFrame>
        <p:nvGraphicFramePr>
          <p:cNvPr id="6150" name="Object 40"/>
          <p:cNvGraphicFramePr>
            <a:graphicFrameLocks noChangeAspect="1"/>
          </p:cNvGraphicFramePr>
          <p:nvPr/>
        </p:nvGraphicFramePr>
        <p:xfrm>
          <a:off x="2824163" y="2551113"/>
          <a:ext cx="292100" cy="254000"/>
        </p:xfrm>
        <a:graphic>
          <a:graphicData uri="http://schemas.openxmlformats.org/presentationml/2006/ole">
            <p:oleObj spid="_x0000_s6150" name="Equation" r:id="rId5" imgW="291960" imgH="253800" progId="Equation.DSMT4">
              <p:embed/>
            </p:oleObj>
          </a:graphicData>
        </a:graphic>
      </p:graphicFrame>
      <p:sp>
        <p:nvSpPr>
          <p:cNvPr id="6152" name="Rectangle 2"/>
          <p:cNvSpPr>
            <a:spLocks noGrp="1" noChangeArrowheads="1"/>
          </p:cNvSpPr>
          <p:nvPr>
            <p:ph type="title"/>
          </p:nvPr>
        </p:nvSpPr>
        <p:spPr/>
        <p:txBody>
          <a:bodyPr/>
          <a:lstStyle/>
          <a:p>
            <a:pPr eaLnBrk="1" hangingPunct="1"/>
            <a:r>
              <a:rPr lang="en-GB" smtClean="0"/>
              <a:t>Magnetic Field due to Circular Arc and Loop</a:t>
            </a:r>
          </a:p>
        </p:txBody>
      </p:sp>
      <p:sp>
        <p:nvSpPr>
          <p:cNvPr id="6153" name="Rectangle 4"/>
          <p:cNvSpPr>
            <a:spLocks noGrp="1" noChangeArrowheads="1"/>
          </p:cNvSpPr>
          <p:nvPr>
            <p:ph type="body" sz="half" idx="1"/>
          </p:nvPr>
        </p:nvSpPr>
        <p:spPr/>
        <p:txBody>
          <a:bodyPr/>
          <a:lstStyle/>
          <a:p>
            <a:pPr eaLnBrk="1" hangingPunct="1"/>
            <a:r>
              <a:rPr lang="en-GB" sz="2000" dirty="0" smtClean="0"/>
              <a:t>Calculate field at centre of arc, radius of curvature R:</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endParaRPr lang="en-GB" sz="2000" dirty="0" smtClean="0"/>
          </a:p>
          <a:p>
            <a:pPr eaLnBrk="1" hangingPunct="1"/>
            <a:r>
              <a:rPr lang="en-GB" sz="2000" dirty="0" smtClean="0"/>
              <a:t>Direction always out of transparency (right hand rule).</a:t>
            </a:r>
          </a:p>
        </p:txBody>
      </p:sp>
      <p:sp>
        <p:nvSpPr>
          <p:cNvPr id="6154" name="Rectangle 5"/>
          <p:cNvSpPr>
            <a:spLocks noGrp="1" noChangeArrowheads="1"/>
          </p:cNvSpPr>
          <p:nvPr>
            <p:ph type="body" sz="half" idx="2"/>
          </p:nvPr>
        </p:nvSpPr>
        <p:spPr>
          <a:xfrm>
            <a:off x="5029200" y="1168400"/>
            <a:ext cx="4381500" cy="5135563"/>
          </a:xfrm>
        </p:spPr>
        <p:txBody>
          <a:bodyPr/>
          <a:lstStyle/>
          <a:p>
            <a:pPr eaLnBrk="1" hangingPunct="1"/>
            <a:endParaRPr lang="en-GB" sz="2000" smtClean="0"/>
          </a:p>
          <a:p>
            <a:pPr eaLnBrk="1" hangingPunct="1"/>
            <a:r>
              <a:rPr lang="en-GB" sz="2000" smtClean="0"/>
              <a:t/>
            </a:r>
            <a:br>
              <a:rPr lang="en-GB" sz="2000" smtClean="0"/>
            </a:br>
            <a:endParaRPr lang="en-GB" sz="2000" smtClean="0"/>
          </a:p>
          <a:p>
            <a:pPr eaLnBrk="1" hangingPunct="1"/>
            <a:r>
              <a:rPr lang="en-GB" sz="2000" smtClean="0"/>
              <a:t>Now ds = R d</a:t>
            </a:r>
            <a:r>
              <a:rPr lang="en-GB" sz="2000" smtClean="0">
                <a:latin typeface="Symbol" pitchFamily="18" charset="2"/>
              </a:rPr>
              <a:t>f</a:t>
            </a:r>
            <a:r>
              <a:rPr lang="en-GB" sz="2000" smtClean="0"/>
              <a:t>, so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endParaRPr lang="en-GB" sz="2000" smtClean="0"/>
          </a:p>
          <a:p>
            <a:pPr eaLnBrk="1" hangingPunct="1"/>
            <a:r>
              <a:rPr lang="en-GB" sz="2000" smtClean="0"/>
              <a:t>Note, </a:t>
            </a:r>
            <a:r>
              <a:rPr lang="en-GB" sz="2000" smtClean="0">
                <a:latin typeface="Symbol" pitchFamily="18" charset="2"/>
              </a:rPr>
              <a:t>f</a:t>
            </a:r>
            <a:r>
              <a:rPr lang="en-GB" sz="2000" smtClean="0"/>
              <a:t> in radians!</a:t>
            </a:r>
          </a:p>
          <a:p>
            <a:pPr eaLnBrk="1" hangingPunct="1"/>
            <a:r>
              <a:rPr lang="en-GB" sz="2000" smtClean="0"/>
              <a:t>For complete circle (loop of wire), </a:t>
            </a:r>
            <a:br>
              <a:rPr lang="en-GB" sz="2000" smtClean="0"/>
            </a:br>
            <a:r>
              <a:rPr lang="en-GB" sz="2000" smtClean="0">
                <a:latin typeface="Symbol" pitchFamily="18" charset="2"/>
              </a:rPr>
              <a:t>f</a:t>
            </a:r>
            <a:r>
              <a:rPr lang="en-GB" sz="2000" smtClean="0"/>
              <a:t> = 2</a:t>
            </a:r>
            <a:r>
              <a:rPr lang="en-GB" sz="2000" smtClean="0">
                <a:latin typeface="Symbol" pitchFamily="18" charset="2"/>
              </a:rPr>
              <a:t>p</a:t>
            </a:r>
            <a:r>
              <a:rPr lang="en-GB" sz="2000" smtClean="0"/>
              <a:t>, so:</a:t>
            </a:r>
          </a:p>
        </p:txBody>
      </p:sp>
      <p:graphicFrame>
        <p:nvGraphicFramePr>
          <p:cNvPr id="6146" name="Object 26"/>
          <p:cNvGraphicFramePr>
            <a:graphicFrameLocks noChangeAspect="1"/>
          </p:cNvGraphicFramePr>
          <p:nvPr/>
        </p:nvGraphicFramePr>
        <p:xfrm>
          <a:off x="5465763" y="2620963"/>
          <a:ext cx="2349500" cy="2273300"/>
        </p:xfrm>
        <a:graphic>
          <a:graphicData uri="http://schemas.openxmlformats.org/presentationml/2006/ole">
            <p:oleObj spid="_x0000_s6146" name="Equation" r:id="rId6" imgW="2349360" imgH="2273040" progId="Equation.DSMT4">
              <p:embed/>
            </p:oleObj>
          </a:graphicData>
        </a:graphic>
      </p:graphicFrame>
      <p:graphicFrame>
        <p:nvGraphicFramePr>
          <p:cNvPr id="6147" name="Object 41"/>
          <p:cNvGraphicFramePr>
            <a:graphicFrameLocks noChangeAspect="1"/>
          </p:cNvGraphicFramePr>
          <p:nvPr/>
        </p:nvGraphicFramePr>
        <p:xfrm>
          <a:off x="5432425" y="1412875"/>
          <a:ext cx="2070100" cy="660400"/>
        </p:xfrm>
        <a:graphic>
          <a:graphicData uri="http://schemas.openxmlformats.org/presentationml/2006/ole">
            <p:oleObj spid="_x0000_s6147" name="Equation" r:id="rId7" imgW="2070000" imgH="660240" progId="Equation.DSMT4">
              <p:embed/>
            </p:oleObj>
          </a:graphicData>
        </a:graphic>
      </p:graphicFrame>
      <p:graphicFrame>
        <p:nvGraphicFramePr>
          <p:cNvPr id="6148" name="Object 43"/>
          <p:cNvGraphicFramePr>
            <a:graphicFrameLocks noChangeAspect="1"/>
          </p:cNvGraphicFramePr>
          <p:nvPr/>
        </p:nvGraphicFramePr>
        <p:xfrm>
          <a:off x="5453063" y="6070600"/>
          <a:ext cx="3263900" cy="622300"/>
        </p:xfrm>
        <a:graphic>
          <a:graphicData uri="http://schemas.openxmlformats.org/presentationml/2006/ole">
            <p:oleObj spid="_x0000_s6148" name="Equation" r:id="rId8" imgW="3263760" imgH="622080" progId="Equation.DSMT4">
              <p:embed/>
            </p:oleObj>
          </a:graphicData>
        </a:graphic>
      </p:graphicFrame>
      <p:sp>
        <p:nvSpPr>
          <p:cNvPr id="6155" name="Rectangle 44"/>
          <p:cNvSpPr>
            <a:spLocks noChangeArrowheads="1"/>
          </p:cNvSpPr>
          <p:nvPr/>
        </p:nvSpPr>
        <p:spPr bwMode="auto">
          <a:xfrm rot="-2024520">
            <a:off x="2489200" y="2743200"/>
            <a:ext cx="368300" cy="368300"/>
          </a:xfrm>
          <a:prstGeom prst="rect">
            <a:avLst/>
          </a:prstGeom>
          <a:noFill/>
          <a:ln w="9525">
            <a:solidFill>
              <a:schemeClr val="tx1"/>
            </a:solidFill>
            <a:miter lim="800000"/>
            <a:headEnd/>
            <a:tailEnd/>
          </a:ln>
        </p:spPr>
        <p:txBody>
          <a:bodyPr wrap="none" anchor="ctr"/>
          <a:lstStyle/>
          <a:p>
            <a:pPr algn="ctr"/>
            <a:r>
              <a:rPr lang="en-GB"/>
              <a:t>90</a:t>
            </a:r>
            <a:r>
              <a:rPr lang="en-US">
                <a:cs typeface="Times New Roman" pitchFamily="18" charset="0"/>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2"/>
          <p:cNvSpPr>
            <a:spLocks noGrp="1" noChangeArrowheads="1"/>
          </p:cNvSpPr>
          <p:nvPr>
            <p:ph type="title"/>
          </p:nvPr>
        </p:nvSpPr>
        <p:spPr/>
        <p:txBody>
          <a:bodyPr/>
          <a:lstStyle/>
          <a:p>
            <a:pPr eaLnBrk="1" hangingPunct="1"/>
            <a:r>
              <a:rPr lang="en-GB" dirty="0" smtClean="0"/>
              <a:t>Force Between Two Parallel Currents</a:t>
            </a:r>
          </a:p>
        </p:txBody>
      </p:sp>
      <p:sp>
        <p:nvSpPr>
          <p:cNvPr id="7177" name="Rectangle 4"/>
          <p:cNvSpPr>
            <a:spLocks noGrp="1" noChangeArrowheads="1"/>
          </p:cNvSpPr>
          <p:nvPr>
            <p:ph type="body" sz="half" idx="1"/>
          </p:nvPr>
        </p:nvSpPr>
        <p:spPr/>
        <p:txBody>
          <a:bodyPr/>
          <a:lstStyle/>
          <a:p>
            <a:pPr eaLnBrk="1" hangingPunct="1"/>
            <a:r>
              <a:rPr lang="en-GB" sz="2000" dirty="0" smtClean="0"/>
              <a:t>Consider two parallel current-carrying wires,</a:t>
            </a:r>
            <a:br>
              <a:rPr lang="en-GB" sz="2000" dirty="0" smtClean="0"/>
            </a:br>
            <a:r>
              <a:rPr lang="en-GB" sz="2000" dirty="0" smtClean="0"/>
              <a:t>separation d:</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endParaRPr lang="en-GB" sz="2000" dirty="0" smtClean="0"/>
          </a:p>
          <a:p>
            <a:pPr eaLnBrk="1" hangingPunct="1"/>
            <a:r>
              <a:rPr lang="en-GB" sz="2000" dirty="0" smtClean="0"/>
              <a:t>Field due to </a:t>
            </a:r>
            <a:r>
              <a:rPr lang="en-GB" sz="2000" dirty="0" err="1" smtClean="0"/>
              <a:t>i</a:t>
            </a:r>
            <a:r>
              <a:rPr lang="en-GB" sz="2000" baseline="-25000" dirty="0" err="1" smtClean="0"/>
              <a:t>a</a:t>
            </a:r>
            <a:r>
              <a:rPr lang="en-GB" sz="2000" dirty="0" smtClean="0"/>
              <a:t> at position of wire b is:</a:t>
            </a:r>
            <a:br>
              <a:rPr lang="en-GB" sz="2000" dirty="0" smtClean="0"/>
            </a:br>
            <a:r>
              <a:rPr lang="en-GB" sz="2000" dirty="0" smtClean="0"/>
              <a:t/>
            </a:r>
            <a:br>
              <a:rPr lang="en-GB" sz="2000" dirty="0" smtClean="0"/>
            </a:br>
            <a:endParaRPr lang="en-GB" sz="2000" dirty="0" smtClean="0"/>
          </a:p>
          <a:p>
            <a:pPr eaLnBrk="1" hangingPunct="1"/>
            <a:r>
              <a:rPr lang="en-GB" sz="2000" dirty="0" smtClean="0"/>
              <a:t>Force produced on current in length L of wire b due to this field:</a:t>
            </a:r>
          </a:p>
        </p:txBody>
      </p:sp>
      <p:sp>
        <p:nvSpPr>
          <p:cNvPr id="7178" name="Rectangle 5"/>
          <p:cNvSpPr>
            <a:spLocks noGrp="1" noChangeArrowheads="1"/>
          </p:cNvSpPr>
          <p:nvPr>
            <p:ph type="body" sz="half" idx="2"/>
          </p:nvPr>
        </p:nvSpPr>
        <p:spPr>
          <a:xfrm>
            <a:off x="5029200" y="1533525"/>
            <a:ext cx="4672013" cy="5135563"/>
          </a:xfrm>
        </p:spPr>
        <p:txBody>
          <a:bodyPr/>
          <a:lstStyle/>
          <a:p>
            <a:pPr eaLnBrk="1" hangingPunct="1"/>
            <a:r>
              <a:rPr lang="en-GB" sz="2000" dirty="0" smtClean="0"/>
              <a:t>This gives:</a:t>
            </a:r>
            <a:br>
              <a:rPr lang="en-GB" sz="2000" dirty="0" smtClean="0"/>
            </a:br>
            <a:r>
              <a:rPr lang="en-GB" sz="2000" dirty="0" smtClean="0"/>
              <a:t/>
            </a:r>
            <a:br>
              <a:rPr lang="en-GB" sz="2000" dirty="0" smtClean="0"/>
            </a:br>
            <a:r>
              <a:rPr lang="en-GB" sz="2000" dirty="0" smtClean="0"/>
              <a:t/>
            </a:r>
            <a:br>
              <a:rPr lang="en-GB" sz="2000" dirty="0" smtClean="0"/>
            </a:br>
            <a:r>
              <a:rPr lang="en-GB" sz="2000" dirty="0" smtClean="0"/>
              <a:t/>
            </a:r>
            <a:br>
              <a:rPr lang="en-GB" sz="2000" dirty="0" smtClean="0"/>
            </a:br>
            <a:endParaRPr lang="en-GB" sz="2000" dirty="0" smtClean="0"/>
          </a:p>
          <a:p>
            <a:pPr eaLnBrk="1" hangingPunct="1"/>
            <a:r>
              <a:rPr lang="en-GB" sz="2000" dirty="0" smtClean="0"/>
              <a:t>The two wires attract if current  parallel.</a:t>
            </a:r>
          </a:p>
          <a:p>
            <a:pPr eaLnBrk="1" hangingPunct="1"/>
            <a:r>
              <a:rPr lang="en-GB" sz="2000" dirty="0" smtClean="0"/>
              <a:t>If currents anti-parallel, magnitude of force same but is repulsive.</a:t>
            </a:r>
          </a:p>
          <a:p>
            <a:pPr eaLnBrk="1" hangingPunct="1"/>
            <a:r>
              <a:rPr lang="en-GB" sz="2000" dirty="0" smtClean="0"/>
              <a:t>Definition of ampere: </a:t>
            </a:r>
            <a:br>
              <a:rPr lang="en-GB" sz="2000" dirty="0" smtClean="0"/>
            </a:br>
            <a:r>
              <a:rPr lang="en-GB" sz="2000" dirty="0" smtClean="0"/>
              <a:t>The ampere is that constant current which, if maintained in two straight parallel conductors of infinite length and negligible cross section, placed one metre apart in vacuum, would produce on each of these conductors a force of magnitude </a:t>
            </a:r>
            <a:r>
              <a:rPr lang="en-GB" sz="2000" smtClean="0"/>
              <a:t>2 × </a:t>
            </a:r>
            <a:r>
              <a:rPr lang="en-GB" sz="2000" dirty="0" smtClean="0"/>
              <a:t>10</a:t>
            </a:r>
            <a:r>
              <a:rPr lang="en-GB" sz="2000" baseline="30000" dirty="0" smtClean="0"/>
              <a:t>-7</a:t>
            </a:r>
            <a:r>
              <a:rPr lang="en-GB" sz="2000" dirty="0" smtClean="0"/>
              <a:t> N.</a:t>
            </a:r>
          </a:p>
        </p:txBody>
      </p:sp>
      <p:grpSp>
        <p:nvGrpSpPr>
          <p:cNvPr id="7179" name="Group 26"/>
          <p:cNvGrpSpPr>
            <a:grpSpLocks/>
          </p:cNvGrpSpPr>
          <p:nvPr/>
        </p:nvGrpSpPr>
        <p:grpSpPr bwMode="auto">
          <a:xfrm>
            <a:off x="676275" y="1797050"/>
            <a:ext cx="3533775" cy="2692400"/>
            <a:chOff x="236" y="1462"/>
            <a:chExt cx="2226" cy="1696"/>
          </a:xfrm>
        </p:grpSpPr>
        <p:sp>
          <p:nvSpPr>
            <p:cNvPr id="7180" name="Line 6"/>
            <p:cNvSpPr>
              <a:spLocks noChangeShapeType="1"/>
            </p:cNvSpPr>
            <p:nvPr/>
          </p:nvSpPr>
          <p:spPr bwMode="auto">
            <a:xfrm flipV="1">
              <a:off x="250" y="1672"/>
              <a:ext cx="1508" cy="931"/>
            </a:xfrm>
            <a:prstGeom prst="line">
              <a:avLst/>
            </a:prstGeom>
            <a:noFill/>
            <a:ln w="76200">
              <a:solidFill>
                <a:srgbClr val="FFCC00"/>
              </a:solidFill>
              <a:round/>
              <a:headEnd/>
              <a:tailEnd/>
            </a:ln>
          </p:spPr>
          <p:txBody>
            <a:bodyPr/>
            <a:lstStyle/>
            <a:p>
              <a:endParaRPr lang="en-GB"/>
            </a:p>
          </p:txBody>
        </p:sp>
        <p:sp>
          <p:nvSpPr>
            <p:cNvPr id="7181" name="Line 7"/>
            <p:cNvSpPr>
              <a:spLocks noChangeShapeType="1"/>
            </p:cNvSpPr>
            <p:nvPr/>
          </p:nvSpPr>
          <p:spPr bwMode="auto">
            <a:xfrm flipV="1">
              <a:off x="933" y="1875"/>
              <a:ext cx="1508" cy="931"/>
            </a:xfrm>
            <a:prstGeom prst="line">
              <a:avLst/>
            </a:prstGeom>
            <a:noFill/>
            <a:ln w="76200">
              <a:solidFill>
                <a:srgbClr val="FFCC00"/>
              </a:solidFill>
              <a:round/>
              <a:headEnd/>
              <a:tailEnd/>
            </a:ln>
          </p:spPr>
          <p:txBody>
            <a:bodyPr/>
            <a:lstStyle/>
            <a:p>
              <a:endParaRPr lang="en-GB"/>
            </a:p>
          </p:txBody>
        </p:sp>
        <p:sp>
          <p:nvSpPr>
            <p:cNvPr id="7182" name="Line 8"/>
            <p:cNvSpPr>
              <a:spLocks noChangeShapeType="1"/>
            </p:cNvSpPr>
            <p:nvPr/>
          </p:nvSpPr>
          <p:spPr bwMode="auto">
            <a:xfrm flipH="1" flipV="1">
              <a:off x="1162" y="2218"/>
              <a:ext cx="374" cy="192"/>
            </a:xfrm>
            <a:prstGeom prst="line">
              <a:avLst/>
            </a:prstGeom>
            <a:noFill/>
            <a:ln w="38100">
              <a:solidFill>
                <a:schemeClr val="tx1"/>
              </a:solidFill>
              <a:round/>
              <a:headEnd/>
              <a:tailEnd type="triangle" w="med" len="med"/>
            </a:ln>
          </p:spPr>
          <p:txBody>
            <a:bodyPr/>
            <a:lstStyle/>
            <a:p>
              <a:endParaRPr lang="en-GB"/>
            </a:p>
          </p:txBody>
        </p:sp>
        <p:graphicFrame>
          <p:nvGraphicFramePr>
            <p:cNvPr id="7173" name="Object 9"/>
            <p:cNvGraphicFramePr>
              <a:graphicFrameLocks noChangeAspect="1"/>
            </p:cNvGraphicFramePr>
            <p:nvPr/>
          </p:nvGraphicFramePr>
          <p:xfrm>
            <a:off x="1224" y="2057"/>
            <a:ext cx="192" cy="224"/>
          </p:xfrm>
          <a:graphic>
            <a:graphicData uri="http://schemas.openxmlformats.org/presentationml/2006/ole">
              <p:oleObj spid="_x0000_s7173" name="Equation" r:id="rId4" imgW="304560" imgH="355320" progId="Equation.DSMT4">
                <p:embed/>
              </p:oleObj>
            </a:graphicData>
          </a:graphic>
        </p:graphicFrame>
        <p:sp>
          <p:nvSpPr>
            <p:cNvPr id="7183" name="Text Box 10"/>
            <p:cNvSpPr txBox="1">
              <a:spLocks noChangeArrowheads="1"/>
            </p:cNvSpPr>
            <p:nvPr/>
          </p:nvSpPr>
          <p:spPr bwMode="auto">
            <a:xfrm>
              <a:off x="1575" y="1462"/>
              <a:ext cx="187" cy="250"/>
            </a:xfrm>
            <a:prstGeom prst="rect">
              <a:avLst/>
            </a:prstGeom>
            <a:noFill/>
            <a:ln w="9525">
              <a:noFill/>
              <a:miter lim="800000"/>
              <a:headEnd/>
              <a:tailEnd/>
            </a:ln>
          </p:spPr>
          <p:txBody>
            <a:bodyPr wrap="none">
              <a:spAutoFit/>
            </a:bodyPr>
            <a:lstStyle/>
            <a:p>
              <a:r>
                <a:rPr lang="en-GB"/>
                <a:t>a</a:t>
              </a:r>
            </a:p>
          </p:txBody>
        </p:sp>
        <p:sp>
          <p:nvSpPr>
            <p:cNvPr id="7184" name="Text Box 11"/>
            <p:cNvSpPr txBox="1">
              <a:spLocks noChangeArrowheads="1"/>
            </p:cNvSpPr>
            <p:nvPr/>
          </p:nvSpPr>
          <p:spPr bwMode="auto">
            <a:xfrm>
              <a:off x="2266" y="1676"/>
              <a:ext cx="196" cy="250"/>
            </a:xfrm>
            <a:prstGeom prst="rect">
              <a:avLst/>
            </a:prstGeom>
            <a:noFill/>
            <a:ln w="9525">
              <a:noFill/>
              <a:miter lim="800000"/>
              <a:headEnd/>
              <a:tailEnd/>
            </a:ln>
          </p:spPr>
          <p:txBody>
            <a:bodyPr wrap="none">
              <a:spAutoFit/>
            </a:bodyPr>
            <a:lstStyle/>
            <a:p>
              <a:r>
                <a:rPr lang="en-GB"/>
                <a:t>b</a:t>
              </a:r>
            </a:p>
          </p:txBody>
        </p:sp>
        <p:sp>
          <p:nvSpPr>
            <p:cNvPr id="7185" name="Line 16"/>
            <p:cNvSpPr>
              <a:spLocks noChangeShapeType="1"/>
            </p:cNvSpPr>
            <p:nvPr/>
          </p:nvSpPr>
          <p:spPr bwMode="auto">
            <a:xfrm>
              <a:off x="1546" y="2456"/>
              <a:ext cx="0" cy="470"/>
            </a:xfrm>
            <a:prstGeom prst="line">
              <a:avLst/>
            </a:prstGeom>
            <a:noFill/>
            <a:ln w="38100">
              <a:solidFill>
                <a:schemeClr val="tx1"/>
              </a:solidFill>
              <a:round/>
              <a:headEnd/>
              <a:tailEnd type="triangle" w="med" len="med"/>
            </a:ln>
          </p:spPr>
          <p:txBody>
            <a:bodyPr/>
            <a:lstStyle/>
            <a:p>
              <a:endParaRPr lang="en-GB"/>
            </a:p>
          </p:txBody>
        </p:sp>
        <p:graphicFrame>
          <p:nvGraphicFramePr>
            <p:cNvPr id="7174" name="Object 17"/>
            <p:cNvGraphicFramePr>
              <a:graphicFrameLocks noChangeAspect="1"/>
            </p:cNvGraphicFramePr>
            <p:nvPr/>
          </p:nvGraphicFramePr>
          <p:xfrm>
            <a:off x="1488" y="2934"/>
            <a:ext cx="936" cy="224"/>
          </p:xfrm>
          <a:graphic>
            <a:graphicData uri="http://schemas.openxmlformats.org/presentationml/2006/ole">
              <p:oleObj spid="_x0000_s7174" name="Equation" r:id="rId5" imgW="1485720" imgH="355320" progId="Equation.DSMT4">
                <p:embed/>
              </p:oleObj>
            </a:graphicData>
          </a:graphic>
        </p:graphicFrame>
        <p:sp>
          <p:nvSpPr>
            <p:cNvPr id="7186" name="Line 18"/>
            <p:cNvSpPr>
              <a:spLocks noChangeShapeType="1"/>
            </p:cNvSpPr>
            <p:nvPr/>
          </p:nvSpPr>
          <p:spPr bwMode="auto">
            <a:xfrm flipH="1" flipV="1">
              <a:off x="1319" y="2589"/>
              <a:ext cx="374" cy="192"/>
            </a:xfrm>
            <a:prstGeom prst="line">
              <a:avLst/>
            </a:prstGeom>
            <a:noFill/>
            <a:ln w="9525">
              <a:solidFill>
                <a:schemeClr val="tx1"/>
              </a:solidFill>
              <a:prstDash val="dash"/>
              <a:round/>
              <a:headEnd/>
              <a:tailEnd/>
            </a:ln>
          </p:spPr>
          <p:txBody>
            <a:bodyPr/>
            <a:lstStyle/>
            <a:p>
              <a:endParaRPr lang="en-GB"/>
            </a:p>
          </p:txBody>
        </p:sp>
        <p:sp>
          <p:nvSpPr>
            <p:cNvPr id="7187" name="Line 19"/>
            <p:cNvSpPr>
              <a:spLocks noChangeShapeType="1"/>
            </p:cNvSpPr>
            <p:nvPr/>
          </p:nvSpPr>
          <p:spPr bwMode="auto">
            <a:xfrm flipH="1" flipV="1">
              <a:off x="1713" y="2353"/>
              <a:ext cx="374" cy="192"/>
            </a:xfrm>
            <a:prstGeom prst="line">
              <a:avLst/>
            </a:prstGeom>
            <a:noFill/>
            <a:ln w="9525">
              <a:solidFill>
                <a:schemeClr val="tx1"/>
              </a:solidFill>
              <a:prstDash val="dash"/>
              <a:round/>
              <a:headEnd/>
              <a:tailEnd/>
            </a:ln>
          </p:spPr>
          <p:txBody>
            <a:bodyPr/>
            <a:lstStyle/>
            <a:p>
              <a:endParaRPr lang="en-GB"/>
            </a:p>
          </p:txBody>
        </p:sp>
        <p:sp>
          <p:nvSpPr>
            <p:cNvPr id="7188" name="Line 20"/>
            <p:cNvSpPr>
              <a:spLocks noChangeShapeType="1"/>
            </p:cNvSpPr>
            <p:nvPr/>
          </p:nvSpPr>
          <p:spPr bwMode="auto">
            <a:xfrm rot="5400000" flipH="1" flipV="1">
              <a:off x="1500" y="2340"/>
              <a:ext cx="242" cy="366"/>
            </a:xfrm>
            <a:prstGeom prst="line">
              <a:avLst/>
            </a:prstGeom>
            <a:noFill/>
            <a:ln w="38100">
              <a:solidFill>
                <a:srgbClr val="FF0000"/>
              </a:solidFill>
              <a:round/>
              <a:headEnd/>
              <a:tailEnd type="triangle" w="med" len="med"/>
            </a:ln>
          </p:spPr>
          <p:txBody>
            <a:bodyPr/>
            <a:lstStyle/>
            <a:p>
              <a:endParaRPr lang="en-GB"/>
            </a:p>
          </p:txBody>
        </p:sp>
        <p:graphicFrame>
          <p:nvGraphicFramePr>
            <p:cNvPr id="7175" name="Object 21"/>
            <p:cNvGraphicFramePr>
              <a:graphicFrameLocks noChangeAspect="1"/>
            </p:cNvGraphicFramePr>
            <p:nvPr/>
          </p:nvGraphicFramePr>
          <p:xfrm>
            <a:off x="1674" y="2483"/>
            <a:ext cx="128" cy="176"/>
          </p:xfrm>
          <a:graphic>
            <a:graphicData uri="http://schemas.openxmlformats.org/presentationml/2006/ole">
              <p:oleObj spid="_x0000_s7175" name="Equation" r:id="rId6" imgW="203040" imgH="279360" progId="Equation.DSMT4">
                <p:embed/>
              </p:oleObj>
            </a:graphicData>
          </a:graphic>
        </p:graphicFrame>
        <p:sp>
          <p:nvSpPr>
            <p:cNvPr id="7189" name="Text Box 22"/>
            <p:cNvSpPr txBox="1">
              <a:spLocks noChangeArrowheads="1"/>
            </p:cNvSpPr>
            <p:nvPr/>
          </p:nvSpPr>
          <p:spPr bwMode="auto">
            <a:xfrm>
              <a:off x="236" y="2253"/>
              <a:ext cx="206" cy="250"/>
            </a:xfrm>
            <a:prstGeom prst="rect">
              <a:avLst/>
            </a:prstGeom>
            <a:noFill/>
            <a:ln w="9525">
              <a:noFill/>
              <a:miter lim="800000"/>
              <a:headEnd/>
              <a:tailEnd/>
            </a:ln>
          </p:spPr>
          <p:txBody>
            <a:bodyPr wrap="none">
              <a:spAutoFit/>
            </a:bodyPr>
            <a:lstStyle/>
            <a:p>
              <a:r>
                <a:rPr lang="en-GB"/>
                <a:t>i</a:t>
              </a:r>
              <a:r>
                <a:rPr lang="en-GB" baseline="-25000"/>
                <a:t>a</a:t>
              </a:r>
              <a:endParaRPr lang="en-GB"/>
            </a:p>
          </p:txBody>
        </p:sp>
        <p:sp>
          <p:nvSpPr>
            <p:cNvPr id="7190" name="Text Box 23"/>
            <p:cNvSpPr txBox="1">
              <a:spLocks noChangeArrowheads="1"/>
            </p:cNvSpPr>
            <p:nvPr/>
          </p:nvSpPr>
          <p:spPr bwMode="auto">
            <a:xfrm>
              <a:off x="895" y="2468"/>
              <a:ext cx="212" cy="250"/>
            </a:xfrm>
            <a:prstGeom prst="rect">
              <a:avLst/>
            </a:prstGeom>
            <a:noFill/>
            <a:ln w="9525">
              <a:noFill/>
              <a:miter lim="800000"/>
              <a:headEnd/>
              <a:tailEnd/>
            </a:ln>
          </p:spPr>
          <p:txBody>
            <a:bodyPr wrap="none">
              <a:spAutoFit/>
            </a:bodyPr>
            <a:lstStyle/>
            <a:p>
              <a:r>
                <a:rPr lang="en-GB"/>
                <a:t>i</a:t>
              </a:r>
              <a:r>
                <a:rPr lang="en-GB" baseline="-25000"/>
                <a:t>b</a:t>
              </a:r>
              <a:endParaRPr lang="en-GB"/>
            </a:p>
          </p:txBody>
        </p:sp>
        <p:sp>
          <p:nvSpPr>
            <p:cNvPr id="7191" name="Line 24"/>
            <p:cNvSpPr>
              <a:spLocks noChangeShapeType="1"/>
            </p:cNvSpPr>
            <p:nvPr/>
          </p:nvSpPr>
          <p:spPr bwMode="auto">
            <a:xfrm flipV="1">
              <a:off x="258" y="2346"/>
              <a:ext cx="414" cy="252"/>
            </a:xfrm>
            <a:prstGeom prst="line">
              <a:avLst/>
            </a:prstGeom>
            <a:noFill/>
            <a:ln w="9525">
              <a:solidFill>
                <a:schemeClr val="tx1"/>
              </a:solidFill>
              <a:round/>
              <a:headEnd/>
              <a:tailEnd type="triangle" w="med" len="med"/>
            </a:ln>
          </p:spPr>
          <p:txBody>
            <a:bodyPr/>
            <a:lstStyle/>
            <a:p>
              <a:endParaRPr lang="en-GB"/>
            </a:p>
          </p:txBody>
        </p:sp>
        <p:sp>
          <p:nvSpPr>
            <p:cNvPr id="7192" name="Line 25"/>
            <p:cNvSpPr>
              <a:spLocks noChangeShapeType="1"/>
            </p:cNvSpPr>
            <p:nvPr/>
          </p:nvSpPr>
          <p:spPr bwMode="auto">
            <a:xfrm flipV="1">
              <a:off x="941" y="2549"/>
              <a:ext cx="414" cy="252"/>
            </a:xfrm>
            <a:prstGeom prst="line">
              <a:avLst/>
            </a:prstGeom>
            <a:noFill/>
            <a:ln w="9525">
              <a:solidFill>
                <a:schemeClr val="tx1"/>
              </a:solidFill>
              <a:round/>
              <a:headEnd/>
              <a:tailEnd type="triangle" w="med" len="med"/>
            </a:ln>
          </p:spPr>
          <p:txBody>
            <a:bodyPr/>
            <a:lstStyle/>
            <a:p>
              <a:endParaRPr lang="en-GB"/>
            </a:p>
          </p:txBody>
        </p:sp>
      </p:grpSp>
      <p:graphicFrame>
        <p:nvGraphicFramePr>
          <p:cNvPr id="7170" name="Object 27"/>
          <p:cNvGraphicFramePr>
            <a:graphicFrameLocks noChangeAspect="1"/>
          </p:cNvGraphicFramePr>
          <p:nvPr/>
        </p:nvGraphicFramePr>
        <p:xfrm>
          <a:off x="936625" y="4689475"/>
          <a:ext cx="1104900" cy="635000"/>
        </p:xfrm>
        <a:graphic>
          <a:graphicData uri="http://schemas.openxmlformats.org/presentationml/2006/ole">
            <p:oleObj spid="_x0000_s7170" name="Equation" r:id="rId7" imgW="1104840" imgH="634680" progId="Equation.DSMT4">
              <p:embed/>
            </p:oleObj>
          </a:graphicData>
        </a:graphic>
      </p:graphicFrame>
      <p:graphicFrame>
        <p:nvGraphicFramePr>
          <p:cNvPr id="7171" name="Object 28"/>
          <p:cNvGraphicFramePr>
            <a:graphicFrameLocks noChangeAspect="1"/>
          </p:cNvGraphicFramePr>
          <p:nvPr/>
        </p:nvGraphicFramePr>
        <p:xfrm>
          <a:off x="947738" y="6065838"/>
          <a:ext cx="1333500" cy="355600"/>
        </p:xfrm>
        <a:graphic>
          <a:graphicData uri="http://schemas.openxmlformats.org/presentationml/2006/ole">
            <p:oleObj spid="_x0000_s7171" name="Equation" r:id="rId8" imgW="1333440" imgH="355320" progId="Equation.DSMT4">
              <p:embed/>
            </p:oleObj>
          </a:graphicData>
        </a:graphic>
      </p:graphicFrame>
      <p:graphicFrame>
        <p:nvGraphicFramePr>
          <p:cNvPr id="7172" name="Object 29"/>
          <p:cNvGraphicFramePr>
            <a:graphicFrameLocks noChangeAspect="1"/>
          </p:cNvGraphicFramePr>
          <p:nvPr/>
        </p:nvGraphicFramePr>
        <p:xfrm>
          <a:off x="5503863" y="1873250"/>
          <a:ext cx="2743200" cy="1041400"/>
        </p:xfrm>
        <a:graphic>
          <a:graphicData uri="http://schemas.openxmlformats.org/presentationml/2006/ole">
            <p:oleObj spid="_x0000_s7172" name="Equation" r:id="rId9" imgW="2743200" imgH="1041120" progId="Equation.DSMT4">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en-GB" smtClean="0"/>
              <a:t>Rail Gun</a:t>
            </a:r>
          </a:p>
        </p:txBody>
      </p:sp>
      <p:sp>
        <p:nvSpPr>
          <p:cNvPr id="8196" name="Rectangle 4"/>
          <p:cNvSpPr>
            <a:spLocks noGrp="1" noChangeArrowheads="1"/>
          </p:cNvSpPr>
          <p:nvPr>
            <p:ph type="body" sz="half" idx="1"/>
          </p:nvPr>
        </p:nvSpPr>
        <p:spPr/>
        <p:txBody>
          <a:bodyPr/>
          <a:lstStyle/>
          <a:p>
            <a:pPr eaLnBrk="1" hangingPunct="1"/>
            <a:r>
              <a:rPr lang="en-GB" sz="2000" smtClean="0"/>
              <a:t>Device in which magnetic field can rapidly accelerate projectile.</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r>
              <a:rPr lang="en-GB" sz="2000" smtClean="0"/>
              <a:t/>
            </a:r>
            <a:br>
              <a:rPr lang="en-GB" sz="2000" smtClean="0"/>
            </a:br>
            <a:endParaRPr lang="en-GB" sz="2000" smtClean="0"/>
          </a:p>
          <a:p>
            <a:pPr eaLnBrk="1" hangingPunct="1"/>
            <a:r>
              <a:rPr lang="en-GB" sz="2000" smtClean="0"/>
              <a:t>Right hand rule shows that current in rails causes B field between them which is directed into transparency.</a:t>
            </a:r>
          </a:p>
        </p:txBody>
      </p:sp>
      <p:sp>
        <p:nvSpPr>
          <p:cNvPr id="8197" name="Rectangle 5"/>
          <p:cNvSpPr>
            <a:spLocks noGrp="1" noChangeArrowheads="1"/>
          </p:cNvSpPr>
          <p:nvPr>
            <p:ph type="body" sz="half" idx="2"/>
          </p:nvPr>
        </p:nvSpPr>
        <p:spPr/>
        <p:txBody>
          <a:bodyPr/>
          <a:lstStyle/>
          <a:p>
            <a:pPr eaLnBrk="1" hangingPunct="1"/>
            <a:r>
              <a:rPr lang="en-GB" sz="2000" smtClean="0"/>
              <a:t>This B field causes a force on the current in the gas which pushes it upwards.</a:t>
            </a:r>
          </a:p>
          <a:p>
            <a:pPr eaLnBrk="1" hangingPunct="1"/>
            <a:r>
              <a:rPr lang="en-GB" sz="2000" smtClean="0"/>
              <a:t>The gas accelerates the projectile upwards.</a:t>
            </a:r>
          </a:p>
        </p:txBody>
      </p:sp>
      <p:grpSp>
        <p:nvGrpSpPr>
          <p:cNvPr id="8198" name="Group 28"/>
          <p:cNvGrpSpPr>
            <a:grpSpLocks/>
          </p:cNvGrpSpPr>
          <p:nvPr/>
        </p:nvGrpSpPr>
        <p:grpSpPr bwMode="auto">
          <a:xfrm>
            <a:off x="1146175" y="2287588"/>
            <a:ext cx="3422650" cy="2805112"/>
            <a:chOff x="722" y="1441"/>
            <a:chExt cx="2156" cy="1767"/>
          </a:xfrm>
        </p:grpSpPr>
        <p:grpSp>
          <p:nvGrpSpPr>
            <p:cNvPr id="8199" name="Group 25"/>
            <p:cNvGrpSpPr>
              <a:grpSpLocks/>
            </p:cNvGrpSpPr>
            <p:nvPr/>
          </p:nvGrpSpPr>
          <p:grpSpPr bwMode="auto">
            <a:xfrm>
              <a:off x="722" y="1441"/>
              <a:ext cx="2156" cy="1767"/>
              <a:chOff x="722" y="1381"/>
              <a:chExt cx="2156" cy="1767"/>
            </a:xfrm>
          </p:grpSpPr>
          <p:grpSp>
            <p:nvGrpSpPr>
              <p:cNvPr id="8202" name="Group 21"/>
              <p:cNvGrpSpPr>
                <a:grpSpLocks/>
              </p:cNvGrpSpPr>
              <p:nvPr/>
            </p:nvGrpSpPr>
            <p:grpSpPr bwMode="auto">
              <a:xfrm>
                <a:off x="722" y="1650"/>
                <a:ext cx="2156" cy="1498"/>
                <a:chOff x="824" y="1884"/>
                <a:chExt cx="2156" cy="1498"/>
              </a:xfrm>
            </p:grpSpPr>
            <p:sp>
              <p:nvSpPr>
                <p:cNvPr id="8204" name="Rectangle 6"/>
                <p:cNvSpPr>
                  <a:spLocks noChangeArrowheads="1"/>
                </p:cNvSpPr>
                <p:nvPr/>
              </p:nvSpPr>
              <p:spPr bwMode="auto">
                <a:xfrm>
                  <a:off x="947" y="1885"/>
                  <a:ext cx="56" cy="1497"/>
                </a:xfrm>
                <a:prstGeom prst="rect">
                  <a:avLst/>
                </a:prstGeom>
                <a:solidFill>
                  <a:srgbClr val="FFCC00"/>
                </a:solidFill>
                <a:ln w="9525">
                  <a:noFill/>
                  <a:miter lim="800000"/>
                  <a:headEnd/>
                  <a:tailEnd/>
                </a:ln>
              </p:spPr>
              <p:txBody>
                <a:bodyPr wrap="none" anchor="ctr"/>
                <a:lstStyle/>
                <a:p>
                  <a:endParaRPr lang="en-US"/>
                </a:p>
              </p:txBody>
            </p:sp>
            <p:sp>
              <p:nvSpPr>
                <p:cNvPr id="8205" name="Rectangle 7"/>
                <p:cNvSpPr>
                  <a:spLocks noChangeArrowheads="1"/>
                </p:cNvSpPr>
                <p:nvPr/>
              </p:nvSpPr>
              <p:spPr bwMode="auto">
                <a:xfrm>
                  <a:off x="1276" y="1884"/>
                  <a:ext cx="56" cy="1497"/>
                </a:xfrm>
                <a:prstGeom prst="rect">
                  <a:avLst/>
                </a:prstGeom>
                <a:solidFill>
                  <a:srgbClr val="FFCC00"/>
                </a:solidFill>
                <a:ln w="9525">
                  <a:noFill/>
                  <a:miter lim="800000"/>
                  <a:headEnd/>
                  <a:tailEnd/>
                </a:ln>
              </p:spPr>
              <p:txBody>
                <a:bodyPr wrap="none" anchor="ctr"/>
                <a:lstStyle/>
                <a:p>
                  <a:endParaRPr lang="en-US"/>
                </a:p>
              </p:txBody>
            </p:sp>
            <p:sp>
              <p:nvSpPr>
                <p:cNvPr id="8206" name="Rectangle 9"/>
                <p:cNvSpPr>
                  <a:spLocks noChangeArrowheads="1"/>
                </p:cNvSpPr>
                <p:nvPr/>
              </p:nvSpPr>
              <p:spPr bwMode="auto">
                <a:xfrm>
                  <a:off x="1014" y="2082"/>
                  <a:ext cx="246" cy="300"/>
                </a:xfrm>
                <a:prstGeom prst="rect">
                  <a:avLst/>
                </a:prstGeom>
                <a:solidFill>
                  <a:srgbClr val="3333FF"/>
                </a:solidFill>
                <a:ln w="9525">
                  <a:noFill/>
                  <a:miter lim="800000"/>
                  <a:headEnd/>
                  <a:tailEnd/>
                </a:ln>
              </p:spPr>
              <p:txBody>
                <a:bodyPr wrap="none" anchor="ctr"/>
                <a:lstStyle/>
                <a:p>
                  <a:endParaRPr lang="en-US"/>
                </a:p>
              </p:txBody>
            </p:sp>
            <p:sp>
              <p:nvSpPr>
                <p:cNvPr id="8207" name="Rectangle 10" descr="25%"/>
                <p:cNvSpPr>
                  <a:spLocks noChangeArrowheads="1"/>
                </p:cNvSpPr>
                <p:nvPr/>
              </p:nvSpPr>
              <p:spPr bwMode="auto">
                <a:xfrm>
                  <a:off x="1002" y="2382"/>
                  <a:ext cx="270" cy="138"/>
                </a:xfrm>
                <a:prstGeom prst="rect">
                  <a:avLst/>
                </a:prstGeom>
                <a:pattFill prst="pct25">
                  <a:fgClr>
                    <a:srgbClr val="FF0000"/>
                  </a:fgClr>
                  <a:bgClr>
                    <a:srgbClr val="FFFFFF"/>
                  </a:bgClr>
                </a:pattFill>
                <a:ln w="9525">
                  <a:noFill/>
                  <a:miter lim="800000"/>
                  <a:headEnd/>
                  <a:tailEnd/>
                </a:ln>
              </p:spPr>
              <p:txBody>
                <a:bodyPr wrap="none" anchor="ctr"/>
                <a:lstStyle/>
                <a:p>
                  <a:endParaRPr lang="en-US"/>
                </a:p>
              </p:txBody>
            </p:sp>
            <p:sp>
              <p:nvSpPr>
                <p:cNvPr id="8208" name="Line 13"/>
                <p:cNvSpPr>
                  <a:spLocks noChangeShapeType="1"/>
                </p:cNvSpPr>
                <p:nvPr/>
              </p:nvSpPr>
              <p:spPr bwMode="auto">
                <a:xfrm>
                  <a:off x="978" y="2448"/>
                  <a:ext cx="318" cy="0"/>
                </a:xfrm>
                <a:prstGeom prst="line">
                  <a:avLst/>
                </a:prstGeom>
                <a:noFill/>
                <a:ln w="9525">
                  <a:solidFill>
                    <a:schemeClr val="tx1"/>
                  </a:solidFill>
                  <a:round/>
                  <a:headEnd/>
                  <a:tailEnd type="triangle" w="med" len="med"/>
                </a:ln>
              </p:spPr>
              <p:txBody>
                <a:bodyPr/>
                <a:lstStyle/>
                <a:p>
                  <a:endParaRPr lang="en-GB"/>
                </a:p>
              </p:txBody>
            </p:sp>
            <p:sp>
              <p:nvSpPr>
                <p:cNvPr id="8209" name="Line 14"/>
                <p:cNvSpPr>
                  <a:spLocks noChangeShapeType="1"/>
                </p:cNvSpPr>
                <p:nvPr/>
              </p:nvSpPr>
              <p:spPr bwMode="auto">
                <a:xfrm rot="-5400000">
                  <a:off x="809" y="3155"/>
                  <a:ext cx="318" cy="0"/>
                </a:xfrm>
                <a:prstGeom prst="line">
                  <a:avLst/>
                </a:prstGeom>
                <a:noFill/>
                <a:ln w="9525">
                  <a:solidFill>
                    <a:schemeClr val="tx1"/>
                  </a:solidFill>
                  <a:round/>
                  <a:headEnd/>
                  <a:tailEnd type="triangle" w="med" len="med"/>
                </a:ln>
              </p:spPr>
              <p:txBody>
                <a:bodyPr/>
                <a:lstStyle/>
                <a:p>
                  <a:endParaRPr lang="en-GB"/>
                </a:p>
              </p:txBody>
            </p:sp>
            <p:sp>
              <p:nvSpPr>
                <p:cNvPr id="8210" name="Line 15"/>
                <p:cNvSpPr>
                  <a:spLocks noChangeShapeType="1"/>
                </p:cNvSpPr>
                <p:nvPr/>
              </p:nvSpPr>
              <p:spPr bwMode="auto">
                <a:xfrm rot="5400000" flipV="1">
                  <a:off x="1144" y="3178"/>
                  <a:ext cx="318" cy="0"/>
                </a:xfrm>
                <a:prstGeom prst="line">
                  <a:avLst/>
                </a:prstGeom>
                <a:noFill/>
                <a:ln w="9525">
                  <a:solidFill>
                    <a:schemeClr val="tx1"/>
                  </a:solidFill>
                  <a:round/>
                  <a:headEnd/>
                  <a:tailEnd type="triangle" w="med" len="med"/>
                </a:ln>
              </p:spPr>
              <p:txBody>
                <a:bodyPr/>
                <a:lstStyle/>
                <a:p>
                  <a:endParaRPr lang="en-GB"/>
                </a:p>
              </p:txBody>
            </p:sp>
            <p:sp>
              <p:nvSpPr>
                <p:cNvPr id="8211" name="Text Box 16"/>
                <p:cNvSpPr txBox="1">
                  <a:spLocks noChangeArrowheads="1"/>
                </p:cNvSpPr>
                <p:nvPr/>
              </p:nvSpPr>
              <p:spPr bwMode="auto">
                <a:xfrm>
                  <a:off x="824" y="3039"/>
                  <a:ext cx="160" cy="250"/>
                </a:xfrm>
                <a:prstGeom prst="rect">
                  <a:avLst/>
                </a:prstGeom>
                <a:noFill/>
                <a:ln w="9525">
                  <a:noFill/>
                  <a:miter lim="800000"/>
                  <a:headEnd/>
                  <a:tailEnd/>
                </a:ln>
              </p:spPr>
              <p:txBody>
                <a:bodyPr wrap="none">
                  <a:spAutoFit/>
                </a:bodyPr>
                <a:lstStyle/>
                <a:p>
                  <a:r>
                    <a:rPr lang="en-GB"/>
                    <a:t>i</a:t>
                  </a:r>
                </a:p>
              </p:txBody>
            </p:sp>
            <p:sp>
              <p:nvSpPr>
                <p:cNvPr id="8212" name="Text Box 17"/>
                <p:cNvSpPr txBox="1">
                  <a:spLocks noChangeArrowheads="1"/>
                </p:cNvSpPr>
                <p:nvPr/>
              </p:nvSpPr>
              <p:spPr bwMode="auto">
                <a:xfrm>
                  <a:off x="1285" y="3044"/>
                  <a:ext cx="160" cy="250"/>
                </a:xfrm>
                <a:prstGeom prst="rect">
                  <a:avLst/>
                </a:prstGeom>
                <a:noFill/>
                <a:ln w="9525">
                  <a:noFill/>
                  <a:miter lim="800000"/>
                  <a:headEnd/>
                  <a:tailEnd/>
                </a:ln>
              </p:spPr>
              <p:txBody>
                <a:bodyPr wrap="none">
                  <a:spAutoFit/>
                </a:bodyPr>
                <a:lstStyle/>
                <a:p>
                  <a:r>
                    <a:rPr lang="en-GB"/>
                    <a:t>i</a:t>
                  </a:r>
                </a:p>
              </p:txBody>
            </p:sp>
            <p:sp>
              <p:nvSpPr>
                <p:cNvPr id="8213" name="Text Box 18"/>
                <p:cNvSpPr txBox="1">
                  <a:spLocks noChangeArrowheads="1"/>
                </p:cNvSpPr>
                <p:nvPr/>
              </p:nvSpPr>
              <p:spPr bwMode="auto">
                <a:xfrm>
                  <a:off x="1050" y="2395"/>
                  <a:ext cx="160" cy="250"/>
                </a:xfrm>
                <a:prstGeom prst="rect">
                  <a:avLst/>
                </a:prstGeom>
                <a:noFill/>
                <a:ln w="9525">
                  <a:noFill/>
                  <a:miter lim="800000"/>
                  <a:headEnd/>
                  <a:tailEnd/>
                </a:ln>
              </p:spPr>
              <p:txBody>
                <a:bodyPr wrap="none">
                  <a:spAutoFit/>
                </a:bodyPr>
                <a:lstStyle/>
                <a:p>
                  <a:r>
                    <a:rPr lang="en-GB"/>
                    <a:t>i</a:t>
                  </a:r>
                </a:p>
              </p:txBody>
            </p:sp>
            <p:sp>
              <p:nvSpPr>
                <p:cNvPr id="8214" name="Freeform 19"/>
                <p:cNvSpPr>
                  <a:spLocks/>
                </p:cNvSpPr>
                <p:nvPr/>
              </p:nvSpPr>
              <p:spPr bwMode="auto">
                <a:xfrm>
                  <a:off x="1191" y="2490"/>
                  <a:ext cx="237" cy="156"/>
                </a:xfrm>
                <a:custGeom>
                  <a:avLst/>
                  <a:gdLst>
                    <a:gd name="T0" fmla="*/ 237 w 237"/>
                    <a:gd name="T1" fmla="*/ 156 h 156"/>
                    <a:gd name="T2" fmla="*/ 39 w 237"/>
                    <a:gd name="T3" fmla="*/ 108 h 156"/>
                    <a:gd name="T4" fmla="*/ 3 w 237"/>
                    <a:gd name="T5" fmla="*/ 0 h 156"/>
                    <a:gd name="T6" fmla="*/ 0 60000 65536"/>
                    <a:gd name="T7" fmla="*/ 0 60000 65536"/>
                    <a:gd name="T8" fmla="*/ 0 60000 65536"/>
                    <a:gd name="T9" fmla="*/ 0 w 237"/>
                    <a:gd name="T10" fmla="*/ 0 h 156"/>
                    <a:gd name="T11" fmla="*/ 237 w 237"/>
                    <a:gd name="T12" fmla="*/ 156 h 156"/>
                  </a:gdLst>
                  <a:ahLst/>
                  <a:cxnLst>
                    <a:cxn ang="T6">
                      <a:pos x="T0" y="T1"/>
                    </a:cxn>
                    <a:cxn ang="T7">
                      <a:pos x="T2" y="T3"/>
                    </a:cxn>
                    <a:cxn ang="T8">
                      <a:pos x="T4" y="T5"/>
                    </a:cxn>
                  </a:cxnLst>
                  <a:rect l="T9" t="T10" r="T11" b="T12"/>
                  <a:pathLst>
                    <a:path w="237" h="156">
                      <a:moveTo>
                        <a:pt x="237" y="156"/>
                      </a:moveTo>
                      <a:cubicBezTo>
                        <a:pt x="157" y="145"/>
                        <a:pt x="78" y="134"/>
                        <a:pt x="39" y="108"/>
                      </a:cubicBezTo>
                      <a:cubicBezTo>
                        <a:pt x="0" y="82"/>
                        <a:pt x="8" y="21"/>
                        <a:pt x="3" y="0"/>
                      </a:cubicBezTo>
                    </a:path>
                  </a:pathLst>
                </a:custGeom>
                <a:noFill/>
                <a:ln w="9525">
                  <a:solidFill>
                    <a:schemeClr val="tx1"/>
                  </a:solidFill>
                  <a:round/>
                  <a:headEnd/>
                  <a:tailEnd type="triangle" w="med" len="med"/>
                </a:ln>
              </p:spPr>
              <p:txBody>
                <a:bodyPr/>
                <a:lstStyle/>
                <a:p>
                  <a:endParaRPr lang="en-US"/>
                </a:p>
              </p:txBody>
            </p:sp>
            <p:sp>
              <p:nvSpPr>
                <p:cNvPr id="8215" name="Text Box 20"/>
                <p:cNvSpPr txBox="1">
                  <a:spLocks noChangeArrowheads="1"/>
                </p:cNvSpPr>
                <p:nvPr/>
              </p:nvSpPr>
              <p:spPr bwMode="auto">
                <a:xfrm>
                  <a:off x="1400" y="2313"/>
                  <a:ext cx="1580" cy="634"/>
                </a:xfrm>
                <a:prstGeom prst="rect">
                  <a:avLst/>
                </a:prstGeom>
                <a:noFill/>
                <a:ln w="9525">
                  <a:noFill/>
                  <a:miter lim="800000"/>
                  <a:headEnd/>
                  <a:tailEnd/>
                </a:ln>
              </p:spPr>
              <p:txBody>
                <a:bodyPr wrap="none">
                  <a:spAutoFit/>
                </a:bodyPr>
                <a:lstStyle/>
                <a:p>
                  <a:r>
                    <a:rPr lang="en-GB"/>
                    <a:t>conducting gas formed</a:t>
                  </a:r>
                </a:p>
                <a:p>
                  <a:r>
                    <a:rPr lang="en-GB"/>
                    <a:t>when copper “fuse”</a:t>
                  </a:r>
                  <a:br>
                    <a:rPr lang="en-GB"/>
                  </a:br>
                  <a:r>
                    <a:rPr lang="en-GB"/>
                    <a:t>vaporises.</a:t>
                  </a:r>
                </a:p>
              </p:txBody>
            </p:sp>
          </p:grpSp>
          <p:sp>
            <p:nvSpPr>
              <p:cNvPr id="8203" name="Line 23"/>
              <p:cNvSpPr>
                <a:spLocks noChangeShapeType="1"/>
              </p:cNvSpPr>
              <p:nvPr/>
            </p:nvSpPr>
            <p:spPr bwMode="auto">
              <a:xfrm flipV="1">
                <a:off x="1027" y="1560"/>
                <a:ext cx="0" cy="566"/>
              </a:xfrm>
              <a:prstGeom prst="line">
                <a:avLst/>
              </a:prstGeom>
              <a:noFill/>
              <a:ln w="38100">
                <a:solidFill>
                  <a:schemeClr val="tx1"/>
                </a:solidFill>
                <a:round/>
                <a:headEnd/>
                <a:tailEnd type="triangle" w="med" len="med"/>
              </a:ln>
            </p:spPr>
            <p:txBody>
              <a:bodyPr/>
              <a:lstStyle/>
              <a:p>
                <a:endParaRPr lang="en-GB"/>
              </a:p>
            </p:txBody>
          </p:sp>
          <p:graphicFrame>
            <p:nvGraphicFramePr>
              <p:cNvPr id="8194" name="Object 24"/>
              <p:cNvGraphicFramePr>
                <a:graphicFrameLocks noChangeAspect="1"/>
              </p:cNvGraphicFramePr>
              <p:nvPr/>
            </p:nvGraphicFramePr>
            <p:xfrm>
              <a:off x="976" y="1381"/>
              <a:ext cx="112" cy="176"/>
            </p:xfrm>
            <a:graphic>
              <a:graphicData uri="http://schemas.openxmlformats.org/presentationml/2006/ole">
                <p:oleObj spid="_x0000_s8194" name="Equation" r:id="rId4" imgW="177480" imgH="279360" progId="Equation.DSMT4">
                  <p:embed/>
                </p:oleObj>
              </a:graphicData>
            </a:graphic>
          </p:graphicFrame>
        </p:grpSp>
        <p:sp>
          <p:nvSpPr>
            <p:cNvPr id="8200" name="Freeform 26"/>
            <p:cNvSpPr>
              <a:spLocks/>
            </p:cNvSpPr>
            <p:nvPr/>
          </p:nvSpPr>
          <p:spPr bwMode="auto">
            <a:xfrm>
              <a:off x="1086" y="1736"/>
              <a:ext cx="316" cy="173"/>
            </a:xfrm>
            <a:custGeom>
              <a:avLst/>
              <a:gdLst>
                <a:gd name="T0" fmla="*/ 316 w 316"/>
                <a:gd name="T1" fmla="*/ 0 h 173"/>
                <a:gd name="T2" fmla="*/ 76 w 316"/>
                <a:gd name="T3" fmla="*/ 48 h 173"/>
                <a:gd name="T4" fmla="*/ 0 w 316"/>
                <a:gd name="T5" fmla="*/ 173 h 173"/>
                <a:gd name="T6" fmla="*/ 0 60000 65536"/>
                <a:gd name="T7" fmla="*/ 0 60000 65536"/>
                <a:gd name="T8" fmla="*/ 0 60000 65536"/>
                <a:gd name="T9" fmla="*/ 0 w 316"/>
                <a:gd name="T10" fmla="*/ 0 h 173"/>
                <a:gd name="T11" fmla="*/ 316 w 316"/>
                <a:gd name="T12" fmla="*/ 173 h 173"/>
              </a:gdLst>
              <a:ahLst/>
              <a:cxnLst>
                <a:cxn ang="T6">
                  <a:pos x="T0" y="T1"/>
                </a:cxn>
                <a:cxn ang="T7">
                  <a:pos x="T2" y="T3"/>
                </a:cxn>
                <a:cxn ang="T8">
                  <a:pos x="T4" y="T5"/>
                </a:cxn>
              </a:cxnLst>
              <a:rect l="T9" t="T10" r="T11" b="T12"/>
              <a:pathLst>
                <a:path w="316" h="173">
                  <a:moveTo>
                    <a:pt x="316" y="0"/>
                  </a:moveTo>
                  <a:cubicBezTo>
                    <a:pt x="222" y="9"/>
                    <a:pt x="129" y="19"/>
                    <a:pt x="76" y="48"/>
                  </a:cubicBezTo>
                  <a:cubicBezTo>
                    <a:pt x="23" y="77"/>
                    <a:pt x="11" y="125"/>
                    <a:pt x="0" y="173"/>
                  </a:cubicBezTo>
                </a:path>
              </a:pathLst>
            </a:custGeom>
            <a:noFill/>
            <a:ln w="9525">
              <a:solidFill>
                <a:schemeClr val="tx1"/>
              </a:solidFill>
              <a:round/>
              <a:headEnd/>
              <a:tailEnd type="triangle" w="med" len="med"/>
            </a:ln>
          </p:spPr>
          <p:txBody>
            <a:bodyPr/>
            <a:lstStyle/>
            <a:p>
              <a:endParaRPr lang="en-US"/>
            </a:p>
          </p:txBody>
        </p:sp>
        <p:sp>
          <p:nvSpPr>
            <p:cNvPr id="8201" name="Text Box 27"/>
            <p:cNvSpPr txBox="1">
              <a:spLocks noChangeArrowheads="1"/>
            </p:cNvSpPr>
            <p:nvPr/>
          </p:nvSpPr>
          <p:spPr bwMode="auto">
            <a:xfrm>
              <a:off x="1378" y="1594"/>
              <a:ext cx="718" cy="250"/>
            </a:xfrm>
            <a:prstGeom prst="rect">
              <a:avLst/>
            </a:prstGeom>
            <a:noFill/>
            <a:ln w="9525">
              <a:noFill/>
              <a:miter lim="800000"/>
              <a:headEnd/>
              <a:tailEnd/>
            </a:ln>
          </p:spPr>
          <p:txBody>
            <a:bodyPr wrap="none">
              <a:spAutoFit/>
            </a:bodyPr>
            <a:lstStyle/>
            <a:p>
              <a:r>
                <a:rPr lang="en-GB"/>
                <a:t>projectile</a:t>
              </a: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TimA4Landscape">
  <a:themeElements>
    <a:clrScheme name="TimA4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mA4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mA4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mA4Landscap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mA4Landscap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mA4Landscap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mA4Landscap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mA4Landscap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mA4Landscap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mA4Landscap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mA4Landscap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mA4Landscap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mA4Landscap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mA4Landscap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TimA4Landscape</Template>
  <TotalTime>1097</TotalTime>
  <Words>406</Words>
  <Application>Microsoft Office PowerPoint</Application>
  <PresentationFormat>A4 Paper (210x297 mm)</PresentationFormat>
  <Paragraphs>125</Paragraphs>
  <Slides>9</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TimA4Landscape</vt:lpstr>
      <vt:lpstr>Equation</vt:lpstr>
      <vt:lpstr>Lecture 14 </vt:lpstr>
      <vt:lpstr>Magnetic Fields due to Currents</vt:lpstr>
      <vt:lpstr>Magnetic Field due to a Long Straight Wire</vt:lpstr>
      <vt:lpstr>Direction of Field due to Current in Wire</vt:lpstr>
      <vt:lpstr>Magnetism and Relativity</vt:lpstr>
      <vt:lpstr>Magnetism and Relativity</vt:lpstr>
      <vt:lpstr>Magnetic Field due to Circular Arc and Loop</vt:lpstr>
      <vt:lpstr>Force Between Two Parallel Currents</vt:lpstr>
      <vt:lpstr>Rail Gun</vt:lpstr>
    </vt:vector>
  </TitlesOfParts>
  <Company>Liverpool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Magnetic Fields due to Currents</dc:title>
  <dc:creator>Tim Greenshaw</dc:creator>
  <cp:lastModifiedBy>Tim Greenshaw</cp:lastModifiedBy>
  <cp:revision>68</cp:revision>
  <dcterms:created xsi:type="dcterms:W3CDTF">2005-11-02T21:16:17Z</dcterms:created>
  <dcterms:modified xsi:type="dcterms:W3CDTF">2010-11-22T12:00:08Z</dcterms:modified>
</cp:coreProperties>
</file>