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97" r:id="rId3"/>
    <p:sldId id="298" r:id="rId4"/>
    <p:sldId id="306" r:id="rId5"/>
    <p:sldId id="299" r:id="rId6"/>
    <p:sldId id="300" r:id="rId7"/>
    <p:sldId id="301" r:id="rId8"/>
    <p:sldId id="308" r:id="rId9"/>
    <p:sldId id="302" r:id="rId10"/>
    <p:sldId id="305" r:id="rId11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FF00"/>
    <a:srgbClr val="33CC33"/>
    <a:srgbClr val="FF9900"/>
    <a:srgbClr val="CC99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4530E2-C957-4E1C-A2B5-382D620A8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D4FA9-187F-4D50-8BB1-FD57E764283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0B716-6F25-4C36-9687-C811E50248D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C68C2-B8D7-46E9-A1BA-669F9EF175B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DCB57-2DDC-4654-A371-11914822515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51718-D5B7-4553-AA75-76BC5327D5E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C9A6B-43F9-435E-AAC5-D6CD1BDEEB6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DFF69-9E8B-451E-9B29-F06D0B3B1EA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21DD-B1CD-4727-ACF5-1D427450F686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jpeg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13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The Hall Effect.</a:t>
            </a:r>
          </a:p>
          <a:p>
            <a:pPr lvl="1"/>
            <a:r>
              <a:rPr lang="en-GB" dirty="0" smtClean="0"/>
              <a:t>The Cathode Ray Tube.</a:t>
            </a:r>
          </a:p>
          <a:p>
            <a:pPr lvl="1"/>
            <a:r>
              <a:rPr lang="en-GB" dirty="0" smtClean="0"/>
              <a:t>The force on a current carrying wire and the electric motor.</a:t>
            </a:r>
          </a:p>
          <a:p>
            <a:pPr lvl="1"/>
            <a:r>
              <a:rPr lang="en-GB" dirty="0" smtClean="0"/>
              <a:t>Magnetic dipole moments.</a:t>
            </a:r>
          </a:p>
          <a:p>
            <a:pPr lvl="1"/>
            <a:r>
              <a:rPr lang="en-GB" dirty="0" smtClean="0"/>
              <a:t>The galvanometer.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How can the Hall Effect be used to determine the density of charge carriers in a conductor?</a:t>
            </a:r>
          </a:p>
          <a:p>
            <a:r>
              <a:rPr lang="en-GB" dirty="0" smtClean="0"/>
              <a:t>Explain the functioning of a Cathode Ray Tube.</a:t>
            </a:r>
          </a:p>
          <a:p>
            <a:r>
              <a:rPr lang="en-GB" dirty="0" smtClean="0"/>
              <a:t>Show how the force on a wire carrying a current in a magnetic field,  	         , is related to the force on the charge carriers in the wire,</a:t>
            </a:r>
          </a:p>
        </p:txBody>
      </p:sp>
      <p:graphicFrame>
        <p:nvGraphicFramePr>
          <p:cNvPr id="30723" name="Object 10"/>
          <p:cNvGraphicFramePr>
            <a:graphicFrameLocks noChangeAspect="1"/>
          </p:cNvGraphicFramePr>
          <p:nvPr/>
        </p:nvGraphicFramePr>
        <p:xfrm>
          <a:off x="5442077" y="4503738"/>
          <a:ext cx="1155700" cy="355600"/>
        </p:xfrm>
        <a:graphic>
          <a:graphicData uri="http://schemas.openxmlformats.org/presentationml/2006/ole">
            <p:oleObj spid="_x0000_s30723" name="Equation" r:id="rId4" imgW="1155600" imgH="355320" progId="Equation.DSMT4">
              <p:embed/>
            </p:oleObj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5461318" y="5140008"/>
          <a:ext cx="1104900" cy="342900"/>
        </p:xfrm>
        <a:graphic>
          <a:graphicData uri="http://schemas.openxmlformats.org/presentationml/2006/ole">
            <p:oleObj spid="_x0000_s30724" name="Equation" r:id="rId5" imgW="110484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Galvanometer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Use magnetic dipole induced by current in loop in uniform B field to measure current.</a:t>
            </a:r>
          </a:p>
          <a:p>
            <a:pPr eaLnBrk="1" hangingPunct="1"/>
            <a:endParaRPr lang="en-GB" sz="20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Spring (“Sp”) used to provide torque opposite to that due to current.</a:t>
            </a:r>
          </a:p>
          <a:p>
            <a:pPr eaLnBrk="1" hangingPunct="1"/>
            <a:r>
              <a:rPr lang="en-GB" sz="2000" smtClean="0"/>
              <a:t>Equilibrium position when torque due to current equal and opposite to that due to spring.</a:t>
            </a:r>
          </a:p>
          <a:p>
            <a:pPr eaLnBrk="1" hangingPunct="1"/>
            <a:r>
              <a:rPr lang="en-GB" sz="2000" smtClean="0"/>
              <a:t>Hence ammeter: may need small resistance in parallel with galvanometer to adjust full scale deflection to appropriate range.</a:t>
            </a:r>
          </a:p>
          <a:p>
            <a:pPr eaLnBrk="1" hangingPunct="1"/>
            <a:r>
              <a:rPr lang="en-GB" sz="2000" smtClean="0"/>
              <a:t>Voltmeter can be constructed by adding large resistance in series with galvanometer.</a:t>
            </a:r>
          </a:p>
        </p:txBody>
      </p:sp>
      <p:pic>
        <p:nvPicPr>
          <p:cNvPr id="922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675" y="2508250"/>
            <a:ext cx="2741613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Crossed Electric and Magnetic Fields: Hall Effect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Hall Effect.</a:t>
            </a:r>
          </a:p>
          <a:p>
            <a:pPr eaLnBrk="1" hangingPunct="1"/>
            <a:r>
              <a:rPr lang="en-GB" sz="2000" smtClean="0"/>
              <a:t>Consider a copper strip carrying a current i in a magnetic field.</a:t>
            </a:r>
          </a:p>
        </p:txBody>
      </p:sp>
      <p:sp>
        <p:nvSpPr>
          <p:cNvPr id="1036" name="Rectangle 6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Electrons forced to RHS of strip, establishing E field which opposes magnetic force; at equilibrium:</a:t>
            </a:r>
          </a:p>
        </p:txBody>
      </p:sp>
      <p:grpSp>
        <p:nvGrpSpPr>
          <p:cNvPr id="1037" name="Group 111"/>
          <p:cNvGrpSpPr>
            <a:grpSpLocks/>
          </p:cNvGrpSpPr>
          <p:nvPr/>
        </p:nvGrpSpPr>
        <p:grpSpPr bwMode="auto">
          <a:xfrm>
            <a:off x="184150" y="2543175"/>
            <a:ext cx="4160838" cy="4221163"/>
            <a:chOff x="116" y="1522"/>
            <a:chExt cx="2621" cy="2659"/>
          </a:xfrm>
        </p:grpSpPr>
        <p:sp>
          <p:nvSpPr>
            <p:cNvPr id="1076" name="Rectangle 6"/>
            <p:cNvSpPr>
              <a:spLocks noChangeArrowheads="1"/>
            </p:cNvSpPr>
            <p:nvPr/>
          </p:nvSpPr>
          <p:spPr bwMode="auto">
            <a:xfrm>
              <a:off x="1170" y="2016"/>
              <a:ext cx="528" cy="14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Text Box 7"/>
            <p:cNvSpPr txBox="1">
              <a:spLocks noChangeArrowheads="1"/>
            </p:cNvSpPr>
            <p:nvPr/>
          </p:nvSpPr>
          <p:spPr bwMode="auto">
            <a:xfrm>
              <a:off x="1315" y="34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</a:t>
              </a:r>
            </a:p>
          </p:txBody>
        </p:sp>
        <p:sp>
          <p:nvSpPr>
            <p:cNvPr id="1078" name="Line 9"/>
            <p:cNvSpPr>
              <a:spLocks noChangeShapeType="1"/>
            </p:cNvSpPr>
            <p:nvPr/>
          </p:nvSpPr>
          <p:spPr bwMode="auto">
            <a:xfrm>
              <a:off x="1168" y="351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Line 10"/>
            <p:cNvSpPr>
              <a:spLocks noChangeShapeType="1"/>
            </p:cNvSpPr>
            <p:nvPr/>
          </p:nvSpPr>
          <p:spPr bwMode="auto">
            <a:xfrm>
              <a:off x="1420" y="15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Text Box 11"/>
            <p:cNvSpPr txBox="1">
              <a:spLocks noChangeArrowheads="1"/>
            </p:cNvSpPr>
            <p:nvPr/>
          </p:nvSpPr>
          <p:spPr bwMode="auto">
            <a:xfrm>
              <a:off x="1398" y="162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81" name="Line 12"/>
            <p:cNvSpPr>
              <a:spLocks noChangeShapeType="1"/>
            </p:cNvSpPr>
            <p:nvPr/>
          </p:nvSpPr>
          <p:spPr bwMode="auto">
            <a:xfrm>
              <a:off x="1431" y="3749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Text Box 13"/>
            <p:cNvSpPr txBox="1">
              <a:spLocks noChangeArrowheads="1"/>
            </p:cNvSpPr>
            <p:nvPr/>
          </p:nvSpPr>
          <p:spPr bwMode="auto">
            <a:xfrm>
              <a:off x="1409" y="383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083" name="Group 52"/>
            <p:cNvGrpSpPr>
              <a:grpSpLocks/>
            </p:cNvGrpSpPr>
            <p:nvPr/>
          </p:nvGrpSpPr>
          <p:grpSpPr bwMode="auto">
            <a:xfrm>
              <a:off x="116" y="1522"/>
              <a:ext cx="2621" cy="2622"/>
              <a:chOff x="1906" y="1522"/>
              <a:chExt cx="2621" cy="2622"/>
            </a:xfrm>
          </p:grpSpPr>
          <p:grpSp>
            <p:nvGrpSpPr>
              <p:cNvPr id="1090" name="Group 23"/>
              <p:cNvGrpSpPr>
                <a:grpSpLocks/>
              </p:cNvGrpSpPr>
              <p:nvPr/>
            </p:nvGrpSpPr>
            <p:grpSpPr bwMode="auto">
              <a:xfrm>
                <a:off x="1907" y="1522"/>
                <a:ext cx="2620" cy="251"/>
                <a:chOff x="3185" y="1806"/>
                <a:chExt cx="2620" cy="251"/>
              </a:xfrm>
            </p:grpSpPr>
            <p:sp>
              <p:nvSpPr>
                <p:cNvPr id="110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1" name="Group 28"/>
              <p:cNvGrpSpPr>
                <a:grpSpLocks/>
              </p:cNvGrpSpPr>
              <p:nvPr/>
            </p:nvGrpSpPr>
            <p:grpSpPr bwMode="auto">
              <a:xfrm>
                <a:off x="1907" y="2333"/>
                <a:ext cx="2620" cy="251"/>
                <a:chOff x="3185" y="1806"/>
                <a:chExt cx="2620" cy="251"/>
              </a:xfrm>
            </p:grpSpPr>
            <p:sp>
              <p:nvSpPr>
                <p:cNvPr id="110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2" name="Group 33"/>
              <p:cNvGrpSpPr>
                <a:grpSpLocks/>
              </p:cNvGrpSpPr>
              <p:nvPr/>
            </p:nvGrpSpPr>
            <p:grpSpPr bwMode="auto">
              <a:xfrm>
                <a:off x="1906" y="3111"/>
                <a:ext cx="2620" cy="251"/>
                <a:chOff x="3185" y="1806"/>
                <a:chExt cx="2620" cy="251"/>
              </a:xfrm>
            </p:grpSpPr>
            <p:sp>
              <p:nvSpPr>
                <p:cNvPr id="109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1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93" name="Group 38"/>
              <p:cNvGrpSpPr>
                <a:grpSpLocks/>
              </p:cNvGrpSpPr>
              <p:nvPr/>
            </p:nvGrpSpPr>
            <p:grpSpPr bwMode="auto">
              <a:xfrm>
                <a:off x="1907" y="3893"/>
                <a:ext cx="2620" cy="251"/>
                <a:chOff x="3185" y="1806"/>
                <a:chExt cx="2620" cy="251"/>
              </a:xfrm>
            </p:grpSpPr>
            <p:sp>
              <p:nvSpPr>
                <p:cNvPr id="109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5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6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9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aphicFrame>
            <p:nvGraphicFramePr>
              <p:cNvPr id="1033" name="Object 43"/>
              <p:cNvGraphicFramePr>
                <a:graphicFrameLocks noChangeAspect="1"/>
              </p:cNvGraphicFramePr>
              <p:nvPr/>
            </p:nvGraphicFramePr>
            <p:xfrm>
              <a:off x="2076" y="2348"/>
              <a:ext cx="128" cy="176"/>
            </p:xfrm>
            <a:graphic>
              <a:graphicData uri="http://schemas.openxmlformats.org/presentationml/2006/ole">
                <p:oleObj spid="_x0000_s1033" name="Equation" r:id="rId4" imgW="203040" imgH="279360" progId="Equation.DSMT4">
                  <p:embed/>
                </p:oleObj>
              </a:graphicData>
            </a:graphic>
          </p:graphicFrame>
        </p:grpSp>
        <p:grpSp>
          <p:nvGrpSpPr>
            <p:cNvPr id="1084" name="Group 102"/>
            <p:cNvGrpSpPr>
              <a:grpSpLocks/>
            </p:cNvGrpSpPr>
            <p:nvPr/>
          </p:nvGrpSpPr>
          <p:grpSpPr bwMode="auto">
            <a:xfrm>
              <a:off x="1246" y="2442"/>
              <a:ext cx="462" cy="937"/>
              <a:chOff x="1166" y="2442"/>
              <a:chExt cx="462" cy="937"/>
            </a:xfrm>
          </p:grpSpPr>
          <p:grpSp>
            <p:nvGrpSpPr>
              <p:cNvPr id="1085" name="Group 59"/>
              <p:cNvGrpSpPr>
                <a:grpSpLocks/>
              </p:cNvGrpSpPr>
              <p:nvPr/>
            </p:nvGrpSpPr>
            <p:grpSpPr bwMode="auto">
              <a:xfrm>
                <a:off x="1166" y="2662"/>
                <a:ext cx="462" cy="717"/>
                <a:chOff x="3916" y="2242"/>
                <a:chExt cx="462" cy="717"/>
              </a:xfrm>
            </p:grpSpPr>
            <p:sp>
              <p:nvSpPr>
                <p:cNvPr id="1087" name="Oval 54"/>
                <p:cNvSpPr>
                  <a:spLocks noChangeArrowheads="1"/>
                </p:cNvSpPr>
                <p:nvPr/>
              </p:nvSpPr>
              <p:spPr bwMode="auto">
                <a:xfrm>
                  <a:off x="4051" y="2659"/>
                  <a:ext cx="106" cy="10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sp>
              <p:nvSpPr>
                <p:cNvPr id="1088" name="Line 55"/>
                <p:cNvSpPr>
                  <a:spLocks noChangeShapeType="1"/>
                </p:cNvSpPr>
                <p:nvPr/>
              </p:nvSpPr>
              <p:spPr bwMode="auto">
                <a:xfrm>
                  <a:off x="4166" y="2717"/>
                  <a:ext cx="212" cy="0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89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3903" y="2444"/>
                  <a:ext cx="4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1031" name="Object 57"/>
                <p:cNvGraphicFramePr>
                  <a:graphicFrameLocks noChangeAspect="1"/>
                </p:cNvGraphicFramePr>
                <p:nvPr/>
              </p:nvGraphicFramePr>
              <p:xfrm>
                <a:off x="4199" y="2735"/>
                <a:ext cx="160" cy="224"/>
              </p:xfrm>
              <a:graphic>
                <a:graphicData uri="http://schemas.openxmlformats.org/presentationml/2006/ole">
                  <p:oleObj spid="_x0000_s1031" name="Equation" r:id="rId5" imgW="253800" imgH="355320" progId="Equation.DSMT4">
                    <p:embed/>
                  </p:oleObj>
                </a:graphicData>
              </a:graphic>
            </p:graphicFrame>
            <p:graphicFrame>
              <p:nvGraphicFramePr>
                <p:cNvPr id="1032" name="Object 58"/>
                <p:cNvGraphicFramePr>
                  <a:graphicFrameLocks noChangeAspect="1"/>
                </p:cNvGraphicFramePr>
                <p:nvPr/>
              </p:nvGraphicFramePr>
              <p:xfrm>
                <a:off x="3916" y="2385"/>
                <a:ext cx="169" cy="208"/>
              </p:xfrm>
              <a:graphic>
                <a:graphicData uri="http://schemas.openxmlformats.org/presentationml/2006/ole">
                  <p:oleObj spid="_x0000_s1032" name="Equation" r:id="rId6" imgW="266400" imgH="330120" progId="Equation.DSMT4">
                    <p:embed/>
                  </p:oleObj>
                </a:graphicData>
              </a:graphic>
            </p:graphicFrame>
          </p:grpSp>
          <p:sp>
            <p:nvSpPr>
              <p:cNvPr id="1086" name="Freeform 60"/>
              <p:cNvSpPr>
                <a:spLocks/>
              </p:cNvSpPr>
              <p:nvPr/>
            </p:nvSpPr>
            <p:spPr bwMode="auto">
              <a:xfrm>
                <a:off x="1359" y="2442"/>
                <a:ext cx="163" cy="623"/>
              </a:xfrm>
              <a:custGeom>
                <a:avLst/>
                <a:gdLst>
                  <a:gd name="T0" fmla="*/ 0 w 173"/>
                  <a:gd name="T1" fmla="*/ 623 h 960"/>
                  <a:gd name="T2" fmla="*/ 9 w 173"/>
                  <a:gd name="T3" fmla="*/ 417 h 960"/>
                  <a:gd name="T4" fmla="*/ 55 w 173"/>
                  <a:gd name="T5" fmla="*/ 175 h 960"/>
                  <a:gd name="T6" fmla="*/ 163 w 173"/>
                  <a:gd name="T7" fmla="*/ 0 h 9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3"/>
                  <a:gd name="T13" fmla="*/ 0 h 960"/>
                  <a:gd name="T14" fmla="*/ 173 w 173"/>
                  <a:gd name="T15" fmla="*/ 960 h 9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3" h="960">
                    <a:moveTo>
                      <a:pt x="0" y="960"/>
                    </a:moveTo>
                    <a:cubicBezTo>
                      <a:pt x="0" y="859"/>
                      <a:pt x="0" y="758"/>
                      <a:pt x="10" y="643"/>
                    </a:cubicBezTo>
                    <a:cubicBezTo>
                      <a:pt x="20" y="528"/>
                      <a:pt x="31" y="376"/>
                      <a:pt x="58" y="269"/>
                    </a:cubicBezTo>
                    <a:cubicBezTo>
                      <a:pt x="85" y="162"/>
                      <a:pt x="129" y="81"/>
                      <a:pt x="173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38" name="Group 118"/>
          <p:cNvGrpSpPr>
            <a:grpSpLocks/>
          </p:cNvGrpSpPr>
          <p:nvPr/>
        </p:nvGrpSpPr>
        <p:grpSpPr bwMode="auto">
          <a:xfrm>
            <a:off x="5395913" y="2547938"/>
            <a:ext cx="4160837" cy="4221162"/>
            <a:chOff x="3399" y="1605"/>
            <a:chExt cx="2621" cy="2659"/>
          </a:xfrm>
        </p:grpSpPr>
        <p:sp>
          <p:nvSpPr>
            <p:cNvPr id="1039" name="Rectangle 65"/>
            <p:cNvSpPr>
              <a:spLocks noChangeArrowheads="1"/>
            </p:cNvSpPr>
            <p:nvPr/>
          </p:nvSpPr>
          <p:spPr bwMode="auto">
            <a:xfrm>
              <a:off x="4453" y="2099"/>
              <a:ext cx="528" cy="14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Text Box 66"/>
            <p:cNvSpPr txBox="1">
              <a:spLocks noChangeArrowheads="1"/>
            </p:cNvSpPr>
            <p:nvPr/>
          </p:nvSpPr>
          <p:spPr bwMode="auto">
            <a:xfrm>
              <a:off x="4598" y="356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d</a:t>
              </a:r>
            </a:p>
          </p:txBody>
        </p:sp>
        <p:sp>
          <p:nvSpPr>
            <p:cNvPr id="1041" name="Line 67"/>
            <p:cNvSpPr>
              <a:spLocks noChangeShapeType="1"/>
            </p:cNvSpPr>
            <p:nvPr/>
          </p:nvSpPr>
          <p:spPr bwMode="auto">
            <a:xfrm>
              <a:off x="4451" y="3599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Line 68"/>
            <p:cNvSpPr>
              <a:spLocks noChangeShapeType="1"/>
            </p:cNvSpPr>
            <p:nvPr/>
          </p:nvSpPr>
          <p:spPr bwMode="auto">
            <a:xfrm>
              <a:off x="4703" y="163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Text Box 69"/>
            <p:cNvSpPr txBox="1">
              <a:spLocks noChangeArrowheads="1"/>
            </p:cNvSpPr>
            <p:nvPr/>
          </p:nvSpPr>
          <p:spPr bwMode="auto">
            <a:xfrm>
              <a:off x="4681" y="171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44" name="Line 70"/>
            <p:cNvSpPr>
              <a:spLocks noChangeShapeType="1"/>
            </p:cNvSpPr>
            <p:nvPr/>
          </p:nvSpPr>
          <p:spPr bwMode="auto">
            <a:xfrm>
              <a:off x="4714" y="3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Text Box 71"/>
            <p:cNvSpPr txBox="1">
              <a:spLocks noChangeArrowheads="1"/>
            </p:cNvSpPr>
            <p:nvPr/>
          </p:nvSpPr>
          <p:spPr bwMode="auto">
            <a:xfrm>
              <a:off x="4692" y="391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046" name="Group 72"/>
            <p:cNvGrpSpPr>
              <a:grpSpLocks/>
            </p:cNvGrpSpPr>
            <p:nvPr/>
          </p:nvGrpSpPr>
          <p:grpSpPr bwMode="auto">
            <a:xfrm>
              <a:off x="3399" y="1605"/>
              <a:ext cx="2621" cy="2622"/>
              <a:chOff x="1906" y="1522"/>
              <a:chExt cx="2621" cy="2622"/>
            </a:xfrm>
          </p:grpSpPr>
          <p:grpSp>
            <p:nvGrpSpPr>
              <p:cNvPr id="1056" name="Group 73"/>
              <p:cNvGrpSpPr>
                <a:grpSpLocks/>
              </p:cNvGrpSpPr>
              <p:nvPr/>
            </p:nvGrpSpPr>
            <p:grpSpPr bwMode="auto">
              <a:xfrm>
                <a:off x="1907" y="1522"/>
                <a:ext cx="2620" cy="251"/>
                <a:chOff x="3185" y="1806"/>
                <a:chExt cx="2620" cy="251"/>
              </a:xfrm>
            </p:grpSpPr>
            <p:sp>
              <p:nvSpPr>
                <p:cNvPr id="107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7" name="Group 78"/>
              <p:cNvGrpSpPr>
                <a:grpSpLocks/>
              </p:cNvGrpSpPr>
              <p:nvPr/>
            </p:nvGrpSpPr>
            <p:grpSpPr bwMode="auto">
              <a:xfrm>
                <a:off x="1907" y="2333"/>
                <a:ext cx="2620" cy="251"/>
                <a:chOff x="3185" y="1806"/>
                <a:chExt cx="2620" cy="251"/>
              </a:xfrm>
            </p:grpSpPr>
            <p:sp>
              <p:nvSpPr>
                <p:cNvPr id="106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9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0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7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8" name="Group 83"/>
              <p:cNvGrpSpPr>
                <a:grpSpLocks/>
              </p:cNvGrpSpPr>
              <p:nvPr/>
            </p:nvGrpSpPr>
            <p:grpSpPr bwMode="auto">
              <a:xfrm>
                <a:off x="1906" y="3111"/>
                <a:ext cx="2620" cy="251"/>
                <a:chOff x="3185" y="1806"/>
                <a:chExt cx="2620" cy="251"/>
              </a:xfrm>
            </p:grpSpPr>
            <p:sp>
              <p:nvSpPr>
                <p:cNvPr id="106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1059" name="Group 88"/>
              <p:cNvGrpSpPr>
                <a:grpSpLocks/>
              </p:cNvGrpSpPr>
              <p:nvPr/>
            </p:nvGrpSpPr>
            <p:grpSpPr bwMode="auto">
              <a:xfrm>
                <a:off x="1907" y="3893"/>
                <a:ext cx="2620" cy="251"/>
                <a:chOff x="3185" y="1806"/>
                <a:chExt cx="2620" cy="251"/>
              </a:xfrm>
            </p:grpSpPr>
            <p:sp>
              <p:nvSpPr>
                <p:cNvPr id="106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185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984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2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5582" y="1806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106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83" y="1807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CC33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aphicFrame>
            <p:nvGraphicFramePr>
              <p:cNvPr id="1030" name="Object 93"/>
              <p:cNvGraphicFramePr>
                <a:graphicFrameLocks noChangeAspect="1"/>
              </p:cNvGraphicFramePr>
              <p:nvPr/>
            </p:nvGraphicFramePr>
            <p:xfrm>
              <a:off x="2076" y="2348"/>
              <a:ext cx="128" cy="176"/>
            </p:xfrm>
            <a:graphic>
              <a:graphicData uri="http://schemas.openxmlformats.org/presentationml/2006/ole">
                <p:oleObj spid="_x0000_s1030" name="Equation" r:id="rId7" imgW="203040" imgH="279360" progId="Equation.DSMT4">
                  <p:embed/>
                </p:oleObj>
              </a:graphicData>
            </a:graphic>
          </p:graphicFrame>
        </p:grpSp>
        <p:sp>
          <p:nvSpPr>
            <p:cNvPr id="1047" name="Oval 96"/>
            <p:cNvSpPr>
              <a:spLocks noChangeArrowheads="1"/>
            </p:cNvSpPr>
            <p:nvPr/>
          </p:nvSpPr>
          <p:spPr bwMode="auto">
            <a:xfrm>
              <a:off x="4664" y="3162"/>
              <a:ext cx="106" cy="1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48" name="Line 97"/>
            <p:cNvSpPr>
              <a:spLocks noChangeShapeType="1"/>
            </p:cNvSpPr>
            <p:nvPr/>
          </p:nvSpPr>
          <p:spPr bwMode="auto">
            <a:xfrm>
              <a:off x="4779" y="3220"/>
              <a:ext cx="212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98"/>
            <p:cNvSpPr>
              <a:spLocks noChangeShapeType="1"/>
            </p:cNvSpPr>
            <p:nvPr/>
          </p:nvSpPr>
          <p:spPr bwMode="auto">
            <a:xfrm rot="-5400000">
              <a:off x="4516" y="2947"/>
              <a:ext cx="4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6" name="Object 99"/>
            <p:cNvGraphicFramePr>
              <a:graphicFrameLocks noChangeAspect="1"/>
            </p:cNvGraphicFramePr>
            <p:nvPr/>
          </p:nvGraphicFramePr>
          <p:xfrm>
            <a:off x="4812" y="3238"/>
            <a:ext cx="160" cy="224"/>
          </p:xfrm>
          <a:graphic>
            <a:graphicData uri="http://schemas.openxmlformats.org/presentationml/2006/ole">
              <p:oleObj spid="_x0000_s1026" name="Equation" r:id="rId8" imgW="253800" imgH="355320" progId="Equation.DSMT4">
                <p:embed/>
              </p:oleObj>
            </a:graphicData>
          </a:graphic>
        </p:graphicFrame>
        <p:graphicFrame>
          <p:nvGraphicFramePr>
            <p:cNvPr id="1027" name="Object 100"/>
            <p:cNvGraphicFramePr>
              <a:graphicFrameLocks noChangeAspect="1"/>
            </p:cNvGraphicFramePr>
            <p:nvPr/>
          </p:nvGraphicFramePr>
          <p:xfrm>
            <a:off x="4529" y="2888"/>
            <a:ext cx="169" cy="208"/>
          </p:xfrm>
          <a:graphic>
            <a:graphicData uri="http://schemas.openxmlformats.org/presentationml/2006/ole">
              <p:oleObj spid="_x0000_s1027" name="Equation" r:id="rId9" imgW="266400" imgH="330120" progId="Equation.DSMT4">
                <p:embed/>
              </p:oleObj>
            </a:graphicData>
          </a:graphic>
        </p:graphicFrame>
        <p:sp>
          <p:nvSpPr>
            <p:cNvPr id="1050" name="Line 103"/>
            <p:cNvSpPr>
              <a:spLocks noChangeShapeType="1"/>
            </p:cNvSpPr>
            <p:nvPr/>
          </p:nvSpPr>
          <p:spPr bwMode="auto">
            <a:xfrm>
              <a:off x="4715" y="2356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Line 104"/>
            <p:cNvSpPr>
              <a:spLocks noChangeShapeType="1"/>
            </p:cNvSpPr>
            <p:nvPr/>
          </p:nvSpPr>
          <p:spPr bwMode="auto">
            <a:xfrm flipH="1">
              <a:off x="4442" y="3213"/>
              <a:ext cx="21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8" name="Object 105"/>
            <p:cNvGraphicFramePr>
              <a:graphicFrameLocks noChangeAspect="1"/>
            </p:cNvGraphicFramePr>
            <p:nvPr/>
          </p:nvGraphicFramePr>
          <p:xfrm>
            <a:off x="4525" y="3241"/>
            <a:ext cx="160" cy="224"/>
          </p:xfrm>
          <a:graphic>
            <a:graphicData uri="http://schemas.openxmlformats.org/presentationml/2006/ole">
              <p:oleObj spid="_x0000_s1028" name="Equation" r:id="rId10" imgW="253800" imgH="355320" progId="Equation.DSMT4">
                <p:embed/>
              </p:oleObj>
            </a:graphicData>
          </a:graphic>
        </p:graphicFrame>
        <p:sp>
          <p:nvSpPr>
            <p:cNvPr id="1052" name="Line 107"/>
            <p:cNvSpPr>
              <a:spLocks noChangeShapeType="1"/>
            </p:cNvSpPr>
            <p:nvPr/>
          </p:nvSpPr>
          <p:spPr bwMode="auto">
            <a:xfrm>
              <a:off x="4494" y="2300"/>
              <a:ext cx="44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1029" name="Object 110"/>
            <p:cNvGraphicFramePr>
              <a:graphicFrameLocks noChangeAspect="1"/>
            </p:cNvGraphicFramePr>
            <p:nvPr/>
          </p:nvGraphicFramePr>
          <p:xfrm>
            <a:off x="4531" y="2324"/>
            <a:ext cx="128" cy="176"/>
          </p:xfrm>
          <a:graphic>
            <a:graphicData uri="http://schemas.openxmlformats.org/presentationml/2006/ole">
              <p:oleObj spid="_x0000_s1029" name="Equation" r:id="rId11" imgW="203040" imgH="279360" progId="Equation.DSMT4">
                <p:embed/>
              </p:oleObj>
            </a:graphicData>
          </a:graphic>
        </p:graphicFrame>
        <p:sp>
          <p:nvSpPr>
            <p:cNvPr id="1053" name="Line 115"/>
            <p:cNvSpPr>
              <a:spLocks noChangeShapeType="1"/>
            </p:cNvSpPr>
            <p:nvPr/>
          </p:nvSpPr>
          <p:spPr bwMode="auto">
            <a:xfrm flipH="1">
              <a:off x="4430" y="2190"/>
              <a:ext cx="5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Text Box 116"/>
            <p:cNvSpPr txBox="1">
              <a:spLocks noChangeArrowheads="1"/>
            </p:cNvSpPr>
            <p:nvPr/>
          </p:nvSpPr>
          <p:spPr bwMode="auto">
            <a:xfrm>
              <a:off x="4976" y="1755"/>
              <a:ext cx="7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</a:t>
              </a:r>
              <a:br>
                <a:rPr lang="en-GB"/>
              </a:br>
              <a:r>
                <a:rPr lang="en-GB"/>
                <a:t>diff. V</a:t>
              </a:r>
            </a:p>
          </p:txBody>
        </p:sp>
        <p:sp>
          <p:nvSpPr>
            <p:cNvPr id="1055" name="Freeform 117"/>
            <p:cNvSpPr>
              <a:spLocks/>
            </p:cNvSpPr>
            <p:nvPr/>
          </p:nvSpPr>
          <p:spPr bwMode="auto">
            <a:xfrm>
              <a:off x="4790" y="1993"/>
              <a:ext cx="250" cy="196"/>
            </a:xfrm>
            <a:custGeom>
              <a:avLst/>
              <a:gdLst>
                <a:gd name="T0" fmla="*/ 250 w 250"/>
                <a:gd name="T1" fmla="*/ 4 h 196"/>
                <a:gd name="T2" fmla="*/ 116 w 250"/>
                <a:gd name="T3" fmla="*/ 13 h 196"/>
                <a:gd name="T4" fmla="*/ 39 w 250"/>
                <a:gd name="T5" fmla="*/ 81 h 196"/>
                <a:gd name="T6" fmla="*/ 0 w 250"/>
                <a:gd name="T7" fmla="*/ 196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"/>
                <a:gd name="T13" fmla="*/ 0 h 196"/>
                <a:gd name="T14" fmla="*/ 250 w 250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" h="196">
                  <a:moveTo>
                    <a:pt x="250" y="4"/>
                  </a:moveTo>
                  <a:cubicBezTo>
                    <a:pt x="200" y="2"/>
                    <a:pt x="151" y="0"/>
                    <a:pt x="116" y="13"/>
                  </a:cubicBezTo>
                  <a:cubicBezTo>
                    <a:pt x="81" y="26"/>
                    <a:pt x="58" y="51"/>
                    <a:pt x="39" y="81"/>
                  </a:cubicBezTo>
                  <a:cubicBezTo>
                    <a:pt x="20" y="111"/>
                    <a:pt x="10" y="153"/>
                    <a:pt x="0" y="1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Hall Effect</a:t>
            </a: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49775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At equilibrium, the Hall potential difference, V, across the strip gives rise to the field E = V/d.</a:t>
            </a:r>
          </a:p>
          <a:p>
            <a:pPr eaLnBrk="1" hangingPunct="1"/>
            <a:r>
              <a:rPr lang="en-GB" sz="2000" smtClean="0"/>
              <a:t>Equating the magnetic and electric forces: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know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Here, A is the cross-sectional area of the strip and J = i/A.</a:t>
            </a:r>
          </a:p>
          <a:p>
            <a:pPr eaLnBrk="1" hangingPunct="1"/>
            <a:r>
              <a:rPr lang="en-GB" sz="2000" smtClean="0"/>
              <a:t>if the strip’s thickness is t,  A = t</a:t>
            </a:r>
            <a:r>
              <a:rPr lang="en-GB" sz="2000" baseline="30000" smtClean="0"/>
              <a:t> </a:t>
            </a:r>
            <a:r>
              <a:rPr lang="en-GB" sz="2000" smtClean="0"/>
              <a:t>d, so</a:t>
            </a:r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Hence n, the number of charge carriers per unit volume, can be measured.</a:t>
            </a:r>
          </a:p>
          <a:p>
            <a:pPr eaLnBrk="1" hangingPunct="1"/>
            <a:r>
              <a:rPr lang="en-GB" sz="2000" smtClean="0"/>
              <a:t>The Hall Effect can also be used to measure magnetic field strengths, rewrite expression</a:t>
            </a:r>
            <a:br>
              <a:rPr lang="en-GB" sz="2000" smtClean="0"/>
            </a:br>
            <a:r>
              <a:rPr lang="en-GB" sz="2000" smtClean="0"/>
              <a:t>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By moving the probe through a B field in the direction opposite to the drift of the charge carriers and adjusting the speed until the Hall potential is zero, v</a:t>
            </a:r>
            <a:r>
              <a:rPr lang="en-GB" sz="2000" baseline="-25000" smtClean="0"/>
              <a:t>d</a:t>
            </a:r>
            <a:r>
              <a:rPr lang="en-GB" sz="2000" smtClean="0"/>
              <a:t> can be measured.</a:t>
            </a:r>
          </a:p>
          <a:p>
            <a:pPr eaLnBrk="1" hangingPunct="1"/>
            <a:r>
              <a:rPr lang="en-GB" sz="2000" smtClean="0"/>
              <a:t>Can the Hall Effect be used to determine the sign of the charge carriers?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28688" y="3089275"/>
          <a:ext cx="2336800" cy="635000"/>
        </p:xfrm>
        <a:graphic>
          <a:graphicData uri="http://schemas.openxmlformats.org/presentationml/2006/ole">
            <p:oleObj spid="_x0000_s2050" name="Equation" r:id="rId4" imgW="2336760" imgH="63468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020888" y="3671888"/>
          <a:ext cx="1638300" cy="635000"/>
        </p:xfrm>
        <a:graphic>
          <a:graphicData uri="http://schemas.openxmlformats.org/presentationml/2006/ole">
            <p:oleObj spid="_x0000_s2051" name="Equation" r:id="rId5" imgW="1638000" imgH="63468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479550" y="5476207"/>
          <a:ext cx="2197100" cy="1295400"/>
        </p:xfrm>
        <a:graphic>
          <a:graphicData uri="http://schemas.openxmlformats.org/presentationml/2006/ole">
            <p:oleObj spid="_x0000_s2052" name="Equation" r:id="rId6" imgW="2197080" imgH="129528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5525036" y="3506788"/>
          <a:ext cx="2400300" cy="609600"/>
        </p:xfrm>
        <a:graphic>
          <a:graphicData uri="http://schemas.openxmlformats.org/presentationml/2006/ole">
            <p:oleObj spid="_x0000_s2053" name="Equation" r:id="rId7" imgW="24001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Crossed Fields: Cathode Ray Tube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939925"/>
            <a:ext cx="9663113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025" y="2855913"/>
            <a:ext cx="2597150" cy="392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on a Current Carrying Wire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flexible wire passing between poles of magnet: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 current, no deflection; current upwards, deflection to right; downwards deflection to left.</a:t>
            </a:r>
          </a:p>
          <a:p>
            <a:pPr eaLnBrk="1" hangingPunct="1"/>
            <a:r>
              <a:rPr lang="en-GB" sz="2000" smtClean="0"/>
              <a:t>Close-up of section of wire: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 b="6036"/>
          <a:stretch>
            <a:fillRect/>
          </a:stretch>
        </p:blipFill>
        <p:spPr bwMode="auto">
          <a:xfrm>
            <a:off x="762000" y="2244725"/>
            <a:ext cx="36703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 on a Current Carrying Wire: Electric Motor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Force on moving charge,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wire of length 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Hence, for wire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If orientation of wire in B field changes, must calculate force for elements of wire...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...and integrate over wire</a:t>
            </a:r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calculate torque on loop: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Forces</a:t>
            </a:r>
          </a:p>
          <a:p>
            <a:pPr eaLnBrk="1" hangingPunct="1"/>
            <a:r>
              <a:rPr lang="en-GB" sz="2000" smtClean="0"/>
              <a:t>No torque due to forces on ends of loop.</a:t>
            </a:r>
          </a:p>
          <a:p>
            <a:pPr eaLnBrk="1" hangingPunct="1"/>
            <a:r>
              <a:rPr lang="en-GB" sz="2000" smtClean="0"/>
              <a:t>Calculate torque,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baseline="-25000" smtClean="0"/>
              <a:t>1</a:t>
            </a:r>
            <a:r>
              <a:rPr lang="en-GB" sz="2000" smtClean="0"/>
              <a:t>, due to current in long sides of (single) loop.</a:t>
            </a:r>
          </a:p>
          <a:p>
            <a:pPr eaLnBrk="1" hangingPunct="1"/>
            <a:r>
              <a:rPr lang="en-GB" sz="2000" smtClean="0"/>
              <a:t>Length of each long side is a.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35038" y="1893888"/>
          <a:ext cx="1104900" cy="342900"/>
        </p:xfrm>
        <a:graphic>
          <a:graphicData uri="http://schemas.openxmlformats.org/presentationml/2006/ole">
            <p:oleObj spid="_x0000_s3074" name="Equation" r:id="rId4" imgW="1104840" imgH="34272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993775" y="2527300"/>
          <a:ext cx="1346200" cy="698500"/>
        </p:xfrm>
        <a:graphic>
          <a:graphicData uri="http://schemas.openxmlformats.org/presentationml/2006/ole">
            <p:oleObj spid="_x0000_s3075" name="Equation" r:id="rId5" imgW="1346040" imgH="69840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934118" y="3541713"/>
          <a:ext cx="2527300" cy="355600"/>
        </p:xfrm>
        <a:graphic>
          <a:graphicData uri="http://schemas.openxmlformats.org/presentationml/2006/ole">
            <p:oleObj spid="_x0000_s3076" name="Equation" r:id="rId6" imgW="2527200" imgH="35532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915988" y="4806950"/>
          <a:ext cx="1422400" cy="355600"/>
        </p:xfrm>
        <a:graphic>
          <a:graphicData uri="http://schemas.openxmlformats.org/presentationml/2006/ole">
            <p:oleObj spid="_x0000_s3077" name="Equation" r:id="rId7" imgW="1422360" imgH="355320" progId="Equation.DSMT4">
              <p:embed/>
            </p:oleObj>
          </a:graphicData>
        </a:graphic>
      </p:graphicFrame>
      <p:pic>
        <p:nvPicPr>
          <p:cNvPr id="3082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27675" y="2033588"/>
            <a:ext cx="31242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6232525" y="4379913"/>
          <a:ext cx="3314700" cy="342900"/>
        </p:xfrm>
        <a:graphic>
          <a:graphicData uri="http://schemas.openxmlformats.org/presentationml/2006/ole">
            <p:oleObj spid="_x0000_s3078" name="Equation" r:id="rId9" imgW="331452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Motor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 </a:t>
            </a: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Replace single loop with coil of N turns.</a:t>
            </a:r>
          </a:p>
          <a:p>
            <a:pPr eaLnBrk="1" hangingPunct="1"/>
            <a:r>
              <a:rPr lang="en-GB" sz="2000" smtClean="0"/>
              <a:t>Then have N times torque calculated for one loop.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Replace the length and width of the coil (a and b) by the area A = ab.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Note, torque will tend to align </a:t>
            </a:r>
          </a:p>
          <a:p>
            <a:pPr eaLnBrk="1" hangingPunct="1"/>
            <a:r>
              <a:rPr lang="en-GB" sz="2000" smtClean="0"/>
              <a:t>Formula applies to all shapes of flat coil. </a:t>
            </a:r>
          </a:p>
          <a:p>
            <a:pPr eaLnBrk="1" hangingPunct="1"/>
            <a:r>
              <a:rPr lang="en-GB" sz="2000" smtClean="0"/>
              <a:t>In a motor, the current must be reversed as</a:t>
            </a:r>
            <a:br>
              <a:rPr lang="en-GB" sz="2000" smtClean="0"/>
            </a:br>
            <a:r>
              <a:rPr lang="en-GB" sz="2000" smtClean="0"/>
              <a:t>to ensure the torque tends to keep the coil turning. </a:t>
            </a:r>
          </a:p>
        </p:txBody>
      </p:sp>
      <p:pic>
        <p:nvPicPr>
          <p:cNvPr id="4106" name="Picture 6"/>
          <p:cNvPicPr>
            <a:picLocks noChangeAspect="1" noChangeArrowheads="1"/>
          </p:cNvPicPr>
          <p:nvPr/>
        </p:nvPicPr>
        <p:blipFill>
          <a:blip r:embed="rId4" cstate="print"/>
          <a:srcRect l="67674" b="6241"/>
          <a:stretch>
            <a:fillRect/>
          </a:stretch>
        </p:blipFill>
        <p:spPr bwMode="auto">
          <a:xfrm>
            <a:off x="557213" y="2736850"/>
            <a:ext cx="3671887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858838" y="1460500"/>
          <a:ext cx="2755900" cy="939800"/>
        </p:xfrm>
        <a:graphic>
          <a:graphicData uri="http://schemas.openxmlformats.org/presentationml/2006/ole">
            <p:oleObj spid="_x0000_s4098" name="Equation" r:id="rId5" imgW="2755800" imgH="93960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5462588" y="2917825"/>
          <a:ext cx="1828800" cy="304800"/>
        </p:xfrm>
        <a:graphic>
          <a:graphicData uri="http://schemas.openxmlformats.org/presentationml/2006/ole">
            <p:oleObj spid="_x0000_s4099" name="Equation" r:id="rId6" imgW="1828800" imgH="304560" progId="Equation.DSMT4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8610600" y="4197350"/>
          <a:ext cx="1104900" cy="342900"/>
        </p:xfrm>
        <a:graphic>
          <a:graphicData uri="http://schemas.openxmlformats.org/presentationml/2006/ole">
            <p:oleObj spid="_x0000_s4100" name="Equation" r:id="rId7" imgW="1104840" imgH="342720" progId="Equation.DSMT4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6684963" y="5522913"/>
          <a:ext cx="1828800" cy="342900"/>
        </p:xfrm>
        <a:graphic>
          <a:graphicData uri="http://schemas.openxmlformats.org/presentationml/2006/ole">
            <p:oleObj spid="_x0000_s4101" name="Equation" r:id="rId8" imgW="1828800" imgH="342720" progId="Equation.DSMT4">
              <p:embed/>
            </p:oleObj>
          </a:graphicData>
        </a:graphic>
      </p:graphicFrame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5516179" y="3871913"/>
          <a:ext cx="3136900" cy="304800"/>
        </p:xfrm>
        <a:graphic>
          <a:graphicData uri="http://schemas.openxmlformats.org/presentationml/2006/ole">
            <p:oleObj spid="_x0000_s4102" name="Equation" r:id="rId9" imgW="31366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Commutator</a:t>
            </a:r>
            <a:r>
              <a:rPr lang="en-GB" dirty="0" smtClean="0"/>
              <a:t> for Electric motor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Flipping of current performed by “</a:t>
            </a:r>
            <a:r>
              <a:rPr lang="en-GB" dirty="0" err="1" smtClean="0"/>
              <a:t>commutator</a:t>
            </a:r>
            <a:r>
              <a:rPr lang="en-GB" dirty="0" smtClean="0"/>
              <a:t>”: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Current flows in one direction through circuit containing battery.</a:t>
            </a:r>
          </a:p>
          <a:p>
            <a:r>
              <a:rPr lang="en-GB" dirty="0" smtClean="0"/>
              <a:t>“Brushes” at end of loop in magnetic field contact with alternate ends of loop as this rotates, flipping the direction of the current in the loop.</a:t>
            </a:r>
          </a:p>
          <a:p>
            <a:r>
              <a:rPr lang="en-GB" dirty="0" smtClean="0"/>
              <a:t>Direction of torque doesn’t change. </a:t>
            </a:r>
            <a:endParaRPr lang="en-GB" dirty="0"/>
          </a:p>
        </p:txBody>
      </p:sp>
      <p:pic>
        <p:nvPicPr>
          <p:cNvPr id="9" name="Picture 8" descr="Commuta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230" y="2350770"/>
            <a:ext cx="3615690" cy="36156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Magnetic Dipole Moment</a:t>
            </a:r>
          </a:p>
        </p:txBody>
      </p:sp>
      <p:sp>
        <p:nvSpPr>
          <p:cNvPr id="513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quantity (N </a:t>
            </a:r>
            <a:r>
              <a:rPr lang="en-GB" sz="2000" dirty="0" err="1" smtClean="0"/>
              <a:t>i</a:t>
            </a:r>
            <a:r>
              <a:rPr lang="en-GB" sz="2000" dirty="0" smtClean="0"/>
              <a:t> A), with direction     is termed the magnetic dipole moment vector: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Units A 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Can then rewrite equation for torque on loop:</a:t>
            </a:r>
          </a:p>
          <a:p>
            <a:pPr eaLnBrk="1" hangingPunct="1"/>
            <a:r>
              <a:rPr lang="en-GB" sz="2000" dirty="0" smtClean="0"/>
              <a:t>C.f. expression for torque on dipole in E field: </a:t>
            </a:r>
          </a:p>
          <a:p>
            <a:pPr eaLnBrk="1" hangingPunct="1"/>
            <a:r>
              <a:rPr lang="en-GB" sz="2000" dirty="0" smtClean="0"/>
              <a:t>Similarly to electric case, potential energy of magnetic dipole in B field given by:</a:t>
            </a:r>
          </a:p>
        </p:txBody>
      </p:sp>
      <p:sp>
        <p:nvSpPr>
          <p:cNvPr id="513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Example:</a:t>
            </a:r>
          </a:p>
          <a:p>
            <a:pPr eaLnBrk="1" hangingPunct="1"/>
            <a:r>
              <a:rPr lang="en-US" sz="2000" dirty="0" smtClean="0"/>
              <a:t>A square loop has N = 100 turns. The area of the loop is 4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it carries a current I = 10 A. It makes an angle of 30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with a B field of strength </a:t>
            </a:r>
            <a:br>
              <a:rPr lang="en-US" sz="2000" dirty="0" smtClean="0"/>
            </a:br>
            <a:r>
              <a:rPr lang="en-US" sz="2000" dirty="0" smtClean="0"/>
              <a:t>0.8 T. Find the magnetic moment of the loop and the torque.</a:t>
            </a:r>
          </a:p>
          <a:p>
            <a:pPr eaLnBrk="1" hangingPunct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  </a:t>
            </a:r>
          </a:p>
          <a:p>
            <a:pPr eaLnBrk="1" hangingPunct="1"/>
            <a:endParaRPr lang="en-GB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583113" y="1595438"/>
          <a:ext cx="241300" cy="304800"/>
        </p:xfrm>
        <a:graphic>
          <a:graphicData uri="http://schemas.openxmlformats.org/presentationml/2006/ole">
            <p:oleObj spid="_x0000_s5122" name="Equation" r:id="rId4" imgW="241200" imgH="304560" progId="Equation.DSMT4">
              <p:embed/>
            </p:oleObj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1804988" y="3533775"/>
          <a:ext cx="2425700" cy="355600"/>
        </p:xfrm>
        <a:graphic>
          <a:graphicData uri="http://schemas.openxmlformats.org/presentationml/2006/ole">
            <p:oleObj spid="_x0000_s5123" name="Equation" r:id="rId5" imgW="2425680" imgH="355320" progId="Equation.DSMT4">
              <p:embed/>
            </p:oleObj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1981200" y="4203700"/>
          <a:ext cx="1079500" cy="355600"/>
        </p:xfrm>
        <a:graphic>
          <a:graphicData uri="http://schemas.openxmlformats.org/presentationml/2006/ole">
            <p:oleObj spid="_x0000_s5124" name="Equation" r:id="rId6" imgW="1079280" imgH="35532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945734" y="5549900"/>
          <a:ext cx="2451100" cy="342900"/>
        </p:xfrm>
        <a:graphic>
          <a:graphicData uri="http://schemas.openxmlformats.org/presentationml/2006/ole">
            <p:oleObj spid="_x0000_s5125" name="Equation" r:id="rId7" imgW="2450880" imgH="342720" progId="Equation.DSMT4">
              <p:embed/>
            </p:oleObj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5461000" y="3848100"/>
          <a:ext cx="2870200" cy="762000"/>
        </p:xfrm>
        <a:graphic>
          <a:graphicData uri="http://schemas.openxmlformats.org/presentationml/2006/ole">
            <p:oleObj spid="_x0000_s5126" name="Equation" r:id="rId8" imgW="2869920" imgH="761760" progId="Equation.DSMT4">
              <p:embed/>
            </p:oleObj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5429250" y="4818063"/>
          <a:ext cx="2184400" cy="1219200"/>
        </p:xfrm>
        <a:graphic>
          <a:graphicData uri="http://schemas.openxmlformats.org/presentationml/2006/ole">
            <p:oleObj spid="_x0000_s5127" name="Equation" r:id="rId9" imgW="2184120" imgH="1218960" progId="Equation.DSMT4">
              <p:embed/>
            </p:oleObj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954339" y="2506663"/>
          <a:ext cx="2400300" cy="355600"/>
        </p:xfrm>
        <a:graphic>
          <a:graphicData uri="http://schemas.openxmlformats.org/presentationml/2006/ole">
            <p:oleObj spid="_x0000_s5128" name="Equation" r:id="rId10" imgW="240012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1090</TotalTime>
  <Words>538</Words>
  <Application>Microsoft Office PowerPoint</Application>
  <PresentationFormat>A4 Paper (210x297 mm)</PresentationFormat>
  <Paragraphs>120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TimA4Landscape</vt:lpstr>
      <vt:lpstr>Equation</vt:lpstr>
      <vt:lpstr>MathType 6.0 Equation</vt:lpstr>
      <vt:lpstr>Lecture 13 </vt:lpstr>
      <vt:lpstr>Crossed Electric and Magnetic Fields: Hall Effect</vt:lpstr>
      <vt:lpstr>The Hall Effect</vt:lpstr>
      <vt:lpstr>Crossed Fields: Cathode Ray Tube</vt:lpstr>
      <vt:lpstr>Force on a Current Carrying Wire</vt:lpstr>
      <vt:lpstr>Force on a Current Carrying Wire: Electric Motor</vt:lpstr>
      <vt:lpstr>Electric Motor</vt:lpstr>
      <vt:lpstr>Commutator for Electric motor</vt:lpstr>
      <vt:lpstr>Magnetic Dipole Moment</vt:lpstr>
      <vt:lpstr>Galvanometer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and Relativity</dc:title>
  <dc:creator>Tim Greenshaw</dc:creator>
  <cp:lastModifiedBy>Tim Greenshaw</cp:lastModifiedBy>
  <cp:revision>57</cp:revision>
  <dcterms:created xsi:type="dcterms:W3CDTF">2005-11-02T09:45:07Z</dcterms:created>
  <dcterms:modified xsi:type="dcterms:W3CDTF">2010-11-15T12:34:49Z</dcterms:modified>
</cp:coreProperties>
</file>