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295" r:id="rId3"/>
    <p:sldId id="296" r:id="rId4"/>
    <p:sldId id="297" r:id="rId5"/>
    <p:sldId id="298" r:id="rId6"/>
    <p:sldId id="299" r:id="rId7"/>
    <p:sldId id="301" r:id="rId8"/>
    <p:sldId id="300" r:id="rId9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5F8B93C-5482-4D9A-9AA9-681A79419D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F8B93C-5482-4D9A-9AA9-681A79419DA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14316-A909-44E9-BD7B-0C502A0B8C99}" type="slidenum">
              <a:rPr lang="en-GB"/>
              <a:pPr/>
              <a:t>2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907CA-D1D1-48EB-8361-FB7396CE47C6}" type="slidenum">
              <a:rPr lang="en-GB"/>
              <a:pPr/>
              <a:t>3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C9988-9A95-4C1F-954E-F2CB6B59F498}" type="slidenum">
              <a:rPr lang="en-GB"/>
              <a:pPr/>
              <a:t>4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9E018-0B9B-4660-963C-C18B9B04848D}" type="slidenum">
              <a:rPr lang="en-GB"/>
              <a:pPr/>
              <a:t>5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4E7F3-6D4B-4473-A8FB-B0E1E91E32C8}" type="slidenum">
              <a:rPr lang="en-GB"/>
              <a:pPr/>
              <a:t>6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36964-3E74-4CB6-9A57-3C06593785A7}" type="slidenum">
              <a:rPr lang="en-GB"/>
              <a:pPr/>
              <a:t>7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09CF0-109D-4336-9840-FEEBC858247E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Measuring currents</a:t>
            </a:r>
          </a:p>
          <a:p>
            <a:pPr lvl="1"/>
            <a:r>
              <a:rPr lang="en-GB" dirty="0" smtClean="0"/>
              <a:t>Measuring potentials.</a:t>
            </a:r>
          </a:p>
          <a:p>
            <a:pPr lvl="1"/>
            <a:r>
              <a:rPr lang="en-GB" dirty="0" smtClean="0"/>
              <a:t>Circuits with resistance and capacitance.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Explain why the resistance of an ammeter must be small and the resistance of a voltmeter large.</a:t>
            </a:r>
          </a:p>
          <a:p>
            <a:r>
              <a:rPr lang="en-GB" dirty="0" smtClean="0"/>
              <a:t>Write down the equation describing how the current in a series circuit containing a capacitance C, a resistance R, an </a:t>
            </a:r>
            <a:r>
              <a:rPr lang="en-GB" dirty="0" err="1" smtClean="0"/>
              <a:t>emf</a:t>
            </a:r>
            <a:r>
              <a:rPr lang="en-GB" dirty="0" smtClean="0"/>
              <a:t> </a:t>
            </a:r>
            <a:r>
              <a:rPr lang="en-GB" dirty="0" smtClean="0">
                <a:latin typeface="Monotype Corsiva" pitchFamily="66" charset="0"/>
              </a:rPr>
              <a:t>E</a:t>
            </a:r>
            <a:r>
              <a:rPr lang="en-GB" dirty="0" smtClean="0"/>
              <a:t> and a switch changes from the instant that the switch is closed.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Measuring Current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ammeter is used to measure current.</a:t>
            </a:r>
          </a:p>
          <a:p>
            <a:pPr eaLnBrk="1" hangingPunct="1"/>
            <a:r>
              <a:rPr lang="en-GB" sz="2000" smtClean="0"/>
              <a:t>Must be inserted in the circuit (in series) at the point at which the current is to be measured.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resistance of the ammeter, R</a:t>
            </a:r>
            <a:r>
              <a:rPr lang="en-GB" sz="2000" baseline="-25000" smtClean="0"/>
              <a:t>A</a:t>
            </a:r>
            <a:r>
              <a:rPr lang="en-GB" sz="2000" smtClean="0"/>
              <a:t>, must be small (R</a:t>
            </a:r>
            <a:r>
              <a:rPr lang="en-GB" sz="2000" baseline="-25000" smtClean="0"/>
              <a:t>A</a:t>
            </a:r>
            <a:r>
              <a:rPr lang="en-GB" sz="2000" smtClean="0"/>
              <a:t> &lt;&lt; R + r ) otherwise the meter causes a change in the current.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tabLst>
                <a:tab pos="3140075" algn="l"/>
              </a:tabLst>
            </a:pP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>
              <a:tabLst>
                <a:tab pos="3140075" algn="l"/>
              </a:tabLst>
            </a:pPr>
            <a:r>
              <a:rPr lang="en-GB" sz="2000" smtClean="0"/>
              <a:t>Example, if R = 1 k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, r = 200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, </a:t>
            </a:r>
            <a:br>
              <a:rPr lang="en-GB" sz="2000" smtClean="0"/>
            </a:br>
            <a:r>
              <a:rPr lang="en-GB" sz="2000" smtClean="0"/>
              <a:t>R</a:t>
            </a:r>
            <a:r>
              <a:rPr lang="en-GB" sz="2000" baseline="-25000" smtClean="0"/>
              <a:t>A</a:t>
            </a:r>
            <a:r>
              <a:rPr lang="en-GB" sz="2000" smtClean="0"/>
              <a:t> = 10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 and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= 12 V:</a:t>
            </a:r>
          </a:p>
          <a:p>
            <a:pPr lvl="1" eaLnBrk="1" hangingPunct="1">
              <a:tabLst>
                <a:tab pos="3140075" algn="l"/>
              </a:tabLst>
            </a:pPr>
            <a:r>
              <a:rPr lang="en-GB" sz="2000" smtClean="0"/>
              <a:t>i = 12/1200 = 10 mA before insertion of ammeter...</a:t>
            </a:r>
          </a:p>
          <a:p>
            <a:pPr lvl="1" eaLnBrk="1" hangingPunct="1">
              <a:tabLst>
                <a:tab pos="3140075" algn="l"/>
              </a:tabLst>
            </a:pPr>
            <a:r>
              <a:rPr lang="en-GB" sz="2000" smtClean="0"/>
              <a:t>...and afterwards </a:t>
            </a:r>
          </a:p>
        </p:txBody>
      </p:sp>
      <p:grpSp>
        <p:nvGrpSpPr>
          <p:cNvPr id="1030" name="Group 196"/>
          <p:cNvGrpSpPr>
            <a:grpSpLocks/>
          </p:cNvGrpSpPr>
          <p:nvPr/>
        </p:nvGrpSpPr>
        <p:grpSpPr bwMode="auto">
          <a:xfrm>
            <a:off x="1238250" y="3316288"/>
            <a:ext cx="2300288" cy="1958975"/>
            <a:chOff x="770" y="2462"/>
            <a:chExt cx="1449" cy="1234"/>
          </a:xfrm>
        </p:grpSpPr>
        <p:sp>
          <p:nvSpPr>
            <p:cNvPr id="1098" name="Line 87"/>
            <p:cNvSpPr>
              <a:spLocks noChangeShapeType="1"/>
            </p:cNvSpPr>
            <p:nvPr/>
          </p:nvSpPr>
          <p:spPr bwMode="auto">
            <a:xfrm flipV="1">
              <a:off x="1194" y="2462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9" name="Line 88"/>
            <p:cNvSpPr>
              <a:spLocks noChangeShapeType="1"/>
            </p:cNvSpPr>
            <p:nvPr/>
          </p:nvSpPr>
          <p:spPr bwMode="auto">
            <a:xfrm flipV="1">
              <a:off x="1197" y="3295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0" name="Line 89"/>
            <p:cNvSpPr>
              <a:spLocks noChangeShapeType="1"/>
            </p:cNvSpPr>
            <p:nvPr/>
          </p:nvSpPr>
          <p:spPr bwMode="auto">
            <a:xfrm>
              <a:off x="1195" y="2464"/>
              <a:ext cx="7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1" name="Text Box 91"/>
            <p:cNvSpPr txBox="1">
              <a:spLocks noChangeArrowheads="1"/>
            </p:cNvSpPr>
            <p:nvPr/>
          </p:nvSpPr>
          <p:spPr bwMode="auto">
            <a:xfrm>
              <a:off x="1689" y="2868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1102" name="Group 92"/>
            <p:cNvGrpSpPr>
              <a:grpSpLocks/>
            </p:cNvGrpSpPr>
            <p:nvPr/>
          </p:nvGrpSpPr>
          <p:grpSpPr bwMode="auto">
            <a:xfrm>
              <a:off x="770" y="2742"/>
              <a:ext cx="539" cy="613"/>
              <a:chOff x="4609" y="564"/>
              <a:chExt cx="539" cy="613"/>
            </a:xfrm>
          </p:grpSpPr>
          <p:sp>
            <p:nvSpPr>
              <p:cNvPr id="1125" name="Rectangle 93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1126" name="Group 94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1127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8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1129" name="Oval 97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3" name="Group 98"/>
            <p:cNvGrpSpPr>
              <a:grpSpLocks/>
            </p:cNvGrpSpPr>
            <p:nvPr/>
          </p:nvGrpSpPr>
          <p:grpSpPr bwMode="auto">
            <a:xfrm>
              <a:off x="1858" y="2467"/>
              <a:ext cx="361" cy="1085"/>
              <a:chOff x="2291" y="1619"/>
              <a:chExt cx="361" cy="1085"/>
            </a:xfrm>
          </p:grpSpPr>
          <p:sp>
            <p:nvSpPr>
              <p:cNvPr id="1109" name="Line 99"/>
              <p:cNvSpPr>
                <a:spLocks noChangeShapeType="1"/>
              </p:cNvSpPr>
              <p:nvPr/>
            </p:nvSpPr>
            <p:spPr bwMode="auto">
              <a:xfrm>
                <a:off x="2373" y="1619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0" name="Line 100"/>
              <p:cNvSpPr>
                <a:spLocks noChangeShapeType="1"/>
              </p:cNvSpPr>
              <p:nvPr/>
            </p:nvSpPr>
            <p:spPr bwMode="auto">
              <a:xfrm>
                <a:off x="2376" y="2306"/>
                <a:ext cx="0" cy="3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1" name="Text Box 101"/>
              <p:cNvSpPr txBox="1">
                <a:spLocks noChangeArrowheads="1"/>
              </p:cNvSpPr>
              <p:nvPr/>
            </p:nvSpPr>
            <p:spPr bwMode="auto">
              <a:xfrm>
                <a:off x="2429" y="201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1112" name="Group 102"/>
              <p:cNvGrpSpPr>
                <a:grpSpLocks/>
              </p:cNvGrpSpPr>
              <p:nvPr/>
            </p:nvGrpSpPr>
            <p:grpSpPr bwMode="auto">
              <a:xfrm rot="5400000">
                <a:off x="2201" y="2057"/>
                <a:ext cx="344" cy="164"/>
                <a:chOff x="2488" y="1720"/>
                <a:chExt cx="344" cy="164"/>
              </a:xfrm>
            </p:grpSpPr>
            <p:grpSp>
              <p:nvGrpSpPr>
                <p:cNvPr id="1113" name="Group 103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1123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4" name="Line 10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114" name="Group 106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1121" name="Lin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2" name="Line 10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115" name="Group 109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1119" name="Line 1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0" name="Line 1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116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7" name="Line 113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8" name="Line 114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104" name="Line 115"/>
            <p:cNvSpPr>
              <a:spLocks noChangeShapeType="1"/>
            </p:cNvSpPr>
            <p:nvPr/>
          </p:nvSpPr>
          <p:spPr bwMode="auto">
            <a:xfrm rot="5400000">
              <a:off x="1624" y="299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05" name="Group 195"/>
            <p:cNvGrpSpPr>
              <a:grpSpLocks/>
            </p:cNvGrpSpPr>
            <p:nvPr/>
          </p:nvGrpSpPr>
          <p:grpSpPr bwMode="auto">
            <a:xfrm>
              <a:off x="1194" y="3420"/>
              <a:ext cx="741" cy="276"/>
              <a:chOff x="1194" y="3420"/>
              <a:chExt cx="741" cy="276"/>
            </a:xfrm>
          </p:grpSpPr>
          <p:sp>
            <p:nvSpPr>
              <p:cNvPr id="1106" name="Line 90"/>
              <p:cNvSpPr>
                <a:spLocks noChangeShapeType="1"/>
              </p:cNvSpPr>
              <p:nvPr/>
            </p:nvSpPr>
            <p:spPr bwMode="auto">
              <a:xfrm>
                <a:off x="1194" y="355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7" name="Oval 116" descr="50%"/>
              <p:cNvSpPr>
                <a:spLocks noChangeArrowheads="1"/>
              </p:cNvSpPr>
              <p:nvPr/>
            </p:nvSpPr>
            <p:spPr bwMode="auto">
              <a:xfrm>
                <a:off x="1422" y="3420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A</a:t>
                </a:r>
              </a:p>
            </p:txBody>
          </p:sp>
          <p:sp>
            <p:nvSpPr>
              <p:cNvPr id="1108" name="Line 117"/>
              <p:cNvSpPr>
                <a:spLocks noChangeShapeType="1"/>
              </p:cNvSpPr>
              <p:nvPr/>
            </p:nvSpPr>
            <p:spPr bwMode="auto">
              <a:xfrm>
                <a:off x="1709" y="3557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31" name="Group 200"/>
          <p:cNvGrpSpPr>
            <a:grpSpLocks/>
          </p:cNvGrpSpPr>
          <p:nvPr/>
        </p:nvGrpSpPr>
        <p:grpSpPr bwMode="auto">
          <a:xfrm>
            <a:off x="5684838" y="1652588"/>
            <a:ext cx="3367087" cy="2565400"/>
            <a:chOff x="3581" y="1041"/>
            <a:chExt cx="2121" cy="1616"/>
          </a:xfrm>
        </p:grpSpPr>
        <p:sp>
          <p:nvSpPr>
            <p:cNvPr id="1032" name="Line 119"/>
            <p:cNvSpPr>
              <a:spLocks noChangeShapeType="1"/>
            </p:cNvSpPr>
            <p:nvPr/>
          </p:nvSpPr>
          <p:spPr bwMode="auto">
            <a:xfrm flipV="1">
              <a:off x="3921" y="1042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Line 121"/>
            <p:cNvSpPr>
              <a:spLocks noChangeShapeType="1"/>
            </p:cNvSpPr>
            <p:nvPr/>
          </p:nvSpPr>
          <p:spPr bwMode="auto">
            <a:xfrm>
              <a:off x="3919" y="1044"/>
              <a:ext cx="15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34" name="Group 199"/>
            <p:cNvGrpSpPr>
              <a:grpSpLocks/>
            </p:cNvGrpSpPr>
            <p:nvPr/>
          </p:nvGrpSpPr>
          <p:grpSpPr bwMode="auto">
            <a:xfrm>
              <a:off x="5181" y="1041"/>
              <a:ext cx="521" cy="1301"/>
              <a:chOff x="5181" y="1041"/>
              <a:chExt cx="521" cy="1301"/>
            </a:xfrm>
          </p:grpSpPr>
          <p:sp>
            <p:nvSpPr>
              <p:cNvPr id="1080" name="Text Box 123"/>
              <p:cNvSpPr txBox="1">
                <a:spLocks noChangeArrowheads="1"/>
              </p:cNvSpPr>
              <p:nvPr/>
            </p:nvSpPr>
            <p:spPr bwMode="auto">
              <a:xfrm>
                <a:off x="5181" y="1550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</a:p>
            </p:txBody>
          </p:sp>
          <p:sp>
            <p:nvSpPr>
              <p:cNvPr id="1081" name="Line 131"/>
              <p:cNvSpPr>
                <a:spLocks noChangeShapeType="1"/>
              </p:cNvSpPr>
              <p:nvPr/>
            </p:nvSpPr>
            <p:spPr bwMode="auto">
              <a:xfrm>
                <a:off x="5423" y="1041"/>
                <a:ext cx="0" cy="4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2" name="Line 132"/>
              <p:cNvSpPr>
                <a:spLocks noChangeShapeType="1"/>
              </p:cNvSpPr>
              <p:nvPr/>
            </p:nvSpPr>
            <p:spPr bwMode="auto">
              <a:xfrm>
                <a:off x="5426" y="1836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3" name="Text Box 133"/>
              <p:cNvSpPr txBox="1">
                <a:spLocks noChangeArrowheads="1"/>
              </p:cNvSpPr>
              <p:nvPr/>
            </p:nvSpPr>
            <p:spPr bwMode="auto">
              <a:xfrm>
                <a:off x="5479" y="154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1084" name="Group 134"/>
              <p:cNvGrpSpPr>
                <a:grpSpLocks/>
              </p:cNvGrpSpPr>
              <p:nvPr/>
            </p:nvGrpSpPr>
            <p:grpSpPr bwMode="auto">
              <a:xfrm rot="5400000">
                <a:off x="5251" y="1587"/>
                <a:ext cx="344" cy="164"/>
                <a:chOff x="2488" y="1720"/>
                <a:chExt cx="344" cy="164"/>
              </a:xfrm>
            </p:grpSpPr>
            <p:grpSp>
              <p:nvGrpSpPr>
                <p:cNvPr id="1086" name="Group 135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1096" name="Line 1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7" name="Line 13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87" name="Group 138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1094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5" name="Line 14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88" name="Group 141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1092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3" name="Line 14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89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0" name="Line 145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1" name="Line 146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85" name="Line 147"/>
              <p:cNvSpPr>
                <a:spLocks noChangeShapeType="1"/>
              </p:cNvSpPr>
              <p:nvPr/>
            </p:nvSpPr>
            <p:spPr bwMode="auto">
              <a:xfrm rot="5400000">
                <a:off x="5116" y="1680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5" name="Group 194"/>
            <p:cNvGrpSpPr>
              <a:grpSpLocks/>
            </p:cNvGrpSpPr>
            <p:nvPr/>
          </p:nvGrpSpPr>
          <p:grpSpPr bwMode="auto">
            <a:xfrm>
              <a:off x="3921" y="2016"/>
              <a:ext cx="1506" cy="641"/>
              <a:chOff x="3824" y="2847"/>
              <a:chExt cx="1506" cy="641"/>
            </a:xfrm>
          </p:grpSpPr>
          <p:sp>
            <p:nvSpPr>
              <p:cNvPr id="1060" name="Line 120"/>
              <p:cNvSpPr>
                <a:spLocks noChangeShapeType="1"/>
              </p:cNvSpPr>
              <p:nvPr/>
            </p:nvSpPr>
            <p:spPr bwMode="auto">
              <a:xfrm flipV="1">
                <a:off x="3824" y="2922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1" name="Line 122"/>
              <p:cNvSpPr>
                <a:spLocks noChangeShapeType="1"/>
              </p:cNvSpPr>
              <p:nvPr/>
            </p:nvSpPr>
            <p:spPr bwMode="auto">
              <a:xfrm>
                <a:off x="3824" y="3179"/>
                <a:ext cx="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2" name="Line 149"/>
              <p:cNvSpPr>
                <a:spLocks noChangeShapeType="1"/>
              </p:cNvSpPr>
              <p:nvPr/>
            </p:nvSpPr>
            <p:spPr bwMode="auto">
              <a:xfrm>
                <a:off x="4896" y="3178"/>
                <a:ext cx="4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63" name="Group 166"/>
              <p:cNvGrpSpPr>
                <a:grpSpLocks/>
              </p:cNvGrpSpPr>
              <p:nvPr/>
            </p:nvGrpSpPr>
            <p:grpSpPr bwMode="auto">
              <a:xfrm>
                <a:off x="4295" y="2847"/>
                <a:ext cx="636" cy="641"/>
                <a:chOff x="4010" y="2730"/>
                <a:chExt cx="636" cy="641"/>
              </a:xfrm>
            </p:grpSpPr>
            <p:sp>
              <p:nvSpPr>
                <p:cNvPr id="1064" name="Oval 148" descr="25%"/>
                <p:cNvSpPr>
                  <a:spLocks noChangeArrowheads="1"/>
                </p:cNvSpPr>
                <p:nvPr/>
              </p:nvSpPr>
              <p:spPr bwMode="auto">
                <a:xfrm>
                  <a:off x="4010" y="2735"/>
                  <a:ext cx="636" cy="636"/>
                </a:xfrm>
                <a:prstGeom prst="ellipse">
                  <a:avLst/>
                </a:prstGeom>
                <a:pattFill prst="pct25">
                  <a:fgClr>
                    <a:srgbClr val="FF0000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65" name="Group 150"/>
                <p:cNvGrpSpPr>
                  <a:grpSpLocks/>
                </p:cNvGrpSpPr>
                <p:nvPr/>
              </p:nvGrpSpPr>
              <p:grpSpPr bwMode="auto">
                <a:xfrm>
                  <a:off x="4301" y="2972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1068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1078" name="Lin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79" name="Line 15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069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1076" name="Line 1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77" name="Line 15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070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1074" name="Line 1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75" name="Line 15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071" name="Line 1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72" name="Line 1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73" name="Line 1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66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301" y="2730"/>
                  <a:ext cx="29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A</a:t>
                  </a:r>
                  <a:endParaRPr lang="en-GB"/>
                </a:p>
              </p:txBody>
            </p:sp>
            <p:sp>
              <p:nvSpPr>
                <p:cNvPr id="1067" name="Oval 165" descr="50%"/>
                <p:cNvSpPr>
                  <a:spLocks noChangeArrowheads="1"/>
                </p:cNvSpPr>
                <p:nvPr/>
              </p:nvSpPr>
              <p:spPr bwMode="auto">
                <a:xfrm>
                  <a:off x="4022" y="2900"/>
                  <a:ext cx="276" cy="276"/>
                </a:xfrm>
                <a:prstGeom prst="ellipse">
                  <a:avLst/>
                </a:prstGeom>
                <a:pattFill prst="pct50">
                  <a:fgClr>
                    <a:srgbClr val="FF0000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A</a:t>
                  </a:r>
                </a:p>
              </p:txBody>
            </p:sp>
          </p:grpSp>
        </p:grpSp>
        <p:grpSp>
          <p:nvGrpSpPr>
            <p:cNvPr id="1036" name="Group 169"/>
            <p:cNvGrpSpPr>
              <a:grpSpLocks/>
            </p:cNvGrpSpPr>
            <p:nvPr/>
          </p:nvGrpSpPr>
          <p:grpSpPr bwMode="auto">
            <a:xfrm>
              <a:off x="3581" y="1255"/>
              <a:ext cx="653" cy="878"/>
              <a:chOff x="514" y="2054"/>
              <a:chExt cx="653" cy="878"/>
            </a:xfrm>
          </p:grpSpPr>
          <p:sp>
            <p:nvSpPr>
              <p:cNvPr id="1037" name="Rectangle 170"/>
              <p:cNvSpPr>
                <a:spLocks noChangeArrowheads="1"/>
              </p:cNvSpPr>
              <p:nvPr/>
            </p:nvSpPr>
            <p:spPr bwMode="auto">
              <a:xfrm>
                <a:off x="514" y="2102"/>
                <a:ext cx="653" cy="75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Line 171"/>
              <p:cNvSpPr>
                <a:spLocks noChangeShapeType="1"/>
              </p:cNvSpPr>
              <p:nvPr/>
            </p:nvSpPr>
            <p:spPr bwMode="auto">
              <a:xfrm>
                <a:off x="853" y="2054"/>
                <a:ext cx="0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" name="Line 172"/>
              <p:cNvSpPr>
                <a:spLocks noChangeShapeType="1"/>
              </p:cNvSpPr>
              <p:nvPr/>
            </p:nvSpPr>
            <p:spPr bwMode="auto">
              <a:xfrm>
                <a:off x="852" y="2521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0" name="Text Box 173"/>
              <p:cNvSpPr txBox="1">
                <a:spLocks noChangeArrowheads="1"/>
              </p:cNvSpPr>
              <p:nvPr/>
            </p:nvSpPr>
            <p:spPr bwMode="auto">
              <a:xfrm>
                <a:off x="905" y="2225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cs typeface="Arial" charset="0"/>
                  </a:rPr>
                  <a:t>r</a:t>
                </a:r>
              </a:p>
            </p:txBody>
          </p:sp>
          <p:grpSp>
            <p:nvGrpSpPr>
              <p:cNvPr id="1041" name="Group 174"/>
              <p:cNvGrpSpPr>
                <a:grpSpLocks/>
              </p:cNvGrpSpPr>
              <p:nvPr/>
            </p:nvGrpSpPr>
            <p:grpSpPr bwMode="auto">
              <a:xfrm rot="5400000">
                <a:off x="677" y="2272"/>
                <a:ext cx="344" cy="164"/>
                <a:chOff x="2488" y="1720"/>
                <a:chExt cx="344" cy="164"/>
              </a:xfrm>
            </p:grpSpPr>
            <p:grpSp>
              <p:nvGrpSpPr>
                <p:cNvPr id="1048" name="Group 175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1058" name="Line 1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9" name="Line 17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49" name="Group 178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1056" name="Line 1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7" name="Line 18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50" name="Group 181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1054" name="Line 1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5" name="Line 18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51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2" name="Line 185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3" name="Line 186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42" name="Line 187"/>
              <p:cNvSpPr>
                <a:spLocks noChangeShapeType="1"/>
              </p:cNvSpPr>
              <p:nvPr/>
            </p:nvSpPr>
            <p:spPr bwMode="auto">
              <a:xfrm>
                <a:off x="665" y="2614"/>
                <a:ext cx="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" name="Line 188"/>
              <p:cNvSpPr>
                <a:spLocks noChangeShapeType="1"/>
              </p:cNvSpPr>
              <p:nvPr/>
            </p:nvSpPr>
            <p:spPr bwMode="auto">
              <a:xfrm>
                <a:off x="773" y="2677"/>
                <a:ext cx="1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4" name="Line 189"/>
              <p:cNvSpPr>
                <a:spLocks noChangeShapeType="1"/>
              </p:cNvSpPr>
              <p:nvPr/>
            </p:nvSpPr>
            <p:spPr bwMode="auto">
              <a:xfrm>
                <a:off x="852" y="2677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5" name="Text Box 190"/>
              <p:cNvSpPr txBox="1">
                <a:spLocks noChangeArrowheads="1"/>
              </p:cNvSpPr>
              <p:nvPr/>
            </p:nvSpPr>
            <p:spPr bwMode="auto">
              <a:xfrm>
                <a:off x="567" y="2568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1046" name="Line 191"/>
              <p:cNvSpPr>
                <a:spLocks noChangeShapeType="1"/>
              </p:cNvSpPr>
              <p:nvPr/>
            </p:nvSpPr>
            <p:spPr bwMode="auto">
              <a:xfrm flipV="1">
                <a:off x="619" y="2527"/>
                <a:ext cx="0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7" name="Oval 192"/>
              <p:cNvSpPr>
                <a:spLocks noChangeArrowheads="1"/>
              </p:cNvSpPr>
              <p:nvPr/>
            </p:nvSpPr>
            <p:spPr bwMode="auto">
              <a:xfrm>
                <a:off x="591" y="279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026" name="Object 197"/>
          <p:cNvGraphicFramePr>
            <a:graphicFrameLocks noChangeAspect="1"/>
          </p:cNvGraphicFramePr>
          <p:nvPr/>
        </p:nvGraphicFramePr>
        <p:xfrm>
          <a:off x="5889625" y="6008688"/>
          <a:ext cx="3225800" cy="635000"/>
        </p:xfrm>
        <a:graphic>
          <a:graphicData uri="http://schemas.openxmlformats.org/presentationml/2006/ole">
            <p:oleObj spid="_x0000_s1026" name="Equation" r:id="rId4" imgW="322560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Measuring Potential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954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The voltmeter is used to measure potential.</a:t>
            </a:r>
          </a:p>
          <a:p>
            <a:pPr eaLnBrk="1" hangingPunct="1"/>
            <a:r>
              <a:rPr lang="en-GB" sz="2000" smtClean="0"/>
              <a:t>Must be connected across (in parallel with) the component over which the potential is to be measured.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>
              <a:buFont typeface="Arial" charset="0"/>
              <a:buNone/>
            </a:pP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resistance of the voltmeter, R</a:t>
            </a:r>
            <a:r>
              <a:rPr lang="en-GB" sz="2000" baseline="-25000" smtClean="0"/>
              <a:t>V</a:t>
            </a:r>
            <a:r>
              <a:rPr lang="en-GB" sz="2000" smtClean="0"/>
              <a:t>, must be large (R</a:t>
            </a:r>
            <a:r>
              <a:rPr lang="en-GB" sz="2000" baseline="-25000" smtClean="0"/>
              <a:t>V</a:t>
            </a:r>
            <a:r>
              <a:rPr lang="en-GB" sz="2000" smtClean="0"/>
              <a:t> &gt;&gt; R + r ) otherwise the meter changes V.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82725"/>
            <a:ext cx="4724400" cy="5135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Example, if R = 1 k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, r = 200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, </a:t>
            </a:r>
            <a:br>
              <a:rPr lang="en-GB" sz="2000" dirty="0" smtClean="0"/>
            </a:br>
            <a:r>
              <a:rPr lang="en-GB" sz="2000" dirty="0" smtClean="0"/>
              <a:t>R</a:t>
            </a:r>
            <a:r>
              <a:rPr lang="en-GB" sz="2000" baseline="-25000" dirty="0" smtClean="0"/>
              <a:t>V</a:t>
            </a:r>
            <a:r>
              <a:rPr lang="en-GB" sz="2000" dirty="0" smtClean="0"/>
              <a:t> = 100 k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 and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= 12 V:</a:t>
            </a:r>
          </a:p>
          <a:p>
            <a:pPr eaLnBrk="1" hangingPunct="1"/>
            <a:r>
              <a:rPr lang="en-GB" sz="2000" dirty="0" smtClean="0"/>
              <a:t>Before insertion of voltmeter </a:t>
            </a:r>
            <a:r>
              <a:rPr lang="en-GB" sz="2000" dirty="0" err="1" smtClean="0"/>
              <a:t>i</a:t>
            </a:r>
            <a:r>
              <a:rPr lang="en-GB" sz="2000" dirty="0" smtClean="0"/>
              <a:t> = 10 </a:t>
            </a:r>
            <a:r>
              <a:rPr lang="en-GB" sz="2000" dirty="0" err="1" smtClean="0"/>
              <a:t>mA</a:t>
            </a:r>
            <a:r>
              <a:rPr lang="en-GB" sz="2000" dirty="0" smtClean="0"/>
              <a:t>, so V = </a:t>
            </a:r>
            <a:r>
              <a:rPr lang="en-GB" sz="2000" dirty="0" smtClean="0"/>
              <a:t>0.01 × 1000 </a:t>
            </a:r>
            <a:r>
              <a:rPr lang="en-GB" sz="2000" dirty="0" smtClean="0"/>
              <a:t>= 10 V.</a:t>
            </a:r>
          </a:p>
          <a:p>
            <a:pPr eaLnBrk="1" hangingPunct="1"/>
            <a:r>
              <a:rPr lang="en-GB" sz="2000" dirty="0" smtClean="0"/>
              <a:t>Afterwards the resistance seen by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is:</a:t>
            </a:r>
          </a:p>
        </p:txBody>
      </p:sp>
      <p:grpSp>
        <p:nvGrpSpPr>
          <p:cNvPr id="2054" name="Group 135"/>
          <p:cNvGrpSpPr>
            <a:grpSpLocks/>
          </p:cNvGrpSpPr>
          <p:nvPr/>
        </p:nvGrpSpPr>
        <p:grpSpPr bwMode="auto">
          <a:xfrm>
            <a:off x="984250" y="3457575"/>
            <a:ext cx="2981325" cy="1741488"/>
            <a:chOff x="780" y="2178"/>
            <a:chExt cx="1878" cy="1097"/>
          </a:xfrm>
        </p:grpSpPr>
        <p:grpSp>
          <p:nvGrpSpPr>
            <p:cNvPr id="2129" name="Group 133"/>
            <p:cNvGrpSpPr>
              <a:grpSpLocks/>
            </p:cNvGrpSpPr>
            <p:nvPr/>
          </p:nvGrpSpPr>
          <p:grpSpPr bwMode="auto">
            <a:xfrm>
              <a:off x="780" y="2178"/>
              <a:ext cx="1878" cy="1097"/>
              <a:chOff x="780" y="2088"/>
              <a:chExt cx="1878" cy="1097"/>
            </a:xfrm>
          </p:grpSpPr>
          <p:sp>
            <p:nvSpPr>
              <p:cNvPr id="2131" name="Line 7"/>
              <p:cNvSpPr>
                <a:spLocks noChangeShapeType="1"/>
              </p:cNvSpPr>
              <p:nvPr/>
            </p:nvSpPr>
            <p:spPr bwMode="auto">
              <a:xfrm flipV="1">
                <a:off x="1204" y="2089"/>
                <a:ext cx="0" cy="2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2" name="Line 8"/>
              <p:cNvSpPr>
                <a:spLocks noChangeShapeType="1"/>
              </p:cNvSpPr>
              <p:nvPr/>
            </p:nvSpPr>
            <p:spPr bwMode="auto">
              <a:xfrm flipV="1">
                <a:off x="1207" y="2922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3" name="Text Box 10"/>
              <p:cNvSpPr txBox="1">
                <a:spLocks noChangeArrowheads="1"/>
              </p:cNvSpPr>
              <p:nvPr/>
            </p:nvSpPr>
            <p:spPr bwMode="auto">
              <a:xfrm>
                <a:off x="1621" y="2507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V</a:t>
                </a:r>
              </a:p>
            </p:txBody>
          </p:sp>
          <p:grpSp>
            <p:nvGrpSpPr>
              <p:cNvPr id="2134" name="Group 11"/>
              <p:cNvGrpSpPr>
                <a:grpSpLocks/>
              </p:cNvGrpSpPr>
              <p:nvPr/>
            </p:nvGrpSpPr>
            <p:grpSpPr bwMode="auto">
              <a:xfrm>
                <a:off x="780" y="2369"/>
                <a:ext cx="539" cy="613"/>
                <a:chOff x="4609" y="564"/>
                <a:chExt cx="539" cy="613"/>
              </a:xfrm>
            </p:grpSpPr>
            <p:sp>
              <p:nvSpPr>
                <p:cNvPr id="2156" name="Rectangle 12"/>
                <p:cNvSpPr>
                  <a:spLocks noChangeArrowheads="1"/>
                </p:cNvSpPr>
                <p:nvPr/>
              </p:nvSpPr>
              <p:spPr bwMode="auto">
                <a:xfrm>
                  <a:off x="4928" y="564"/>
                  <a:ext cx="220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  <a:br>
                    <a:rPr lang="en-GB"/>
                  </a:br>
                  <a:r>
                    <a:rPr lang="en-GB"/>
                    <a:t/>
                  </a:r>
                  <a:br>
                    <a:rPr lang="en-GB"/>
                  </a:br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  <p:grpSp>
              <p:nvGrpSpPr>
                <p:cNvPr id="2157" name="Group 13"/>
                <p:cNvGrpSpPr>
                  <a:grpSpLocks/>
                </p:cNvGrpSpPr>
                <p:nvPr/>
              </p:nvGrpSpPr>
              <p:grpSpPr bwMode="auto">
                <a:xfrm>
                  <a:off x="4609" y="564"/>
                  <a:ext cx="215" cy="613"/>
                  <a:chOff x="3570" y="2035"/>
                  <a:chExt cx="215" cy="613"/>
                </a:xfrm>
              </p:grpSpPr>
              <p:sp>
                <p:nvSpPr>
                  <p:cNvPr id="2158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56" y="2035"/>
                    <a:ext cx="0" cy="55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59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2219"/>
                    <a:ext cx="21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Monotype Corsiva" pitchFamily="66" charset="0"/>
                      </a:rPr>
                      <a:t>E</a:t>
                    </a:r>
                  </a:p>
                </p:txBody>
              </p:sp>
              <p:sp>
                <p:nvSpPr>
                  <p:cNvPr id="216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722" y="2592"/>
                    <a:ext cx="56" cy="5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35" name="Group 17"/>
              <p:cNvGrpSpPr>
                <a:grpSpLocks/>
              </p:cNvGrpSpPr>
              <p:nvPr/>
            </p:nvGrpSpPr>
            <p:grpSpPr bwMode="auto">
              <a:xfrm>
                <a:off x="1868" y="2094"/>
                <a:ext cx="361" cy="1085"/>
                <a:chOff x="2291" y="1619"/>
                <a:chExt cx="361" cy="1085"/>
              </a:xfrm>
            </p:grpSpPr>
            <p:sp>
              <p:nvSpPr>
                <p:cNvPr id="2140" name="Line 18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1" name="Line 19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</a:p>
              </p:txBody>
            </p:sp>
            <p:grpSp>
              <p:nvGrpSpPr>
                <p:cNvPr id="2143" name="Group 21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2144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2154" name="Line 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155" name="Line 2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214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2152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153" name="Line 2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2146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2150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151" name="Line 3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147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48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49" name="Line 3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2136" name="Line 34"/>
              <p:cNvSpPr>
                <a:spLocks noChangeShapeType="1"/>
              </p:cNvSpPr>
              <p:nvPr/>
            </p:nvSpPr>
            <p:spPr bwMode="auto">
              <a:xfrm rot="5400000">
                <a:off x="1268" y="2637"/>
                <a:ext cx="10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7" name="Line 36"/>
              <p:cNvSpPr>
                <a:spLocks noChangeShapeType="1"/>
              </p:cNvSpPr>
              <p:nvPr/>
            </p:nvSpPr>
            <p:spPr bwMode="auto">
              <a:xfrm>
                <a:off x="1204" y="3179"/>
                <a:ext cx="1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8" name="Line 39"/>
              <p:cNvSpPr>
                <a:spLocks noChangeShapeType="1"/>
              </p:cNvSpPr>
              <p:nvPr/>
            </p:nvSpPr>
            <p:spPr bwMode="auto">
              <a:xfrm>
                <a:off x="2520" y="2088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9" name="Oval 37" descr="50%"/>
              <p:cNvSpPr>
                <a:spLocks noChangeArrowheads="1"/>
              </p:cNvSpPr>
              <p:nvPr/>
            </p:nvSpPr>
            <p:spPr bwMode="auto">
              <a:xfrm>
                <a:off x="2382" y="2499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V</a:t>
                </a:r>
              </a:p>
            </p:txBody>
          </p:sp>
        </p:grpSp>
        <p:sp>
          <p:nvSpPr>
            <p:cNvPr id="2130" name="Line 134"/>
            <p:cNvSpPr>
              <a:spLocks noChangeShapeType="1"/>
            </p:cNvSpPr>
            <p:nvPr/>
          </p:nvSpPr>
          <p:spPr bwMode="auto">
            <a:xfrm>
              <a:off x="1204" y="2182"/>
              <a:ext cx="1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2050" name="Object 138"/>
          <p:cNvGraphicFramePr>
            <a:graphicFrameLocks noChangeAspect="1"/>
          </p:cNvGraphicFramePr>
          <p:nvPr/>
        </p:nvGraphicFramePr>
        <p:xfrm>
          <a:off x="5456238" y="5286375"/>
          <a:ext cx="3708400" cy="1574800"/>
        </p:xfrm>
        <a:graphic>
          <a:graphicData uri="http://schemas.openxmlformats.org/presentationml/2006/ole">
            <p:oleObj spid="_x0000_s2050" name="Equation" r:id="rId4" imgW="3708360" imgH="1574640" progId="Equation.DSMT4">
              <p:embed/>
            </p:oleObj>
          </a:graphicData>
        </a:graphic>
      </p:graphicFrame>
      <p:grpSp>
        <p:nvGrpSpPr>
          <p:cNvPr id="2055" name="Group 166"/>
          <p:cNvGrpSpPr>
            <a:grpSpLocks/>
          </p:cNvGrpSpPr>
          <p:nvPr/>
        </p:nvGrpSpPr>
        <p:grpSpPr bwMode="auto">
          <a:xfrm>
            <a:off x="5507038" y="1476375"/>
            <a:ext cx="3886200" cy="2103438"/>
            <a:chOff x="3469" y="930"/>
            <a:chExt cx="2448" cy="1325"/>
          </a:xfrm>
        </p:grpSpPr>
        <p:sp>
          <p:nvSpPr>
            <p:cNvPr id="2056" name="Line 62"/>
            <p:cNvSpPr>
              <a:spLocks noChangeShapeType="1"/>
            </p:cNvSpPr>
            <p:nvPr/>
          </p:nvSpPr>
          <p:spPr bwMode="auto">
            <a:xfrm>
              <a:off x="3807" y="930"/>
              <a:ext cx="1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57" name="Group 130"/>
            <p:cNvGrpSpPr>
              <a:grpSpLocks/>
            </p:cNvGrpSpPr>
            <p:nvPr/>
          </p:nvGrpSpPr>
          <p:grpSpPr bwMode="auto">
            <a:xfrm>
              <a:off x="4499" y="933"/>
              <a:ext cx="599" cy="1313"/>
              <a:chOff x="4611" y="1041"/>
              <a:chExt cx="599" cy="1313"/>
            </a:xfrm>
          </p:grpSpPr>
          <p:sp>
            <p:nvSpPr>
              <p:cNvPr id="2111" name="Text Box 64"/>
              <p:cNvSpPr txBox="1">
                <a:spLocks noChangeArrowheads="1"/>
              </p:cNvSpPr>
              <p:nvPr/>
            </p:nvSpPr>
            <p:spPr bwMode="auto">
              <a:xfrm>
                <a:off x="4611" y="155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V</a:t>
                </a:r>
              </a:p>
            </p:txBody>
          </p:sp>
          <p:sp>
            <p:nvSpPr>
              <p:cNvPr id="2112" name="Line 65"/>
              <p:cNvSpPr>
                <a:spLocks noChangeShapeType="1"/>
              </p:cNvSpPr>
              <p:nvPr/>
            </p:nvSpPr>
            <p:spPr bwMode="auto">
              <a:xfrm>
                <a:off x="4931" y="1047"/>
                <a:ext cx="0" cy="4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3" name="Line 66"/>
              <p:cNvSpPr>
                <a:spLocks noChangeShapeType="1"/>
              </p:cNvSpPr>
              <p:nvPr/>
            </p:nvSpPr>
            <p:spPr bwMode="auto">
              <a:xfrm>
                <a:off x="4934" y="1848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4" name="Text Box 67"/>
              <p:cNvSpPr txBox="1">
                <a:spLocks noChangeArrowheads="1"/>
              </p:cNvSpPr>
              <p:nvPr/>
            </p:nvSpPr>
            <p:spPr bwMode="auto">
              <a:xfrm>
                <a:off x="4987" y="154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2115" name="Group 68"/>
              <p:cNvGrpSpPr>
                <a:grpSpLocks/>
              </p:cNvGrpSpPr>
              <p:nvPr/>
            </p:nvGrpSpPr>
            <p:grpSpPr bwMode="auto">
              <a:xfrm rot="5400000">
                <a:off x="4759" y="1593"/>
                <a:ext cx="344" cy="164"/>
                <a:chOff x="2488" y="1720"/>
                <a:chExt cx="344" cy="164"/>
              </a:xfrm>
            </p:grpSpPr>
            <p:grpSp>
              <p:nvGrpSpPr>
                <p:cNvPr id="2117" name="Group 69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2127" name="Line 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28" name="Line 7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18" name="Group 72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2125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26" name="Line 7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19" name="Group 75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2123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24" name="Line 7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120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21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22" name="Line 80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116" name="Line 81"/>
              <p:cNvSpPr>
                <a:spLocks noChangeShapeType="1"/>
              </p:cNvSpPr>
              <p:nvPr/>
            </p:nvSpPr>
            <p:spPr bwMode="auto">
              <a:xfrm rot="5400000">
                <a:off x="4150" y="1698"/>
                <a:ext cx="1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58" name="Line 127"/>
            <p:cNvSpPr>
              <a:spLocks noChangeShapeType="1"/>
            </p:cNvSpPr>
            <p:nvPr/>
          </p:nvSpPr>
          <p:spPr bwMode="auto">
            <a:xfrm>
              <a:off x="3806" y="2255"/>
              <a:ext cx="1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Line 128"/>
            <p:cNvSpPr>
              <a:spLocks noChangeShapeType="1"/>
            </p:cNvSpPr>
            <p:nvPr/>
          </p:nvSpPr>
          <p:spPr bwMode="auto">
            <a:xfrm>
              <a:off x="3806" y="930"/>
              <a:ext cx="0" cy="1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60" name="Group 103"/>
            <p:cNvGrpSpPr>
              <a:grpSpLocks/>
            </p:cNvGrpSpPr>
            <p:nvPr/>
          </p:nvGrpSpPr>
          <p:grpSpPr bwMode="auto">
            <a:xfrm>
              <a:off x="3469" y="1147"/>
              <a:ext cx="653" cy="878"/>
              <a:chOff x="514" y="2054"/>
              <a:chExt cx="653" cy="878"/>
            </a:xfrm>
          </p:grpSpPr>
          <p:sp>
            <p:nvSpPr>
              <p:cNvPr id="2088" name="Rectangle 104"/>
              <p:cNvSpPr>
                <a:spLocks noChangeArrowheads="1"/>
              </p:cNvSpPr>
              <p:nvPr/>
            </p:nvSpPr>
            <p:spPr bwMode="auto">
              <a:xfrm>
                <a:off x="514" y="2102"/>
                <a:ext cx="653" cy="75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Line 105"/>
              <p:cNvSpPr>
                <a:spLocks noChangeShapeType="1"/>
              </p:cNvSpPr>
              <p:nvPr/>
            </p:nvSpPr>
            <p:spPr bwMode="auto">
              <a:xfrm>
                <a:off x="853" y="2054"/>
                <a:ext cx="0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0" name="Line 106"/>
              <p:cNvSpPr>
                <a:spLocks noChangeShapeType="1"/>
              </p:cNvSpPr>
              <p:nvPr/>
            </p:nvSpPr>
            <p:spPr bwMode="auto">
              <a:xfrm>
                <a:off x="852" y="2521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1" name="Text Box 107"/>
              <p:cNvSpPr txBox="1">
                <a:spLocks noChangeArrowheads="1"/>
              </p:cNvSpPr>
              <p:nvPr/>
            </p:nvSpPr>
            <p:spPr bwMode="auto">
              <a:xfrm>
                <a:off x="905" y="2225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cs typeface="Arial" charset="0"/>
                  </a:rPr>
                  <a:t>r</a:t>
                </a:r>
              </a:p>
            </p:txBody>
          </p:sp>
          <p:grpSp>
            <p:nvGrpSpPr>
              <p:cNvPr id="2092" name="Group 108"/>
              <p:cNvGrpSpPr>
                <a:grpSpLocks/>
              </p:cNvGrpSpPr>
              <p:nvPr/>
            </p:nvGrpSpPr>
            <p:grpSpPr bwMode="auto">
              <a:xfrm rot="5400000">
                <a:off x="677" y="2272"/>
                <a:ext cx="344" cy="164"/>
                <a:chOff x="2488" y="1720"/>
                <a:chExt cx="344" cy="164"/>
              </a:xfrm>
            </p:grpSpPr>
            <p:grpSp>
              <p:nvGrpSpPr>
                <p:cNvPr id="2099" name="Group 109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2109" name="Line 1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10" name="Line 1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00" name="Group 112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2107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08" name="Line 11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01" name="Group 115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2105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06" name="Line 1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102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3" name="Line 119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4" name="Line 120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93" name="Line 121"/>
              <p:cNvSpPr>
                <a:spLocks noChangeShapeType="1"/>
              </p:cNvSpPr>
              <p:nvPr/>
            </p:nvSpPr>
            <p:spPr bwMode="auto">
              <a:xfrm>
                <a:off x="665" y="2614"/>
                <a:ext cx="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4" name="Line 122"/>
              <p:cNvSpPr>
                <a:spLocks noChangeShapeType="1"/>
              </p:cNvSpPr>
              <p:nvPr/>
            </p:nvSpPr>
            <p:spPr bwMode="auto">
              <a:xfrm>
                <a:off x="773" y="2677"/>
                <a:ext cx="1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5" name="Line 123"/>
              <p:cNvSpPr>
                <a:spLocks noChangeShapeType="1"/>
              </p:cNvSpPr>
              <p:nvPr/>
            </p:nvSpPr>
            <p:spPr bwMode="auto">
              <a:xfrm>
                <a:off x="852" y="2677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6" name="Text Box 124"/>
              <p:cNvSpPr txBox="1">
                <a:spLocks noChangeArrowheads="1"/>
              </p:cNvSpPr>
              <p:nvPr/>
            </p:nvSpPr>
            <p:spPr bwMode="auto">
              <a:xfrm>
                <a:off x="567" y="2568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2097" name="Line 125"/>
              <p:cNvSpPr>
                <a:spLocks noChangeShapeType="1"/>
              </p:cNvSpPr>
              <p:nvPr/>
            </p:nvSpPr>
            <p:spPr bwMode="auto">
              <a:xfrm flipV="1">
                <a:off x="619" y="2527"/>
                <a:ext cx="0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8" name="Oval 126"/>
              <p:cNvSpPr>
                <a:spLocks noChangeArrowheads="1"/>
              </p:cNvSpPr>
              <p:nvPr/>
            </p:nvSpPr>
            <p:spPr bwMode="auto">
              <a:xfrm>
                <a:off x="591" y="279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1" name="Text Box 136"/>
            <p:cNvSpPr txBox="1">
              <a:spLocks noChangeArrowheads="1"/>
            </p:cNvSpPr>
            <p:nvPr/>
          </p:nvSpPr>
          <p:spPr bwMode="auto">
            <a:xfrm>
              <a:off x="4179" y="95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2062" name="Line 137"/>
            <p:cNvSpPr>
              <a:spLocks noChangeShapeType="1"/>
            </p:cNvSpPr>
            <p:nvPr/>
          </p:nvSpPr>
          <p:spPr bwMode="auto">
            <a:xfrm>
              <a:off x="4064" y="989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63" name="Group 165"/>
            <p:cNvGrpSpPr>
              <a:grpSpLocks/>
            </p:cNvGrpSpPr>
            <p:nvPr/>
          </p:nvGrpSpPr>
          <p:grpSpPr bwMode="auto">
            <a:xfrm>
              <a:off x="5281" y="933"/>
              <a:ext cx="636" cy="1322"/>
              <a:chOff x="5281" y="933"/>
              <a:chExt cx="636" cy="1322"/>
            </a:xfrm>
          </p:grpSpPr>
          <p:sp>
            <p:nvSpPr>
              <p:cNvPr id="2064" name="Oval 141" descr="25%"/>
              <p:cNvSpPr>
                <a:spLocks noChangeArrowheads="1"/>
              </p:cNvSpPr>
              <p:nvPr/>
            </p:nvSpPr>
            <p:spPr bwMode="auto">
              <a:xfrm rot="5400000">
                <a:off x="5281" y="1224"/>
                <a:ext cx="636" cy="636"/>
              </a:xfrm>
              <a:prstGeom prst="ellipse">
                <a:avLst/>
              </a:prstGeom>
              <a:pattFill prst="pct25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65" name="Group 142"/>
              <p:cNvGrpSpPr>
                <a:grpSpLocks/>
              </p:cNvGrpSpPr>
              <p:nvPr/>
            </p:nvGrpSpPr>
            <p:grpSpPr bwMode="auto">
              <a:xfrm rot="5400000">
                <a:off x="5588" y="1471"/>
                <a:ext cx="344" cy="164"/>
                <a:chOff x="2488" y="1720"/>
                <a:chExt cx="344" cy="164"/>
              </a:xfrm>
            </p:grpSpPr>
            <p:grpSp>
              <p:nvGrpSpPr>
                <p:cNvPr id="2076" name="Group 143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2086" name="Line 1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87" name="Line 1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77" name="Group 146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2084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85" name="Line 1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78" name="Group 149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2082" name="Lin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83" name="Line 1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79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0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1" name="Line 154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66" name="Text Box 155"/>
              <p:cNvSpPr txBox="1">
                <a:spLocks noChangeArrowheads="1"/>
              </p:cNvSpPr>
              <p:nvPr/>
            </p:nvSpPr>
            <p:spPr bwMode="auto">
              <a:xfrm>
                <a:off x="5515" y="1537"/>
                <a:ext cx="2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  <a:r>
                  <a:rPr lang="en-GB" baseline="-25000"/>
                  <a:t>V</a:t>
                </a:r>
                <a:endParaRPr lang="en-GB"/>
              </a:p>
            </p:txBody>
          </p:sp>
          <p:sp>
            <p:nvSpPr>
              <p:cNvPr id="2067" name="Oval 156" descr="50%"/>
              <p:cNvSpPr>
                <a:spLocks noChangeArrowheads="1"/>
              </p:cNvSpPr>
              <p:nvPr/>
            </p:nvSpPr>
            <p:spPr bwMode="auto">
              <a:xfrm>
                <a:off x="5289" y="1410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V</a:t>
                </a:r>
              </a:p>
            </p:txBody>
          </p:sp>
          <p:sp>
            <p:nvSpPr>
              <p:cNvPr id="2068" name="Line 157"/>
              <p:cNvSpPr>
                <a:spLocks noChangeShapeType="1"/>
              </p:cNvSpPr>
              <p:nvPr/>
            </p:nvSpPr>
            <p:spPr bwMode="auto">
              <a:xfrm rot="5400000">
                <a:off x="5403" y="1129"/>
                <a:ext cx="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9" name="Line 158"/>
              <p:cNvSpPr>
                <a:spLocks noChangeShapeType="1"/>
              </p:cNvSpPr>
              <p:nvPr/>
            </p:nvSpPr>
            <p:spPr bwMode="auto">
              <a:xfrm>
                <a:off x="5434" y="132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0" name="Line 159"/>
              <p:cNvSpPr>
                <a:spLocks noChangeShapeType="1"/>
              </p:cNvSpPr>
              <p:nvPr/>
            </p:nvSpPr>
            <p:spPr bwMode="auto">
              <a:xfrm>
                <a:off x="5431" y="132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1" name="Line 160"/>
              <p:cNvSpPr>
                <a:spLocks noChangeShapeType="1"/>
              </p:cNvSpPr>
              <p:nvPr/>
            </p:nvSpPr>
            <p:spPr bwMode="auto">
              <a:xfrm>
                <a:off x="5764" y="132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2" name="Line 161"/>
              <p:cNvSpPr>
                <a:spLocks noChangeShapeType="1"/>
              </p:cNvSpPr>
              <p:nvPr/>
            </p:nvSpPr>
            <p:spPr bwMode="auto">
              <a:xfrm rot="16200000" flipV="1">
                <a:off x="5359" y="2014"/>
                <a:ext cx="4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3" name="Line 162"/>
              <p:cNvSpPr>
                <a:spLocks noChangeShapeType="1"/>
              </p:cNvSpPr>
              <p:nvPr/>
            </p:nvSpPr>
            <p:spPr bwMode="auto">
              <a:xfrm flipV="1">
                <a:off x="5435" y="177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4" name="Line 163"/>
              <p:cNvSpPr>
                <a:spLocks noChangeShapeType="1"/>
              </p:cNvSpPr>
              <p:nvPr/>
            </p:nvSpPr>
            <p:spPr bwMode="auto">
              <a:xfrm flipV="1">
                <a:off x="5432" y="169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5" name="Line 164"/>
              <p:cNvSpPr>
                <a:spLocks noChangeShapeType="1"/>
              </p:cNvSpPr>
              <p:nvPr/>
            </p:nvSpPr>
            <p:spPr bwMode="auto">
              <a:xfrm flipV="1">
                <a:off x="5765" y="171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Measuring Potential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Hence new current: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resistance over which the potential is measured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>
              <a:buFont typeface="Arial" charset="0"/>
              <a:buNone/>
            </a:pP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From these we obtain potential measured by voltmeter: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Numerically,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Note “potential divider”: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58850" y="1868488"/>
          <a:ext cx="2882900" cy="723900"/>
        </p:xfrm>
        <a:graphic>
          <a:graphicData uri="http://schemas.openxmlformats.org/presentationml/2006/ole">
            <p:oleObj spid="_x0000_s3074" name="Equation" r:id="rId4" imgW="2882880" imgH="72360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947738" y="3186113"/>
          <a:ext cx="3949700" cy="812800"/>
        </p:xfrm>
        <a:graphic>
          <a:graphicData uri="http://schemas.openxmlformats.org/presentationml/2006/ole">
            <p:oleObj spid="_x0000_s3075" name="Equation" r:id="rId5" imgW="3949560" imgH="81252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5475288" y="2257425"/>
          <a:ext cx="3276600" cy="2146300"/>
        </p:xfrm>
        <a:graphic>
          <a:graphicData uri="http://schemas.openxmlformats.org/presentationml/2006/ole">
            <p:oleObj spid="_x0000_s3076" name="Equation" r:id="rId6" imgW="3276360" imgH="2145960" progId="Equation.DSMT4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5527675" y="4794250"/>
          <a:ext cx="1943100" cy="1066800"/>
        </p:xfrm>
        <a:graphic>
          <a:graphicData uri="http://schemas.openxmlformats.org/presentationml/2006/ole">
            <p:oleObj spid="_x0000_s3077" name="Equation" r:id="rId7" imgW="1942920" imgH="1066680" progId="Equation.DSMT4">
              <p:embed/>
            </p:oleObj>
          </a:graphicData>
        </a:graphic>
      </p:graphicFrame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858838" y="4214813"/>
            <a:ext cx="3886200" cy="2103437"/>
            <a:chOff x="3469" y="930"/>
            <a:chExt cx="2448" cy="1325"/>
          </a:xfrm>
        </p:grpSpPr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807" y="930"/>
              <a:ext cx="1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4499" y="933"/>
              <a:ext cx="599" cy="1313"/>
              <a:chOff x="4611" y="1041"/>
              <a:chExt cx="599" cy="1313"/>
            </a:xfrm>
          </p:grpSpPr>
          <p:sp>
            <p:nvSpPr>
              <p:cNvPr id="3138" name="Text Box 13"/>
              <p:cNvSpPr txBox="1">
                <a:spLocks noChangeArrowheads="1"/>
              </p:cNvSpPr>
              <p:nvPr/>
            </p:nvSpPr>
            <p:spPr bwMode="auto">
              <a:xfrm>
                <a:off x="4611" y="155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V</a:t>
                </a:r>
              </a:p>
            </p:txBody>
          </p:sp>
          <p:sp>
            <p:nvSpPr>
              <p:cNvPr id="3139" name="Line 14"/>
              <p:cNvSpPr>
                <a:spLocks noChangeShapeType="1"/>
              </p:cNvSpPr>
              <p:nvPr/>
            </p:nvSpPr>
            <p:spPr bwMode="auto">
              <a:xfrm>
                <a:off x="4931" y="1047"/>
                <a:ext cx="0" cy="4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" name="Line 15"/>
              <p:cNvSpPr>
                <a:spLocks noChangeShapeType="1"/>
              </p:cNvSpPr>
              <p:nvPr/>
            </p:nvSpPr>
            <p:spPr bwMode="auto">
              <a:xfrm>
                <a:off x="4934" y="1848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" name="Text Box 16"/>
              <p:cNvSpPr txBox="1">
                <a:spLocks noChangeArrowheads="1"/>
              </p:cNvSpPr>
              <p:nvPr/>
            </p:nvSpPr>
            <p:spPr bwMode="auto">
              <a:xfrm>
                <a:off x="4987" y="154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3142" name="Group 17"/>
              <p:cNvGrpSpPr>
                <a:grpSpLocks/>
              </p:cNvGrpSpPr>
              <p:nvPr/>
            </p:nvGrpSpPr>
            <p:grpSpPr bwMode="auto">
              <a:xfrm rot="5400000">
                <a:off x="4759" y="1593"/>
                <a:ext cx="344" cy="164"/>
                <a:chOff x="2488" y="1720"/>
                <a:chExt cx="344" cy="164"/>
              </a:xfrm>
            </p:grpSpPr>
            <p:grpSp>
              <p:nvGrpSpPr>
                <p:cNvPr id="3144" name="Group 18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3154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55" name="Line 2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45" name="Group 21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3152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53" name="Line 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46" name="Group 24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3150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51" name="Line 2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4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8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9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43" name="Line 30"/>
              <p:cNvSpPr>
                <a:spLocks noChangeShapeType="1"/>
              </p:cNvSpPr>
              <p:nvPr/>
            </p:nvSpPr>
            <p:spPr bwMode="auto">
              <a:xfrm rot="5400000">
                <a:off x="4150" y="1698"/>
                <a:ext cx="1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5" name="Line 31"/>
            <p:cNvSpPr>
              <a:spLocks noChangeShapeType="1"/>
            </p:cNvSpPr>
            <p:nvPr/>
          </p:nvSpPr>
          <p:spPr bwMode="auto">
            <a:xfrm>
              <a:off x="3806" y="2255"/>
              <a:ext cx="1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32"/>
            <p:cNvSpPr>
              <a:spLocks noChangeShapeType="1"/>
            </p:cNvSpPr>
            <p:nvPr/>
          </p:nvSpPr>
          <p:spPr bwMode="auto">
            <a:xfrm>
              <a:off x="3806" y="930"/>
              <a:ext cx="0" cy="1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7" name="Group 33"/>
            <p:cNvGrpSpPr>
              <a:grpSpLocks/>
            </p:cNvGrpSpPr>
            <p:nvPr/>
          </p:nvGrpSpPr>
          <p:grpSpPr bwMode="auto">
            <a:xfrm>
              <a:off x="3469" y="1147"/>
              <a:ext cx="653" cy="878"/>
              <a:chOff x="514" y="2054"/>
              <a:chExt cx="653" cy="878"/>
            </a:xfrm>
          </p:grpSpPr>
          <p:sp>
            <p:nvSpPr>
              <p:cNvPr id="3115" name="Rectangle 34"/>
              <p:cNvSpPr>
                <a:spLocks noChangeArrowheads="1"/>
              </p:cNvSpPr>
              <p:nvPr/>
            </p:nvSpPr>
            <p:spPr bwMode="auto">
              <a:xfrm>
                <a:off x="514" y="2102"/>
                <a:ext cx="653" cy="75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Line 35"/>
              <p:cNvSpPr>
                <a:spLocks noChangeShapeType="1"/>
              </p:cNvSpPr>
              <p:nvPr/>
            </p:nvSpPr>
            <p:spPr bwMode="auto">
              <a:xfrm>
                <a:off x="853" y="2054"/>
                <a:ext cx="0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Line 36"/>
              <p:cNvSpPr>
                <a:spLocks noChangeShapeType="1"/>
              </p:cNvSpPr>
              <p:nvPr/>
            </p:nvSpPr>
            <p:spPr bwMode="auto">
              <a:xfrm>
                <a:off x="852" y="2521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Text Box 37"/>
              <p:cNvSpPr txBox="1">
                <a:spLocks noChangeArrowheads="1"/>
              </p:cNvSpPr>
              <p:nvPr/>
            </p:nvSpPr>
            <p:spPr bwMode="auto">
              <a:xfrm>
                <a:off x="905" y="2225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cs typeface="Arial" charset="0"/>
                  </a:rPr>
                  <a:t>r</a:t>
                </a:r>
              </a:p>
            </p:txBody>
          </p:sp>
          <p:grpSp>
            <p:nvGrpSpPr>
              <p:cNvPr id="3119" name="Group 38"/>
              <p:cNvGrpSpPr>
                <a:grpSpLocks/>
              </p:cNvGrpSpPr>
              <p:nvPr/>
            </p:nvGrpSpPr>
            <p:grpSpPr bwMode="auto">
              <a:xfrm rot="5400000">
                <a:off x="677" y="2272"/>
                <a:ext cx="344" cy="164"/>
                <a:chOff x="2488" y="1720"/>
                <a:chExt cx="344" cy="164"/>
              </a:xfrm>
            </p:grpSpPr>
            <p:grpSp>
              <p:nvGrpSpPr>
                <p:cNvPr id="3126" name="Group 39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3136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37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27" name="Group 42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3134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35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28" name="Group 45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3132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33" name="Line 4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29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0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1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20" name="Line 51"/>
              <p:cNvSpPr>
                <a:spLocks noChangeShapeType="1"/>
              </p:cNvSpPr>
              <p:nvPr/>
            </p:nvSpPr>
            <p:spPr bwMode="auto">
              <a:xfrm>
                <a:off x="665" y="2614"/>
                <a:ext cx="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Line 52"/>
              <p:cNvSpPr>
                <a:spLocks noChangeShapeType="1"/>
              </p:cNvSpPr>
              <p:nvPr/>
            </p:nvSpPr>
            <p:spPr bwMode="auto">
              <a:xfrm>
                <a:off x="773" y="2677"/>
                <a:ext cx="1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" name="Line 53"/>
              <p:cNvSpPr>
                <a:spLocks noChangeShapeType="1"/>
              </p:cNvSpPr>
              <p:nvPr/>
            </p:nvSpPr>
            <p:spPr bwMode="auto">
              <a:xfrm>
                <a:off x="852" y="2677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Text Box 54"/>
              <p:cNvSpPr txBox="1">
                <a:spLocks noChangeArrowheads="1"/>
              </p:cNvSpPr>
              <p:nvPr/>
            </p:nvSpPr>
            <p:spPr bwMode="auto">
              <a:xfrm>
                <a:off x="567" y="2568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3124" name="Line 55"/>
              <p:cNvSpPr>
                <a:spLocks noChangeShapeType="1"/>
              </p:cNvSpPr>
              <p:nvPr/>
            </p:nvSpPr>
            <p:spPr bwMode="auto">
              <a:xfrm flipV="1">
                <a:off x="619" y="2527"/>
                <a:ext cx="0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Oval 56"/>
              <p:cNvSpPr>
                <a:spLocks noChangeArrowheads="1"/>
              </p:cNvSpPr>
              <p:nvPr/>
            </p:nvSpPr>
            <p:spPr bwMode="auto">
              <a:xfrm>
                <a:off x="591" y="279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8" name="Text Box 57"/>
            <p:cNvSpPr txBox="1">
              <a:spLocks noChangeArrowheads="1"/>
            </p:cNvSpPr>
            <p:nvPr/>
          </p:nvSpPr>
          <p:spPr bwMode="auto">
            <a:xfrm>
              <a:off x="4179" y="95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3089" name="Line 58"/>
            <p:cNvSpPr>
              <a:spLocks noChangeShapeType="1"/>
            </p:cNvSpPr>
            <p:nvPr/>
          </p:nvSpPr>
          <p:spPr bwMode="auto">
            <a:xfrm>
              <a:off x="4064" y="989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90" name="Group 59"/>
            <p:cNvGrpSpPr>
              <a:grpSpLocks/>
            </p:cNvGrpSpPr>
            <p:nvPr/>
          </p:nvGrpSpPr>
          <p:grpSpPr bwMode="auto">
            <a:xfrm>
              <a:off x="5281" y="933"/>
              <a:ext cx="636" cy="1322"/>
              <a:chOff x="5281" y="933"/>
              <a:chExt cx="636" cy="1322"/>
            </a:xfrm>
          </p:grpSpPr>
          <p:sp>
            <p:nvSpPr>
              <p:cNvPr id="3091" name="Oval 60" descr="25%"/>
              <p:cNvSpPr>
                <a:spLocks noChangeArrowheads="1"/>
              </p:cNvSpPr>
              <p:nvPr/>
            </p:nvSpPr>
            <p:spPr bwMode="auto">
              <a:xfrm rot="5400000">
                <a:off x="5281" y="1224"/>
                <a:ext cx="636" cy="636"/>
              </a:xfrm>
              <a:prstGeom prst="ellipse">
                <a:avLst/>
              </a:prstGeom>
              <a:pattFill prst="pct25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92" name="Group 61"/>
              <p:cNvGrpSpPr>
                <a:grpSpLocks/>
              </p:cNvGrpSpPr>
              <p:nvPr/>
            </p:nvGrpSpPr>
            <p:grpSpPr bwMode="auto">
              <a:xfrm rot="5400000">
                <a:off x="5588" y="1471"/>
                <a:ext cx="344" cy="164"/>
                <a:chOff x="2488" y="1720"/>
                <a:chExt cx="344" cy="164"/>
              </a:xfrm>
            </p:grpSpPr>
            <p:grpSp>
              <p:nvGrpSpPr>
                <p:cNvPr id="3103" name="Group 62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3113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14" name="Line 6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04" name="Group 65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3111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12" name="Line 6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05" name="Group 68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3109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10" name="Line 7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06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7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8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93" name="Text Box 74"/>
              <p:cNvSpPr txBox="1">
                <a:spLocks noChangeArrowheads="1"/>
              </p:cNvSpPr>
              <p:nvPr/>
            </p:nvSpPr>
            <p:spPr bwMode="auto">
              <a:xfrm>
                <a:off x="5515" y="1537"/>
                <a:ext cx="2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  <a:r>
                  <a:rPr lang="en-GB" baseline="-25000"/>
                  <a:t>V</a:t>
                </a:r>
                <a:endParaRPr lang="en-GB"/>
              </a:p>
            </p:txBody>
          </p:sp>
          <p:sp>
            <p:nvSpPr>
              <p:cNvPr id="3094" name="Oval 75" descr="50%"/>
              <p:cNvSpPr>
                <a:spLocks noChangeArrowheads="1"/>
              </p:cNvSpPr>
              <p:nvPr/>
            </p:nvSpPr>
            <p:spPr bwMode="auto">
              <a:xfrm>
                <a:off x="5289" y="1410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V</a:t>
                </a:r>
              </a:p>
            </p:txBody>
          </p:sp>
          <p:sp>
            <p:nvSpPr>
              <p:cNvPr id="3095" name="Line 76"/>
              <p:cNvSpPr>
                <a:spLocks noChangeShapeType="1"/>
              </p:cNvSpPr>
              <p:nvPr/>
            </p:nvSpPr>
            <p:spPr bwMode="auto">
              <a:xfrm rot="5400000">
                <a:off x="5403" y="1129"/>
                <a:ext cx="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Line 77"/>
              <p:cNvSpPr>
                <a:spLocks noChangeShapeType="1"/>
              </p:cNvSpPr>
              <p:nvPr/>
            </p:nvSpPr>
            <p:spPr bwMode="auto">
              <a:xfrm>
                <a:off x="5434" y="132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Line 78"/>
              <p:cNvSpPr>
                <a:spLocks noChangeShapeType="1"/>
              </p:cNvSpPr>
              <p:nvPr/>
            </p:nvSpPr>
            <p:spPr bwMode="auto">
              <a:xfrm>
                <a:off x="5431" y="132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Line 79"/>
              <p:cNvSpPr>
                <a:spLocks noChangeShapeType="1"/>
              </p:cNvSpPr>
              <p:nvPr/>
            </p:nvSpPr>
            <p:spPr bwMode="auto">
              <a:xfrm>
                <a:off x="5764" y="132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Line 80"/>
              <p:cNvSpPr>
                <a:spLocks noChangeShapeType="1"/>
              </p:cNvSpPr>
              <p:nvPr/>
            </p:nvSpPr>
            <p:spPr bwMode="auto">
              <a:xfrm rot="16200000" flipV="1">
                <a:off x="5359" y="2014"/>
                <a:ext cx="4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Line 81"/>
              <p:cNvSpPr>
                <a:spLocks noChangeShapeType="1"/>
              </p:cNvSpPr>
              <p:nvPr/>
            </p:nvSpPr>
            <p:spPr bwMode="auto">
              <a:xfrm flipV="1">
                <a:off x="5435" y="177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Line 82"/>
              <p:cNvSpPr>
                <a:spLocks noChangeShapeType="1"/>
              </p:cNvSpPr>
              <p:nvPr/>
            </p:nvSpPr>
            <p:spPr bwMode="auto">
              <a:xfrm flipV="1">
                <a:off x="5432" y="169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Line 83"/>
              <p:cNvSpPr>
                <a:spLocks noChangeShapeType="1"/>
              </p:cNvSpPr>
              <p:nvPr/>
            </p:nvSpPr>
            <p:spPr bwMode="auto">
              <a:xfrm flipV="1">
                <a:off x="5765" y="171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aphicFrame>
        <p:nvGraphicFramePr>
          <p:cNvPr id="3078" name="Object 84"/>
          <p:cNvGraphicFramePr>
            <a:graphicFrameLocks noChangeAspect="1"/>
          </p:cNvGraphicFramePr>
          <p:nvPr/>
        </p:nvGraphicFramePr>
        <p:xfrm>
          <a:off x="5454650" y="6337300"/>
          <a:ext cx="4292600" cy="330200"/>
        </p:xfrm>
        <a:graphic>
          <a:graphicData uri="http://schemas.openxmlformats.org/presentationml/2006/ole">
            <p:oleObj spid="_x0000_s3078" name="Equation" r:id="rId8" imgW="42922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First consideration of circuits in which current varies with time: charging a capacitor.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Potential across capacitor</a:t>
            </a:r>
            <a:br>
              <a:rPr lang="en-GB" sz="2000" smtClean="0"/>
            </a:br>
            <a:r>
              <a:rPr lang="en-GB" sz="2000" smtClean="0"/>
              <a:t>V</a:t>
            </a:r>
            <a:r>
              <a:rPr lang="en-GB" sz="2000" baseline="-25000" smtClean="0"/>
              <a:t>C</a:t>
            </a:r>
            <a:r>
              <a:rPr lang="en-GB" sz="2000" smtClean="0"/>
              <a:t>(t) = q(t)/C.</a:t>
            </a:r>
          </a:p>
          <a:p>
            <a:pPr eaLnBrk="1" hangingPunct="1"/>
            <a:r>
              <a:rPr lang="en-GB" sz="2000" smtClean="0"/>
              <a:t>Potential across resistor </a:t>
            </a:r>
            <a:br>
              <a:rPr lang="en-GB" sz="2000" smtClean="0"/>
            </a:br>
            <a:r>
              <a:rPr lang="en-GB" sz="2000" smtClean="0"/>
              <a:t>V</a:t>
            </a:r>
            <a:r>
              <a:rPr lang="en-GB" sz="2000" baseline="-25000" smtClean="0"/>
              <a:t>R</a:t>
            </a:r>
            <a:r>
              <a:rPr lang="en-GB" sz="2000" smtClean="0"/>
              <a:t>(t) = i(t)</a:t>
            </a:r>
            <a:r>
              <a:rPr lang="en-GB" sz="2000" baseline="30000" smtClean="0"/>
              <a:t> </a:t>
            </a:r>
            <a:r>
              <a:rPr lang="en-GB" sz="2000" smtClean="0"/>
              <a:t>R.</a:t>
            </a:r>
          </a:p>
          <a:p>
            <a:pPr eaLnBrk="1" hangingPunct="1"/>
            <a:r>
              <a:rPr lang="en-GB" sz="2000" smtClean="0"/>
              <a:t>Note these change with time!</a:t>
            </a:r>
          </a:p>
          <a:p>
            <a:pPr eaLnBrk="1" hangingPunct="1"/>
            <a:endParaRPr lang="en-GB" sz="2000" smtClean="0"/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Applying Kirchoff’s loop rule: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Cannot solve as contains two variables, i(t) and q(t).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However: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Hence,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Try solution: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Differentiating: </a:t>
            </a:r>
          </a:p>
        </p:txBody>
      </p:sp>
      <p:grpSp>
        <p:nvGrpSpPr>
          <p:cNvPr id="4106" name="Group 79"/>
          <p:cNvGrpSpPr>
            <a:grpSpLocks/>
          </p:cNvGrpSpPr>
          <p:nvPr/>
        </p:nvGrpSpPr>
        <p:grpSpPr bwMode="auto">
          <a:xfrm>
            <a:off x="441325" y="2365375"/>
            <a:ext cx="4032250" cy="2241550"/>
            <a:chOff x="278" y="1670"/>
            <a:chExt cx="2540" cy="1412"/>
          </a:xfrm>
        </p:grpSpPr>
        <p:sp>
          <p:nvSpPr>
            <p:cNvPr id="4107" name="Line 8"/>
            <p:cNvSpPr>
              <a:spLocks noChangeShapeType="1"/>
            </p:cNvSpPr>
            <p:nvPr/>
          </p:nvSpPr>
          <p:spPr bwMode="auto">
            <a:xfrm flipV="1">
              <a:off x="702" y="1854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705" y="2825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0"/>
            <p:cNvSpPr>
              <a:spLocks noChangeShapeType="1"/>
            </p:cNvSpPr>
            <p:nvPr/>
          </p:nvSpPr>
          <p:spPr bwMode="auto">
            <a:xfrm>
              <a:off x="1273" y="1994"/>
              <a:ext cx="4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>
              <a:off x="702" y="3082"/>
              <a:ext cx="18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1" name="Group 31"/>
            <p:cNvGrpSpPr>
              <a:grpSpLocks/>
            </p:cNvGrpSpPr>
            <p:nvPr/>
          </p:nvGrpSpPr>
          <p:grpSpPr bwMode="auto">
            <a:xfrm>
              <a:off x="1742" y="1909"/>
              <a:ext cx="344" cy="164"/>
              <a:chOff x="2488" y="1720"/>
              <a:chExt cx="344" cy="164"/>
            </a:xfrm>
          </p:grpSpPr>
          <p:grpSp>
            <p:nvGrpSpPr>
              <p:cNvPr id="4133" name="Group 32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414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34" name="Group 35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4141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35" name="Group 38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4139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0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36" name="Line 41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Line 42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Line 43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2" name="Line 57"/>
            <p:cNvSpPr>
              <a:spLocks noChangeShapeType="1"/>
            </p:cNvSpPr>
            <p:nvPr/>
          </p:nvSpPr>
          <p:spPr bwMode="auto">
            <a:xfrm>
              <a:off x="2082" y="1993"/>
              <a:ext cx="4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Text Box 59"/>
            <p:cNvSpPr txBox="1">
              <a:spLocks noChangeArrowheads="1"/>
            </p:cNvSpPr>
            <p:nvPr/>
          </p:nvSpPr>
          <p:spPr bwMode="auto">
            <a:xfrm>
              <a:off x="1796" y="167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4114" name="Group 61"/>
            <p:cNvGrpSpPr>
              <a:grpSpLocks/>
            </p:cNvGrpSpPr>
            <p:nvPr/>
          </p:nvGrpSpPr>
          <p:grpSpPr bwMode="auto">
            <a:xfrm>
              <a:off x="278" y="2272"/>
              <a:ext cx="539" cy="613"/>
              <a:chOff x="4609" y="564"/>
              <a:chExt cx="539" cy="613"/>
            </a:xfrm>
          </p:grpSpPr>
          <p:sp>
            <p:nvSpPr>
              <p:cNvPr id="4128" name="Rectangle 62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4129" name="Group 63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413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4132" name="Oval 66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15" name="Group 69"/>
            <p:cNvGrpSpPr>
              <a:grpSpLocks/>
            </p:cNvGrpSpPr>
            <p:nvPr/>
          </p:nvGrpSpPr>
          <p:grpSpPr bwMode="auto">
            <a:xfrm>
              <a:off x="2420" y="1994"/>
              <a:ext cx="398" cy="1085"/>
              <a:chOff x="2420" y="2126"/>
              <a:chExt cx="398" cy="1085"/>
            </a:xfrm>
          </p:grpSpPr>
          <p:sp>
            <p:nvSpPr>
              <p:cNvPr id="4123" name="Line 12"/>
              <p:cNvSpPr>
                <a:spLocks noChangeShapeType="1"/>
              </p:cNvSpPr>
              <p:nvPr/>
            </p:nvSpPr>
            <p:spPr bwMode="auto">
              <a:xfrm>
                <a:off x="2515" y="2126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Line 13"/>
              <p:cNvSpPr>
                <a:spLocks noChangeShapeType="1"/>
              </p:cNvSpPr>
              <p:nvPr/>
            </p:nvSpPr>
            <p:spPr bwMode="auto">
              <a:xfrm>
                <a:off x="2518" y="2663"/>
                <a:ext cx="0" cy="5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Text Box 17"/>
              <p:cNvSpPr txBox="1">
                <a:spLocks noChangeArrowheads="1"/>
              </p:cNvSpPr>
              <p:nvPr/>
            </p:nvSpPr>
            <p:spPr bwMode="auto">
              <a:xfrm>
                <a:off x="2595" y="250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C</a:t>
                </a:r>
              </a:p>
            </p:txBody>
          </p:sp>
          <p:sp>
            <p:nvSpPr>
              <p:cNvPr id="4126" name="Line 67"/>
              <p:cNvSpPr>
                <a:spLocks noChangeShapeType="1"/>
              </p:cNvSpPr>
              <p:nvPr/>
            </p:nvSpPr>
            <p:spPr bwMode="auto">
              <a:xfrm>
                <a:off x="2420" y="261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Line 68"/>
              <p:cNvSpPr>
                <a:spLocks noChangeShapeType="1"/>
              </p:cNvSpPr>
              <p:nvPr/>
            </p:nvSpPr>
            <p:spPr bwMode="auto">
              <a:xfrm>
                <a:off x="2421" y="2657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6" name="Line 70"/>
            <p:cNvSpPr>
              <a:spLocks noChangeShapeType="1"/>
            </p:cNvSpPr>
            <p:nvPr/>
          </p:nvSpPr>
          <p:spPr bwMode="auto">
            <a:xfrm>
              <a:off x="702" y="185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Line 72"/>
            <p:cNvSpPr>
              <a:spLocks noChangeShapeType="1"/>
            </p:cNvSpPr>
            <p:nvPr/>
          </p:nvSpPr>
          <p:spPr bwMode="auto">
            <a:xfrm>
              <a:off x="1134" y="2136"/>
              <a:ext cx="0" cy="9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8" name="Group 78"/>
            <p:cNvGrpSpPr>
              <a:grpSpLocks/>
            </p:cNvGrpSpPr>
            <p:nvPr/>
          </p:nvGrpSpPr>
          <p:grpSpPr bwMode="auto">
            <a:xfrm>
              <a:off x="1115" y="1841"/>
              <a:ext cx="166" cy="296"/>
              <a:chOff x="1115" y="1973"/>
              <a:chExt cx="166" cy="296"/>
            </a:xfrm>
          </p:grpSpPr>
          <p:sp>
            <p:nvSpPr>
              <p:cNvPr id="4119" name="Line 74"/>
              <p:cNvSpPr>
                <a:spLocks noChangeShapeType="1"/>
              </p:cNvSpPr>
              <p:nvPr/>
            </p:nvSpPr>
            <p:spPr bwMode="auto">
              <a:xfrm>
                <a:off x="1134" y="1986"/>
                <a:ext cx="132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0" name="Oval 75"/>
              <p:cNvSpPr>
                <a:spLocks noChangeAspect="1" noChangeArrowheads="1"/>
              </p:cNvSpPr>
              <p:nvPr/>
            </p:nvSpPr>
            <p:spPr bwMode="auto">
              <a:xfrm>
                <a:off x="1254" y="211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121" name="Oval 76"/>
              <p:cNvSpPr>
                <a:spLocks noChangeAspect="1" noChangeArrowheads="1"/>
              </p:cNvSpPr>
              <p:nvPr/>
            </p:nvSpPr>
            <p:spPr bwMode="auto">
              <a:xfrm>
                <a:off x="1115" y="1973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122" name="Oval 77"/>
              <p:cNvSpPr>
                <a:spLocks noChangeAspect="1" noChangeArrowheads="1"/>
              </p:cNvSpPr>
              <p:nvPr/>
            </p:nvSpPr>
            <p:spPr bwMode="auto">
              <a:xfrm>
                <a:off x="1126" y="224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4098" name="Object 80"/>
          <p:cNvGraphicFramePr>
            <a:graphicFrameLocks noChangeAspect="1"/>
          </p:cNvGraphicFramePr>
          <p:nvPr/>
        </p:nvGraphicFramePr>
        <p:xfrm>
          <a:off x="5489575" y="1928813"/>
          <a:ext cx="2070100" cy="635000"/>
        </p:xfrm>
        <a:graphic>
          <a:graphicData uri="http://schemas.openxmlformats.org/presentationml/2006/ole">
            <p:oleObj spid="_x0000_s4098" name="Equation" r:id="rId4" imgW="2070000" imgH="634680" progId="Equation.DSMT4">
              <p:embed/>
            </p:oleObj>
          </a:graphicData>
        </a:graphic>
      </p:graphicFrame>
      <p:graphicFrame>
        <p:nvGraphicFramePr>
          <p:cNvPr id="4099" name="Object 81"/>
          <p:cNvGraphicFramePr>
            <a:graphicFrameLocks noChangeAspect="1"/>
          </p:cNvGraphicFramePr>
          <p:nvPr/>
        </p:nvGraphicFramePr>
        <p:xfrm>
          <a:off x="6604000" y="3381375"/>
          <a:ext cx="736600" cy="635000"/>
        </p:xfrm>
        <a:graphic>
          <a:graphicData uri="http://schemas.openxmlformats.org/presentationml/2006/ole">
            <p:oleObj spid="_x0000_s4099" name="Equation" r:id="rId5" imgW="736560" imgH="634680" progId="Equation.DSMT4">
              <p:embed/>
            </p:oleObj>
          </a:graphicData>
        </a:graphic>
      </p:graphicFrame>
      <p:graphicFrame>
        <p:nvGraphicFramePr>
          <p:cNvPr id="4100" name="Object 82"/>
          <p:cNvGraphicFramePr>
            <a:graphicFrameLocks noChangeAspect="1"/>
          </p:cNvGraphicFramePr>
          <p:nvPr/>
        </p:nvGraphicFramePr>
        <p:xfrm>
          <a:off x="6207125" y="4076700"/>
          <a:ext cx="2794000" cy="609600"/>
        </p:xfrm>
        <a:graphic>
          <a:graphicData uri="http://schemas.openxmlformats.org/presentationml/2006/ole">
            <p:oleObj spid="_x0000_s4100" name="Equation" r:id="rId6" imgW="2793960" imgH="609480" progId="Equation.DSMT4">
              <p:embed/>
            </p:oleObj>
          </a:graphicData>
        </a:graphic>
      </p:graphicFrame>
      <p:graphicFrame>
        <p:nvGraphicFramePr>
          <p:cNvPr id="4101" name="Object 83"/>
          <p:cNvGraphicFramePr>
            <a:graphicFrameLocks noChangeAspect="1"/>
          </p:cNvGraphicFramePr>
          <p:nvPr/>
        </p:nvGraphicFramePr>
        <p:xfrm>
          <a:off x="5440363" y="5862638"/>
          <a:ext cx="2133600" cy="635000"/>
        </p:xfrm>
        <a:graphic>
          <a:graphicData uri="http://schemas.openxmlformats.org/presentationml/2006/ole">
            <p:oleObj spid="_x0000_s4101" name="Equation" r:id="rId7" imgW="2133360" imgH="634680" progId="Equation.DSMT4">
              <p:embed/>
            </p:oleObj>
          </a:graphicData>
        </a:graphic>
      </p:graphicFrame>
      <p:graphicFrame>
        <p:nvGraphicFramePr>
          <p:cNvPr id="4102" name="Object 84"/>
          <p:cNvGraphicFramePr>
            <a:graphicFrameLocks noChangeAspect="1"/>
          </p:cNvGraphicFramePr>
          <p:nvPr/>
        </p:nvGraphicFramePr>
        <p:xfrm>
          <a:off x="5465763" y="5146675"/>
          <a:ext cx="2654300" cy="381000"/>
        </p:xfrm>
        <a:graphic>
          <a:graphicData uri="http://schemas.openxmlformats.org/presentationml/2006/ole">
            <p:oleObj spid="_x0000_s4102" name="Equation" r:id="rId8" imgW="265428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Substitute into equation to check  have solution.</a:t>
            </a:r>
          </a:p>
          <a:p>
            <a:pPr eaLnBrk="1" hangingPunct="1"/>
            <a:r>
              <a:rPr lang="en-GB" sz="2000" smtClean="0"/>
              <a:t>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quantity 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 = RC is the time constant of the circuit: units seconds.</a:t>
            </a:r>
          </a:p>
          <a:p>
            <a:pPr eaLnBrk="1" hangingPunct="1"/>
            <a:r>
              <a:rPr lang="en-GB" sz="2000" smtClean="0"/>
              <a:t>Using q = CV see solution can be written: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768350" y="2185988"/>
          <a:ext cx="4495800" cy="2540000"/>
        </p:xfrm>
        <a:graphic>
          <a:graphicData uri="http://schemas.openxmlformats.org/presentationml/2006/ole">
            <p:oleObj spid="_x0000_s5122" name="Equation" r:id="rId4" imgW="4495680" imgH="2539800" progId="Equation.DSMT4">
              <p:embed/>
            </p:oleObj>
          </a:graphicData>
        </a:graphic>
      </p:graphicFrame>
      <p:sp>
        <p:nvSpPr>
          <p:cNvPr id="5127" name="Rectangle 51"/>
          <p:cNvSpPr>
            <a:spLocks noGrp="1" noChangeArrowheads="1"/>
          </p:cNvSpPr>
          <p:nvPr>
            <p:ph type="body" sz="half" idx="2"/>
          </p:nvPr>
        </p:nvSpPr>
        <p:spPr>
          <a:xfrm>
            <a:off x="5235575" y="15335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differential </a:t>
            </a:r>
            <a:r>
              <a:rPr lang="en-GB" sz="2000" dirty="0" err="1" smtClean="0"/>
              <a:t>w.r.t</a:t>
            </a:r>
            <a:r>
              <a:rPr lang="en-GB" sz="2000" dirty="0" smtClean="0"/>
              <a:t>. time is  the current through the circuit: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Check get expected limits:</a:t>
            </a:r>
          </a:p>
          <a:p>
            <a:pPr lvl="1" eaLnBrk="1" hangingPunct="1"/>
            <a:r>
              <a:rPr lang="en-GB" sz="2000" dirty="0" smtClean="0"/>
              <a:t>q(0) = 0.</a:t>
            </a:r>
          </a:p>
          <a:p>
            <a:pPr lvl="1" eaLnBrk="1" hangingPunct="1"/>
            <a:r>
              <a:rPr lang="en-GB" sz="2000" dirty="0" smtClean="0"/>
              <a:t>V(0) = 0.</a:t>
            </a:r>
          </a:p>
          <a:p>
            <a:pPr lvl="1" eaLnBrk="1" hangingPunct="1"/>
            <a:r>
              <a:rPr lang="en-GB" sz="2000" dirty="0" err="1" smtClean="0"/>
              <a:t>i</a:t>
            </a:r>
            <a:r>
              <a:rPr lang="en-GB" sz="2000" dirty="0" smtClean="0"/>
              <a:t>(0)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/R, (i.e. maximum current when switch first closed).</a:t>
            </a:r>
          </a:p>
          <a:p>
            <a:pPr lvl="1" eaLnBrk="1" hangingPunct="1"/>
            <a:r>
              <a:rPr lang="en-GB" sz="2000" dirty="0" smtClean="0"/>
              <a:t>q(</a:t>
            </a:r>
            <a:r>
              <a:rPr lang="en-GB" sz="2000" dirty="0" smtClean="0">
                <a:cs typeface="Times New Roman" pitchFamily="18" charset="0"/>
              </a:rPr>
              <a:t>∞</a:t>
            </a:r>
            <a:r>
              <a:rPr lang="en-GB" sz="2000" dirty="0" smtClean="0"/>
              <a:t>) = C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.</a:t>
            </a:r>
          </a:p>
          <a:p>
            <a:pPr lvl="1" eaLnBrk="1" hangingPunct="1"/>
            <a:r>
              <a:rPr lang="en-GB" sz="2000" dirty="0" smtClean="0"/>
              <a:t>V(</a:t>
            </a:r>
            <a:r>
              <a:rPr lang="en-GB" sz="2000" dirty="0" smtClean="0">
                <a:cs typeface="Times New Roman" pitchFamily="18" charset="0"/>
              </a:rPr>
              <a:t>∞</a:t>
            </a:r>
            <a:r>
              <a:rPr lang="en-GB" sz="2000" dirty="0" smtClean="0"/>
              <a:t>)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.</a:t>
            </a:r>
          </a:p>
          <a:p>
            <a:pPr lvl="1" eaLnBrk="1" hangingPunct="1"/>
            <a:r>
              <a:rPr lang="en-GB" sz="2000" dirty="0" smtClean="0"/>
              <a:t>I(</a:t>
            </a:r>
            <a:r>
              <a:rPr lang="en-GB" sz="2000" dirty="0" smtClean="0">
                <a:cs typeface="Times New Roman" pitchFamily="18" charset="0"/>
              </a:rPr>
              <a:t>∞) = 0.</a:t>
            </a:r>
          </a:p>
        </p:txBody>
      </p:sp>
      <p:graphicFrame>
        <p:nvGraphicFramePr>
          <p:cNvPr id="5123" name="Object 52"/>
          <p:cNvGraphicFramePr>
            <a:graphicFrameLocks noChangeAspect="1"/>
          </p:cNvGraphicFramePr>
          <p:nvPr/>
        </p:nvGraphicFramePr>
        <p:xfrm>
          <a:off x="928688" y="5965825"/>
          <a:ext cx="4038600" cy="609600"/>
        </p:xfrm>
        <a:graphic>
          <a:graphicData uri="http://schemas.openxmlformats.org/presentationml/2006/ole">
            <p:oleObj spid="_x0000_s5123" name="Equation" r:id="rId5" imgW="4038480" imgH="609480" progId="Equation.DSMT4">
              <p:embed/>
            </p:oleObj>
          </a:graphicData>
        </a:graphic>
      </p:graphicFrame>
      <p:graphicFrame>
        <p:nvGraphicFramePr>
          <p:cNvPr id="5124" name="Object 54"/>
          <p:cNvGraphicFramePr>
            <a:graphicFrameLocks noChangeAspect="1"/>
          </p:cNvGraphicFramePr>
          <p:nvPr/>
        </p:nvGraphicFramePr>
        <p:xfrm>
          <a:off x="5742623" y="2214563"/>
          <a:ext cx="3721100" cy="609600"/>
        </p:xfrm>
        <a:graphic>
          <a:graphicData uri="http://schemas.openxmlformats.org/presentationml/2006/ole">
            <p:oleObj spid="_x0000_s5124" name="Equation" r:id="rId6" imgW="372096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think about discharging capacitor: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Kirchoff’s loop rule:</a:t>
            </a:r>
          </a:p>
          <a:p>
            <a:pPr eaLnBrk="1" hangingPunct="1"/>
            <a:endParaRPr lang="en-GB" sz="2000" smtClean="0"/>
          </a:p>
        </p:txBody>
      </p:sp>
      <p:grpSp>
        <p:nvGrpSpPr>
          <p:cNvPr id="6152" name="Group 5"/>
          <p:cNvGrpSpPr>
            <a:grpSpLocks/>
          </p:cNvGrpSpPr>
          <p:nvPr/>
        </p:nvGrpSpPr>
        <p:grpSpPr bwMode="auto">
          <a:xfrm>
            <a:off x="438150" y="2143125"/>
            <a:ext cx="4032250" cy="2241550"/>
            <a:chOff x="3319" y="1319"/>
            <a:chExt cx="2540" cy="1412"/>
          </a:xfrm>
        </p:grpSpPr>
        <p:sp>
          <p:nvSpPr>
            <p:cNvPr id="6154" name="Line 6"/>
            <p:cNvSpPr>
              <a:spLocks noChangeShapeType="1"/>
            </p:cNvSpPr>
            <p:nvPr/>
          </p:nvSpPr>
          <p:spPr bwMode="auto">
            <a:xfrm flipV="1">
              <a:off x="3743" y="1503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Line 7"/>
            <p:cNvSpPr>
              <a:spLocks noChangeShapeType="1"/>
            </p:cNvSpPr>
            <p:nvPr/>
          </p:nvSpPr>
          <p:spPr bwMode="auto">
            <a:xfrm flipV="1">
              <a:off x="3746" y="247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4314" y="1643"/>
              <a:ext cx="4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3743" y="2731"/>
              <a:ext cx="18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58" name="Group 10"/>
            <p:cNvGrpSpPr>
              <a:grpSpLocks/>
            </p:cNvGrpSpPr>
            <p:nvPr/>
          </p:nvGrpSpPr>
          <p:grpSpPr bwMode="auto">
            <a:xfrm>
              <a:off x="4783" y="1558"/>
              <a:ext cx="344" cy="164"/>
              <a:chOff x="2488" y="1720"/>
              <a:chExt cx="344" cy="164"/>
            </a:xfrm>
          </p:grpSpPr>
          <p:grpSp>
            <p:nvGrpSpPr>
              <p:cNvPr id="6180" name="Group 11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619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91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81" name="Group 14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618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9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82" name="Group 17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618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7" name="Line 1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183" name="Line 20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4" name="Line 21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5" name="Line 22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9" name="Line 23"/>
            <p:cNvSpPr>
              <a:spLocks noChangeShapeType="1"/>
            </p:cNvSpPr>
            <p:nvPr/>
          </p:nvSpPr>
          <p:spPr bwMode="auto">
            <a:xfrm>
              <a:off x="5123" y="1642"/>
              <a:ext cx="4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Text Box 24"/>
            <p:cNvSpPr txBox="1">
              <a:spLocks noChangeArrowheads="1"/>
            </p:cNvSpPr>
            <p:nvPr/>
          </p:nvSpPr>
          <p:spPr bwMode="auto">
            <a:xfrm>
              <a:off x="4837" y="131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6161" name="Group 25"/>
            <p:cNvGrpSpPr>
              <a:grpSpLocks/>
            </p:cNvGrpSpPr>
            <p:nvPr/>
          </p:nvGrpSpPr>
          <p:grpSpPr bwMode="auto">
            <a:xfrm>
              <a:off x="3319" y="1921"/>
              <a:ext cx="539" cy="613"/>
              <a:chOff x="4609" y="564"/>
              <a:chExt cx="539" cy="613"/>
            </a:xfrm>
          </p:grpSpPr>
          <p:sp>
            <p:nvSpPr>
              <p:cNvPr id="6175" name="Rectangle 26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6176" name="Group 27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6177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7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6179" name="Oval 30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62" name="Group 31"/>
            <p:cNvGrpSpPr>
              <a:grpSpLocks/>
            </p:cNvGrpSpPr>
            <p:nvPr/>
          </p:nvGrpSpPr>
          <p:grpSpPr bwMode="auto">
            <a:xfrm>
              <a:off x="5461" y="1643"/>
              <a:ext cx="398" cy="1085"/>
              <a:chOff x="2420" y="2126"/>
              <a:chExt cx="398" cy="1085"/>
            </a:xfrm>
          </p:grpSpPr>
          <p:sp>
            <p:nvSpPr>
              <p:cNvPr id="6170" name="Line 32"/>
              <p:cNvSpPr>
                <a:spLocks noChangeShapeType="1"/>
              </p:cNvSpPr>
              <p:nvPr/>
            </p:nvSpPr>
            <p:spPr bwMode="auto">
              <a:xfrm>
                <a:off x="2515" y="2126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1" name="Line 33"/>
              <p:cNvSpPr>
                <a:spLocks noChangeShapeType="1"/>
              </p:cNvSpPr>
              <p:nvPr/>
            </p:nvSpPr>
            <p:spPr bwMode="auto">
              <a:xfrm>
                <a:off x="2518" y="2663"/>
                <a:ext cx="0" cy="5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2" name="Text Box 34"/>
              <p:cNvSpPr txBox="1">
                <a:spLocks noChangeArrowheads="1"/>
              </p:cNvSpPr>
              <p:nvPr/>
            </p:nvSpPr>
            <p:spPr bwMode="auto">
              <a:xfrm>
                <a:off x="2595" y="250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C</a:t>
                </a:r>
              </a:p>
            </p:txBody>
          </p:sp>
          <p:sp>
            <p:nvSpPr>
              <p:cNvPr id="6173" name="Line 35"/>
              <p:cNvSpPr>
                <a:spLocks noChangeShapeType="1"/>
              </p:cNvSpPr>
              <p:nvPr/>
            </p:nvSpPr>
            <p:spPr bwMode="auto">
              <a:xfrm>
                <a:off x="2420" y="261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4" name="Line 36"/>
              <p:cNvSpPr>
                <a:spLocks noChangeShapeType="1"/>
              </p:cNvSpPr>
              <p:nvPr/>
            </p:nvSpPr>
            <p:spPr bwMode="auto">
              <a:xfrm>
                <a:off x="2421" y="2657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63" name="Line 37"/>
            <p:cNvSpPr>
              <a:spLocks noChangeShapeType="1"/>
            </p:cNvSpPr>
            <p:nvPr/>
          </p:nvSpPr>
          <p:spPr bwMode="auto">
            <a:xfrm>
              <a:off x="3743" y="1503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Line 38"/>
            <p:cNvSpPr>
              <a:spLocks noChangeShapeType="1"/>
            </p:cNvSpPr>
            <p:nvPr/>
          </p:nvSpPr>
          <p:spPr bwMode="auto">
            <a:xfrm>
              <a:off x="4175" y="1785"/>
              <a:ext cx="0" cy="9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65" name="Group 39"/>
            <p:cNvGrpSpPr>
              <a:grpSpLocks/>
            </p:cNvGrpSpPr>
            <p:nvPr/>
          </p:nvGrpSpPr>
          <p:grpSpPr bwMode="auto">
            <a:xfrm flipV="1">
              <a:off x="4156" y="1496"/>
              <a:ext cx="166" cy="296"/>
              <a:chOff x="1115" y="1973"/>
              <a:chExt cx="166" cy="296"/>
            </a:xfrm>
          </p:grpSpPr>
          <p:sp>
            <p:nvSpPr>
              <p:cNvPr id="6166" name="Line 40"/>
              <p:cNvSpPr>
                <a:spLocks noChangeShapeType="1"/>
              </p:cNvSpPr>
              <p:nvPr/>
            </p:nvSpPr>
            <p:spPr bwMode="auto">
              <a:xfrm>
                <a:off x="1134" y="1986"/>
                <a:ext cx="132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7" name="Oval 41"/>
              <p:cNvSpPr>
                <a:spLocks noChangeAspect="1" noChangeArrowheads="1"/>
              </p:cNvSpPr>
              <p:nvPr/>
            </p:nvSpPr>
            <p:spPr bwMode="auto">
              <a:xfrm>
                <a:off x="1254" y="211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168" name="Oval 42"/>
              <p:cNvSpPr>
                <a:spLocks noChangeAspect="1" noChangeArrowheads="1"/>
              </p:cNvSpPr>
              <p:nvPr/>
            </p:nvSpPr>
            <p:spPr bwMode="auto">
              <a:xfrm>
                <a:off x="1115" y="1973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169" name="Oval 43"/>
              <p:cNvSpPr>
                <a:spLocks noChangeAspect="1" noChangeArrowheads="1"/>
              </p:cNvSpPr>
              <p:nvPr/>
            </p:nvSpPr>
            <p:spPr bwMode="auto">
              <a:xfrm>
                <a:off x="1126" y="224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53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4727575" y="1533525"/>
            <a:ext cx="47625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Try solution</a:t>
            </a:r>
          </a:p>
          <a:p>
            <a:pPr eaLnBrk="1" hangingPunct="1"/>
            <a:r>
              <a:rPr lang="en-GB" sz="2000" smtClean="0"/>
              <a:t>Differentiating and substituting we get: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Voltage across C, current in circuit:</a:t>
            </a:r>
          </a:p>
        </p:txBody>
      </p:sp>
      <p:graphicFrame>
        <p:nvGraphicFramePr>
          <p:cNvPr id="6146" name="Object 45"/>
          <p:cNvGraphicFramePr>
            <a:graphicFrameLocks noChangeAspect="1"/>
          </p:cNvGraphicFramePr>
          <p:nvPr/>
        </p:nvGraphicFramePr>
        <p:xfrm>
          <a:off x="930275" y="5046663"/>
          <a:ext cx="2743200" cy="1295400"/>
        </p:xfrm>
        <a:graphic>
          <a:graphicData uri="http://schemas.openxmlformats.org/presentationml/2006/ole">
            <p:oleObj spid="_x0000_s6146" name="Equation" r:id="rId4" imgW="2743200" imgH="1295280" progId="Equation.DSMT4">
              <p:embed/>
            </p:oleObj>
          </a:graphicData>
        </a:graphic>
      </p:graphicFrame>
      <p:graphicFrame>
        <p:nvGraphicFramePr>
          <p:cNvPr id="6147" name="Object 46"/>
          <p:cNvGraphicFramePr>
            <a:graphicFrameLocks noChangeAspect="1"/>
          </p:cNvGraphicFramePr>
          <p:nvPr/>
        </p:nvGraphicFramePr>
        <p:xfrm>
          <a:off x="5186363" y="2232025"/>
          <a:ext cx="4127500" cy="1752600"/>
        </p:xfrm>
        <a:graphic>
          <a:graphicData uri="http://schemas.openxmlformats.org/presentationml/2006/ole">
            <p:oleObj spid="_x0000_s6147" name="Equation" r:id="rId5" imgW="4127400" imgH="1752480" progId="Equation.DSMT4">
              <p:embed/>
            </p:oleObj>
          </a:graphicData>
        </a:graphic>
      </p:graphicFrame>
      <p:graphicFrame>
        <p:nvGraphicFramePr>
          <p:cNvPr id="6148" name="Object 47"/>
          <p:cNvGraphicFramePr>
            <a:graphicFrameLocks noChangeAspect="1"/>
          </p:cNvGraphicFramePr>
          <p:nvPr/>
        </p:nvGraphicFramePr>
        <p:xfrm>
          <a:off x="6580188" y="1600200"/>
          <a:ext cx="2019300" cy="330200"/>
        </p:xfrm>
        <a:graphic>
          <a:graphicData uri="http://schemas.openxmlformats.org/presentationml/2006/ole">
            <p:oleObj spid="_x0000_s6148" name="Equation" r:id="rId6" imgW="2019240" imgH="330120" progId="Equation.DSMT4">
              <p:embed/>
            </p:oleObj>
          </a:graphicData>
        </a:graphic>
      </p:graphicFrame>
      <p:graphicFrame>
        <p:nvGraphicFramePr>
          <p:cNvPr id="6149" name="Object 48"/>
          <p:cNvGraphicFramePr>
            <a:graphicFrameLocks noChangeAspect="1"/>
          </p:cNvGraphicFramePr>
          <p:nvPr/>
        </p:nvGraphicFramePr>
        <p:xfrm>
          <a:off x="5150485" y="4408488"/>
          <a:ext cx="3441700" cy="2082800"/>
        </p:xfrm>
        <a:graphic>
          <a:graphicData uri="http://schemas.openxmlformats.org/presentationml/2006/ole">
            <p:oleObj spid="_x0000_s6149" name="Equation" r:id="rId7" imgW="344160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7"/>
          <p:cNvGrpSpPr>
            <a:grpSpLocks/>
          </p:cNvGrpSpPr>
          <p:nvPr/>
        </p:nvGrpSpPr>
        <p:grpSpPr bwMode="auto">
          <a:xfrm>
            <a:off x="4949825" y="2119313"/>
            <a:ext cx="4956175" cy="3455987"/>
            <a:chOff x="3118" y="1335"/>
            <a:chExt cx="3122" cy="2177"/>
          </a:xfrm>
        </p:grpSpPr>
        <p:graphicFrame>
          <p:nvGraphicFramePr>
            <p:cNvPr id="7171" name="Object 10"/>
            <p:cNvGraphicFramePr>
              <a:graphicFrameLocks noChangeAspect="1"/>
            </p:cNvGraphicFramePr>
            <p:nvPr/>
          </p:nvGraphicFramePr>
          <p:xfrm>
            <a:off x="3118" y="1335"/>
            <a:ext cx="3122" cy="2117"/>
          </p:xfrm>
          <a:graphic>
            <a:graphicData uri="http://schemas.openxmlformats.org/presentationml/2006/ole">
              <p:oleObj spid="_x0000_s7171" name="Mathcad" r:id="rId4" imgW="3457440" imgH="2343240" progId="Mathcad">
                <p:embed/>
              </p:oleObj>
            </a:graphicData>
          </a:graphic>
        </p:graphicFrame>
        <p:sp>
          <p:nvSpPr>
            <p:cNvPr id="7189" name="Rectangle 15"/>
            <p:cNvSpPr>
              <a:spLocks noChangeArrowheads="1"/>
            </p:cNvSpPr>
            <p:nvPr/>
          </p:nvSpPr>
          <p:spPr bwMode="auto">
            <a:xfrm>
              <a:off x="3118" y="136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Rectangle 16"/>
            <p:cNvSpPr>
              <a:spLocks noChangeArrowheads="1"/>
            </p:cNvSpPr>
            <p:nvPr/>
          </p:nvSpPr>
          <p:spPr bwMode="auto">
            <a:xfrm>
              <a:off x="3163" y="2873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17"/>
            <p:cNvSpPr>
              <a:spLocks noChangeArrowheads="1"/>
            </p:cNvSpPr>
            <p:nvPr/>
          </p:nvSpPr>
          <p:spPr bwMode="auto">
            <a:xfrm>
              <a:off x="5846" y="2794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Rectangle 18"/>
            <p:cNvSpPr>
              <a:spLocks noChangeArrowheads="1"/>
            </p:cNvSpPr>
            <p:nvPr/>
          </p:nvSpPr>
          <p:spPr bwMode="auto">
            <a:xfrm>
              <a:off x="5826" y="142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24"/>
            <p:cNvSpPr>
              <a:spLocks noChangeArrowheads="1"/>
            </p:cNvSpPr>
            <p:nvPr/>
          </p:nvSpPr>
          <p:spPr bwMode="auto">
            <a:xfrm>
              <a:off x="3487" y="3207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25"/>
            <p:cNvSpPr>
              <a:spLocks noChangeArrowheads="1"/>
            </p:cNvSpPr>
            <p:nvPr/>
          </p:nvSpPr>
          <p:spPr bwMode="auto">
            <a:xfrm>
              <a:off x="5212" y="3234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Look at example:</a:t>
            </a:r>
          </a:p>
          <a:p>
            <a:pPr lvl="1" eaLnBrk="1" hangingPunct="1"/>
            <a:r>
              <a:rPr lang="en-GB" sz="2000" smtClean="0"/>
              <a:t>R = 1 k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, C = 1 </a:t>
            </a:r>
            <a:r>
              <a:rPr lang="en-GB" sz="2000" smtClean="0">
                <a:latin typeface="Symbol" pitchFamily="18" charset="2"/>
              </a:rPr>
              <a:t>m</a:t>
            </a:r>
            <a:r>
              <a:rPr lang="en-GB" sz="2000" smtClean="0"/>
              <a:t>F so 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 = 1 ms.</a:t>
            </a:r>
          </a:p>
          <a:p>
            <a:pPr lvl="1" eaLnBrk="1" hangingPunct="1"/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= 10 V.</a:t>
            </a:r>
          </a:p>
          <a:p>
            <a:pPr lvl="1" eaLnBrk="1" hangingPunct="1"/>
            <a:r>
              <a:rPr lang="en-GB" sz="2000" smtClean="0"/>
              <a:t>Charge for 10 ms, then discharge:</a:t>
            </a: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If flip switch before charge “complete” (here at t = 2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):</a:t>
            </a:r>
          </a:p>
        </p:txBody>
      </p:sp>
      <p:grpSp>
        <p:nvGrpSpPr>
          <p:cNvPr id="7176" name="Group 23"/>
          <p:cNvGrpSpPr>
            <a:grpSpLocks/>
          </p:cNvGrpSpPr>
          <p:nvPr/>
        </p:nvGrpSpPr>
        <p:grpSpPr bwMode="auto">
          <a:xfrm>
            <a:off x="0" y="3124200"/>
            <a:ext cx="5087938" cy="3548063"/>
            <a:chOff x="0" y="1968"/>
            <a:chExt cx="3205" cy="2235"/>
          </a:xfrm>
        </p:grpSpPr>
        <p:graphicFrame>
          <p:nvGraphicFramePr>
            <p:cNvPr id="7170" name="Object 9"/>
            <p:cNvGraphicFramePr>
              <a:graphicFrameLocks noChangeAspect="1"/>
            </p:cNvGraphicFramePr>
            <p:nvPr/>
          </p:nvGraphicFramePr>
          <p:xfrm>
            <a:off x="0" y="1968"/>
            <a:ext cx="3205" cy="2173"/>
          </p:xfrm>
          <a:graphic>
            <a:graphicData uri="http://schemas.openxmlformats.org/presentationml/2006/ole">
              <p:oleObj spid="_x0000_s7170" name="Mathcad" r:id="rId5" imgW="3457440" imgH="2343240" progId="Mathcad">
                <p:embed/>
              </p:oleObj>
            </a:graphicData>
          </a:graphic>
        </p:graphicFrame>
        <p:sp>
          <p:nvSpPr>
            <p:cNvPr id="7183" name="Rectangle 11"/>
            <p:cNvSpPr>
              <a:spLocks noChangeArrowheads="1"/>
            </p:cNvSpPr>
            <p:nvPr/>
          </p:nvSpPr>
          <p:spPr bwMode="auto">
            <a:xfrm>
              <a:off x="2806" y="349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12"/>
            <p:cNvSpPr>
              <a:spLocks noChangeArrowheads="1"/>
            </p:cNvSpPr>
            <p:nvPr/>
          </p:nvSpPr>
          <p:spPr bwMode="auto">
            <a:xfrm>
              <a:off x="2746" y="2114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13"/>
            <p:cNvSpPr>
              <a:spLocks noChangeArrowheads="1"/>
            </p:cNvSpPr>
            <p:nvPr/>
          </p:nvSpPr>
          <p:spPr bwMode="auto">
            <a:xfrm>
              <a:off x="133" y="2016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4"/>
            <p:cNvSpPr>
              <a:spLocks noChangeArrowheads="1"/>
            </p:cNvSpPr>
            <p:nvPr/>
          </p:nvSpPr>
          <p:spPr bwMode="auto">
            <a:xfrm>
              <a:off x="30" y="3550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21"/>
            <p:cNvSpPr>
              <a:spLocks noChangeArrowheads="1"/>
            </p:cNvSpPr>
            <p:nvPr/>
          </p:nvSpPr>
          <p:spPr bwMode="auto">
            <a:xfrm>
              <a:off x="2160" y="390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22"/>
            <p:cNvSpPr>
              <a:spLocks noChangeArrowheads="1"/>
            </p:cNvSpPr>
            <p:nvPr/>
          </p:nvSpPr>
          <p:spPr bwMode="auto">
            <a:xfrm>
              <a:off x="382" y="3925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7" name="Text Box 28"/>
          <p:cNvSpPr txBox="1">
            <a:spLocks noChangeArrowheads="1"/>
          </p:cNvSpPr>
          <p:nvPr/>
        </p:nvSpPr>
        <p:spPr bwMode="auto">
          <a:xfrm rot="-5400000">
            <a:off x="258763" y="392588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volts</a:t>
            </a:r>
          </a:p>
        </p:txBody>
      </p:sp>
      <p:sp>
        <p:nvSpPr>
          <p:cNvPr id="7178" name="Text Box 29"/>
          <p:cNvSpPr txBox="1">
            <a:spLocks noChangeArrowheads="1"/>
          </p:cNvSpPr>
          <p:nvPr/>
        </p:nvSpPr>
        <p:spPr bwMode="auto">
          <a:xfrm rot="-5400000">
            <a:off x="5195888" y="294798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volts</a:t>
            </a:r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 rot="-5400000">
            <a:off x="8612982" y="2859881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amps</a:t>
            </a:r>
          </a:p>
        </p:txBody>
      </p:sp>
      <p:sp>
        <p:nvSpPr>
          <p:cNvPr id="7180" name="Text Box 32"/>
          <p:cNvSpPr txBox="1">
            <a:spLocks noChangeArrowheads="1"/>
          </p:cNvSpPr>
          <p:nvPr/>
        </p:nvSpPr>
        <p:spPr bwMode="auto">
          <a:xfrm rot="-5400000">
            <a:off x="3793332" y="3894931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amps</a:t>
            </a:r>
          </a:p>
        </p:txBody>
      </p:sp>
      <p:sp>
        <p:nvSpPr>
          <p:cNvPr id="7181" name="Text Box 33"/>
          <p:cNvSpPr txBox="1">
            <a:spLocks noChangeArrowheads="1"/>
          </p:cNvSpPr>
          <p:nvPr/>
        </p:nvSpPr>
        <p:spPr bwMode="auto">
          <a:xfrm>
            <a:off x="3144838" y="6046788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secs</a:t>
            </a:r>
          </a:p>
        </p:txBody>
      </p:sp>
      <p:sp>
        <p:nvSpPr>
          <p:cNvPr id="7182" name="Text Box 34"/>
          <p:cNvSpPr txBox="1">
            <a:spLocks noChangeArrowheads="1"/>
          </p:cNvSpPr>
          <p:nvPr/>
        </p:nvSpPr>
        <p:spPr bwMode="auto">
          <a:xfrm>
            <a:off x="7804150" y="4899025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secs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509</TotalTime>
  <Words>341</Words>
  <Application>Microsoft Office PowerPoint</Application>
  <PresentationFormat>A4 Paper (210x297 mm)</PresentationFormat>
  <Paragraphs>120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TimA4Landscape</vt:lpstr>
      <vt:lpstr>Equation</vt:lpstr>
      <vt:lpstr>Mathcad</vt:lpstr>
      <vt:lpstr>Lecture 11</vt:lpstr>
      <vt:lpstr>Measuring Current</vt:lpstr>
      <vt:lpstr>Measuring Potential</vt:lpstr>
      <vt:lpstr>Measuring Potential</vt:lpstr>
      <vt:lpstr>Circuits with Resistance and Capacitance</vt:lpstr>
      <vt:lpstr>Circuits with Resistance and Capacitance</vt:lpstr>
      <vt:lpstr>Circuits with Resistance and Capacitance</vt:lpstr>
      <vt:lpstr>Circuits with Resistance and Capacitance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Current and Potential</dc:title>
  <dc:creator>Tim Greenshaw</dc:creator>
  <cp:lastModifiedBy>Tim Greenshaw</cp:lastModifiedBy>
  <cp:revision>42</cp:revision>
  <dcterms:created xsi:type="dcterms:W3CDTF">2005-10-30T10:18:21Z</dcterms:created>
  <dcterms:modified xsi:type="dcterms:W3CDTF">2010-11-04T08:43:16Z</dcterms:modified>
</cp:coreProperties>
</file>