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3" r:id="rId2"/>
    <p:sldId id="295" r:id="rId3"/>
    <p:sldId id="297" r:id="rId4"/>
    <p:sldId id="298" r:id="rId5"/>
    <p:sldId id="296" r:id="rId6"/>
    <p:sldId id="299" r:id="rId7"/>
    <p:sldId id="300" r:id="rId8"/>
    <p:sldId id="301" r:id="rId9"/>
    <p:sldId id="302" r:id="rId10"/>
  </p:sldIdLst>
  <p:sldSz cx="9906000" cy="6858000" type="A4"/>
  <p:notesSz cx="6742113" cy="97170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79" d="100"/>
          <a:sy n="79" d="100"/>
        </p:scale>
        <p:origin x="-63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9775" y="728663"/>
            <a:ext cx="5262563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14863"/>
            <a:ext cx="5392737" cy="437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221050E6-2BEA-49D4-BF68-BDAA5461FB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050E6-2BEA-49D4-BF68-BDAA5461FB24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17E30C-F132-4709-953D-9B5A978845D6}" type="slidenum">
              <a:rPr lang="en-GB"/>
              <a:pPr/>
              <a:t>2</a:t>
            </a:fld>
            <a:endParaRPr lang="en-GB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0D49C5-EDE2-41BD-AF2F-EE42BFAF250B}" type="slidenum">
              <a:rPr lang="en-GB"/>
              <a:pPr/>
              <a:t>3</a:t>
            </a:fld>
            <a:endParaRPr lang="en-GB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D84210-D227-4662-9840-FFECEEB24BE2}" type="slidenum">
              <a:rPr lang="en-GB"/>
              <a:pPr/>
              <a:t>4</a:t>
            </a:fld>
            <a:endParaRPr 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2FEED-DF79-4F0C-95E6-EC6DC6134828}" type="slidenum">
              <a:rPr lang="en-GB"/>
              <a:pPr/>
              <a:t>5</a:t>
            </a:fld>
            <a:endParaRPr lang="en-GB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E85C3-06E3-4CA1-80EA-ED75E6DB7BAD}" type="slidenum">
              <a:rPr lang="en-GB"/>
              <a:pPr/>
              <a:t>6</a:t>
            </a:fld>
            <a:endParaRPr lang="en-GB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6C88D-E9C2-4FA2-A5F5-632E0A6BC203}" type="slidenum">
              <a:rPr lang="en-GB"/>
              <a:pPr/>
              <a:t>7</a:t>
            </a:fld>
            <a:endParaRPr lang="en-GB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66C9CB-05B9-402B-9622-4EE3D7FBD863}" type="slidenum">
              <a:rPr lang="en-GB"/>
              <a:pPr/>
              <a:t>8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B275CC-4400-4B24-B4BB-14F98666E131}" type="slidenum">
              <a:rPr lang="en-GB"/>
              <a:pPr/>
              <a:t>9</a:t>
            </a:fld>
            <a:endParaRPr lang="en-GB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 this lecture we will look at:</a:t>
            </a:r>
          </a:p>
          <a:p>
            <a:pPr lvl="1"/>
            <a:r>
              <a:rPr lang="en-GB" dirty="0" smtClean="0"/>
              <a:t>Electromotive force.</a:t>
            </a:r>
          </a:p>
          <a:p>
            <a:pPr lvl="1"/>
            <a:r>
              <a:rPr lang="en-GB" dirty="0" smtClean="0"/>
              <a:t>Calculating the current in a circuit using the energy and potential methods.</a:t>
            </a:r>
          </a:p>
          <a:p>
            <a:pPr lvl="1"/>
            <a:r>
              <a:rPr lang="en-GB" dirty="0" smtClean="0"/>
              <a:t>Internal resistance.</a:t>
            </a:r>
          </a:p>
          <a:p>
            <a:pPr lvl="1"/>
            <a:r>
              <a:rPr lang="en-GB" dirty="0" smtClean="0"/>
              <a:t>Resistances in parallel.</a:t>
            </a:r>
          </a:p>
          <a:p>
            <a:pPr lvl="1"/>
            <a:r>
              <a:rPr lang="en-GB" dirty="0" smtClean="0"/>
              <a:t>Resistances in multi –loop circuits.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State </a:t>
            </a:r>
            <a:r>
              <a:rPr lang="en-GB" dirty="0" err="1" smtClean="0"/>
              <a:t>Kirchoff’s</a:t>
            </a:r>
            <a:r>
              <a:rPr lang="en-GB" dirty="0" smtClean="0"/>
              <a:t> voltage and current rules: what alternative names are used for these rules?</a:t>
            </a:r>
          </a:p>
          <a:p>
            <a:r>
              <a:rPr lang="en-GB" dirty="0" smtClean="0"/>
              <a:t>What is the current in a circuit in which resistors of 3 </a:t>
            </a:r>
            <a:r>
              <a:rPr lang="en-GB" dirty="0" smtClean="0">
                <a:latin typeface="Symbol" pitchFamily="18" charset="2"/>
              </a:rPr>
              <a:t>W</a:t>
            </a:r>
            <a:r>
              <a:rPr lang="en-GB" dirty="0" smtClean="0"/>
              <a:t> and 5 </a:t>
            </a:r>
            <a:r>
              <a:rPr lang="en-GB" dirty="0" smtClean="0">
                <a:latin typeface="Symbol" pitchFamily="18" charset="2"/>
              </a:rPr>
              <a:t>W</a:t>
            </a:r>
            <a:r>
              <a:rPr lang="en-GB" dirty="0" smtClean="0"/>
              <a:t> are connected in parallel with an </a:t>
            </a:r>
            <a:r>
              <a:rPr lang="en-GB" dirty="0" err="1" smtClean="0"/>
              <a:t>emf</a:t>
            </a:r>
            <a:r>
              <a:rPr lang="en-GB" dirty="0" smtClean="0"/>
              <a:t> of </a:t>
            </a:r>
            <a:br>
              <a:rPr lang="en-GB" dirty="0" smtClean="0"/>
            </a:br>
            <a:r>
              <a:rPr lang="en-GB" dirty="0" smtClean="0"/>
              <a:t>9 V which has an internal resistance of 0.5 </a:t>
            </a:r>
            <a:r>
              <a:rPr lang="en-GB" dirty="0" smtClean="0">
                <a:latin typeface="Symbol" pitchFamily="18" charset="2"/>
              </a:rPr>
              <a:t>W</a:t>
            </a:r>
            <a:r>
              <a:rPr lang="en-GB" dirty="0" smtClean="0"/>
              <a:t>?</a:t>
            </a:r>
          </a:p>
          <a:p>
            <a:r>
              <a:rPr lang="en-GB" dirty="0" smtClean="0"/>
              <a:t>Describe how the loop and junction rules can be used to determine the current in a circuit consisting of a network of resistors and </a:t>
            </a:r>
            <a:r>
              <a:rPr lang="en-GB" dirty="0" err="1" smtClean="0"/>
              <a:t>emfs</a:t>
            </a:r>
            <a:r>
              <a:rPr lang="en-GB" smtClean="0"/>
              <a:t>.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Electromotive Force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In order to make charge carriers flow round a circuit, an “electromotive force” or emf is needed.</a:t>
            </a:r>
          </a:p>
          <a:p>
            <a:pPr eaLnBrk="1" hangingPunct="1"/>
            <a:r>
              <a:rPr lang="en-GB" sz="2000" smtClean="0"/>
              <a:t>The job of a device providing an emf is to do work on the charges, pushing them through the resistance of the circuit.</a:t>
            </a:r>
          </a:p>
          <a:p>
            <a:pPr eaLnBrk="1" hangingPunct="1"/>
            <a:r>
              <a:rPr lang="en-GB" sz="2000" smtClean="0"/>
              <a:t>Common emf devices are:</a:t>
            </a:r>
          </a:p>
          <a:p>
            <a:pPr lvl="1" eaLnBrk="1" hangingPunct="1"/>
            <a:r>
              <a:rPr lang="en-GB" sz="2000" smtClean="0"/>
              <a:t>Batteries.</a:t>
            </a:r>
          </a:p>
          <a:p>
            <a:pPr lvl="1" eaLnBrk="1" hangingPunct="1"/>
            <a:r>
              <a:rPr lang="en-GB" sz="2000" smtClean="0"/>
              <a:t>Solar cells.</a:t>
            </a:r>
          </a:p>
          <a:p>
            <a:pPr lvl="1" eaLnBrk="1" hangingPunct="1"/>
            <a:r>
              <a:rPr lang="en-GB" sz="2000" smtClean="0"/>
              <a:t>Generators.</a:t>
            </a:r>
          </a:p>
          <a:p>
            <a:pPr eaLnBrk="1" hangingPunct="1"/>
            <a:r>
              <a:rPr lang="en-GB" sz="2000" smtClean="0"/>
              <a:t>All of these convert energy (chemical, light, mechanical) into electrical energy.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Consider circuit with emf </a:t>
            </a:r>
            <a:r>
              <a:rPr lang="en-GB" sz="2000" smtClean="0">
                <a:latin typeface="Monotype Corsiva" pitchFamily="66" charset="0"/>
              </a:rPr>
              <a:t>E</a:t>
            </a:r>
            <a:r>
              <a:rPr lang="en-GB" sz="2000" smtClean="0"/>
              <a:t>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Within the emf, +ive charges move from low potential to high potential against the electric field.</a:t>
            </a:r>
          </a:p>
          <a:p>
            <a:pPr eaLnBrk="1" hangingPunct="1"/>
            <a:r>
              <a:rPr lang="en-GB" sz="2000" smtClean="0"/>
              <a:t>The emf does an amount of work dW in moving a charge dq, define </a:t>
            </a:r>
            <a:r>
              <a:rPr lang="en-GB" sz="2000" smtClean="0">
                <a:latin typeface="Monotype Corsiva" pitchFamily="66" charset="0"/>
              </a:rPr>
              <a:t>E</a:t>
            </a:r>
            <a:r>
              <a:rPr lang="en-GB" sz="2000" smtClean="0"/>
              <a:t> as:</a:t>
            </a:r>
          </a:p>
        </p:txBody>
      </p:sp>
      <p:grpSp>
        <p:nvGrpSpPr>
          <p:cNvPr id="1030" name="Group 51"/>
          <p:cNvGrpSpPr>
            <a:grpSpLocks/>
          </p:cNvGrpSpPr>
          <p:nvPr/>
        </p:nvGrpSpPr>
        <p:grpSpPr bwMode="auto">
          <a:xfrm>
            <a:off x="5667375" y="1787525"/>
            <a:ext cx="2797175" cy="2700338"/>
            <a:chOff x="3570" y="1324"/>
            <a:chExt cx="1762" cy="1701"/>
          </a:xfrm>
        </p:grpSpPr>
        <p:sp>
          <p:nvSpPr>
            <p:cNvPr id="1031" name="Text Box 21"/>
            <p:cNvSpPr txBox="1">
              <a:spLocks noChangeArrowheads="1"/>
            </p:cNvSpPr>
            <p:nvPr/>
          </p:nvSpPr>
          <p:spPr bwMode="auto">
            <a:xfrm>
              <a:off x="4455" y="2775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1032" name="Line 13"/>
            <p:cNvSpPr>
              <a:spLocks noChangeShapeType="1"/>
            </p:cNvSpPr>
            <p:nvPr/>
          </p:nvSpPr>
          <p:spPr bwMode="auto">
            <a:xfrm flipV="1">
              <a:off x="4006" y="1626"/>
              <a:ext cx="0" cy="2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3" name="Line 14"/>
            <p:cNvSpPr>
              <a:spLocks noChangeShapeType="1"/>
            </p:cNvSpPr>
            <p:nvPr/>
          </p:nvSpPr>
          <p:spPr bwMode="auto">
            <a:xfrm flipV="1">
              <a:off x="3999" y="2459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4" name="Line 15"/>
            <p:cNvSpPr>
              <a:spLocks noChangeShapeType="1"/>
            </p:cNvSpPr>
            <p:nvPr/>
          </p:nvSpPr>
          <p:spPr bwMode="auto">
            <a:xfrm>
              <a:off x="4009" y="1628"/>
              <a:ext cx="10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5" name="Line 16"/>
            <p:cNvSpPr>
              <a:spLocks noChangeShapeType="1"/>
            </p:cNvSpPr>
            <p:nvPr/>
          </p:nvSpPr>
          <p:spPr bwMode="auto">
            <a:xfrm>
              <a:off x="3996" y="271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6" name="Line 17"/>
            <p:cNvSpPr>
              <a:spLocks noChangeShapeType="1"/>
            </p:cNvSpPr>
            <p:nvPr/>
          </p:nvSpPr>
          <p:spPr bwMode="auto">
            <a:xfrm>
              <a:off x="5053" y="1628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7" name="Line 18"/>
            <p:cNvSpPr>
              <a:spLocks noChangeShapeType="1"/>
            </p:cNvSpPr>
            <p:nvPr/>
          </p:nvSpPr>
          <p:spPr bwMode="auto">
            <a:xfrm>
              <a:off x="5056" y="2315"/>
              <a:ext cx="0" cy="3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8" name="Rectangle 19"/>
            <p:cNvSpPr>
              <a:spLocks noChangeArrowheads="1"/>
            </p:cNvSpPr>
            <p:nvPr/>
          </p:nvSpPr>
          <p:spPr bwMode="auto">
            <a:xfrm>
              <a:off x="3889" y="1909"/>
              <a:ext cx="220" cy="5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/>
                <a:t>+</a:t>
              </a:r>
              <a:br>
                <a:rPr lang="en-GB"/>
              </a:br>
              <a:r>
                <a:rPr lang="en-GB"/>
                <a:t/>
              </a:r>
              <a:br>
                <a:rPr lang="en-GB"/>
              </a:br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1039" name="Line 20"/>
            <p:cNvSpPr>
              <a:spLocks noChangeShapeType="1"/>
            </p:cNvSpPr>
            <p:nvPr/>
          </p:nvSpPr>
          <p:spPr bwMode="auto">
            <a:xfrm flipH="1">
              <a:off x="4294" y="2803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0" name="Line 22"/>
            <p:cNvSpPr>
              <a:spLocks noChangeShapeType="1"/>
            </p:cNvSpPr>
            <p:nvPr/>
          </p:nvSpPr>
          <p:spPr bwMode="auto">
            <a:xfrm>
              <a:off x="4311" y="1561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1" name="Text Box 23"/>
            <p:cNvSpPr txBox="1">
              <a:spLocks noChangeArrowheads="1"/>
            </p:cNvSpPr>
            <p:nvPr/>
          </p:nvSpPr>
          <p:spPr bwMode="auto">
            <a:xfrm>
              <a:off x="4445" y="1324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1042" name="Text Box 25"/>
            <p:cNvSpPr txBox="1">
              <a:spLocks noChangeArrowheads="1"/>
            </p:cNvSpPr>
            <p:nvPr/>
          </p:nvSpPr>
          <p:spPr bwMode="auto">
            <a:xfrm>
              <a:off x="5109" y="2019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grpSp>
          <p:nvGrpSpPr>
            <p:cNvPr id="1043" name="Group 26"/>
            <p:cNvGrpSpPr>
              <a:grpSpLocks/>
            </p:cNvGrpSpPr>
            <p:nvPr/>
          </p:nvGrpSpPr>
          <p:grpSpPr bwMode="auto">
            <a:xfrm rot="5400000">
              <a:off x="4881" y="2066"/>
              <a:ext cx="344" cy="164"/>
              <a:chOff x="2488" y="1720"/>
              <a:chExt cx="344" cy="164"/>
            </a:xfrm>
          </p:grpSpPr>
          <p:grpSp>
            <p:nvGrpSpPr>
              <p:cNvPr id="1048" name="Group 27"/>
              <p:cNvGrpSpPr>
                <a:grpSpLocks/>
              </p:cNvGrpSpPr>
              <p:nvPr/>
            </p:nvGrpSpPr>
            <p:grpSpPr bwMode="auto">
              <a:xfrm>
                <a:off x="2514" y="1721"/>
                <a:ext cx="84" cy="163"/>
                <a:chOff x="2514" y="1721"/>
                <a:chExt cx="84" cy="163"/>
              </a:xfrm>
            </p:grpSpPr>
            <p:sp>
              <p:nvSpPr>
                <p:cNvPr id="1058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59" name="Line 29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049" name="Group 30"/>
              <p:cNvGrpSpPr>
                <a:grpSpLocks/>
              </p:cNvGrpSpPr>
              <p:nvPr/>
            </p:nvGrpSpPr>
            <p:grpSpPr bwMode="auto">
              <a:xfrm>
                <a:off x="2597" y="1720"/>
                <a:ext cx="84" cy="163"/>
                <a:chOff x="2627" y="1834"/>
                <a:chExt cx="84" cy="163"/>
              </a:xfrm>
            </p:grpSpPr>
            <p:sp>
              <p:nvSpPr>
                <p:cNvPr id="1056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2627" y="1835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57" name="Line 32"/>
                <p:cNvSpPr>
                  <a:spLocks noChangeShapeType="1"/>
                </p:cNvSpPr>
                <p:nvPr/>
              </p:nvSpPr>
              <p:spPr bwMode="auto">
                <a:xfrm flipH="1" flipV="1">
                  <a:off x="2668" y="1834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050" name="Group 33"/>
              <p:cNvGrpSpPr>
                <a:grpSpLocks/>
              </p:cNvGrpSpPr>
              <p:nvPr/>
            </p:nvGrpSpPr>
            <p:grpSpPr bwMode="auto">
              <a:xfrm>
                <a:off x="2681" y="1720"/>
                <a:ext cx="84" cy="163"/>
                <a:chOff x="2514" y="1721"/>
                <a:chExt cx="84" cy="163"/>
              </a:xfrm>
            </p:grpSpPr>
            <p:sp>
              <p:nvSpPr>
                <p:cNvPr id="1054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55" name="Line 35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051" name="Line 36"/>
              <p:cNvSpPr>
                <a:spLocks noChangeShapeType="1"/>
              </p:cNvSpPr>
              <p:nvPr/>
            </p:nvSpPr>
            <p:spPr bwMode="auto">
              <a:xfrm flipV="1">
                <a:off x="2764" y="1720"/>
                <a:ext cx="43" cy="1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2" name="Line 37"/>
              <p:cNvSpPr>
                <a:spLocks noChangeShapeType="1"/>
              </p:cNvSpPr>
              <p:nvPr/>
            </p:nvSpPr>
            <p:spPr bwMode="auto">
              <a:xfrm flipH="1" flipV="1">
                <a:off x="2807" y="1721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3" name="Line 38"/>
              <p:cNvSpPr>
                <a:spLocks noChangeShapeType="1"/>
              </p:cNvSpPr>
              <p:nvPr/>
            </p:nvSpPr>
            <p:spPr bwMode="auto">
              <a:xfrm flipH="1" flipV="1">
                <a:off x="2488" y="1780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44" name="Group 44"/>
            <p:cNvGrpSpPr>
              <a:grpSpLocks/>
            </p:cNvGrpSpPr>
            <p:nvPr/>
          </p:nvGrpSpPr>
          <p:grpSpPr bwMode="auto">
            <a:xfrm>
              <a:off x="3570" y="1909"/>
              <a:ext cx="215" cy="613"/>
              <a:chOff x="3570" y="2035"/>
              <a:chExt cx="215" cy="613"/>
            </a:xfrm>
          </p:grpSpPr>
          <p:sp>
            <p:nvSpPr>
              <p:cNvPr id="1045" name="Line 39"/>
              <p:cNvSpPr>
                <a:spLocks noChangeShapeType="1"/>
              </p:cNvSpPr>
              <p:nvPr/>
            </p:nvSpPr>
            <p:spPr bwMode="auto">
              <a:xfrm flipV="1">
                <a:off x="3756" y="2035"/>
                <a:ext cx="0" cy="5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6" name="Text Box 40"/>
              <p:cNvSpPr txBox="1">
                <a:spLocks noChangeArrowheads="1"/>
              </p:cNvSpPr>
              <p:nvPr/>
            </p:nvSpPr>
            <p:spPr bwMode="auto">
              <a:xfrm>
                <a:off x="3570" y="2219"/>
                <a:ext cx="21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>
                    <a:latin typeface="Monotype Corsiva" pitchFamily="66" charset="0"/>
                  </a:rPr>
                  <a:t>E</a:t>
                </a:r>
              </a:p>
            </p:txBody>
          </p:sp>
          <p:sp>
            <p:nvSpPr>
              <p:cNvPr id="1047" name="Oval 43"/>
              <p:cNvSpPr>
                <a:spLocks noChangeArrowheads="1"/>
              </p:cNvSpPr>
              <p:nvPr/>
            </p:nvSpPr>
            <p:spPr bwMode="auto">
              <a:xfrm>
                <a:off x="3722" y="2592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1026" name="Object 50"/>
          <p:cNvGraphicFramePr>
            <a:graphicFrameLocks noChangeAspect="1"/>
          </p:cNvGraphicFramePr>
          <p:nvPr/>
        </p:nvGraphicFramePr>
        <p:xfrm>
          <a:off x="5464175" y="5929313"/>
          <a:ext cx="2717800" cy="685800"/>
        </p:xfrm>
        <a:graphic>
          <a:graphicData uri="http://schemas.openxmlformats.org/presentationml/2006/ole">
            <p:oleObj spid="_x0000_s1026" name="Equation" r:id="rId4" imgW="2717640" imgH="685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Calculating the Current in a Circuit – Energy Method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Consider a simple loop circuit containing an ideal emf and a resistor, connected with wires of negligible resistance: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We know P = i</a:t>
            </a:r>
            <a:r>
              <a:rPr lang="en-GB" sz="2000" baseline="30000" smtClean="0"/>
              <a:t>2</a:t>
            </a:r>
            <a:r>
              <a:rPr lang="en-GB" sz="2000" smtClean="0"/>
              <a:t>R, so in an interval dt, an amount of energy i</a:t>
            </a:r>
            <a:r>
              <a:rPr lang="en-GB" sz="2000" baseline="30000" smtClean="0"/>
              <a:t>2</a:t>
            </a:r>
            <a:r>
              <a:rPr lang="en-GB" sz="2000" smtClean="0"/>
              <a:t>R</a:t>
            </a:r>
            <a:r>
              <a:rPr lang="en-GB" sz="2000" baseline="30000" smtClean="0"/>
              <a:t> </a:t>
            </a:r>
            <a:r>
              <a:rPr lang="en-GB" sz="2000" smtClean="0"/>
              <a:t>dt will appear in the resistor. 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During this time, a charge </a:t>
            </a:r>
            <a:r>
              <a:rPr lang="en-GB" sz="2000" dirty="0" err="1" smtClean="0"/>
              <a:t>dq</a:t>
            </a:r>
            <a:r>
              <a:rPr lang="en-GB" sz="2000" dirty="0" smtClean="0"/>
              <a:t> = </a:t>
            </a:r>
            <a:r>
              <a:rPr lang="en-GB" sz="2000" dirty="0" err="1" smtClean="0"/>
              <a:t>i</a:t>
            </a:r>
            <a:r>
              <a:rPr lang="en-GB" sz="2000" baseline="30000" dirty="0" smtClean="0"/>
              <a:t> </a:t>
            </a:r>
            <a:r>
              <a:rPr lang="en-GB" sz="2000" dirty="0" err="1" smtClean="0"/>
              <a:t>dt</a:t>
            </a:r>
            <a:r>
              <a:rPr lang="en-GB" sz="2000" dirty="0" smtClean="0"/>
              <a:t> will have moved through the </a:t>
            </a:r>
            <a:r>
              <a:rPr lang="en-GB" sz="2000" dirty="0" err="1" smtClean="0"/>
              <a:t>emf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The </a:t>
            </a:r>
            <a:r>
              <a:rPr lang="en-GB" sz="2000" dirty="0" err="1" smtClean="0"/>
              <a:t>emf</a:t>
            </a:r>
            <a:r>
              <a:rPr lang="en-GB" sz="2000" dirty="0" smtClean="0"/>
              <a:t> will have done an amount of work </a:t>
            </a:r>
            <a:r>
              <a:rPr lang="en-GB" sz="2000" dirty="0" err="1" smtClean="0"/>
              <a:t>dW</a:t>
            </a:r>
            <a:r>
              <a:rPr lang="en-GB" sz="2000" dirty="0" smtClean="0"/>
              <a:t> = </a:t>
            </a: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baseline="30000" dirty="0" smtClean="0"/>
              <a:t> </a:t>
            </a:r>
            <a:r>
              <a:rPr lang="en-GB" sz="2000" dirty="0" err="1" smtClean="0"/>
              <a:t>dq</a:t>
            </a:r>
            <a:r>
              <a:rPr lang="en-GB" sz="2000" dirty="0" smtClean="0"/>
              <a:t> = </a:t>
            </a: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baseline="30000" dirty="0" smtClean="0"/>
              <a:t> </a:t>
            </a:r>
            <a:r>
              <a:rPr lang="en-GB" sz="2000" dirty="0" err="1" smtClean="0"/>
              <a:t>i</a:t>
            </a:r>
            <a:r>
              <a:rPr lang="en-GB" sz="2000" baseline="30000" dirty="0" smtClean="0"/>
              <a:t> </a:t>
            </a:r>
            <a:r>
              <a:rPr lang="en-GB" sz="2000" dirty="0" err="1" smtClean="0"/>
              <a:t>dt</a:t>
            </a:r>
            <a:r>
              <a:rPr lang="en-GB" sz="2000" dirty="0" smtClean="0"/>
              <a:t> on the charge.</a:t>
            </a:r>
          </a:p>
          <a:p>
            <a:pPr eaLnBrk="1" hangingPunct="1"/>
            <a:r>
              <a:rPr lang="en-GB" sz="2000" dirty="0" smtClean="0"/>
              <a:t>The work done by the </a:t>
            </a:r>
            <a:r>
              <a:rPr lang="en-GB" sz="2000" dirty="0" err="1" smtClean="0"/>
              <a:t>emf</a:t>
            </a:r>
            <a:r>
              <a:rPr lang="en-GB" sz="2000" dirty="0" smtClean="0"/>
              <a:t> must equal the energy appearing in the resistor.</a:t>
            </a:r>
          </a:p>
          <a:p>
            <a:pPr eaLnBrk="1" hangingPunct="1"/>
            <a:r>
              <a:rPr lang="en-GB" sz="2000" dirty="0" smtClean="0"/>
              <a:t>Hence</a:t>
            </a:r>
          </a:p>
          <a:p>
            <a:pPr eaLnBrk="1" hangingPunct="1"/>
            <a:r>
              <a:rPr lang="en-GB" sz="2000" dirty="0" smtClean="0"/>
              <a:t>Solving for the current:</a:t>
            </a:r>
          </a:p>
        </p:txBody>
      </p:sp>
      <p:grpSp>
        <p:nvGrpSpPr>
          <p:cNvPr id="2055" name="Group 6"/>
          <p:cNvGrpSpPr>
            <a:grpSpLocks/>
          </p:cNvGrpSpPr>
          <p:nvPr/>
        </p:nvGrpSpPr>
        <p:grpSpPr bwMode="auto">
          <a:xfrm>
            <a:off x="1030288" y="2816225"/>
            <a:ext cx="2797175" cy="2700338"/>
            <a:chOff x="3570" y="1324"/>
            <a:chExt cx="1762" cy="1701"/>
          </a:xfrm>
        </p:grpSpPr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4455" y="2775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2057" name="Line 8"/>
            <p:cNvSpPr>
              <a:spLocks noChangeShapeType="1"/>
            </p:cNvSpPr>
            <p:nvPr/>
          </p:nvSpPr>
          <p:spPr bwMode="auto">
            <a:xfrm flipV="1">
              <a:off x="4006" y="1626"/>
              <a:ext cx="0" cy="2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58" name="Line 9"/>
            <p:cNvSpPr>
              <a:spLocks noChangeShapeType="1"/>
            </p:cNvSpPr>
            <p:nvPr/>
          </p:nvSpPr>
          <p:spPr bwMode="auto">
            <a:xfrm flipV="1">
              <a:off x="3999" y="2459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59" name="Line 10"/>
            <p:cNvSpPr>
              <a:spLocks noChangeShapeType="1"/>
            </p:cNvSpPr>
            <p:nvPr/>
          </p:nvSpPr>
          <p:spPr bwMode="auto">
            <a:xfrm>
              <a:off x="4009" y="1628"/>
              <a:ext cx="10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0" name="Line 11"/>
            <p:cNvSpPr>
              <a:spLocks noChangeShapeType="1"/>
            </p:cNvSpPr>
            <p:nvPr/>
          </p:nvSpPr>
          <p:spPr bwMode="auto">
            <a:xfrm>
              <a:off x="3996" y="271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1" name="Line 12"/>
            <p:cNvSpPr>
              <a:spLocks noChangeShapeType="1"/>
            </p:cNvSpPr>
            <p:nvPr/>
          </p:nvSpPr>
          <p:spPr bwMode="auto">
            <a:xfrm>
              <a:off x="5053" y="1628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2" name="Line 13"/>
            <p:cNvSpPr>
              <a:spLocks noChangeShapeType="1"/>
            </p:cNvSpPr>
            <p:nvPr/>
          </p:nvSpPr>
          <p:spPr bwMode="auto">
            <a:xfrm>
              <a:off x="5056" y="2315"/>
              <a:ext cx="0" cy="3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3" name="Rectangle 14"/>
            <p:cNvSpPr>
              <a:spLocks noChangeArrowheads="1"/>
            </p:cNvSpPr>
            <p:nvPr/>
          </p:nvSpPr>
          <p:spPr bwMode="auto">
            <a:xfrm>
              <a:off x="3889" y="1909"/>
              <a:ext cx="220" cy="5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/>
                <a:t>+</a:t>
              </a:r>
              <a:br>
                <a:rPr lang="en-GB"/>
              </a:br>
              <a:r>
                <a:rPr lang="en-GB"/>
                <a:t/>
              </a:r>
              <a:br>
                <a:rPr lang="en-GB"/>
              </a:br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2064" name="Line 15"/>
            <p:cNvSpPr>
              <a:spLocks noChangeShapeType="1"/>
            </p:cNvSpPr>
            <p:nvPr/>
          </p:nvSpPr>
          <p:spPr bwMode="auto">
            <a:xfrm flipH="1">
              <a:off x="4294" y="2803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5" name="Line 16"/>
            <p:cNvSpPr>
              <a:spLocks noChangeShapeType="1"/>
            </p:cNvSpPr>
            <p:nvPr/>
          </p:nvSpPr>
          <p:spPr bwMode="auto">
            <a:xfrm>
              <a:off x="4311" y="1561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6" name="Text Box 17"/>
            <p:cNvSpPr txBox="1">
              <a:spLocks noChangeArrowheads="1"/>
            </p:cNvSpPr>
            <p:nvPr/>
          </p:nvSpPr>
          <p:spPr bwMode="auto">
            <a:xfrm>
              <a:off x="4445" y="1324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2067" name="Text Box 18"/>
            <p:cNvSpPr txBox="1">
              <a:spLocks noChangeArrowheads="1"/>
            </p:cNvSpPr>
            <p:nvPr/>
          </p:nvSpPr>
          <p:spPr bwMode="auto">
            <a:xfrm>
              <a:off x="5109" y="2019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grpSp>
          <p:nvGrpSpPr>
            <p:cNvPr id="2068" name="Group 19"/>
            <p:cNvGrpSpPr>
              <a:grpSpLocks/>
            </p:cNvGrpSpPr>
            <p:nvPr/>
          </p:nvGrpSpPr>
          <p:grpSpPr bwMode="auto">
            <a:xfrm rot="5400000">
              <a:off x="4881" y="2066"/>
              <a:ext cx="344" cy="164"/>
              <a:chOff x="2488" y="1720"/>
              <a:chExt cx="344" cy="164"/>
            </a:xfrm>
          </p:grpSpPr>
          <p:grpSp>
            <p:nvGrpSpPr>
              <p:cNvPr id="2073" name="Group 20"/>
              <p:cNvGrpSpPr>
                <a:grpSpLocks/>
              </p:cNvGrpSpPr>
              <p:nvPr/>
            </p:nvGrpSpPr>
            <p:grpSpPr bwMode="auto">
              <a:xfrm>
                <a:off x="2514" y="1721"/>
                <a:ext cx="84" cy="163"/>
                <a:chOff x="2514" y="1721"/>
                <a:chExt cx="84" cy="163"/>
              </a:xfrm>
            </p:grpSpPr>
            <p:sp>
              <p:nvSpPr>
                <p:cNvPr id="2083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84" name="Line 22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074" name="Group 23"/>
              <p:cNvGrpSpPr>
                <a:grpSpLocks/>
              </p:cNvGrpSpPr>
              <p:nvPr/>
            </p:nvGrpSpPr>
            <p:grpSpPr bwMode="auto">
              <a:xfrm>
                <a:off x="2597" y="1720"/>
                <a:ext cx="84" cy="163"/>
                <a:chOff x="2627" y="1834"/>
                <a:chExt cx="84" cy="163"/>
              </a:xfrm>
            </p:grpSpPr>
            <p:sp>
              <p:nvSpPr>
                <p:cNvPr id="2081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627" y="1835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82" name="Line 25"/>
                <p:cNvSpPr>
                  <a:spLocks noChangeShapeType="1"/>
                </p:cNvSpPr>
                <p:nvPr/>
              </p:nvSpPr>
              <p:spPr bwMode="auto">
                <a:xfrm flipH="1" flipV="1">
                  <a:off x="2668" y="1834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075" name="Group 26"/>
              <p:cNvGrpSpPr>
                <a:grpSpLocks/>
              </p:cNvGrpSpPr>
              <p:nvPr/>
            </p:nvGrpSpPr>
            <p:grpSpPr bwMode="auto">
              <a:xfrm>
                <a:off x="2681" y="1720"/>
                <a:ext cx="84" cy="163"/>
                <a:chOff x="2514" y="1721"/>
                <a:chExt cx="84" cy="163"/>
              </a:xfrm>
            </p:grpSpPr>
            <p:sp>
              <p:nvSpPr>
                <p:cNvPr id="2079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80" name="Line 28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076" name="Line 29"/>
              <p:cNvSpPr>
                <a:spLocks noChangeShapeType="1"/>
              </p:cNvSpPr>
              <p:nvPr/>
            </p:nvSpPr>
            <p:spPr bwMode="auto">
              <a:xfrm flipV="1">
                <a:off x="2764" y="1720"/>
                <a:ext cx="43" cy="1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7" name="Line 30"/>
              <p:cNvSpPr>
                <a:spLocks noChangeShapeType="1"/>
              </p:cNvSpPr>
              <p:nvPr/>
            </p:nvSpPr>
            <p:spPr bwMode="auto">
              <a:xfrm flipH="1" flipV="1">
                <a:off x="2807" y="1721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8" name="Line 31"/>
              <p:cNvSpPr>
                <a:spLocks noChangeShapeType="1"/>
              </p:cNvSpPr>
              <p:nvPr/>
            </p:nvSpPr>
            <p:spPr bwMode="auto">
              <a:xfrm flipH="1" flipV="1">
                <a:off x="2488" y="1780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069" name="Group 32"/>
            <p:cNvGrpSpPr>
              <a:grpSpLocks/>
            </p:cNvGrpSpPr>
            <p:nvPr/>
          </p:nvGrpSpPr>
          <p:grpSpPr bwMode="auto">
            <a:xfrm>
              <a:off x="3570" y="1909"/>
              <a:ext cx="215" cy="613"/>
              <a:chOff x="3570" y="2035"/>
              <a:chExt cx="215" cy="613"/>
            </a:xfrm>
          </p:grpSpPr>
          <p:sp>
            <p:nvSpPr>
              <p:cNvPr id="2070" name="Line 33"/>
              <p:cNvSpPr>
                <a:spLocks noChangeShapeType="1"/>
              </p:cNvSpPr>
              <p:nvPr/>
            </p:nvSpPr>
            <p:spPr bwMode="auto">
              <a:xfrm flipV="1">
                <a:off x="3756" y="2035"/>
                <a:ext cx="0" cy="5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1" name="Text Box 34"/>
              <p:cNvSpPr txBox="1">
                <a:spLocks noChangeArrowheads="1"/>
              </p:cNvSpPr>
              <p:nvPr/>
            </p:nvSpPr>
            <p:spPr bwMode="auto">
              <a:xfrm>
                <a:off x="3570" y="2219"/>
                <a:ext cx="21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>
                    <a:latin typeface="Monotype Corsiva" pitchFamily="66" charset="0"/>
                  </a:rPr>
                  <a:t>E</a:t>
                </a:r>
              </a:p>
            </p:txBody>
          </p:sp>
          <p:sp>
            <p:nvSpPr>
              <p:cNvPr id="2072" name="Oval 35"/>
              <p:cNvSpPr>
                <a:spLocks noChangeArrowheads="1"/>
              </p:cNvSpPr>
              <p:nvPr/>
            </p:nvSpPr>
            <p:spPr bwMode="auto">
              <a:xfrm>
                <a:off x="3722" y="2592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050" name="Object 36"/>
          <p:cNvGraphicFramePr>
            <a:graphicFrameLocks noChangeAspect="1"/>
          </p:cNvGraphicFramePr>
          <p:nvPr/>
        </p:nvGraphicFramePr>
        <p:xfrm>
          <a:off x="6194425" y="3930015"/>
          <a:ext cx="762000" cy="254000"/>
        </p:xfrm>
        <a:graphic>
          <a:graphicData uri="http://schemas.openxmlformats.org/presentationml/2006/ole">
            <p:oleObj spid="_x0000_s2050" name="Equation" r:id="rId4" imgW="761760" imgH="253800" progId="Equation.DSMT4">
              <p:embed/>
            </p:oleObj>
          </a:graphicData>
        </a:graphic>
      </p:graphicFrame>
      <p:graphicFrame>
        <p:nvGraphicFramePr>
          <p:cNvPr id="2051" name="Object 37"/>
          <p:cNvGraphicFramePr>
            <a:graphicFrameLocks noChangeAspect="1"/>
          </p:cNvGraphicFramePr>
          <p:nvPr/>
        </p:nvGraphicFramePr>
        <p:xfrm>
          <a:off x="5514340" y="4551363"/>
          <a:ext cx="1905000" cy="609600"/>
        </p:xfrm>
        <a:graphic>
          <a:graphicData uri="http://schemas.openxmlformats.org/presentationml/2006/ole">
            <p:oleObj spid="_x0000_s2051" name="Equation" r:id="rId5" imgW="1904760" imgH="609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115888"/>
            <a:ext cx="9209088" cy="1143000"/>
          </a:xfrm>
        </p:spPr>
        <p:txBody>
          <a:bodyPr/>
          <a:lstStyle/>
          <a:p>
            <a:pPr eaLnBrk="1" hangingPunct="1"/>
            <a:r>
              <a:rPr lang="en-GB" smtClean="0"/>
              <a:t>Current – Potential Method or Kirchoff’s Voltage Rule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Start at any point in the circuit and work round it, adding all the potential differences you come across. </a:t>
            </a:r>
          </a:p>
          <a:p>
            <a:pPr eaLnBrk="1" hangingPunct="1"/>
            <a:r>
              <a:rPr lang="en-GB" sz="2000" smtClean="0"/>
              <a:t>Kirchoff’s voltage rule (or loop rule): The algebraic sum of the changes in potential encountered in a complete traversal of any loop of a circuit must be zero.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533900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Start at –ive terminal of emf, which we assume has a potential V</a:t>
            </a:r>
            <a:r>
              <a:rPr lang="en-GB" sz="2000" baseline="-25000" smtClean="0">
                <a:latin typeface="Symbol" pitchFamily="18" charset="2"/>
              </a:rPr>
              <a:t>-</a:t>
            </a:r>
            <a:r>
              <a:rPr lang="en-GB" sz="2000" smtClean="0"/>
              <a:t>.</a:t>
            </a:r>
          </a:p>
          <a:p>
            <a:pPr eaLnBrk="1" hangingPunct="1"/>
            <a:r>
              <a:rPr lang="en-GB" sz="2000" smtClean="0"/>
              <a:t>Move to +ive terminal, potential difference is </a:t>
            </a:r>
            <a:r>
              <a:rPr lang="en-GB" sz="2000" smtClean="0">
                <a:latin typeface="Monotype Corsiva" pitchFamily="66" charset="0"/>
              </a:rPr>
              <a:t>E</a:t>
            </a:r>
            <a:r>
              <a:rPr lang="en-GB" sz="2000" smtClean="0"/>
              <a:t>.</a:t>
            </a:r>
          </a:p>
          <a:p>
            <a:pPr eaLnBrk="1" hangingPunct="1"/>
            <a:r>
              <a:rPr lang="en-GB" sz="2000" smtClean="0"/>
              <a:t>Move along wires, no potential change as these have negligible resistance.</a:t>
            </a:r>
          </a:p>
          <a:p>
            <a:pPr eaLnBrk="1" hangingPunct="1"/>
            <a:r>
              <a:rPr lang="en-GB" sz="2000" smtClean="0"/>
              <a:t>Move through the resistor, potential difference is –iR.</a:t>
            </a:r>
          </a:p>
          <a:p>
            <a:pPr eaLnBrk="1" hangingPunct="1"/>
            <a:r>
              <a:rPr lang="en-GB" sz="2000" smtClean="0"/>
              <a:t>Move along wires, no potential change as these have negligible resistance.</a:t>
            </a:r>
          </a:p>
          <a:p>
            <a:pPr eaLnBrk="1" hangingPunct="1"/>
            <a:r>
              <a:rPr lang="en-GB" sz="2000" smtClean="0"/>
              <a:t>Arrive back at point with potential V</a:t>
            </a:r>
            <a:r>
              <a:rPr lang="en-GB" sz="2000" baseline="-25000" smtClean="0">
                <a:latin typeface="Symbol" pitchFamily="18" charset="2"/>
              </a:rPr>
              <a:t>-</a:t>
            </a:r>
            <a:r>
              <a:rPr lang="en-GB" sz="2000" smtClean="0"/>
              <a:t>.</a:t>
            </a:r>
          </a:p>
          <a:p>
            <a:pPr eaLnBrk="1" hangingPunct="1"/>
            <a:r>
              <a:rPr lang="en-GB" sz="2000" smtClean="0"/>
              <a:t>From Kirchoff’s law:</a:t>
            </a:r>
          </a:p>
          <a:p>
            <a:pPr eaLnBrk="1" hangingPunct="1"/>
            <a:endParaRPr lang="en-GB" sz="2000" smtClean="0"/>
          </a:p>
        </p:txBody>
      </p:sp>
      <p:grpSp>
        <p:nvGrpSpPr>
          <p:cNvPr id="3078" name="Group 39"/>
          <p:cNvGrpSpPr>
            <a:grpSpLocks/>
          </p:cNvGrpSpPr>
          <p:nvPr/>
        </p:nvGrpSpPr>
        <p:grpSpPr bwMode="auto">
          <a:xfrm>
            <a:off x="1096963" y="3903663"/>
            <a:ext cx="2797175" cy="2700337"/>
            <a:chOff x="691" y="2309"/>
            <a:chExt cx="1762" cy="1701"/>
          </a:xfrm>
        </p:grpSpPr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1576" y="3760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 flipV="1">
              <a:off x="1127" y="2611"/>
              <a:ext cx="0" cy="2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 flipV="1">
              <a:off x="1120" y="3444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1130" y="2613"/>
              <a:ext cx="10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1117" y="3701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2174" y="2613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>
              <a:off x="2177" y="3300"/>
              <a:ext cx="0" cy="3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Line 15"/>
            <p:cNvSpPr>
              <a:spLocks noChangeShapeType="1"/>
            </p:cNvSpPr>
            <p:nvPr/>
          </p:nvSpPr>
          <p:spPr bwMode="auto">
            <a:xfrm flipH="1">
              <a:off x="1415" y="3788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Line 16"/>
            <p:cNvSpPr>
              <a:spLocks noChangeShapeType="1"/>
            </p:cNvSpPr>
            <p:nvPr/>
          </p:nvSpPr>
          <p:spPr bwMode="auto">
            <a:xfrm>
              <a:off x="1432" y="2546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Text Box 17"/>
            <p:cNvSpPr txBox="1">
              <a:spLocks noChangeArrowheads="1"/>
            </p:cNvSpPr>
            <p:nvPr/>
          </p:nvSpPr>
          <p:spPr bwMode="auto">
            <a:xfrm>
              <a:off x="1566" y="2309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3089" name="Text Box 18"/>
            <p:cNvSpPr txBox="1">
              <a:spLocks noChangeArrowheads="1"/>
            </p:cNvSpPr>
            <p:nvPr/>
          </p:nvSpPr>
          <p:spPr bwMode="auto">
            <a:xfrm>
              <a:off x="2230" y="3004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grpSp>
          <p:nvGrpSpPr>
            <p:cNvPr id="3090" name="Group 19"/>
            <p:cNvGrpSpPr>
              <a:grpSpLocks/>
            </p:cNvGrpSpPr>
            <p:nvPr/>
          </p:nvGrpSpPr>
          <p:grpSpPr bwMode="auto">
            <a:xfrm rot="5400000">
              <a:off x="2002" y="3051"/>
              <a:ext cx="344" cy="164"/>
              <a:chOff x="2488" y="1720"/>
              <a:chExt cx="344" cy="164"/>
            </a:xfrm>
          </p:grpSpPr>
          <p:grpSp>
            <p:nvGrpSpPr>
              <p:cNvPr id="3097" name="Group 20"/>
              <p:cNvGrpSpPr>
                <a:grpSpLocks/>
              </p:cNvGrpSpPr>
              <p:nvPr/>
            </p:nvGrpSpPr>
            <p:grpSpPr bwMode="auto">
              <a:xfrm>
                <a:off x="2514" y="1721"/>
                <a:ext cx="84" cy="163"/>
                <a:chOff x="2514" y="1721"/>
                <a:chExt cx="84" cy="163"/>
              </a:xfrm>
            </p:grpSpPr>
            <p:sp>
              <p:nvSpPr>
                <p:cNvPr id="3107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8" name="Line 22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098" name="Group 23"/>
              <p:cNvGrpSpPr>
                <a:grpSpLocks/>
              </p:cNvGrpSpPr>
              <p:nvPr/>
            </p:nvGrpSpPr>
            <p:grpSpPr bwMode="auto">
              <a:xfrm>
                <a:off x="2597" y="1720"/>
                <a:ext cx="84" cy="163"/>
                <a:chOff x="2627" y="1834"/>
                <a:chExt cx="84" cy="163"/>
              </a:xfrm>
            </p:grpSpPr>
            <p:sp>
              <p:nvSpPr>
                <p:cNvPr id="3105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627" y="1835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6" name="Line 25"/>
                <p:cNvSpPr>
                  <a:spLocks noChangeShapeType="1"/>
                </p:cNvSpPr>
                <p:nvPr/>
              </p:nvSpPr>
              <p:spPr bwMode="auto">
                <a:xfrm flipH="1" flipV="1">
                  <a:off x="2668" y="1834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099" name="Group 26"/>
              <p:cNvGrpSpPr>
                <a:grpSpLocks/>
              </p:cNvGrpSpPr>
              <p:nvPr/>
            </p:nvGrpSpPr>
            <p:grpSpPr bwMode="auto">
              <a:xfrm>
                <a:off x="2681" y="1720"/>
                <a:ext cx="84" cy="163"/>
                <a:chOff x="2514" y="1721"/>
                <a:chExt cx="84" cy="163"/>
              </a:xfrm>
            </p:grpSpPr>
            <p:sp>
              <p:nvSpPr>
                <p:cNvPr id="3103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4" name="Line 28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100" name="Line 29"/>
              <p:cNvSpPr>
                <a:spLocks noChangeShapeType="1"/>
              </p:cNvSpPr>
              <p:nvPr/>
            </p:nvSpPr>
            <p:spPr bwMode="auto">
              <a:xfrm flipV="1">
                <a:off x="2764" y="1720"/>
                <a:ext cx="43" cy="1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1" name="Line 30"/>
              <p:cNvSpPr>
                <a:spLocks noChangeShapeType="1"/>
              </p:cNvSpPr>
              <p:nvPr/>
            </p:nvSpPr>
            <p:spPr bwMode="auto">
              <a:xfrm flipH="1" flipV="1">
                <a:off x="2807" y="1721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2" name="Line 31"/>
              <p:cNvSpPr>
                <a:spLocks noChangeShapeType="1"/>
              </p:cNvSpPr>
              <p:nvPr/>
            </p:nvSpPr>
            <p:spPr bwMode="auto">
              <a:xfrm flipH="1" flipV="1">
                <a:off x="2488" y="1780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091" name="Group 37"/>
            <p:cNvGrpSpPr>
              <a:grpSpLocks/>
            </p:cNvGrpSpPr>
            <p:nvPr/>
          </p:nvGrpSpPr>
          <p:grpSpPr bwMode="auto">
            <a:xfrm>
              <a:off x="691" y="2894"/>
              <a:ext cx="539" cy="613"/>
              <a:chOff x="691" y="2894"/>
              <a:chExt cx="539" cy="613"/>
            </a:xfrm>
          </p:grpSpPr>
          <p:sp>
            <p:nvSpPr>
              <p:cNvPr id="3092" name="Rectangle 14"/>
              <p:cNvSpPr>
                <a:spLocks noChangeArrowheads="1"/>
              </p:cNvSpPr>
              <p:nvPr/>
            </p:nvSpPr>
            <p:spPr bwMode="auto">
              <a:xfrm>
                <a:off x="1010" y="2894"/>
                <a:ext cx="220" cy="55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/>
                  <a:t>+</a:t>
                </a:r>
                <a:br>
                  <a:rPr lang="en-GB"/>
                </a:br>
                <a:r>
                  <a:rPr lang="en-GB"/>
                  <a:t/>
                </a:r>
                <a:br>
                  <a:rPr lang="en-GB"/>
                </a:br>
                <a:r>
                  <a:rPr lang="en-GB">
                    <a:latin typeface="Symbol" pitchFamily="18" charset="2"/>
                  </a:rPr>
                  <a:t>-</a:t>
                </a:r>
              </a:p>
            </p:txBody>
          </p:sp>
          <p:grpSp>
            <p:nvGrpSpPr>
              <p:cNvPr id="3093" name="Group 32"/>
              <p:cNvGrpSpPr>
                <a:grpSpLocks/>
              </p:cNvGrpSpPr>
              <p:nvPr/>
            </p:nvGrpSpPr>
            <p:grpSpPr bwMode="auto">
              <a:xfrm>
                <a:off x="691" y="2894"/>
                <a:ext cx="215" cy="613"/>
                <a:chOff x="3570" y="2035"/>
                <a:chExt cx="215" cy="613"/>
              </a:xfrm>
            </p:grpSpPr>
            <p:sp>
              <p:nvSpPr>
                <p:cNvPr id="3094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3756" y="2035"/>
                  <a:ext cx="0" cy="55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5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570" y="2219"/>
                  <a:ext cx="21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>
                      <a:latin typeface="Monotype Corsiva" pitchFamily="66" charset="0"/>
                    </a:rPr>
                    <a:t>E</a:t>
                  </a:r>
                </a:p>
              </p:txBody>
            </p:sp>
            <p:sp>
              <p:nvSpPr>
                <p:cNvPr id="3096" name="Oval 35"/>
                <p:cNvSpPr>
                  <a:spLocks noChangeArrowheads="1"/>
                </p:cNvSpPr>
                <p:nvPr/>
              </p:nvSpPr>
              <p:spPr bwMode="auto">
                <a:xfrm>
                  <a:off x="3722" y="2592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3074" name="Object 36"/>
          <p:cNvGraphicFramePr>
            <a:graphicFrameLocks noChangeAspect="1"/>
          </p:cNvGraphicFramePr>
          <p:nvPr/>
        </p:nvGraphicFramePr>
        <p:xfrm>
          <a:off x="5497513" y="5654675"/>
          <a:ext cx="3136900" cy="1016000"/>
        </p:xfrm>
        <a:graphic>
          <a:graphicData uri="http://schemas.openxmlformats.org/presentationml/2006/ole">
            <p:oleObj spid="_x0000_s3074" name="Equation" r:id="rId4" imgW="3136680" imgH="1015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Internal Resistance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For our ideal emf:</a:t>
            </a:r>
          </a:p>
          <a:p>
            <a:pPr eaLnBrk="1" hangingPunct="1"/>
            <a:r>
              <a:rPr lang="en-GB" sz="2000" smtClean="0"/>
              <a:t>Any real emf device has an internal resistance r, so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An ideal </a:t>
            </a:r>
            <a:r>
              <a:rPr lang="en-GB" sz="2000" dirty="0" err="1" smtClean="0"/>
              <a:t>emf</a:t>
            </a:r>
            <a:r>
              <a:rPr lang="en-GB" sz="2000" dirty="0" smtClean="0"/>
              <a:t> will always have a potential across its terminals equal to its nominal value (e.g. 12 V for an ideal 12 V battery).</a:t>
            </a:r>
          </a:p>
          <a:p>
            <a:pPr eaLnBrk="1" hangingPunct="1"/>
            <a:r>
              <a:rPr lang="en-GB" sz="2000" dirty="0" smtClean="0"/>
              <a:t>A real </a:t>
            </a:r>
            <a:r>
              <a:rPr lang="en-GB" sz="2000" dirty="0" err="1" smtClean="0"/>
              <a:t>emf</a:t>
            </a:r>
            <a:r>
              <a:rPr lang="en-GB" sz="2000" dirty="0" smtClean="0"/>
              <a:t> will only have its nominal potential across its terminals when no </a:t>
            </a:r>
            <a:r>
              <a:rPr lang="en-GB" sz="2000" smtClean="0"/>
              <a:t>current is flowing.</a:t>
            </a:r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2862263" y="1619250"/>
          <a:ext cx="762000" cy="254000"/>
        </p:xfrm>
        <a:graphic>
          <a:graphicData uri="http://schemas.openxmlformats.org/presentationml/2006/ole">
            <p:oleObj spid="_x0000_s4098" name="Equation" r:id="rId4" imgW="761760" imgH="253800" progId="Equation.DSMT4">
              <p:embed/>
            </p:oleObj>
          </a:graphicData>
        </a:graphic>
      </p:graphicFrame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1287463" y="2605088"/>
          <a:ext cx="2476500" cy="304800"/>
        </p:xfrm>
        <a:graphic>
          <a:graphicData uri="http://schemas.openxmlformats.org/presentationml/2006/ole">
            <p:oleObj spid="_x0000_s4099" name="Equation" r:id="rId5" imgW="2476440" imgH="304560" progId="Equation.DSMT4">
              <p:embed/>
            </p:oleObj>
          </a:graphicData>
        </a:graphic>
      </p:graphicFrame>
      <p:sp>
        <p:nvSpPr>
          <p:cNvPr id="4103" name="Line 10"/>
          <p:cNvSpPr>
            <a:spLocks noChangeShapeType="1"/>
          </p:cNvSpPr>
          <p:nvPr/>
        </p:nvSpPr>
        <p:spPr bwMode="auto">
          <a:xfrm flipV="1">
            <a:off x="1217613" y="2874963"/>
            <a:ext cx="549275" cy="350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04" name="Text Box 11"/>
          <p:cNvSpPr txBox="1">
            <a:spLocks noChangeArrowheads="1"/>
          </p:cNvSpPr>
          <p:nvPr/>
        </p:nvSpPr>
        <p:spPr bwMode="auto">
          <a:xfrm>
            <a:off x="469900" y="3270250"/>
            <a:ext cx="12334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/>
              <a:t>potential </a:t>
            </a:r>
            <a:br>
              <a:rPr lang="en-GB"/>
            </a:br>
            <a:r>
              <a:rPr lang="en-GB"/>
              <a:t>across</a:t>
            </a:r>
            <a:br>
              <a:rPr lang="en-GB"/>
            </a:br>
            <a:r>
              <a:rPr lang="en-GB"/>
              <a:t>external R</a:t>
            </a:r>
          </a:p>
        </p:txBody>
      </p:sp>
      <p:sp>
        <p:nvSpPr>
          <p:cNvPr id="4105" name="Line 13"/>
          <p:cNvSpPr>
            <a:spLocks noChangeShapeType="1"/>
          </p:cNvSpPr>
          <p:nvPr/>
        </p:nvSpPr>
        <p:spPr bwMode="auto">
          <a:xfrm flipH="1" flipV="1">
            <a:off x="2333625" y="2879725"/>
            <a:ext cx="549275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06" name="Text Box 14"/>
          <p:cNvSpPr txBox="1">
            <a:spLocks noChangeArrowheads="1"/>
          </p:cNvSpPr>
          <p:nvPr/>
        </p:nvSpPr>
        <p:spPr bwMode="auto">
          <a:xfrm>
            <a:off x="2397125" y="3275013"/>
            <a:ext cx="11334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/>
              <a:t>potential </a:t>
            </a:r>
            <a:br>
              <a:rPr lang="en-GB"/>
            </a:br>
            <a:r>
              <a:rPr lang="en-GB"/>
              <a:t>across</a:t>
            </a:r>
            <a:br>
              <a:rPr lang="en-GB"/>
            </a:br>
            <a:r>
              <a:rPr lang="en-GB"/>
              <a:t>internal r</a:t>
            </a:r>
          </a:p>
        </p:txBody>
      </p:sp>
      <p:sp>
        <p:nvSpPr>
          <p:cNvPr id="4107" name="Line 18"/>
          <p:cNvSpPr>
            <a:spLocks noChangeShapeType="1"/>
          </p:cNvSpPr>
          <p:nvPr/>
        </p:nvSpPr>
        <p:spPr bwMode="auto">
          <a:xfrm flipV="1">
            <a:off x="1236663" y="4767263"/>
            <a:ext cx="0" cy="111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8" name="Line 19"/>
          <p:cNvSpPr>
            <a:spLocks noChangeShapeType="1"/>
          </p:cNvSpPr>
          <p:nvPr/>
        </p:nvSpPr>
        <p:spPr bwMode="auto">
          <a:xfrm flipV="1">
            <a:off x="1241425" y="5753100"/>
            <a:ext cx="0" cy="160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9" name="Rectangle 24"/>
          <p:cNvSpPr>
            <a:spLocks noChangeArrowheads="1"/>
          </p:cNvSpPr>
          <p:nvPr/>
        </p:nvSpPr>
        <p:spPr bwMode="auto">
          <a:xfrm>
            <a:off x="1066800" y="4879975"/>
            <a:ext cx="349250" cy="884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</a:t>
            </a:r>
            <a:br>
              <a:rPr lang="en-GB"/>
            </a:br>
            <a:r>
              <a:rPr lang="en-GB"/>
              <a:t/>
            </a:r>
            <a:br>
              <a:rPr lang="en-GB"/>
            </a:b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4110" name="Line 43"/>
          <p:cNvSpPr>
            <a:spLocks noChangeShapeType="1"/>
          </p:cNvSpPr>
          <p:nvPr/>
        </p:nvSpPr>
        <p:spPr bwMode="auto">
          <a:xfrm flipV="1">
            <a:off x="855663" y="4879975"/>
            <a:ext cx="0" cy="882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11" name="Text Box 44"/>
          <p:cNvSpPr txBox="1">
            <a:spLocks noChangeArrowheads="1"/>
          </p:cNvSpPr>
          <p:nvPr/>
        </p:nvSpPr>
        <p:spPr bwMode="auto">
          <a:xfrm>
            <a:off x="560388" y="5172075"/>
            <a:ext cx="341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Monotype Corsiva" pitchFamily="66" charset="0"/>
              </a:rPr>
              <a:t>E</a:t>
            </a:r>
          </a:p>
        </p:txBody>
      </p:sp>
      <p:sp>
        <p:nvSpPr>
          <p:cNvPr id="4112" name="Oval 45"/>
          <p:cNvSpPr>
            <a:spLocks noChangeArrowheads="1"/>
          </p:cNvSpPr>
          <p:nvPr/>
        </p:nvSpPr>
        <p:spPr bwMode="auto">
          <a:xfrm>
            <a:off x="801688" y="5764213"/>
            <a:ext cx="88900" cy="88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52"/>
          <p:cNvSpPr>
            <a:spLocks noChangeShapeType="1"/>
          </p:cNvSpPr>
          <p:nvPr/>
        </p:nvSpPr>
        <p:spPr bwMode="auto">
          <a:xfrm>
            <a:off x="1890713" y="5349875"/>
            <a:ext cx="928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pSp>
        <p:nvGrpSpPr>
          <p:cNvPr id="4114" name="Group 81"/>
          <p:cNvGrpSpPr>
            <a:grpSpLocks/>
          </p:cNvGrpSpPr>
          <p:nvPr/>
        </p:nvGrpSpPr>
        <p:grpSpPr bwMode="auto">
          <a:xfrm>
            <a:off x="3235325" y="4641850"/>
            <a:ext cx="1036638" cy="1393825"/>
            <a:chOff x="514" y="2054"/>
            <a:chExt cx="653" cy="878"/>
          </a:xfrm>
        </p:grpSpPr>
        <p:sp>
          <p:nvSpPr>
            <p:cNvPr id="4115" name="Rectangle 82"/>
            <p:cNvSpPr>
              <a:spLocks noChangeArrowheads="1"/>
            </p:cNvSpPr>
            <p:nvPr/>
          </p:nvSpPr>
          <p:spPr bwMode="auto">
            <a:xfrm>
              <a:off x="514" y="2102"/>
              <a:ext cx="653" cy="75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Line 83"/>
            <p:cNvSpPr>
              <a:spLocks noChangeShapeType="1"/>
            </p:cNvSpPr>
            <p:nvPr/>
          </p:nvSpPr>
          <p:spPr bwMode="auto">
            <a:xfrm>
              <a:off x="853" y="205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7" name="Line 84"/>
            <p:cNvSpPr>
              <a:spLocks noChangeShapeType="1"/>
            </p:cNvSpPr>
            <p:nvPr/>
          </p:nvSpPr>
          <p:spPr bwMode="auto">
            <a:xfrm>
              <a:off x="852" y="2521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8" name="Text Box 85"/>
            <p:cNvSpPr txBox="1">
              <a:spLocks noChangeArrowheads="1"/>
            </p:cNvSpPr>
            <p:nvPr/>
          </p:nvSpPr>
          <p:spPr bwMode="auto">
            <a:xfrm>
              <a:off x="905" y="2225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grpSp>
          <p:nvGrpSpPr>
            <p:cNvPr id="4119" name="Group 86"/>
            <p:cNvGrpSpPr>
              <a:grpSpLocks/>
            </p:cNvGrpSpPr>
            <p:nvPr/>
          </p:nvGrpSpPr>
          <p:grpSpPr bwMode="auto">
            <a:xfrm rot="5400000">
              <a:off x="677" y="2272"/>
              <a:ext cx="344" cy="164"/>
              <a:chOff x="2488" y="1720"/>
              <a:chExt cx="344" cy="164"/>
            </a:xfrm>
          </p:grpSpPr>
          <p:grpSp>
            <p:nvGrpSpPr>
              <p:cNvPr id="4126" name="Group 87"/>
              <p:cNvGrpSpPr>
                <a:grpSpLocks/>
              </p:cNvGrpSpPr>
              <p:nvPr/>
            </p:nvGrpSpPr>
            <p:grpSpPr bwMode="auto">
              <a:xfrm>
                <a:off x="2514" y="1721"/>
                <a:ext cx="84" cy="163"/>
                <a:chOff x="2514" y="1721"/>
                <a:chExt cx="84" cy="163"/>
              </a:xfrm>
            </p:grpSpPr>
            <p:sp>
              <p:nvSpPr>
                <p:cNvPr id="4136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7" name="Line 89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4127" name="Group 90"/>
              <p:cNvGrpSpPr>
                <a:grpSpLocks/>
              </p:cNvGrpSpPr>
              <p:nvPr/>
            </p:nvGrpSpPr>
            <p:grpSpPr bwMode="auto">
              <a:xfrm>
                <a:off x="2597" y="1720"/>
                <a:ext cx="84" cy="163"/>
                <a:chOff x="2627" y="1834"/>
                <a:chExt cx="84" cy="163"/>
              </a:xfrm>
            </p:grpSpPr>
            <p:sp>
              <p:nvSpPr>
                <p:cNvPr id="4134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2627" y="1835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5" name="Line 92"/>
                <p:cNvSpPr>
                  <a:spLocks noChangeShapeType="1"/>
                </p:cNvSpPr>
                <p:nvPr/>
              </p:nvSpPr>
              <p:spPr bwMode="auto">
                <a:xfrm flipH="1" flipV="1">
                  <a:off x="2668" y="1834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4128" name="Group 93"/>
              <p:cNvGrpSpPr>
                <a:grpSpLocks/>
              </p:cNvGrpSpPr>
              <p:nvPr/>
            </p:nvGrpSpPr>
            <p:grpSpPr bwMode="auto">
              <a:xfrm>
                <a:off x="2681" y="1720"/>
                <a:ext cx="84" cy="163"/>
                <a:chOff x="2514" y="1721"/>
                <a:chExt cx="84" cy="163"/>
              </a:xfrm>
            </p:grpSpPr>
            <p:sp>
              <p:nvSpPr>
                <p:cNvPr id="4132" name="Line 94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3" name="Line 95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129" name="Line 96"/>
              <p:cNvSpPr>
                <a:spLocks noChangeShapeType="1"/>
              </p:cNvSpPr>
              <p:nvPr/>
            </p:nvSpPr>
            <p:spPr bwMode="auto">
              <a:xfrm flipV="1">
                <a:off x="2764" y="1720"/>
                <a:ext cx="43" cy="1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0" name="Line 97"/>
              <p:cNvSpPr>
                <a:spLocks noChangeShapeType="1"/>
              </p:cNvSpPr>
              <p:nvPr/>
            </p:nvSpPr>
            <p:spPr bwMode="auto">
              <a:xfrm flipH="1" flipV="1">
                <a:off x="2807" y="1721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1" name="Line 98"/>
              <p:cNvSpPr>
                <a:spLocks noChangeShapeType="1"/>
              </p:cNvSpPr>
              <p:nvPr/>
            </p:nvSpPr>
            <p:spPr bwMode="auto">
              <a:xfrm flipH="1" flipV="1">
                <a:off x="2488" y="1780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120" name="Line 99"/>
            <p:cNvSpPr>
              <a:spLocks noChangeShapeType="1"/>
            </p:cNvSpPr>
            <p:nvPr/>
          </p:nvSpPr>
          <p:spPr bwMode="auto">
            <a:xfrm>
              <a:off x="665" y="2614"/>
              <a:ext cx="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21" name="Line 100"/>
            <p:cNvSpPr>
              <a:spLocks noChangeShapeType="1"/>
            </p:cNvSpPr>
            <p:nvPr/>
          </p:nvSpPr>
          <p:spPr bwMode="auto">
            <a:xfrm>
              <a:off x="773" y="2677"/>
              <a:ext cx="1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22" name="Line 101"/>
            <p:cNvSpPr>
              <a:spLocks noChangeShapeType="1"/>
            </p:cNvSpPr>
            <p:nvPr/>
          </p:nvSpPr>
          <p:spPr bwMode="auto">
            <a:xfrm>
              <a:off x="852" y="2677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23" name="Text Box 102"/>
            <p:cNvSpPr txBox="1">
              <a:spLocks noChangeArrowheads="1"/>
            </p:cNvSpPr>
            <p:nvPr/>
          </p:nvSpPr>
          <p:spPr bwMode="auto">
            <a:xfrm>
              <a:off x="567" y="2568"/>
              <a:ext cx="2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</a:p>
          </p:txBody>
        </p:sp>
        <p:sp>
          <p:nvSpPr>
            <p:cNvPr id="4124" name="Line 103"/>
            <p:cNvSpPr>
              <a:spLocks noChangeShapeType="1"/>
            </p:cNvSpPr>
            <p:nvPr/>
          </p:nvSpPr>
          <p:spPr bwMode="auto">
            <a:xfrm flipV="1">
              <a:off x="619" y="2527"/>
              <a:ext cx="0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25" name="Oval 104"/>
            <p:cNvSpPr>
              <a:spLocks noChangeArrowheads="1"/>
            </p:cNvSpPr>
            <p:nvPr/>
          </p:nvSpPr>
          <p:spPr bwMode="auto">
            <a:xfrm>
              <a:off x="591" y="2797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Resistance in More Complex Circuits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2995613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Add internal resistance: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Now get:</a:t>
            </a:r>
            <a:br>
              <a:rPr lang="en-GB" sz="2000" smtClean="0"/>
            </a:br>
            <a:endParaRPr lang="en-GB" sz="2000" smtClean="0"/>
          </a:p>
        </p:txBody>
      </p:sp>
      <p:sp>
        <p:nvSpPr>
          <p:cNvPr id="512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714750" y="1533525"/>
            <a:ext cx="2979738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Add other resistances:</a:t>
            </a:r>
          </a:p>
          <a:p>
            <a:pPr eaLnBrk="1" hangingPunct="1"/>
            <a:r>
              <a:rPr lang="en-GB" sz="2000" smtClean="0"/>
              <a:t>An identical </a:t>
            </a:r>
            <a:br>
              <a:rPr lang="en-GB" sz="2000" smtClean="0"/>
            </a:br>
            <a:r>
              <a:rPr lang="en-GB" sz="2000" smtClean="0"/>
              <a:t>current i flows </a:t>
            </a:r>
            <a:br>
              <a:rPr lang="en-GB" sz="2000" smtClean="0"/>
            </a:br>
            <a:r>
              <a:rPr lang="en-GB" sz="2000" smtClean="0"/>
              <a:t>through each </a:t>
            </a:r>
            <a:br>
              <a:rPr lang="en-GB" sz="2000" smtClean="0"/>
            </a:br>
            <a:r>
              <a:rPr lang="en-GB" sz="2000" smtClean="0"/>
              <a:t>resistance.</a:t>
            </a:r>
          </a:p>
          <a:p>
            <a:pPr eaLnBrk="1" hangingPunct="1"/>
            <a:r>
              <a:rPr lang="en-GB" sz="2000" smtClean="0"/>
              <a:t>Hence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The combination </a:t>
            </a:r>
            <a:br>
              <a:rPr lang="en-GB" sz="2000" smtClean="0"/>
            </a:br>
            <a:r>
              <a:rPr lang="en-GB" sz="2000" smtClean="0"/>
              <a:t>of resistors can be </a:t>
            </a:r>
            <a:br>
              <a:rPr lang="en-GB" sz="2000" smtClean="0"/>
            </a:br>
            <a:r>
              <a:rPr lang="en-GB" sz="2000" smtClean="0"/>
              <a:t>replaced by an </a:t>
            </a:r>
            <a:br>
              <a:rPr lang="en-GB" sz="2000" smtClean="0"/>
            </a:br>
            <a:r>
              <a:rPr lang="en-GB" sz="2000" smtClean="0"/>
              <a:t>equivalent resistance</a:t>
            </a:r>
          </a:p>
          <a:p>
            <a:pPr eaLnBrk="1" hangingPunct="1"/>
            <a:endParaRPr lang="en-GB" sz="2000" smtClean="0"/>
          </a:p>
        </p:txBody>
      </p:sp>
      <p:grpSp>
        <p:nvGrpSpPr>
          <p:cNvPr id="5128" name="Group 214"/>
          <p:cNvGrpSpPr>
            <a:grpSpLocks/>
          </p:cNvGrpSpPr>
          <p:nvPr/>
        </p:nvGrpSpPr>
        <p:grpSpPr bwMode="auto">
          <a:xfrm>
            <a:off x="530225" y="1884363"/>
            <a:ext cx="2652713" cy="2700337"/>
            <a:chOff x="334" y="1187"/>
            <a:chExt cx="1671" cy="1701"/>
          </a:xfrm>
        </p:grpSpPr>
        <p:sp>
          <p:nvSpPr>
            <p:cNvPr id="5221" name="Text Box 18"/>
            <p:cNvSpPr txBox="1">
              <a:spLocks noChangeArrowheads="1"/>
            </p:cNvSpPr>
            <p:nvPr/>
          </p:nvSpPr>
          <p:spPr bwMode="auto">
            <a:xfrm>
              <a:off x="1082" y="1187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5222" name="Text Box 8"/>
            <p:cNvSpPr txBox="1">
              <a:spLocks noChangeArrowheads="1"/>
            </p:cNvSpPr>
            <p:nvPr/>
          </p:nvSpPr>
          <p:spPr bwMode="auto">
            <a:xfrm>
              <a:off x="1132" y="2638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5223" name="Line 9"/>
            <p:cNvSpPr>
              <a:spLocks noChangeShapeType="1"/>
            </p:cNvSpPr>
            <p:nvPr/>
          </p:nvSpPr>
          <p:spPr bwMode="auto">
            <a:xfrm flipV="1">
              <a:off x="673" y="1489"/>
              <a:ext cx="0" cy="2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4" name="Line 10"/>
            <p:cNvSpPr>
              <a:spLocks noChangeShapeType="1"/>
            </p:cNvSpPr>
            <p:nvPr/>
          </p:nvSpPr>
          <p:spPr bwMode="auto">
            <a:xfrm flipV="1">
              <a:off x="669" y="2322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5" name="Line 11"/>
            <p:cNvSpPr>
              <a:spLocks noChangeShapeType="1"/>
            </p:cNvSpPr>
            <p:nvPr/>
          </p:nvSpPr>
          <p:spPr bwMode="auto">
            <a:xfrm>
              <a:off x="674" y="1491"/>
              <a:ext cx="10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6" name="Line 12"/>
            <p:cNvSpPr>
              <a:spLocks noChangeShapeType="1"/>
            </p:cNvSpPr>
            <p:nvPr/>
          </p:nvSpPr>
          <p:spPr bwMode="auto">
            <a:xfrm>
              <a:off x="673" y="2579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7" name="Line 13"/>
            <p:cNvSpPr>
              <a:spLocks noChangeShapeType="1"/>
            </p:cNvSpPr>
            <p:nvPr/>
          </p:nvSpPr>
          <p:spPr bwMode="auto">
            <a:xfrm>
              <a:off x="1726" y="1491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8" name="Line 14"/>
            <p:cNvSpPr>
              <a:spLocks noChangeShapeType="1"/>
            </p:cNvSpPr>
            <p:nvPr/>
          </p:nvSpPr>
          <p:spPr bwMode="auto">
            <a:xfrm>
              <a:off x="1729" y="2178"/>
              <a:ext cx="0" cy="3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9" name="Line 16"/>
            <p:cNvSpPr>
              <a:spLocks noChangeShapeType="1"/>
            </p:cNvSpPr>
            <p:nvPr/>
          </p:nvSpPr>
          <p:spPr bwMode="auto">
            <a:xfrm flipH="1">
              <a:off x="971" y="2666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30" name="Line 17"/>
            <p:cNvSpPr>
              <a:spLocks noChangeShapeType="1"/>
            </p:cNvSpPr>
            <p:nvPr/>
          </p:nvSpPr>
          <p:spPr bwMode="auto">
            <a:xfrm>
              <a:off x="988" y="1424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31" name="Text Box 19"/>
            <p:cNvSpPr txBox="1">
              <a:spLocks noChangeArrowheads="1"/>
            </p:cNvSpPr>
            <p:nvPr/>
          </p:nvSpPr>
          <p:spPr bwMode="auto">
            <a:xfrm>
              <a:off x="1782" y="1882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grpSp>
          <p:nvGrpSpPr>
            <p:cNvPr id="5232" name="Group 20"/>
            <p:cNvGrpSpPr>
              <a:grpSpLocks/>
            </p:cNvGrpSpPr>
            <p:nvPr/>
          </p:nvGrpSpPr>
          <p:grpSpPr bwMode="auto">
            <a:xfrm rot="5400000">
              <a:off x="1554" y="1929"/>
              <a:ext cx="344" cy="164"/>
              <a:chOff x="2488" y="1720"/>
              <a:chExt cx="344" cy="164"/>
            </a:xfrm>
          </p:grpSpPr>
          <p:grpSp>
            <p:nvGrpSpPr>
              <p:cNvPr id="5256" name="Group 21"/>
              <p:cNvGrpSpPr>
                <a:grpSpLocks/>
              </p:cNvGrpSpPr>
              <p:nvPr/>
            </p:nvGrpSpPr>
            <p:grpSpPr bwMode="auto">
              <a:xfrm>
                <a:off x="2514" y="1721"/>
                <a:ext cx="84" cy="163"/>
                <a:chOff x="2514" y="1721"/>
                <a:chExt cx="84" cy="163"/>
              </a:xfrm>
            </p:grpSpPr>
            <p:sp>
              <p:nvSpPr>
                <p:cNvPr id="5266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67" name="Line 23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257" name="Group 24"/>
              <p:cNvGrpSpPr>
                <a:grpSpLocks/>
              </p:cNvGrpSpPr>
              <p:nvPr/>
            </p:nvGrpSpPr>
            <p:grpSpPr bwMode="auto">
              <a:xfrm>
                <a:off x="2597" y="1720"/>
                <a:ext cx="84" cy="163"/>
                <a:chOff x="2627" y="1834"/>
                <a:chExt cx="84" cy="163"/>
              </a:xfrm>
            </p:grpSpPr>
            <p:sp>
              <p:nvSpPr>
                <p:cNvPr id="5264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627" y="1835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65" name="Line 26"/>
                <p:cNvSpPr>
                  <a:spLocks noChangeShapeType="1"/>
                </p:cNvSpPr>
                <p:nvPr/>
              </p:nvSpPr>
              <p:spPr bwMode="auto">
                <a:xfrm flipH="1" flipV="1">
                  <a:off x="2668" y="1834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258" name="Group 27"/>
              <p:cNvGrpSpPr>
                <a:grpSpLocks/>
              </p:cNvGrpSpPr>
              <p:nvPr/>
            </p:nvGrpSpPr>
            <p:grpSpPr bwMode="auto">
              <a:xfrm>
                <a:off x="2681" y="1720"/>
                <a:ext cx="84" cy="163"/>
                <a:chOff x="2514" y="1721"/>
                <a:chExt cx="84" cy="163"/>
              </a:xfrm>
            </p:grpSpPr>
            <p:sp>
              <p:nvSpPr>
                <p:cNvPr id="5262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63" name="Line 29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259" name="Line 30"/>
              <p:cNvSpPr>
                <a:spLocks noChangeShapeType="1"/>
              </p:cNvSpPr>
              <p:nvPr/>
            </p:nvSpPr>
            <p:spPr bwMode="auto">
              <a:xfrm flipV="1">
                <a:off x="2764" y="1720"/>
                <a:ext cx="43" cy="1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60" name="Line 31"/>
              <p:cNvSpPr>
                <a:spLocks noChangeShapeType="1"/>
              </p:cNvSpPr>
              <p:nvPr/>
            </p:nvSpPr>
            <p:spPr bwMode="auto">
              <a:xfrm flipH="1" flipV="1">
                <a:off x="2807" y="1721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61" name="Line 32"/>
              <p:cNvSpPr>
                <a:spLocks noChangeShapeType="1"/>
              </p:cNvSpPr>
              <p:nvPr/>
            </p:nvSpPr>
            <p:spPr bwMode="auto">
              <a:xfrm flipH="1" flipV="1">
                <a:off x="2488" y="1780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233" name="Rectangle 38"/>
            <p:cNvSpPr>
              <a:spLocks noChangeArrowheads="1"/>
            </p:cNvSpPr>
            <p:nvPr/>
          </p:nvSpPr>
          <p:spPr bwMode="auto">
            <a:xfrm>
              <a:off x="334" y="1652"/>
              <a:ext cx="653" cy="75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" name="Line 39"/>
            <p:cNvSpPr>
              <a:spLocks noChangeShapeType="1"/>
            </p:cNvSpPr>
            <p:nvPr/>
          </p:nvSpPr>
          <p:spPr bwMode="auto">
            <a:xfrm>
              <a:off x="673" y="16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35" name="Line 40"/>
            <p:cNvSpPr>
              <a:spLocks noChangeShapeType="1"/>
            </p:cNvSpPr>
            <p:nvPr/>
          </p:nvSpPr>
          <p:spPr bwMode="auto">
            <a:xfrm>
              <a:off x="672" y="2071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36" name="Text Box 41"/>
            <p:cNvSpPr txBox="1">
              <a:spLocks noChangeArrowheads="1"/>
            </p:cNvSpPr>
            <p:nvPr/>
          </p:nvSpPr>
          <p:spPr bwMode="auto">
            <a:xfrm>
              <a:off x="725" y="1775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grpSp>
          <p:nvGrpSpPr>
            <p:cNvPr id="5237" name="Group 42"/>
            <p:cNvGrpSpPr>
              <a:grpSpLocks/>
            </p:cNvGrpSpPr>
            <p:nvPr/>
          </p:nvGrpSpPr>
          <p:grpSpPr bwMode="auto">
            <a:xfrm rot="5400000">
              <a:off x="497" y="1822"/>
              <a:ext cx="344" cy="164"/>
              <a:chOff x="2488" y="1720"/>
              <a:chExt cx="344" cy="164"/>
            </a:xfrm>
          </p:grpSpPr>
          <p:grpSp>
            <p:nvGrpSpPr>
              <p:cNvPr id="5244" name="Group 43"/>
              <p:cNvGrpSpPr>
                <a:grpSpLocks/>
              </p:cNvGrpSpPr>
              <p:nvPr/>
            </p:nvGrpSpPr>
            <p:grpSpPr bwMode="auto">
              <a:xfrm>
                <a:off x="2514" y="1721"/>
                <a:ext cx="84" cy="163"/>
                <a:chOff x="2514" y="1721"/>
                <a:chExt cx="84" cy="163"/>
              </a:xfrm>
            </p:grpSpPr>
            <p:sp>
              <p:nvSpPr>
                <p:cNvPr id="5254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55" name="Line 45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245" name="Group 46"/>
              <p:cNvGrpSpPr>
                <a:grpSpLocks/>
              </p:cNvGrpSpPr>
              <p:nvPr/>
            </p:nvGrpSpPr>
            <p:grpSpPr bwMode="auto">
              <a:xfrm>
                <a:off x="2597" y="1720"/>
                <a:ext cx="84" cy="163"/>
                <a:chOff x="2627" y="1834"/>
                <a:chExt cx="84" cy="163"/>
              </a:xfrm>
            </p:grpSpPr>
            <p:sp>
              <p:nvSpPr>
                <p:cNvPr id="5252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2627" y="1835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53" name="Line 48"/>
                <p:cNvSpPr>
                  <a:spLocks noChangeShapeType="1"/>
                </p:cNvSpPr>
                <p:nvPr/>
              </p:nvSpPr>
              <p:spPr bwMode="auto">
                <a:xfrm flipH="1" flipV="1">
                  <a:off x="2668" y="1834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246" name="Group 49"/>
              <p:cNvGrpSpPr>
                <a:grpSpLocks/>
              </p:cNvGrpSpPr>
              <p:nvPr/>
            </p:nvGrpSpPr>
            <p:grpSpPr bwMode="auto">
              <a:xfrm>
                <a:off x="2681" y="1720"/>
                <a:ext cx="84" cy="163"/>
                <a:chOff x="2514" y="1721"/>
                <a:chExt cx="84" cy="163"/>
              </a:xfrm>
            </p:grpSpPr>
            <p:sp>
              <p:nvSpPr>
                <p:cNvPr id="5250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51" name="Line 51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247" name="Line 52"/>
              <p:cNvSpPr>
                <a:spLocks noChangeShapeType="1"/>
              </p:cNvSpPr>
              <p:nvPr/>
            </p:nvSpPr>
            <p:spPr bwMode="auto">
              <a:xfrm flipV="1">
                <a:off x="2764" y="1720"/>
                <a:ext cx="43" cy="1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8" name="Line 53"/>
              <p:cNvSpPr>
                <a:spLocks noChangeShapeType="1"/>
              </p:cNvSpPr>
              <p:nvPr/>
            </p:nvSpPr>
            <p:spPr bwMode="auto">
              <a:xfrm flipH="1" flipV="1">
                <a:off x="2807" y="1721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9" name="Line 54"/>
              <p:cNvSpPr>
                <a:spLocks noChangeShapeType="1"/>
              </p:cNvSpPr>
              <p:nvPr/>
            </p:nvSpPr>
            <p:spPr bwMode="auto">
              <a:xfrm flipH="1" flipV="1">
                <a:off x="2488" y="1780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238" name="Line 55"/>
            <p:cNvSpPr>
              <a:spLocks noChangeShapeType="1"/>
            </p:cNvSpPr>
            <p:nvPr/>
          </p:nvSpPr>
          <p:spPr bwMode="auto">
            <a:xfrm>
              <a:off x="485" y="2164"/>
              <a:ext cx="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39" name="Line 56"/>
            <p:cNvSpPr>
              <a:spLocks noChangeShapeType="1"/>
            </p:cNvSpPr>
            <p:nvPr/>
          </p:nvSpPr>
          <p:spPr bwMode="auto">
            <a:xfrm>
              <a:off x="593" y="2227"/>
              <a:ext cx="1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40" name="Line 57"/>
            <p:cNvSpPr>
              <a:spLocks noChangeShapeType="1"/>
            </p:cNvSpPr>
            <p:nvPr/>
          </p:nvSpPr>
          <p:spPr bwMode="auto">
            <a:xfrm>
              <a:off x="669" y="2227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41" name="Text Box 58"/>
            <p:cNvSpPr txBox="1">
              <a:spLocks noChangeArrowheads="1"/>
            </p:cNvSpPr>
            <p:nvPr/>
          </p:nvSpPr>
          <p:spPr bwMode="auto">
            <a:xfrm>
              <a:off x="387" y="2118"/>
              <a:ext cx="2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</a:p>
          </p:txBody>
        </p:sp>
        <p:sp>
          <p:nvSpPr>
            <p:cNvPr id="5242" name="Line 59"/>
            <p:cNvSpPr>
              <a:spLocks noChangeShapeType="1"/>
            </p:cNvSpPr>
            <p:nvPr/>
          </p:nvSpPr>
          <p:spPr bwMode="auto">
            <a:xfrm flipV="1">
              <a:off x="439" y="2077"/>
              <a:ext cx="0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43" name="Oval 60"/>
            <p:cNvSpPr>
              <a:spLocks noChangeArrowheads="1"/>
            </p:cNvSpPr>
            <p:nvPr/>
          </p:nvSpPr>
          <p:spPr bwMode="auto">
            <a:xfrm>
              <a:off x="411" y="2347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122" name="Object 96"/>
          <p:cNvGraphicFramePr>
            <a:graphicFrameLocks noChangeAspect="1"/>
          </p:cNvGraphicFramePr>
          <p:nvPr/>
        </p:nvGraphicFramePr>
        <p:xfrm>
          <a:off x="943293" y="5159375"/>
          <a:ext cx="2616200" cy="1384300"/>
        </p:xfrm>
        <a:graphic>
          <a:graphicData uri="http://schemas.openxmlformats.org/presentationml/2006/ole">
            <p:oleObj spid="_x0000_s5122" name="Equation" r:id="rId4" imgW="2616120" imgH="1384200" progId="Equation.DSMT4">
              <p:embed/>
            </p:oleObj>
          </a:graphicData>
        </a:graphic>
      </p:graphicFrame>
      <p:grpSp>
        <p:nvGrpSpPr>
          <p:cNvPr id="5129" name="Group 181"/>
          <p:cNvGrpSpPr>
            <a:grpSpLocks/>
          </p:cNvGrpSpPr>
          <p:nvPr/>
        </p:nvGrpSpPr>
        <p:grpSpPr bwMode="auto">
          <a:xfrm>
            <a:off x="5824538" y="1360488"/>
            <a:ext cx="4076700" cy="2732087"/>
            <a:chOff x="3329" y="1187"/>
            <a:chExt cx="2568" cy="1721"/>
          </a:xfrm>
        </p:grpSpPr>
        <p:sp>
          <p:nvSpPr>
            <p:cNvPr id="5161" name="Text Box 97"/>
            <p:cNvSpPr txBox="1">
              <a:spLocks noChangeArrowheads="1"/>
            </p:cNvSpPr>
            <p:nvPr/>
          </p:nvSpPr>
          <p:spPr bwMode="auto">
            <a:xfrm>
              <a:off x="4212" y="2658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5162" name="Line 98"/>
            <p:cNvSpPr>
              <a:spLocks noChangeShapeType="1"/>
            </p:cNvSpPr>
            <p:nvPr/>
          </p:nvSpPr>
          <p:spPr bwMode="auto">
            <a:xfrm flipV="1">
              <a:off x="3753" y="1509"/>
              <a:ext cx="0" cy="2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3" name="Line 99"/>
            <p:cNvSpPr>
              <a:spLocks noChangeShapeType="1"/>
            </p:cNvSpPr>
            <p:nvPr/>
          </p:nvSpPr>
          <p:spPr bwMode="auto">
            <a:xfrm flipV="1">
              <a:off x="3756" y="2342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4" name="Line 100"/>
            <p:cNvSpPr>
              <a:spLocks noChangeShapeType="1"/>
            </p:cNvSpPr>
            <p:nvPr/>
          </p:nvSpPr>
          <p:spPr bwMode="auto">
            <a:xfrm>
              <a:off x="3754" y="1511"/>
              <a:ext cx="10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5" name="Line 101"/>
            <p:cNvSpPr>
              <a:spLocks noChangeShapeType="1"/>
            </p:cNvSpPr>
            <p:nvPr/>
          </p:nvSpPr>
          <p:spPr bwMode="auto">
            <a:xfrm>
              <a:off x="3753" y="2599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6" name="Line 102"/>
            <p:cNvSpPr>
              <a:spLocks noChangeShapeType="1"/>
            </p:cNvSpPr>
            <p:nvPr/>
          </p:nvSpPr>
          <p:spPr bwMode="auto">
            <a:xfrm>
              <a:off x="5566" y="1511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7" name="Line 103"/>
            <p:cNvSpPr>
              <a:spLocks noChangeShapeType="1"/>
            </p:cNvSpPr>
            <p:nvPr/>
          </p:nvSpPr>
          <p:spPr bwMode="auto">
            <a:xfrm>
              <a:off x="5569" y="2198"/>
              <a:ext cx="0" cy="3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8" name="Line 104"/>
            <p:cNvSpPr>
              <a:spLocks noChangeShapeType="1"/>
            </p:cNvSpPr>
            <p:nvPr/>
          </p:nvSpPr>
          <p:spPr bwMode="auto">
            <a:xfrm flipH="1">
              <a:off x="4051" y="2686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9" name="Line 105"/>
            <p:cNvSpPr>
              <a:spLocks noChangeShapeType="1"/>
            </p:cNvSpPr>
            <p:nvPr/>
          </p:nvSpPr>
          <p:spPr bwMode="auto">
            <a:xfrm>
              <a:off x="4068" y="1444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0" name="Text Box 106"/>
            <p:cNvSpPr txBox="1">
              <a:spLocks noChangeArrowheads="1"/>
            </p:cNvSpPr>
            <p:nvPr/>
          </p:nvSpPr>
          <p:spPr bwMode="auto">
            <a:xfrm>
              <a:off x="4202" y="1207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5171" name="Text Box 107"/>
            <p:cNvSpPr txBox="1">
              <a:spLocks noChangeArrowheads="1"/>
            </p:cNvSpPr>
            <p:nvPr/>
          </p:nvSpPr>
          <p:spPr bwMode="auto">
            <a:xfrm>
              <a:off x="5622" y="1902"/>
              <a:ext cx="2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  <a:r>
                <a:rPr lang="en-GB" baseline="-25000"/>
                <a:t>2</a:t>
              </a:r>
              <a:endParaRPr lang="en-GB"/>
            </a:p>
          </p:txBody>
        </p:sp>
        <p:grpSp>
          <p:nvGrpSpPr>
            <p:cNvPr id="5172" name="Group 108"/>
            <p:cNvGrpSpPr>
              <a:grpSpLocks/>
            </p:cNvGrpSpPr>
            <p:nvPr/>
          </p:nvGrpSpPr>
          <p:grpSpPr bwMode="auto">
            <a:xfrm rot="5400000">
              <a:off x="5394" y="1949"/>
              <a:ext cx="344" cy="164"/>
              <a:chOff x="2488" y="1720"/>
              <a:chExt cx="344" cy="164"/>
            </a:xfrm>
          </p:grpSpPr>
          <p:grpSp>
            <p:nvGrpSpPr>
              <p:cNvPr id="5209" name="Group 109"/>
              <p:cNvGrpSpPr>
                <a:grpSpLocks/>
              </p:cNvGrpSpPr>
              <p:nvPr/>
            </p:nvGrpSpPr>
            <p:grpSpPr bwMode="auto">
              <a:xfrm>
                <a:off x="2514" y="1721"/>
                <a:ext cx="84" cy="163"/>
                <a:chOff x="2514" y="1721"/>
                <a:chExt cx="84" cy="163"/>
              </a:xfrm>
            </p:grpSpPr>
            <p:sp>
              <p:nvSpPr>
                <p:cNvPr id="5219" name="Line 110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0" name="Line 111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210" name="Group 112"/>
              <p:cNvGrpSpPr>
                <a:grpSpLocks/>
              </p:cNvGrpSpPr>
              <p:nvPr/>
            </p:nvGrpSpPr>
            <p:grpSpPr bwMode="auto">
              <a:xfrm>
                <a:off x="2597" y="1720"/>
                <a:ext cx="84" cy="163"/>
                <a:chOff x="2627" y="1834"/>
                <a:chExt cx="84" cy="163"/>
              </a:xfrm>
            </p:grpSpPr>
            <p:sp>
              <p:nvSpPr>
                <p:cNvPr id="5217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2627" y="1835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18" name="Line 114"/>
                <p:cNvSpPr>
                  <a:spLocks noChangeShapeType="1"/>
                </p:cNvSpPr>
                <p:nvPr/>
              </p:nvSpPr>
              <p:spPr bwMode="auto">
                <a:xfrm flipH="1" flipV="1">
                  <a:off x="2668" y="1834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211" name="Group 115"/>
              <p:cNvGrpSpPr>
                <a:grpSpLocks/>
              </p:cNvGrpSpPr>
              <p:nvPr/>
            </p:nvGrpSpPr>
            <p:grpSpPr bwMode="auto">
              <a:xfrm>
                <a:off x="2681" y="1720"/>
                <a:ext cx="84" cy="163"/>
                <a:chOff x="2514" y="1721"/>
                <a:chExt cx="84" cy="163"/>
              </a:xfrm>
            </p:grpSpPr>
            <p:sp>
              <p:nvSpPr>
                <p:cNvPr id="5215" name="Line 116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16" name="Line 117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212" name="Line 118"/>
              <p:cNvSpPr>
                <a:spLocks noChangeShapeType="1"/>
              </p:cNvSpPr>
              <p:nvPr/>
            </p:nvSpPr>
            <p:spPr bwMode="auto">
              <a:xfrm flipV="1">
                <a:off x="2764" y="1720"/>
                <a:ext cx="43" cy="1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13" name="Line 119"/>
              <p:cNvSpPr>
                <a:spLocks noChangeShapeType="1"/>
              </p:cNvSpPr>
              <p:nvPr/>
            </p:nvSpPr>
            <p:spPr bwMode="auto">
              <a:xfrm flipH="1" flipV="1">
                <a:off x="2807" y="1721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14" name="Line 120"/>
              <p:cNvSpPr>
                <a:spLocks noChangeShapeType="1"/>
              </p:cNvSpPr>
              <p:nvPr/>
            </p:nvSpPr>
            <p:spPr bwMode="auto">
              <a:xfrm flipH="1" flipV="1">
                <a:off x="2488" y="1780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73" name="Group 145"/>
            <p:cNvGrpSpPr>
              <a:grpSpLocks/>
            </p:cNvGrpSpPr>
            <p:nvPr/>
          </p:nvGrpSpPr>
          <p:grpSpPr bwMode="auto">
            <a:xfrm>
              <a:off x="4793" y="1426"/>
              <a:ext cx="344" cy="164"/>
              <a:chOff x="2488" y="1720"/>
              <a:chExt cx="344" cy="164"/>
            </a:xfrm>
          </p:grpSpPr>
          <p:grpSp>
            <p:nvGrpSpPr>
              <p:cNvPr id="5197" name="Group 146"/>
              <p:cNvGrpSpPr>
                <a:grpSpLocks/>
              </p:cNvGrpSpPr>
              <p:nvPr/>
            </p:nvGrpSpPr>
            <p:grpSpPr bwMode="auto">
              <a:xfrm>
                <a:off x="2514" y="1721"/>
                <a:ext cx="84" cy="163"/>
                <a:chOff x="2514" y="1721"/>
                <a:chExt cx="84" cy="163"/>
              </a:xfrm>
            </p:grpSpPr>
            <p:sp>
              <p:nvSpPr>
                <p:cNvPr id="5207" name="Line 147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08" name="Line 148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198" name="Group 149"/>
              <p:cNvGrpSpPr>
                <a:grpSpLocks/>
              </p:cNvGrpSpPr>
              <p:nvPr/>
            </p:nvGrpSpPr>
            <p:grpSpPr bwMode="auto">
              <a:xfrm>
                <a:off x="2597" y="1720"/>
                <a:ext cx="84" cy="163"/>
                <a:chOff x="2627" y="1834"/>
                <a:chExt cx="84" cy="163"/>
              </a:xfrm>
            </p:grpSpPr>
            <p:sp>
              <p:nvSpPr>
                <p:cNvPr id="5205" name="Line 150"/>
                <p:cNvSpPr>
                  <a:spLocks noChangeShapeType="1"/>
                </p:cNvSpPr>
                <p:nvPr/>
              </p:nvSpPr>
              <p:spPr bwMode="auto">
                <a:xfrm flipV="1">
                  <a:off x="2627" y="1835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06" name="Line 151"/>
                <p:cNvSpPr>
                  <a:spLocks noChangeShapeType="1"/>
                </p:cNvSpPr>
                <p:nvPr/>
              </p:nvSpPr>
              <p:spPr bwMode="auto">
                <a:xfrm flipH="1" flipV="1">
                  <a:off x="2668" y="1834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199" name="Group 152"/>
              <p:cNvGrpSpPr>
                <a:grpSpLocks/>
              </p:cNvGrpSpPr>
              <p:nvPr/>
            </p:nvGrpSpPr>
            <p:grpSpPr bwMode="auto">
              <a:xfrm>
                <a:off x="2681" y="1720"/>
                <a:ext cx="84" cy="163"/>
                <a:chOff x="2514" y="1721"/>
                <a:chExt cx="84" cy="163"/>
              </a:xfrm>
            </p:grpSpPr>
            <p:sp>
              <p:nvSpPr>
                <p:cNvPr id="5203" name="Line 153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04" name="Line 154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200" name="Line 155"/>
              <p:cNvSpPr>
                <a:spLocks noChangeShapeType="1"/>
              </p:cNvSpPr>
              <p:nvPr/>
            </p:nvSpPr>
            <p:spPr bwMode="auto">
              <a:xfrm flipV="1">
                <a:off x="2764" y="1720"/>
                <a:ext cx="43" cy="1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01" name="Line 156"/>
              <p:cNvSpPr>
                <a:spLocks noChangeShapeType="1"/>
              </p:cNvSpPr>
              <p:nvPr/>
            </p:nvSpPr>
            <p:spPr bwMode="auto">
              <a:xfrm flipH="1" flipV="1">
                <a:off x="2807" y="1721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02" name="Line 157"/>
              <p:cNvSpPr>
                <a:spLocks noChangeShapeType="1"/>
              </p:cNvSpPr>
              <p:nvPr/>
            </p:nvSpPr>
            <p:spPr bwMode="auto">
              <a:xfrm flipH="1" flipV="1">
                <a:off x="2488" y="1780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74" name="Group 158"/>
            <p:cNvGrpSpPr>
              <a:grpSpLocks/>
            </p:cNvGrpSpPr>
            <p:nvPr/>
          </p:nvGrpSpPr>
          <p:grpSpPr bwMode="auto">
            <a:xfrm>
              <a:off x="4810" y="2511"/>
              <a:ext cx="344" cy="164"/>
              <a:chOff x="2488" y="1720"/>
              <a:chExt cx="344" cy="164"/>
            </a:xfrm>
          </p:grpSpPr>
          <p:grpSp>
            <p:nvGrpSpPr>
              <p:cNvPr id="5185" name="Group 159"/>
              <p:cNvGrpSpPr>
                <a:grpSpLocks/>
              </p:cNvGrpSpPr>
              <p:nvPr/>
            </p:nvGrpSpPr>
            <p:grpSpPr bwMode="auto">
              <a:xfrm>
                <a:off x="2514" y="1721"/>
                <a:ext cx="84" cy="163"/>
                <a:chOff x="2514" y="1721"/>
                <a:chExt cx="84" cy="163"/>
              </a:xfrm>
            </p:grpSpPr>
            <p:sp>
              <p:nvSpPr>
                <p:cNvPr id="5195" name="Line 160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96" name="Line 161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186" name="Group 162"/>
              <p:cNvGrpSpPr>
                <a:grpSpLocks/>
              </p:cNvGrpSpPr>
              <p:nvPr/>
            </p:nvGrpSpPr>
            <p:grpSpPr bwMode="auto">
              <a:xfrm>
                <a:off x="2597" y="1720"/>
                <a:ext cx="84" cy="163"/>
                <a:chOff x="2627" y="1834"/>
                <a:chExt cx="84" cy="163"/>
              </a:xfrm>
            </p:grpSpPr>
            <p:sp>
              <p:nvSpPr>
                <p:cNvPr id="5193" name="Line 163"/>
                <p:cNvSpPr>
                  <a:spLocks noChangeShapeType="1"/>
                </p:cNvSpPr>
                <p:nvPr/>
              </p:nvSpPr>
              <p:spPr bwMode="auto">
                <a:xfrm flipV="1">
                  <a:off x="2627" y="1835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94" name="Line 164"/>
                <p:cNvSpPr>
                  <a:spLocks noChangeShapeType="1"/>
                </p:cNvSpPr>
                <p:nvPr/>
              </p:nvSpPr>
              <p:spPr bwMode="auto">
                <a:xfrm flipH="1" flipV="1">
                  <a:off x="2668" y="1834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187" name="Group 165"/>
              <p:cNvGrpSpPr>
                <a:grpSpLocks/>
              </p:cNvGrpSpPr>
              <p:nvPr/>
            </p:nvGrpSpPr>
            <p:grpSpPr bwMode="auto">
              <a:xfrm>
                <a:off x="2681" y="1720"/>
                <a:ext cx="84" cy="163"/>
                <a:chOff x="2514" y="1721"/>
                <a:chExt cx="84" cy="163"/>
              </a:xfrm>
            </p:grpSpPr>
            <p:sp>
              <p:nvSpPr>
                <p:cNvPr id="5191" name="Line 166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92" name="Line 167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188" name="Line 168"/>
              <p:cNvSpPr>
                <a:spLocks noChangeShapeType="1"/>
              </p:cNvSpPr>
              <p:nvPr/>
            </p:nvSpPr>
            <p:spPr bwMode="auto">
              <a:xfrm flipV="1">
                <a:off x="2764" y="1720"/>
                <a:ext cx="43" cy="1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9" name="Line 169"/>
              <p:cNvSpPr>
                <a:spLocks noChangeShapeType="1"/>
              </p:cNvSpPr>
              <p:nvPr/>
            </p:nvSpPr>
            <p:spPr bwMode="auto">
              <a:xfrm flipH="1" flipV="1">
                <a:off x="2807" y="1721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90" name="Line 170"/>
              <p:cNvSpPr>
                <a:spLocks noChangeShapeType="1"/>
              </p:cNvSpPr>
              <p:nvPr/>
            </p:nvSpPr>
            <p:spPr bwMode="auto">
              <a:xfrm flipH="1" flipV="1">
                <a:off x="2488" y="1780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75" name="Line 171"/>
            <p:cNvSpPr>
              <a:spLocks noChangeShapeType="1"/>
            </p:cNvSpPr>
            <p:nvPr/>
          </p:nvSpPr>
          <p:spPr bwMode="auto">
            <a:xfrm>
              <a:off x="5133" y="1510"/>
              <a:ext cx="4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6" name="Line 172"/>
            <p:cNvSpPr>
              <a:spLocks noChangeShapeType="1"/>
            </p:cNvSpPr>
            <p:nvPr/>
          </p:nvSpPr>
          <p:spPr bwMode="auto">
            <a:xfrm>
              <a:off x="5150" y="2601"/>
              <a:ext cx="4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7" name="Text Box 173"/>
            <p:cNvSpPr txBox="1">
              <a:spLocks noChangeArrowheads="1"/>
            </p:cNvSpPr>
            <p:nvPr/>
          </p:nvSpPr>
          <p:spPr bwMode="auto">
            <a:xfrm>
              <a:off x="4847" y="1187"/>
              <a:ext cx="2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  <a:r>
                <a:rPr lang="en-GB" baseline="-25000"/>
                <a:t>1</a:t>
              </a:r>
              <a:endParaRPr lang="en-GB"/>
            </a:p>
          </p:txBody>
        </p:sp>
        <p:sp>
          <p:nvSpPr>
            <p:cNvPr id="5178" name="Text Box 174"/>
            <p:cNvSpPr txBox="1">
              <a:spLocks noChangeArrowheads="1"/>
            </p:cNvSpPr>
            <p:nvPr/>
          </p:nvSpPr>
          <p:spPr bwMode="auto">
            <a:xfrm>
              <a:off x="4877" y="2645"/>
              <a:ext cx="2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  <a:r>
                <a:rPr lang="en-GB" baseline="-25000"/>
                <a:t>3</a:t>
              </a:r>
              <a:endParaRPr lang="en-GB"/>
            </a:p>
          </p:txBody>
        </p:sp>
        <p:grpSp>
          <p:nvGrpSpPr>
            <p:cNvPr id="5179" name="Group 175"/>
            <p:cNvGrpSpPr>
              <a:grpSpLocks/>
            </p:cNvGrpSpPr>
            <p:nvPr/>
          </p:nvGrpSpPr>
          <p:grpSpPr bwMode="auto">
            <a:xfrm>
              <a:off x="3329" y="1789"/>
              <a:ext cx="539" cy="613"/>
              <a:chOff x="4609" y="564"/>
              <a:chExt cx="539" cy="613"/>
            </a:xfrm>
          </p:grpSpPr>
          <p:sp>
            <p:nvSpPr>
              <p:cNvPr id="5180" name="Rectangle 176"/>
              <p:cNvSpPr>
                <a:spLocks noChangeArrowheads="1"/>
              </p:cNvSpPr>
              <p:nvPr/>
            </p:nvSpPr>
            <p:spPr bwMode="auto">
              <a:xfrm>
                <a:off x="4928" y="564"/>
                <a:ext cx="220" cy="55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/>
                  <a:t>+</a:t>
                </a:r>
                <a:br>
                  <a:rPr lang="en-GB"/>
                </a:br>
                <a:r>
                  <a:rPr lang="en-GB"/>
                  <a:t/>
                </a:r>
                <a:br>
                  <a:rPr lang="en-GB"/>
                </a:br>
                <a:r>
                  <a:rPr lang="en-GB">
                    <a:latin typeface="Symbol" pitchFamily="18" charset="2"/>
                  </a:rPr>
                  <a:t>-</a:t>
                </a:r>
              </a:p>
            </p:txBody>
          </p:sp>
          <p:grpSp>
            <p:nvGrpSpPr>
              <p:cNvPr id="5181" name="Group 177"/>
              <p:cNvGrpSpPr>
                <a:grpSpLocks/>
              </p:cNvGrpSpPr>
              <p:nvPr/>
            </p:nvGrpSpPr>
            <p:grpSpPr bwMode="auto">
              <a:xfrm>
                <a:off x="4609" y="564"/>
                <a:ext cx="215" cy="613"/>
                <a:chOff x="3570" y="2035"/>
                <a:chExt cx="215" cy="613"/>
              </a:xfrm>
            </p:grpSpPr>
            <p:sp>
              <p:nvSpPr>
                <p:cNvPr id="5182" name="Line 178"/>
                <p:cNvSpPr>
                  <a:spLocks noChangeShapeType="1"/>
                </p:cNvSpPr>
                <p:nvPr/>
              </p:nvSpPr>
              <p:spPr bwMode="auto">
                <a:xfrm flipV="1">
                  <a:off x="3756" y="2035"/>
                  <a:ext cx="0" cy="55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83" name="Text Box 179"/>
                <p:cNvSpPr txBox="1">
                  <a:spLocks noChangeArrowheads="1"/>
                </p:cNvSpPr>
                <p:nvPr/>
              </p:nvSpPr>
              <p:spPr bwMode="auto">
                <a:xfrm>
                  <a:off x="3570" y="2219"/>
                  <a:ext cx="21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>
                      <a:latin typeface="Monotype Corsiva" pitchFamily="66" charset="0"/>
                    </a:rPr>
                    <a:t>E</a:t>
                  </a:r>
                </a:p>
              </p:txBody>
            </p:sp>
            <p:sp>
              <p:nvSpPr>
                <p:cNvPr id="5184" name="Oval 180"/>
                <p:cNvSpPr>
                  <a:spLocks noChangeArrowheads="1"/>
                </p:cNvSpPr>
                <p:nvPr/>
              </p:nvSpPr>
              <p:spPr bwMode="auto">
                <a:xfrm>
                  <a:off x="3722" y="2592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5123" name="Object 182"/>
          <p:cNvGraphicFramePr>
            <a:graphicFrameLocks noChangeAspect="1"/>
          </p:cNvGraphicFramePr>
          <p:nvPr/>
        </p:nvGraphicFramePr>
        <p:xfrm>
          <a:off x="4162425" y="3633788"/>
          <a:ext cx="2324100" cy="1066800"/>
        </p:xfrm>
        <a:graphic>
          <a:graphicData uri="http://schemas.openxmlformats.org/presentationml/2006/ole">
            <p:oleObj spid="_x0000_s5123" name="Equation" r:id="rId5" imgW="2323800" imgH="1066680" progId="Equation.DSMT4">
              <p:embed/>
            </p:oleObj>
          </a:graphicData>
        </a:graphic>
      </p:graphicFrame>
      <p:grpSp>
        <p:nvGrpSpPr>
          <p:cNvPr id="5130" name="Group 183"/>
          <p:cNvGrpSpPr>
            <a:grpSpLocks/>
          </p:cNvGrpSpPr>
          <p:nvPr/>
        </p:nvGrpSpPr>
        <p:grpSpPr bwMode="auto">
          <a:xfrm>
            <a:off x="6569075" y="3970338"/>
            <a:ext cx="2952750" cy="2700337"/>
            <a:chOff x="691" y="2309"/>
            <a:chExt cx="1860" cy="1701"/>
          </a:xfrm>
        </p:grpSpPr>
        <p:sp>
          <p:nvSpPr>
            <p:cNvPr id="5131" name="Text Box 184"/>
            <p:cNvSpPr txBox="1">
              <a:spLocks noChangeArrowheads="1"/>
            </p:cNvSpPr>
            <p:nvPr/>
          </p:nvSpPr>
          <p:spPr bwMode="auto">
            <a:xfrm>
              <a:off x="1576" y="3760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5132" name="Line 185"/>
            <p:cNvSpPr>
              <a:spLocks noChangeShapeType="1"/>
            </p:cNvSpPr>
            <p:nvPr/>
          </p:nvSpPr>
          <p:spPr bwMode="auto">
            <a:xfrm flipV="1">
              <a:off x="1127" y="2611"/>
              <a:ext cx="0" cy="2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Line 186"/>
            <p:cNvSpPr>
              <a:spLocks noChangeShapeType="1"/>
            </p:cNvSpPr>
            <p:nvPr/>
          </p:nvSpPr>
          <p:spPr bwMode="auto">
            <a:xfrm flipV="1">
              <a:off x="1120" y="3444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Line 187"/>
            <p:cNvSpPr>
              <a:spLocks noChangeShapeType="1"/>
            </p:cNvSpPr>
            <p:nvPr/>
          </p:nvSpPr>
          <p:spPr bwMode="auto">
            <a:xfrm>
              <a:off x="1130" y="2613"/>
              <a:ext cx="10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Line 188"/>
            <p:cNvSpPr>
              <a:spLocks noChangeShapeType="1"/>
            </p:cNvSpPr>
            <p:nvPr/>
          </p:nvSpPr>
          <p:spPr bwMode="auto">
            <a:xfrm>
              <a:off x="1117" y="3701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Line 189"/>
            <p:cNvSpPr>
              <a:spLocks noChangeShapeType="1"/>
            </p:cNvSpPr>
            <p:nvPr/>
          </p:nvSpPr>
          <p:spPr bwMode="auto">
            <a:xfrm>
              <a:off x="2174" y="2613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Line 190"/>
            <p:cNvSpPr>
              <a:spLocks noChangeShapeType="1"/>
            </p:cNvSpPr>
            <p:nvPr/>
          </p:nvSpPr>
          <p:spPr bwMode="auto">
            <a:xfrm>
              <a:off x="2177" y="3300"/>
              <a:ext cx="0" cy="3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Line 191"/>
            <p:cNvSpPr>
              <a:spLocks noChangeShapeType="1"/>
            </p:cNvSpPr>
            <p:nvPr/>
          </p:nvSpPr>
          <p:spPr bwMode="auto">
            <a:xfrm flipH="1">
              <a:off x="1415" y="3788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Line 192"/>
            <p:cNvSpPr>
              <a:spLocks noChangeShapeType="1"/>
            </p:cNvSpPr>
            <p:nvPr/>
          </p:nvSpPr>
          <p:spPr bwMode="auto">
            <a:xfrm>
              <a:off x="1432" y="2546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Text Box 193"/>
            <p:cNvSpPr txBox="1">
              <a:spLocks noChangeArrowheads="1"/>
            </p:cNvSpPr>
            <p:nvPr/>
          </p:nvSpPr>
          <p:spPr bwMode="auto">
            <a:xfrm>
              <a:off x="1566" y="2309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5141" name="Text Box 194"/>
            <p:cNvSpPr txBox="1">
              <a:spLocks noChangeArrowheads="1"/>
            </p:cNvSpPr>
            <p:nvPr/>
          </p:nvSpPr>
          <p:spPr bwMode="auto">
            <a:xfrm>
              <a:off x="2230" y="3004"/>
              <a:ext cx="3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  <a:r>
                <a:rPr lang="en-GB" baseline="-25000"/>
                <a:t>eq</a:t>
              </a:r>
              <a:endParaRPr lang="en-GB"/>
            </a:p>
          </p:txBody>
        </p:sp>
        <p:grpSp>
          <p:nvGrpSpPr>
            <p:cNvPr id="5142" name="Group 195"/>
            <p:cNvGrpSpPr>
              <a:grpSpLocks/>
            </p:cNvGrpSpPr>
            <p:nvPr/>
          </p:nvGrpSpPr>
          <p:grpSpPr bwMode="auto">
            <a:xfrm rot="5400000">
              <a:off x="2002" y="3051"/>
              <a:ext cx="344" cy="164"/>
              <a:chOff x="2488" y="1720"/>
              <a:chExt cx="344" cy="164"/>
            </a:xfrm>
          </p:grpSpPr>
          <p:grpSp>
            <p:nvGrpSpPr>
              <p:cNvPr id="5149" name="Group 196"/>
              <p:cNvGrpSpPr>
                <a:grpSpLocks/>
              </p:cNvGrpSpPr>
              <p:nvPr/>
            </p:nvGrpSpPr>
            <p:grpSpPr bwMode="auto">
              <a:xfrm>
                <a:off x="2514" y="1721"/>
                <a:ext cx="84" cy="163"/>
                <a:chOff x="2514" y="1721"/>
                <a:chExt cx="84" cy="163"/>
              </a:xfrm>
            </p:grpSpPr>
            <p:sp>
              <p:nvSpPr>
                <p:cNvPr id="5159" name="Line 197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60" name="Line 198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150" name="Group 199"/>
              <p:cNvGrpSpPr>
                <a:grpSpLocks/>
              </p:cNvGrpSpPr>
              <p:nvPr/>
            </p:nvGrpSpPr>
            <p:grpSpPr bwMode="auto">
              <a:xfrm>
                <a:off x="2597" y="1720"/>
                <a:ext cx="84" cy="163"/>
                <a:chOff x="2627" y="1834"/>
                <a:chExt cx="84" cy="163"/>
              </a:xfrm>
            </p:grpSpPr>
            <p:sp>
              <p:nvSpPr>
                <p:cNvPr id="5157" name="Line 200"/>
                <p:cNvSpPr>
                  <a:spLocks noChangeShapeType="1"/>
                </p:cNvSpPr>
                <p:nvPr/>
              </p:nvSpPr>
              <p:spPr bwMode="auto">
                <a:xfrm flipV="1">
                  <a:off x="2627" y="1835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58" name="Line 201"/>
                <p:cNvSpPr>
                  <a:spLocks noChangeShapeType="1"/>
                </p:cNvSpPr>
                <p:nvPr/>
              </p:nvSpPr>
              <p:spPr bwMode="auto">
                <a:xfrm flipH="1" flipV="1">
                  <a:off x="2668" y="1834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151" name="Group 202"/>
              <p:cNvGrpSpPr>
                <a:grpSpLocks/>
              </p:cNvGrpSpPr>
              <p:nvPr/>
            </p:nvGrpSpPr>
            <p:grpSpPr bwMode="auto">
              <a:xfrm>
                <a:off x="2681" y="1720"/>
                <a:ext cx="84" cy="163"/>
                <a:chOff x="2514" y="1721"/>
                <a:chExt cx="84" cy="163"/>
              </a:xfrm>
            </p:grpSpPr>
            <p:sp>
              <p:nvSpPr>
                <p:cNvPr id="5155" name="Line 203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56" name="Line 204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152" name="Line 205"/>
              <p:cNvSpPr>
                <a:spLocks noChangeShapeType="1"/>
              </p:cNvSpPr>
              <p:nvPr/>
            </p:nvSpPr>
            <p:spPr bwMode="auto">
              <a:xfrm flipV="1">
                <a:off x="2764" y="1720"/>
                <a:ext cx="43" cy="1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3" name="Line 206"/>
              <p:cNvSpPr>
                <a:spLocks noChangeShapeType="1"/>
              </p:cNvSpPr>
              <p:nvPr/>
            </p:nvSpPr>
            <p:spPr bwMode="auto">
              <a:xfrm flipH="1" flipV="1">
                <a:off x="2807" y="1721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4" name="Line 207"/>
              <p:cNvSpPr>
                <a:spLocks noChangeShapeType="1"/>
              </p:cNvSpPr>
              <p:nvPr/>
            </p:nvSpPr>
            <p:spPr bwMode="auto">
              <a:xfrm flipH="1" flipV="1">
                <a:off x="2488" y="1780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43" name="Group 208"/>
            <p:cNvGrpSpPr>
              <a:grpSpLocks/>
            </p:cNvGrpSpPr>
            <p:nvPr/>
          </p:nvGrpSpPr>
          <p:grpSpPr bwMode="auto">
            <a:xfrm>
              <a:off x="691" y="2894"/>
              <a:ext cx="539" cy="613"/>
              <a:chOff x="691" y="2894"/>
              <a:chExt cx="539" cy="613"/>
            </a:xfrm>
          </p:grpSpPr>
          <p:sp>
            <p:nvSpPr>
              <p:cNvPr id="5144" name="Rectangle 209"/>
              <p:cNvSpPr>
                <a:spLocks noChangeArrowheads="1"/>
              </p:cNvSpPr>
              <p:nvPr/>
            </p:nvSpPr>
            <p:spPr bwMode="auto">
              <a:xfrm>
                <a:off x="1010" y="2894"/>
                <a:ext cx="220" cy="55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/>
                  <a:t>+</a:t>
                </a:r>
                <a:br>
                  <a:rPr lang="en-GB"/>
                </a:br>
                <a:r>
                  <a:rPr lang="en-GB"/>
                  <a:t/>
                </a:r>
                <a:br>
                  <a:rPr lang="en-GB"/>
                </a:br>
                <a:r>
                  <a:rPr lang="en-GB">
                    <a:latin typeface="Symbol" pitchFamily="18" charset="2"/>
                  </a:rPr>
                  <a:t>-</a:t>
                </a:r>
              </a:p>
            </p:txBody>
          </p:sp>
          <p:grpSp>
            <p:nvGrpSpPr>
              <p:cNvPr id="5145" name="Group 210"/>
              <p:cNvGrpSpPr>
                <a:grpSpLocks/>
              </p:cNvGrpSpPr>
              <p:nvPr/>
            </p:nvGrpSpPr>
            <p:grpSpPr bwMode="auto">
              <a:xfrm>
                <a:off x="691" y="2894"/>
                <a:ext cx="215" cy="613"/>
                <a:chOff x="3570" y="2035"/>
                <a:chExt cx="215" cy="613"/>
              </a:xfrm>
            </p:grpSpPr>
            <p:sp>
              <p:nvSpPr>
                <p:cNvPr id="5146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3756" y="2035"/>
                  <a:ext cx="0" cy="55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47" name="Text Box 212"/>
                <p:cNvSpPr txBox="1">
                  <a:spLocks noChangeArrowheads="1"/>
                </p:cNvSpPr>
                <p:nvPr/>
              </p:nvSpPr>
              <p:spPr bwMode="auto">
                <a:xfrm>
                  <a:off x="3570" y="2219"/>
                  <a:ext cx="21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>
                      <a:latin typeface="Monotype Corsiva" pitchFamily="66" charset="0"/>
                    </a:rPr>
                    <a:t>E</a:t>
                  </a:r>
                </a:p>
              </p:txBody>
            </p:sp>
            <p:sp>
              <p:nvSpPr>
                <p:cNvPr id="5148" name="Oval 213"/>
                <p:cNvSpPr>
                  <a:spLocks noChangeArrowheads="1"/>
                </p:cNvSpPr>
                <p:nvPr/>
              </p:nvSpPr>
              <p:spPr bwMode="auto">
                <a:xfrm>
                  <a:off x="3722" y="2592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5124" name="Object 215"/>
          <p:cNvGraphicFramePr>
            <a:graphicFrameLocks noChangeAspect="1"/>
          </p:cNvGraphicFramePr>
          <p:nvPr/>
        </p:nvGraphicFramePr>
        <p:xfrm>
          <a:off x="4141788" y="6104255"/>
          <a:ext cx="2959100" cy="355600"/>
        </p:xfrm>
        <a:graphic>
          <a:graphicData uri="http://schemas.openxmlformats.org/presentationml/2006/ole">
            <p:oleObj spid="_x0000_s5124" name="Equation" r:id="rId6" imgW="295884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Resistors in Parallel – Kirchoff’s Current Rule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106863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Consider the following circuit: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We can see Kirchoff’s current rule (or junction rule) must apply: The sum of the currents entering any junction must be equal to the sum of the currents leaving the junction. </a:t>
            </a:r>
          </a:p>
          <a:p>
            <a:pPr eaLnBrk="1" hangingPunct="1"/>
            <a:r>
              <a:rPr lang="en-GB" sz="2000" smtClean="0"/>
              <a:t>This tells us: i</a:t>
            </a:r>
            <a:r>
              <a:rPr lang="en-GB" sz="2000" baseline="-25000" smtClean="0"/>
              <a:t> </a:t>
            </a:r>
            <a:r>
              <a:rPr lang="en-GB" sz="2000" smtClean="0"/>
              <a:t>= i</a:t>
            </a:r>
            <a:r>
              <a:rPr lang="en-GB" sz="2000" baseline="-25000" smtClean="0"/>
              <a:t>1</a:t>
            </a:r>
            <a:r>
              <a:rPr lang="en-GB" sz="2000" smtClean="0"/>
              <a:t> + i</a:t>
            </a:r>
            <a:r>
              <a:rPr lang="en-GB" sz="2000" baseline="-25000" smtClean="0"/>
              <a:t>2</a:t>
            </a:r>
            <a:r>
              <a:rPr lang="en-GB" sz="2000" smtClean="0"/>
              <a:t> + i</a:t>
            </a:r>
            <a:r>
              <a:rPr lang="en-GB" sz="2000" baseline="-25000" smtClean="0"/>
              <a:t>3</a:t>
            </a:r>
            <a:r>
              <a:rPr lang="en-GB" sz="2000" smtClean="0"/>
              <a:t>.</a:t>
            </a:r>
          </a:p>
        </p:txBody>
      </p:sp>
      <p:sp>
        <p:nvSpPr>
          <p:cNvPr id="6150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We also know that: </a:t>
            </a:r>
            <a:br>
              <a:rPr lang="en-GB" sz="2000" smtClean="0"/>
            </a:br>
            <a:r>
              <a:rPr lang="en-GB" sz="2000" smtClean="0"/>
              <a:t>i</a:t>
            </a:r>
            <a:r>
              <a:rPr lang="en-GB" sz="2000" baseline="-25000" smtClean="0"/>
              <a:t>1</a:t>
            </a:r>
            <a:r>
              <a:rPr lang="en-GB" sz="2000" smtClean="0"/>
              <a:t> = </a:t>
            </a:r>
            <a:r>
              <a:rPr lang="en-GB" sz="2000" smtClean="0">
                <a:latin typeface="Monotype Corsiva" pitchFamily="66" charset="0"/>
              </a:rPr>
              <a:t>E</a:t>
            </a:r>
            <a:r>
              <a:rPr lang="en-GB" sz="2000" smtClean="0"/>
              <a:t>/R</a:t>
            </a:r>
            <a:r>
              <a:rPr lang="en-GB" sz="2000" baseline="-25000" smtClean="0"/>
              <a:t>1</a:t>
            </a:r>
            <a:r>
              <a:rPr lang="en-GB" sz="2000" smtClean="0"/>
              <a:t>, i</a:t>
            </a:r>
            <a:r>
              <a:rPr lang="en-GB" sz="2000" baseline="-25000" smtClean="0"/>
              <a:t>2</a:t>
            </a:r>
            <a:r>
              <a:rPr lang="en-GB" sz="2000" smtClean="0"/>
              <a:t> = </a:t>
            </a:r>
            <a:r>
              <a:rPr lang="en-GB" sz="2000" smtClean="0">
                <a:latin typeface="Monotype Corsiva" pitchFamily="66" charset="0"/>
              </a:rPr>
              <a:t>E</a:t>
            </a:r>
            <a:r>
              <a:rPr lang="en-GB" sz="2000" smtClean="0"/>
              <a:t>/R</a:t>
            </a:r>
            <a:r>
              <a:rPr lang="en-GB" sz="2000" baseline="-25000" smtClean="0"/>
              <a:t>2</a:t>
            </a:r>
            <a:r>
              <a:rPr lang="en-GB" sz="2000" smtClean="0"/>
              <a:t> and i</a:t>
            </a:r>
            <a:r>
              <a:rPr lang="en-GB" sz="2000" baseline="-25000" smtClean="0"/>
              <a:t>3</a:t>
            </a:r>
            <a:r>
              <a:rPr lang="en-GB" sz="2000" smtClean="0"/>
              <a:t> = </a:t>
            </a:r>
            <a:r>
              <a:rPr lang="en-GB" sz="2000" smtClean="0">
                <a:latin typeface="Monotype Corsiva" pitchFamily="66" charset="0"/>
              </a:rPr>
              <a:t>E</a:t>
            </a:r>
            <a:r>
              <a:rPr lang="en-GB" sz="2000" smtClean="0"/>
              <a:t>/R</a:t>
            </a:r>
            <a:r>
              <a:rPr lang="en-GB" sz="2000" baseline="-25000" smtClean="0"/>
              <a:t>3</a:t>
            </a:r>
            <a:r>
              <a:rPr lang="en-GB" sz="2000" smtClean="0"/>
              <a:t>. </a:t>
            </a:r>
          </a:p>
          <a:p>
            <a:pPr eaLnBrk="1" hangingPunct="1"/>
            <a:r>
              <a:rPr lang="en-GB" sz="2000" smtClean="0"/>
              <a:t>Substituting these in the above: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The equivalent resistance for parallel resistors can then be found from:</a:t>
            </a:r>
          </a:p>
        </p:txBody>
      </p:sp>
      <p:grpSp>
        <p:nvGrpSpPr>
          <p:cNvPr id="6151" name="Group 147"/>
          <p:cNvGrpSpPr>
            <a:grpSpLocks/>
          </p:cNvGrpSpPr>
          <p:nvPr/>
        </p:nvGrpSpPr>
        <p:grpSpPr bwMode="auto">
          <a:xfrm>
            <a:off x="660400" y="1785938"/>
            <a:ext cx="4076700" cy="2700337"/>
            <a:chOff x="416" y="1255"/>
            <a:chExt cx="2568" cy="1701"/>
          </a:xfrm>
        </p:grpSpPr>
        <p:sp>
          <p:nvSpPr>
            <p:cNvPr id="6183" name="Text Box 109"/>
            <p:cNvSpPr txBox="1">
              <a:spLocks noChangeArrowheads="1"/>
            </p:cNvSpPr>
            <p:nvPr/>
          </p:nvSpPr>
          <p:spPr bwMode="auto">
            <a:xfrm>
              <a:off x="1572" y="1258"/>
              <a:ext cx="4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  <a:r>
                <a:rPr lang="en-GB" baseline="-25000"/>
                <a:t>2</a:t>
              </a:r>
              <a:r>
                <a:rPr lang="en-GB"/>
                <a:t> + i</a:t>
              </a:r>
              <a:r>
                <a:rPr lang="en-GB" baseline="-25000"/>
                <a:t>3</a:t>
              </a:r>
              <a:endParaRPr lang="en-GB"/>
            </a:p>
          </p:txBody>
        </p:sp>
        <p:grpSp>
          <p:nvGrpSpPr>
            <p:cNvPr id="6184" name="Group 113"/>
            <p:cNvGrpSpPr>
              <a:grpSpLocks/>
            </p:cNvGrpSpPr>
            <p:nvPr/>
          </p:nvGrpSpPr>
          <p:grpSpPr bwMode="auto">
            <a:xfrm>
              <a:off x="416" y="1255"/>
              <a:ext cx="2568" cy="1701"/>
              <a:chOff x="136" y="1315"/>
              <a:chExt cx="2568" cy="1701"/>
            </a:xfrm>
          </p:grpSpPr>
          <p:sp>
            <p:nvSpPr>
              <p:cNvPr id="6185" name="Text Box 7"/>
              <p:cNvSpPr txBox="1">
                <a:spLocks noChangeArrowheads="1"/>
              </p:cNvSpPr>
              <p:nvPr/>
            </p:nvSpPr>
            <p:spPr bwMode="auto">
              <a:xfrm>
                <a:off x="789" y="2766"/>
                <a:ext cx="16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i</a:t>
                </a:r>
              </a:p>
            </p:txBody>
          </p:sp>
          <p:sp>
            <p:nvSpPr>
              <p:cNvPr id="6186" name="Line 8"/>
              <p:cNvSpPr>
                <a:spLocks noChangeShapeType="1"/>
              </p:cNvSpPr>
              <p:nvPr/>
            </p:nvSpPr>
            <p:spPr bwMode="auto">
              <a:xfrm flipV="1">
                <a:off x="560" y="1617"/>
                <a:ext cx="0" cy="2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87" name="Line 9"/>
              <p:cNvSpPr>
                <a:spLocks noChangeShapeType="1"/>
              </p:cNvSpPr>
              <p:nvPr/>
            </p:nvSpPr>
            <p:spPr bwMode="auto">
              <a:xfrm flipV="1">
                <a:off x="563" y="2450"/>
                <a:ext cx="0" cy="2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88" name="Line 10"/>
              <p:cNvSpPr>
                <a:spLocks noChangeShapeType="1"/>
              </p:cNvSpPr>
              <p:nvPr/>
            </p:nvSpPr>
            <p:spPr bwMode="auto">
              <a:xfrm>
                <a:off x="561" y="1619"/>
                <a:ext cx="18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89" name="Line 11"/>
              <p:cNvSpPr>
                <a:spLocks noChangeShapeType="1"/>
              </p:cNvSpPr>
              <p:nvPr/>
            </p:nvSpPr>
            <p:spPr bwMode="auto">
              <a:xfrm>
                <a:off x="560" y="2707"/>
                <a:ext cx="181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90" name="Line 14"/>
              <p:cNvSpPr>
                <a:spLocks noChangeShapeType="1"/>
              </p:cNvSpPr>
              <p:nvPr/>
            </p:nvSpPr>
            <p:spPr bwMode="auto">
              <a:xfrm flipH="1">
                <a:off x="628" y="2794"/>
                <a:ext cx="4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91" name="Line 15"/>
              <p:cNvSpPr>
                <a:spLocks noChangeShapeType="1"/>
              </p:cNvSpPr>
              <p:nvPr/>
            </p:nvSpPr>
            <p:spPr bwMode="auto">
              <a:xfrm>
                <a:off x="645" y="1552"/>
                <a:ext cx="4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92" name="Text Box 16"/>
              <p:cNvSpPr txBox="1">
                <a:spLocks noChangeArrowheads="1"/>
              </p:cNvSpPr>
              <p:nvPr/>
            </p:nvSpPr>
            <p:spPr bwMode="auto">
              <a:xfrm>
                <a:off x="779" y="1315"/>
                <a:ext cx="16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i</a:t>
                </a:r>
              </a:p>
            </p:txBody>
          </p:sp>
          <p:grpSp>
            <p:nvGrpSpPr>
              <p:cNvPr id="6193" name="Group 67"/>
              <p:cNvGrpSpPr>
                <a:grpSpLocks/>
              </p:cNvGrpSpPr>
              <p:nvPr/>
            </p:nvGrpSpPr>
            <p:grpSpPr bwMode="auto">
              <a:xfrm>
                <a:off x="2291" y="1619"/>
                <a:ext cx="413" cy="1085"/>
                <a:chOff x="2291" y="1619"/>
                <a:chExt cx="413" cy="1085"/>
              </a:xfrm>
            </p:grpSpPr>
            <p:sp>
              <p:nvSpPr>
                <p:cNvPr id="6243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619"/>
                  <a:ext cx="0" cy="35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44" name="Line 13"/>
                <p:cNvSpPr>
                  <a:spLocks noChangeShapeType="1"/>
                </p:cNvSpPr>
                <p:nvPr/>
              </p:nvSpPr>
              <p:spPr bwMode="auto">
                <a:xfrm>
                  <a:off x="2376" y="2306"/>
                  <a:ext cx="0" cy="39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4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429" y="2010"/>
                  <a:ext cx="27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R</a:t>
                  </a:r>
                  <a:r>
                    <a:rPr lang="en-GB" baseline="-25000"/>
                    <a:t>3</a:t>
                  </a:r>
                  <a:endParaRPr lang="en-GB"/>
                </a:p>
              </p:txBody>
            </p:sp>
            <p:grpSp>
              <p:nvGrpSpPr>
                <p:cNvPr id="6246" name="Group 18"/>
                <p:cNvGrpSpPr>
                  <a:grpSpLocks/>
                </p:cNvGrpSpPr>
                <p:nvPr/>
              </p:nvGrpSpPr>
              <p:grpSpPr bwMode="auto">
                <a:xfrm rot="5400000">
                  <a:off x="2201" y="2057"/>
                  <a:ext cx="344" cy="164"/>
                  <a:chOff x="2488" y="1720"/>
                  <a:chExt cx="344" cy="164"/>
                </a:xfrm>
              </p:grpSpPr>
              <p:grpSp>
                <p:nvGrpSpPr>
                  <p:cNvPr id="6247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2514" y="1721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6257" name="Line 2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258" name="Line 21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6248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2597" y="1720"/>
                    <a:ext cx="84" cy="163"/>
                    <a:chOff x="2627" y="1834"/>
                    <a:chExt cx="84" cy="163"/>
                  </a:xfrm>
                </p:grpSpPr>
                <p:sp>
                  <p:nvSpPr>
                    <p:cNvPr id="6255" name="Line 2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27" y="1835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256" name="Line 2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668" y="1834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6249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2681" y="1720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6253" name="Line 2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254" name="Line 27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6250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64" y="1720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51" name="Line 2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807" y="1721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52" name="Line 3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488" y="1780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6194" name="Group 61"/>
              <p:cNvGrpSpPr>
                <a:grpSpLocks/>
              </p:cNvGrpSpPr>
              <p:nvPr/>
            </p:nvGrpSpPr>
            <p:grpSpPr bwMode="auto">
              <a:xfrm>
                <a:off x="136" y="1897"/>
                <a:ext cx="539" cy="613"/>
                <a:chOff x="4609" y="564"/>
                <a:chExt cx="539" cy="613"/>
              </a:xfrm>
            </p:grpSpPr>
            <p:sp>
              <p:nvSpPr>
                <p:cNvPr id="6238" name="Rectangle 62"/>
                <p:cNvSpPr>
                  <a:spLocks noChangeArrowheads="1"/>
                </p:cNvSpPr>
                <p:nvPr/>
              </p:nvSpPr>
              <p:spPr bwMode="auto">
                <a:xfrm>
                  <a:off x="4928" y="564"/>
                  <a:ext cx="220" cy="55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/>
                    <a:t>+</a:t>
                  </a:r>
                  <a:br>
                    <a:rPr lang="en-GB"/>
                  </a:br>
                  <a:r>
                    <a:rPr lang="en-GB"/>
                    <a:t/>
                  </a:r>
                  <a:br>
                    <a:rPr lang="en-GB"/>
                  </a:br>
                  <a:r>
                    <a:rPr lang="en-GB">
                      <a:latin typeface="Symbol" pitchFamily="18" charset="2"/>
                    </a:rPr>
                    <a:t>-</a:t>
                  </a:r>
                </a:p>
              </p:txBody>
            </p:sp>
            <p:grpSp>
              <p:nvGrpSpPr>
                <p:cNvPr id="6239" name="Group 63"/>
                <p:cNvGrpSpPr>
                  <a:grpSpLocks/>
                </p:cNvGrpSpPr>
                <p:nvPr/>
              </p:nvGrpSpPr>
              <p:grpSpPr bwMode="auto">
                <a:xfrm>
                  <a:off x="4609" y="564"/>
                  <a:ext cx="215" cy="613"/>
                  <a:chOff x="3570" y="2035"/>
                  <a:chExt cx="215" cy="613"/>
                </a:xfrm>
              </p:grpSpPr>
              <p:sp>
                <p:nvSpPr>
                  <p:cNvPr id="6240" name="Line 6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56" y="2035"/>
                    <a:ext cx="0" cy="55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41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70" y="2219"/>
                    <a:ext cx="215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>
                        <a:latin typeface="Monotype Corsiva" pitchFamily="66" charset="0"/>
                      </a:rPr>
                      <a:t>E</a:t>
                    </a:r>
                  </a:p>
                </p:txBody>
              </p:sp>
              <p:sp>
                <p:nvSpPr>
                  <p:cNvPr id="6242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3722" y="2592"/>
                    <a:ext cx="56" cy="56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95" name="Group 68"/>
              <p:cNvGrpSpPr>
                <a:grpSpLocks/>
              </p:cNvGrpSpPr>
              <p:nvPr/>
            </p:nvGrpSpPr>
            <p:grpSpPr bwMode="auto">
              <a:xfrm>
                <a:off x="1224" y="1622"/>
                <a:ext cx="413" cy="1085"/>
                <a:chOff x="2291" y="1619"/>
                <a:chExt cx="413" cy="1085"/>
              </a:xfrm>
            </p:grpSpPr>
            <p:sp>
              <p:nvSpPr>
                <p:cNvPr id="6222" name="Line 69"/>
                <p:cNvSpPr>
                  <a:spLocks noChangeShapeType="1"/>
                </p:cNvSpPr>
                <p:nvPr/>
              </p:nvSpPr>
              <p:spPr bwMode="auto">
                <a:xfrm>
                  <a:off x="2373" y="1619"/>
                  <a:ext cx="0" cy="35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23" name="Line 70"/>
                <p:cNvSpPr>
                  <a:spLocks noChangeShapeType="1"/>
                </p:cNvSpPr>
                <p:nvPr/>
              </p:nvSpPr>
              <p:spPr bwMode="auto">
                <a:xfrm>
                  <a:off x="2376" y="2306"/>
                  <a:ext cx="0" cy="39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24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2429" y="2010"/>
                  <a:ext cx="27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R</a:t>
                  </a:r>
                  <a:r>
                    <a:rPr lang="en-GB" baseline="-25000"/>
                    <a:t>1</a:t>
                  </a:r>
                  <a:endParaRPr lang="en-GB"/>
                </a:p>
              </p:txBody>
            </p:sp>
            <p:grpSp>
              <p:nvGrpSpPr>
                <p:cNvPr id="6225" name="Group 72"/>
                <p:cNvGrpSpPr>
                  <a:grpSpLocks/>
                </p:cNvGrpSpPr>
                <p:nvPr/>
              </p:nvGrpSpPr>
              <p:grpSpPr bwMode="auto">
                <a:xfrm rot="5400000">
                  <a:off x="2201" y="2057"/>
                  <a:ext cx="344" cy="164"/>
                  <a:chOff x="2488" y="1720"/>
                  <a:chExt cx="344" cy="164"/>
                </a:xfrm>
              </p:grpSpPr>
              <p:grpSp>
                <p:nvGrpSpPr>
                  <p:cNvPr id="6226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2514" y="1721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6236" name="Line 7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237" name="Line 7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6227" name="Group 76"/>
                  <p:cNvGrpSpPr>
                    <a:grpSpLocks/>
                  </p:cNvGrpSpPr>
                  <p:nvPr/>
                </p:nvGrpSpPr>
                <p:grpSpPr bwMode="auto">
                  <a:xfrm>
                    <a:off x="2597" y="1720"/>
                    <a:ext cx="84" cy="163"/>
                    <a:chOff x="2627" y="1834"/>
                    <a:chExt cx="84" cy="163"/>
                  </a:xfrm>
                </p:grpSpPr>
                <p:sp>
                  <p:nvSpPr>
                    <p:cNvPr id="6234" name="Line 7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27" y="1835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235" name="Line 78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668" y="1834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6228" name="Group 79"/>
                  <p:cNvGrpSpPr>
                    <a:grpSpLocks/>
                  </p:cNvGrpSpPr>
                  <p:nvPr/>
                </p:nvGrpSpPr>
                <p:grpSpPr bwMode="auto">
                  <a:xfrm>
                    <a:off x="2681" y="1720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6232" name="Line 8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233" name="Line 81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6229" name="Line 8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64" y="1720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30" name="Line 8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807" y="1721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31" name="Line 8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488" y="1780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6196" name="Group 85"/>
              <p:cNvGrpSpPr>
                <a:grpSpLocks/>
              </p:cNvGrpSpPr>
              <p:nvPr/>
            </p:nvGrpSpPr>
            <p:grpSpPr bwMode="auto">
              <a:xfrm>
                <a:off x="1757" y="1625"/>
                <a:ext cx="413" cy="1085"/>
                <a:chOff x="2291" y="1619"/>
                <a:chExt cx="413" cy="1085"/>
              </a:xfrm>
            </p:grpSpPr>
            <p:sp>
              <p:nvSpPr>
                <p:cNvPr id="6206" name="Line 86"/>
                <p:cNvSpPr>
                  <a:spLocks noChangeShapeType="1"/>
                </p:cNvSpPr>
                <p:nvPr/>
              </p:nvSpPr>
              <p:spPr bwMode="auto">
                <a:xfrm>
                  <a:off x="2373" y="1619"/>
                  <a:ext cx="0" cy="35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07" name="Line 87"/>
                <p:cNvSpPr>
                  <a:spLocks noChangeShapeType="1"/>
                </p:cNvSpPr>
                <p:nvPr/>
              </p:nvSpPr>
              <p:spPr bwMode="auto">
                <a:xfrm>
                  <a:off x="2376" y="2306"/>
                  <a:ext cx="0" cy="39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08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2429" y="2010"/>
                  <a:ext cx="27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R</a:t>
                  </a:r>
                  <a:r>
                    <a:rPr lang="en-GB" baseline="-25000"/>
                    <a:t>2</a:t>
                  </a:r>
                  <a:endParaRPr lang="en-GB"/>
                </a:p>
              </p:txBody>
            </p:sp>
            <p:grpSp>
              <p:nvGrpSpPr>
                <p:cNvPr id="6209" name="Group 89"/>
                <p:cNvGrpSpPr>
                  <a:grpSpLocks/>
                </p:cNvGrpSpPr>
                <p:nvPr/>
              </p:nvGrpSpPr>
              <p:grpSpPr bwMode="auto">
                <a:xfrm rot="5400000">
                  <a:off x="2201" y="2057"/>
                  <a:ext cx="344" cy="164"/>
                  <a:chOff x="2488" y="1720"/>
                  <a:chExt cx="344" cy="164"/>
                </a:xfrm>
              </p:grpSpPr>
              <p:grpSp>
                <p:nvGrpSpPr>
                  <p:cNvPr id="6210" name="Group 90"/>
                  <p:cNvGrpSpPr>
                    <a:grpSpLocks/>
                  </p:cNvGrpSpPr>
                  <p:nvPr/>
                </p:nvGrpSpPr>
                <p:grpSpPr bwMode="auto">
                  <a:xfrm>
                    <a:off x="2514" y="1721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6220" name="Line 9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221" name="Line 92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6211" name="Group 93"/>
                  <p:cNvGrpSpPr>
                    <a:grpSpLocks/>
                  </p:cNvGrpSpPr>
                  <p:nvPr/>
                </p:nvGrpSpPr>
                <p:grpSpPr bwMode="auto">
                  <a:xfrm>
                    <a:off x="2597" y="1720"/>
                    <a:ext cx="84" cy="163"/>
                    <a:chOff x="2627" y="1834"/>
                    <a:chExt cx="84" cy="163"/>
                  </a:xfrm>
                </p:grpSpPr>
                <p:sp>
                  <p:nvSpPr>
                    <p:cNvPr id="6218" name="Line 9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27" y="1835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219" name="Line 9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668" y="1834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6212" name="Group 96"/>
                  <p:cNvGrpSpPr>
                    <a:grpSpLocks/>
                  </p:cNvGrpSpPr>
                  <p:nvPr/>
                </p:nvGrpSpPr>
                <p:grpSpPr bwMode="auto">
                  <a:xfrm>
                    <a:off x="2681" y="1720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6216" name="Line 9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217" name="Line 98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6213" name="Line 9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64" y="1720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14" name="Line 10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807" y="1721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15" name="Line 10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488" y="1780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6197" name="Line 102"/>
              <p:cNvSpPr>
                <a:spLocks noChangeShapeType="1"/>
              </p:cNvSpPr>
              <p:nvPr/>
            </p:nvSpPr>
            <p:spPr bwMode="auto">
              <a:xfrm rot="5400000">
                <a:off x="990" y="2153"/>
                <a:ext cx="4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98" name="Text Box 103"/>
              <p:cNvSpPr txBox="1">
                <a:spLocks noChangeArrowheads="1"/>
              </p:cNvSpPr>
              <p:nvPr/>
            </p:nvSpPr>
            <p:spPr bwMode="auto">
              <a:xfrm>
                <a:off x="1038" y="1984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i</a:t>
                </a:r>
                <a:r>
                  <a:rPr lang="en-GB" baseline="-25000"/>
                  <a:t>1</a:t>
                </a:r>
                <a:endParaRPr lang="en-GB"/>
              </a:p>
            </p:txBody>
          </p:sp>
          <p:sp>
            <p:nvSpPr>
              <p:cNvPr id="6199" name="Line 104"/>
              <p:cNvSpPr>
                <a:spLocks noChangeShapeType="1"/>
              </p:cNvSpPr>
              <p:nvPr/>
            </p:nvSpPr>
            <p:spPr bwMode="auto">
              <a:xfrm rot="5400000">
                <a:off x="1523" y="2156"/>
                <a:ext cx="4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00" name="Text Box 105"/>
              <p:cNvSpPr txBox="1">
                <a:spLocks noChangeArrowheads="1"/>
              </p:cNvSpPr>
              <p:nvPr/>
            </p:nvSpPr>
            <p:spPr bwMode="auto">
              <a:xfrm>
                <a:off x="1561" y="1987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i</a:t>
                </a:r>
                <a:r>
                  <a:rPr lang="en-GB" baseline="-25000"/>
                  <a:t>2</a:t>
                </a:r>
                <a:endParaRPr lang="en-GB"/>
              </a:p>
            </p:txBody>
          </p:sp>
          <p:sp>
            <p:nvSpPr>
              <p:cNvPr id="6201" name="Line 106"/>
              <p:cNvSpPr>
                <a:spLocks noChangeShapeType="1"/>
              </p:cNvSpPr>
              <p:nvPr/>
            </p:nvSpPr>
            <p:spPr bwMode="auto">
              <a:xfrm rot="5400000">
                <a:off x="2056" y="2159"/>
                <a:ext cx="4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02" name="Text Box 107"/>
              <p:cNvSpPr txBox="1">
                <a:spLocks noChangeArrowheads="1"/>
              </p:cNvSpPr>
              <p:nvPr/>
            </p:nvSpPr>
            <p:spPr bwMode="auto">
              <a:xfrm>
                <a:off x="2094" y="1990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i</a:t>
                </a:r>
                <a:r>
                  <a:rPr lang="en-GB" baseline="-25000"/>
                  <a:t>3</a:t>
                </a:r>
                <a:endParaRPr lang="en-GB"/>
              </a:p>
            </p:txBody>
          </p:sp>
          <p:sp>
            <p:nvSpPr>
              <p:cNvPr id="6203" name="Line 108"/>
              <p:cNvSpPr>
                <a:spLocks noChangeShapeType="1"/>
              </p:cNvSpPr>
              <p:nvPr/>
            </p:nvSpPr>
            <p:spPr bwMode="auto">
              <a:xfrm>
                <a:off x="1358" y="1555"/>
                <a:ext cx="4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04" name="Line 111"/>
              <p:cNvSpPr>
                <a:spLocks noChangeShapeType="1"/>
              </p:cNvSpPr>
              <p:nvPr/>
            </p:nvSpPr>
            <p:spPr bwMode="auto">
              <a:xfrm flipH="1">
                <a:off x="1361" y="2797"/>
                <a:ext cx="4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05" name="Text Box 112"/>
              <p:cNvSpPr txBox="1">
                <a:spLocks noChangeArrowheads="1"/>
              </p:cNvSpPr>
              <p:nvPr/>
            </p:nvSpPr>
            <p:spPr bwMode="auto">
              <a:xfrm>
                <a:off x="1368" y="2753"/>
                <a:ext cx="47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i</a:t>
                </a:r>
                <a:r>
                  <a:rPr lang="en-GB" baseline="-25000"/>
                  <a:t>2</a:t>
                </a:r>
                <a:r>
                  <a:rPr lang="en-GB"/>
                  <a:t> + i</a:t>
                </a:r>
                <a:r>
                  <a:rPr lang="en-GB" baseline="-25000"/>
                  <a:t>3</a:t>
                </a:r>
                <a:endParaRPr lang="en-GB"/>
              </a:p>
            </p:txBody>
          </p:sp>
        </p:grpSp>
      </p:grpSp>
      <p:graphicFrame>
        <p:nvGraphicFramePr>
          <p:cNvPr id="6146" name="Object 114"/>
          <p:cNvGraphicFramePr>
            <a:graphicFrameLocks noChangeAspect="1"/>
          </p:cNvGraphicFramePr>
          <p:nvPr/>
        </p:nvGraphicFramePr>
        <p:xfrm>
          <a:off x="5502275" y="2573338"/>
          <a:ext cx="3111500" cy="698500"/>
        </p:xfrm>
        <a:graphic>
          <a:graphicData uri="http://schemas.openxmlformats.org/presentationml/2006/ole">
            <p:oleObj spid="_x0000_s6146" name="Equation" r:id="rId4" imgW="3111480" imgH="698400" progId="Equation.DSMT4">
              <p:embed/>
            </p:oleObj>
          </a:graphicData>
        </a:graphic>
      </p:graphicFrame>
      <p:graphicFrame>
        <p:nvGraphicFramePr>
          <p:cNvPr id="6147" name="Object 115"/>
          <p:cNvGraphicFramePr>
            <a:graphicFrameLocks noChangeAspect="1"/>
          </p:cNvGraphicFramePr>
          <p:nvPr/>
        </p:nvGraphicFramePr>
        <p:xfrm>
          <a:off x="6749733" y="3805238"/>
          <a:ext cx="3136900" cy="1498600"/>
        </p:xfrm>
        <a:graphic>
          <a:graphicData uri="http://schemas.openxmlformats.org/presentationml/2006/ole">
            <p:oleObj spid="_x0000_s6147" name="Equation" r:id="rId5" imgW="3136680" imgH="1498320" progId="Equation.DSMT4">
              <p:embed/>
            </p:oleObj>
          </a:graphicData>
        </a:graphic>
      </p:graphicFrame>
      <p:grpSp>
        <p:nvGrpSpPr>
          <p:cNvPr id="6152" name="Group 116"/>
          <p:cNvGrpSpPr>
            <a:grpSpLocks/>
          </p:cNvGrpSpPr>
          <p:nvPr/>
        </p:nvGrpSpPr>
        <p:grpSpPr bwMode="auto">
          <a:xfrm>
            <a:off x="4276725" y="4144963"/>
            <a:ext cx="2952750" cy="2700337"/>
            <a:chOff x="691" y="2309"/>
            <a:chExt cx="1860" cy="1701"/>
          </a:xfrm>
        </p:grpSpPr>
        <p:sp>
          <p:nvSpPr>
            <p:cNvPr id="6153" name="Text Box 117"/>
            <p:cNvSpPr txBox="1">
              <a:spLocks noChangeArrowheads="1"/>
            </p:cNvSpPr>
            <p:nvPr/>
          </p:nvSpPr>
          <p:spPr bwMode="auto">
            <a:xfrm>
              <a:off x="1576" y="3760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6154" name="Line 118"/>
            <p:cNvSpPr>
              <a:spLocks noChangeShapeType="1"/>
            </p:cNvSpPr>
            <p:nvPr/>
          </p:nvSpPr>
          <p:spPr bwMode="auto">
            <a:xfrm flipV="1">
              <a:off x="1127" y="2611"/>
              <a:ext cx="0" cy="2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5" name="Line 119"/>
            <p:cNvSpPr>
              <a:spLocks noChangeShapeType="1"/>
            </p:cNvSpPr>
            <p:nvPr/>
          </p:nvSpPr>
          <p:spPr bwMode="auto">
            <a:xfrm flipV="1">
              <a:off x="1120" y="3444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6" name="Line 120"/>
            <p:cNvSpPr>
              <a:spLocks noChangeShapeType="1"/>
            </p:cNvSpPr>
            <p:nvPr/>
          </p:nvSpPr>
          <p:spPr bwMode="auto">
            <a:xfrm>
              <a:off x="1130" y="2613"/>
              <a:ext cx="10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7" name="Line 121"/>
            <p:cNvSpPr>
              <a:spLocks noChangeShapeType="1"/>
            </p:cNvSpPr>
            <p:nvPr/>
          </p:nvSpPr>
          <p:spPr bwMode="auto">
            <a:xfrm>
              <a:off x="1117" y="3701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8" name="Line 122"/>
            <p:cNvSpPr>
              <a:spLocks noChangeShapeType="1"/>
            </p:cNvSpPr>
            <p:nvPr/>
          </p:nvSpPr>
          <p:spPr bwMode="auto">
            <a:xfrm>
              <a:off x="2174" y="2613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9" name="Line 123"/>
            <p:cNvSpPr>
              <a:spLocks noChangeShapeType="1"/>
            </p:cNvSpPr>
            <p:nvPr/>
          </p:nvSpPr>
          <p:spPr bwMode="auto">
            <a:xfrm>
              <a:off x="2177" y="3300"/>
              <a:ext cx="0" cy="3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0" name="Line 124"/>
            <p:cNvSpPr>
              <a:spLocks noChangeShapeType="1"/>
            </p:cNvSpPr>
            <p:nvPr/>
          </p:nvSpPr>
          <p:spPr bwMode="auto">
            <a:xfrm flipH="1">
              <a:off x="1415" y="3788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1" name="Line 125"/>
            <p:cNvSpPr>
              <a:spLocks noChangeShapeType="1"/>
            </p:cNvSpPr>
            <p:nvPr/>
          </p:nvSpPr>
          <p:spPr bwMode="auto">
            <a:xfrm>
              <a:off x="1432" y="2546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2" name="Text Box 126"/>
            <p:cNvSpPr txBox="1">
              <a:spLocks noChangeArrowheads="1"/>
            </p:cNvSpPr>
            <p:nvPr/>
          </p:nvSpPr>
          <p:spPr bwMode="auto">
            <a:xfrm>
              <a:off x="1566" y="2309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6163" name="Text Box 127"/>
            <p:cNvSpPr txBox="1">
              <a:spLocks noChangeArrowheads="1"/>
            </p:cNvSpPr>
            <p:nvPr/>
          </p:nvSpPr>
          <p:spPr bwMode="auto">
            <a:xfrm>
              <a:off x="2230" y="3004"/>
              <a:ext cx="3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  <a:r>
                <a:rPr lang="en-GB" baseline="-25000"/>
                <a:t>eq</a:t>
              </a:r>
              <a:endParaRPr lang="en-GB"/>
            </a:p>
          </p:txBody>
        </p:sp>
        <p:grpSp>
          <p:nvGrpSpPr>
            <p:cNvPr id="6164" name="Group 128"/>
            <p:cNvGrpSpPr>
              <a:grpSpLocks/>
            </p:cNvGrpSpPr>
            <p:nvPr/>
          </p:nvGrpSpPr>
          <p:grpSpPr bwMode="auto">
            <a:xfrm rot="5400000">
              <a:off x="2002" y="3051"/>
              <a:ext cx="344" cy="164"/>
              <a:chOff x="2488" y="1720"/>
              <a:chExt cx="344" cy="164"/>
            </a:xfrm>
          </p:grpSpPr>
          <p:grpSp>
            <p:nvGrpSpPr>
              <p:cNvPr id="6171" name="Group 129"/>
              <p:cNvGrpSpPr>
                <a:grpSpLocks/>
              </p:cNvGrpSpPr>
              <p:nvPr/>
            </p:nvGrpSpPr>
            <p:grpSpPr bwMode="auto">
              <a:xfrm>
                <a:off x="2514" y="1721"/>
                <a:ext cx="84" cy="163"/>
                <a:chOff x="2514" y="1721"/>
                <a:chExt cx="84" cy="163"/>
              </a:xfrm>
            </p:grpSpPr>
            <p:sp>
              <p:nvSpPr>
                <p:cNvPr id="6181" name="Line 130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82" name="Line 131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6172" name="Group 132"/>
              <p:cNvGrpSpPr>
                <a:grpSpLocks/>
              </p:cNvGrpSpPr>
              <p:nvPr/>
            </p:nvGrpSpPr>
            <p:grpSpPr bwMode="auto">
              <a:xfrm>
                <a:off x="2597" y="1720"/>
                <a:ext cx="84" cy="163"/>
                <a:chOff x="2627" y="1834"/>
                <a:chExt cx="84" cy="163"/>
              </a:xfrm>
            </p:grpSpPr>
            <p:sp>
              <p:nvSpPr>
                <p:cNvPr id="6179" name="Line 133"/>
                <p:cNvSpPr>
                  <a:spLocks noChangeShapeType="1"/>
                </p:cNvSpPr>
                <p:nvPr/>
              </p:nvSpPr>
              <p:spPr bwMode="auto">
                <a:xfrm flipV="1">
                  <a:off x="2627" y="1835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80" name="Line 134"/>
                <p:cNvSpPr>
                  <a:spLocks noChangeShapeType="1"/>
                </p:cNvSpPr>
                <p:nvPr/>
              </p:nvSpPr>
              <p:spPr bwMode="auto">
                <a:xfrm flipH="1" flipV="1">
                  <a:off x="2668" y="1834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6173" name="Group 135"/>
              <p:cNvGrpSpPr>
                <a:grpSpLocks/>
              </p:cNvGrpSpPr>
              <p:nvPr/>
            </p:nvGrpSpPr>
            <p:grpSpPr bwMode="auto">
              <a:xfrm>
                <a:off x="2681" y="1720"/>
                <a:ext cx="84" cy="163"/>
                <a:chOff x="2514" y="1721"/>
                <a:chExt cx="84" cy="163"/>
              </a:xfrm>
            </p:grpSpPr>
            <p:sp>
              <p:nvSpPr>
                <p:cNvPr id="6177" name="Line 136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78" name="Line 137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6174" name="Line 138"/>
              <p:cNvSpPr>
                <a:spLocks noChangeShapeType="1"/>
              </p:cNvSpPr>
              <p:nvPr/>
            </p:nvSpPr>
            <p:spPr bwMode="auto">
              <a:xfrm flipV="1">
                <a:off x="2764" y="1720"/>
                <a:ext cx="43" cy="1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75" name="Line 139"/>
              <p:cNvSpPr>
                <a:spLocks noChangeShapeType="1"/>
              </p:cNvSpPr>
              <p:nvPr/>
            </p:nvSpPr>
            <p:spPr bwMode="auto">
              <a:xfrm flipH="1" flipV="1">
                <a:off x="2807" y="1721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76" name="Line 140"/>
              <p:cNvSpPr>
                <a:spLocks noChangeShapeType="1"/>
              </p:cNvSpPr>
              <p:nvPr/>
            </p:nvSpPr>
            <p:spPr bwMode="auto">
              <a:xfrm flipH="1" flipV="1">
                <a:off x="2488" y="1780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165" name="Group 141"/>
            <p:cNvGrpSpPr>
              <a:grpSpLocks/>
            </p:cNvGrpSpPr>
            <p:nvPr/>
          </p:nvGrpSpPr>
          <p:grpSpPr bwMode="auto">
            <a:xfrm>
              <a:off x="691" y="2894"/>
              <a:ext cx="539" cy="613"/>
              <a:chOff x="691" y="2894"/>
              <a:chExt cx="539" cy="613"/>
            </a:xfrm>
          </p:grpSpPr>
          <p:sp>
            <p:nvSpPr>
              <p:cNvPr id="6166" name="Rectangle 142"/>
              <p:cNvSpPr>
                <a:spLocks noChangeArrowheads="1"/>
              </p:cNvSpPr>
              <p:nvPr/>
            </p:nvSpPr>
            <p:spPr bwMode="auto">
              <a:xfrm>
                <a:off x="1010" y="2894"/>
                <a:ext cx="220" cy="55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/>
                  <a:t>+</a:t>
                </a:r>
                <a:br>
                  <a:rPr lang="en-GB"/>
                </a:br>
                <a:r>
                  <a:rPr lang="en-GB"/>
                  <a:t/>
                </a:r>
                <a:br>
                  <a:rPr lang="en-GB"/>
                </a:br>
                <a:r>
                  <a:rPr lang="en-GB">
                    <a:latin typeface="Symbol" pitchFamily="18" charset="2"/>
                  </a:rPr>
                  <a:t>-</a:t>
                </a:r>
              </a:p>
            </p:txBody>
          </p:sp>
          <p:grpSp>
            <p:nvGrpSpPr>
              <p:cNvPr id="6167" name="Group 143"/>
              <p:cNvGrpSpPr>
                <a:grpSpLocks/>
              </p:cNvGrpSpPr>
              <p:nvPr/>
            </p:nvGrpSpPr>
            <p:grpSpPr bwMode="auto">
              <a:xfrm>
                <a:off x="691" y="2894"/>
                <a:ext cx="215" cy="613"/>
                <a:chOff x="3570" y="2035"/>
                <a:chExt cx="215" cy="613"/>
              </a:xfrm>
            </p:grpSpPr>
            <p:sp>
              <p:nvSpPr>
                <p:cNvPr id="6168" name="Line 144"/>
                <p:cNvSpPr>
                  <a:spLocks noChangeShapeType="1"/>
                </p:cNvSpPr>
                <p:nvPr/>
              </p:nvSpPr>
              <p:spPr bwMode="auto">
                <a:xfrm flipV="1">
                  <a:off x="3756" y="2035"/>
                  <a:ext cx="0" cy="55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69" name="Text Box 145"/>
                <p:cNvSpPr txBox="1">
                  <a:spLocks noChangeArrowheads="1"/>
                </p:cNvSpPr>
                <p:nvPr/>
              </p:nvSpPr>
              <p:spPr bwMode="auto">
                <a:xfrm>
                  <a:off x="3570" y="2219"/>
                  <a:ext cx="21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>
                      <a:latin typeface="Monotype Corsiva" pitchFamily="66" charset="0"/>
                    </a:rPr>
                    <a:t>E</a:t>
                  </a:r>
                </a:p>
              </p:txBody>
            </p:sp>
            <p:sp>
              <p:nvSpPr>
                <p:cNvPr id="6170" name="Oval 146"/>
                <p:cNvSpPr>
                  <a:spLocks noChangeArrowheads="1"/>
                </p:cNvSpPr>
                <p:nvPr/>
              </p:nvSpPr>
              <p:spPr bwMode="auto">
                <a:xfrm>
                  <a:off x="3722" y="2592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Multi-loop Circuits</a:t>
            </a:r>
          </a:p>
        </p:txBody>
      </p:sp>
      <p:sp>
        <p:nvSpPr>
          <p:cNvPr id="718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Consider the circuit: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Use loop rule LH loop: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Now for RH loop: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For outermost loop:</a:t>
            </a:r>
          </a:p>
        </p:txBody>
      </p:sp>
      <p:sp>
        <p:nvSpPr>
          <p:cNvPr id="718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Now use junction rule at point a: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And at point b: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Now have 5 equations for 4 unknowns, solve for i</a:t>
            </a:r>
            <a:r>
              <a:rPr lang="en-GB" sz="2000" baseline="-25000" smtClean="0"/>
              <a:t>1</a:t>
            </a:r>
            <a:r>
              <a:rPr lang="en-GB" sz="2000" smtClean="0"/>
              <a:t>, i</a:t>
            </a:r>
            <a:r>
              <a:rPr lang="en-GB" sz="2000" baseline="-25000" smtClean="0"/>
              <a:t>2</a:t>
            </a:r>
            <a:r>
              <a:rPr lang="en-GB" sz="2000" smtClean="0"/>
              <a:t>, i</a:t>
            </a:r>
            <a:r>
              <a:rPr lang="en-GB" sz="2000" baseline="-25000" smtClean="0"/>
              <a:t>3</a:t>
            </a:r>
            <a:r>
              <a:rPr lang="en-GB" sz="2000" smtClean="0"/>
              <a:t> and i</a:t>
            </a:r>
            <a:r>
              <a:rPr lang="en-GB" sz="2000" baseline="-25000" smtClean="0"/>
              <a:t>4</a:t>
            </a:r>
            <a:r>
              <a:rPr lang="en-GB" sz="2000" smtClean="0"/>
              <a:t>.</a:t>
            </a:r>
          </a:p>
          <a:p>
            <a:pPr eaLnBrk="1" hangingPunct="1"/>
            <a:r>
              <a:rPr lang="en-GB" sz="2000" smtClean="0"/>
              <a:t>From (2)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From (4)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From (4) and (5)</a:t>
            </a:r>
            <a:br>
              <a:rPr lang="en-GB" sz="2000" smtClean="0"/>
            </a:br>
            <a:r>
              <a:rPr lang="en-GB" sz="2000" smtClean="0"/>
              <a:t>but also</a:t>
            </a:r>
          </a:p>
          <a:p>
            <a:pPr eaLnBrk="1" hangingPunct="1"/>
            <a:r>
              <a:rPr lang="en-GB" sz="2000" smtClean="0"/>
              <a:t>From (1) and above: </a:t>
            </a:r>
          </a:p>
        </p:txBody>
      </p:sp>
      <p:graphicFrame>
        <p:nvGraphicFramePr>
          <p:cNvPr id="7170" name="Object 123"/>
          <p:cNvGraphicFramePr>
            <a:graphicFrameLocks noChangeAspect="1"/>
          </p:cNvGraphicFramePr>
          <p:nvPr/>
        </p:nvGraphicFramePr>
        <p:xfrm>
          <a:off x="928688" y="4719638"/>
          <a:ext cx="2844800" cy="330200"/>
        </p:xfrm>
        <a:graphic>
          <a:graphicData uri="http://schemas.openxmlformats.org/presentationml/2006/ole">
            <p:oleObj spid="_x0000_s7170" name="Equation" r:id="rId4" imgW="2844720" imgH="330120" progId="Equation.DSMT4">
              <p:embed/>
            </p:oleObj>
          </a:graphicData>
        </a:graphic>
      </p:graphicFrame>
      <p:graphicFrame>
        <p:nvGraphicFramePr>
          <p:cNvPr id="7171" name="Object 124"/>
          <p:cNvGraphicFramePr>
            <a:graphicFrameLocks noChangeAspect="1"/>
          </p:cNvGraphicFramePr>
          <p:nvPr/>
        </p:nvGraphicFramePr>
        <p:xfrm>
          <a:off x="942975" y="5375275"/>
          <a:ext cx="1841500" cy="330200"/>
        </p:xfrm>
        <a:graphic>
          <a:graphicData uri="http://schemas.openxmlformats.org/presentationml/2006/ole">
            <p:oleObj spid="_x0000_s7171" name="Equation" r:id="rId5" imgW="1841400" imgH="330120" progId="Equation.DSMT4">
              <p:embed/>
            </p:oleObj>
          </a:graphicData>
        </a:graphic>
      </p:graphicFrame>
      <p:graphicFrame>
        <p:nvGraphicFramePr>
          <p:cNvPr id="7172" name="Object 125"/>
          <p:cNvGraphicFramePr>
            <a:graphicFrameLocks noChangeAspect="1"/>
          </p:cNvGraphicFramePr>
          <p:nvPr/>
        </p:nvGraphicFramePr>
        <p:xfrm>
          <a:off x="931863" y="6062663"/>
          <a:ext cx="2857500" cy="330200"/>
        </p:xfrm>
        <a:graphic>
          <a:graphicData uri="http://schemas.openxmlformats.org/presentationml/2006/ole">
            <p:oleObj spid="_x0000_s7172" name="Equation" r:id="rId6" imgW="2857320" imgH="330120" progId="Equation.DSMT4">
              <p:embed/>
            </p:oleObj>
          </a:graphicData>
        </a:graphic>
      </p:graphicFrame>
      <p:graphicFrame>
        <p:nvGraphicFramePr>
          <p:cNvPr id="7173" name="Object 128"/>
          <p:cNvGraphicFramePr>
            <a:graphicFrameLocks noChangeAspect="1"/>
          </p:cNvGraphicFramePr>
          <p:nvPr/>
        </p:nvGraphicFramePr>
        <p:xfrm>
          <a:off x="5480050" y="2613025"/>
          <a:ext cx="1676400" cy="330200"/>
        </p:xfrm>
        <a:graphic>
          <a:graphicData uri="http://schemas.openxmlformats.org/presentationml/2006/ole">
            <p:oleObj spid="_x0000_s7173" name="Equation" r:id="rId7" imgW="1676160" imgH="330120" progId="Equation.DSMT4">
              <p:embed/>
            </p:oleObj>
          </a:graphicData>
        </a:graphic>
      </p:graphicFrame>
      <p:graphicFrame>
        <p:nvGraphicFramePr>
          <p:cNvPr id="7174" name="Object 129"/>
          <p:cNvGraphicFramePr>
            <a:graphicFrameLocks noChangeAspect="1"/>
          </p:cNvGraphicFramePr>
          <p:nvPr/>
        </p:nvGraphicFramePr>
        <p:xfrm>
          <a:off x="5495925" y="1911350"/>
          <a:ext cx="1663700" cy="330200"/>
        </p:xfrm>
        <a:graphic>
          <a:graphicData uri="http://schemas.openxmlformats.org/presentationml/2006/ole">
            <p:oleObj spid="_x0000_s7174" name="Equation" r:id="rId8" imgW="1663560" imgH="330120" progId="Equation.DSMT4">
              <p:embed/>
            </p:oleObj>
          </a:graphicData>
        </a:graphic>
      </p:graphicFrame>
      <p:grpSp>
        <p:nvGrpSpPr>
          <p:cNvPr id="7183" name="Group 131"/>
          <p:cNvGrpSpPr>
            <a:grpSpLocks/>
          </p:cNvGrpSpPr>
          <p:nvPr/>
        </p:nvGrpSpPr>
        <p:grpSpPr bwMode="auto">
          <a:xfrm>
            <a:off x="660400" y="1812925"/>
            <a:ext cx="3616325" cy="2636838"/>
            <a:chOff x="416" y="1142"/>
            <a:chExt cx="2278" cy="1661"/>
          </a:xfrm>
        </p:grpSpPr>
        <p:grpSp>
          <p:nvGrpSpPr>
            <p:cNvPr id="7184" name="Group 127"/>
            <p:cNvGrpSpPr>
              <a:grpSpLocks/>
            </p:cNvGrpSpPr>
            <p:nvPr/>
          </p:nvGrpSpPr>
          <p:grpSpPr bwMode="auto">
            <a:xfrm>
              <a:off x="416" y="1142"/>
              <a:ext cx="2278" cy="1661"/>
              <a:chOff x="416" y="1142"/>
              <a:chExt cx="2278" cy="1661"/>
            </a:xfrm>
          </p:grpSpPr>
          <p:sp>
            <p:nvSpPr>
              <p:cNvPr id="7186" name="Text Box 117"/>
              <p:cNvSpPr txBox="1">
                <a:spLocks noChangeArrowheads="1"/>
              </p:cNvSpPr>
              <p:nvPr/>
            </p:nvSpPr>
            <p:spPr bwMode="auto">
              <a:xfrm>
                <a:off x="1093" y="1142"/>
                <a:ext cx="27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R</a:t>
                </a:r>
                <a:r>
                  <a:rPr lang="en-GB" baseline="-25000"/>
                  <a:t>1</a:t>
                </a:r>
                <a:endParaRPr lang="en-GB"/>
              </a:p>
            </p:txBody>
          </p:sp>
          <p:grpSp>
            <p:nvGrpSpPr>
              <p:cNvPr id="7187" name="Group 122"/>
              <p:cNvGrpSpPr>
                <a:grpSpLocks/>
              </p:cNvGrpSpPr>
              <p:nvPr/>
            </p:nvGrpSpPr>
            <p:grpSpPr bwMode="auto">
              <a:xfrm>
                <a:off x="416" y="1359"/>
                <a:ext cx="2278" cy="1444"/>
                <a:chOff x="416" y="1491"/>
                <a:chExt cx="2278" cy="1444"/>
              </a:xfrm>
            </p:grpSpPr>
            <p:sp>
              <p:nvSpPr>
                <p:cNvPr id="7189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840" y="1567"/>
                  <a:ext cx="0" cy="50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90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843" y="2150"/>
                  <a:ext cx="0" cy="50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91" name="Line 10"/>
                <p:cNvSpPr>
                  <a:spLocks noChangeShapeType="1"/>
                </p:cNvSpPr>
                <p:nvPr/>
              </p:nvSpPr>
              <p:spPr bwMode="auto">
                <a:xfrm>
                  <a:off x="841" y="1569"/>
                  <a:ext cx="1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92" name="Line 11"/>
                <p:cNvSpPr>
                  <a:spLocks noChangeShapeType="1"/>
                </p:cNvSpPr>
                <p:nvPr/>
              </p:nvSpPr>
              <p:spPr bwMode="auto">
                <a:xfrm>
                  <a:off x="840" y="2657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7193" name="Group 15"/>
                <p:cNvGrpSpPr>
                  <a:grpSpLocks/>
                </p:cNvGrpSpPr>
                <p:nvPr/>
              </p:nvGrpSpPr>
              <p:grpSpPr bwMode="auto">
                <a:xfrm>
                  <a:off x="2281" y="1575"/>
                  <a:ext cx="413" cy="1085"/>
                  <a:chOff x="2291" y="1619"/>
                  <a:chExt cx="413" cy="1085"/>
                </a:xfrm>
              </p:grpSpPr>
              <p:sp>
                <p:nvSpPr>
                  <p:cNvPr id="7257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373" y="1619"/>
                    <a:ext cx="0" cy="35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58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2376" y="2306"/>
                    <a:ext cx="0" cy="39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59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29" y="2010"/>
                    <a:ext cx="275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/>
                      <a:t>R</a:t>
                    </a:r>
                    <a:r>
                      <a:rPr lang="en-GB" baseline="-25000"/>
                      <a:t>3</a:t>
                    </a:r>
                    <a:endParaRPr lang="en-GB"/>
                  </a:p>
                </p:txBody>
              </p:sp>
              <p:grpSp>
                <p:nvGrpSpPr>
                  <p:cNvPr id="7260" name="Group 19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201" y="2057"/>
                    <a:ext cx="344" cy="164"/>
                    <a:chOff x="2488" y="1720"/>
                    <a:chExt cx="344" cy="164"/>
                  </a:xfrm>
                </p:grpSpPr>
                <p:grpSp>
                  <p:nvGrpSpPr>
                    <p:cNvPr id="7261" name="Group 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14" y="1721"/>
                      <a:ext cx="84" cy="163"/>
                      <a:chOff x="2514" y="1721"/>
                      <a:chExt cx="84" cy="163"/>
                    </a:xfrm>
                  </p:grpSpPr>
                  <p:sp>
                    <p:nvSpPr>
                      <p:cNvPr id="7271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514" y="1722"/>
                        <a:ext cx="43" cy="16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7272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2555" y="1721"/>
                        <a:ext cx="43" cy="16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7262" name="Group 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97" y="1720"/>
                      <a:ext cx="84" cy="163"/>
                      <a:chOff x="2627" y="1834"/>
                      <a:chExt cx="84" cy="163"/>
                    </a:xfrm>
                  </p:grpSpPr>
                  <p:sp>
                    <p:nvSpPr>
                      <p:cNvPr id="7269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627" y="1835"/>
                        <a:ext cx="43" cy="16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7270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2668" y="1834"/>
                        <a:ext cx="43" cy="16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7263" name="Group 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81" y="1720"/>
                      <a:ext cx="84" cy="163"/>
                      <a:chOff x="2514" y="1721"/>
                      <a:chExt cx="84" cy="163"/>
                    </a:xfrm>
                  </p:grpSpPr>
                  <p:sp>
                    <p:nvSpPr>
                      <p:cNvPr id="7267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514" y="1722"/>
                        <a:ext cx="43" cy="16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7268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2555" y="1721"/>
                        <a:ext cx="43" cy="16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7264" name="Line 2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764" y="1720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265" name="Line 30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807" y="1721"/>
                      <a:ext cx="25" cy="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266" name="Line 31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488" y="1780"/>
                      <a:ext cx="25" cy="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</p:grpSp>
            <p:grpSp>
              <p:nvGrpSpPr>
                <p:cNvPr id="7194" name="Group 38"/>
                <p:cNvGrpSpPr>
                  <a:grpSpLocks/>
                </p:cNvGrpSpPr>
                <p:nvPr/>
              </p:nvGrpSpPr>
              <p:grpSpPr bwMode="auto">
                <a:xfrm>
                  <a:off x="1504" y="1572"/>
                  <a:ext cx="413" cy="1085"/>
                  <a:chOff x="2291" y="1619"/>
                  <a:chExt cx="413" cy="1085"/>
                </a:xfrm>
              </p:grpSpPr>
              <p:sp>
                <p:nvSpPr>
                  <p:cNvPr id="7241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2373" y="1619"/>
                    <a:ext cx="0" cy="35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42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2376" y="2306"/>
                    <a:ext cx="0" cy="39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43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29" y="2010"/>
                    <a:ext cx="275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/>
                      <a:t>R</a:t>
                    </a:r>
                    <a:r>
                      <a:rPr lang="en-GB" baseline="-25000"/>
                      <a:t>2</a:t>
                    </a:r>
                    <a:endParaRPr lang="en-GB"/>
                  </a:p>
                </p:txBody>
              </p:sp>
              <p:grpSp>
                <p:nvGrpSpPr>
                  <p:cNvPr id="7244" name="Group 42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201" y="2057"/>
                    <a:ext cx="344" cy="164"/>
                    <a:chOff x="2488" y="1720"/>
                    <a:chExt cx="344" cy="164"/>
                  </a:xfrm>
                </p:grpSpPr>
                <p:grpSp>
                  <p:nvGrpSpPr>
                    <p:cNvPr id="7245" name="Group 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14" y="1721"/>
                      <a:ext cx="84" cy="163"/>
                      <a:chOff x="2514" y="1721"/>
                      <a:chExt cx="84" cy="163"/>
                    </a:xfrm>
                  </p:grpSpPr>
                  <p:sp>
                    <p:nvSpPr>
                      <p:cNvPr id="7255" name="Line 44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514" y="1722"/>
                        <a:ext cx="43" cy="16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7256" name="Line 45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2555" y="1721"/>
                        <a:ext cx="43" cy="16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7246" name="Group 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97" y="1720"/>
                      <a:ext cx="84" cy="163"/>
                      <a:chOff x="2627" y="1834"/>
                      <a:chExt cx="84" cy="163"/>
                    </a:xfrm>
                  </p:grpSpPr>
                  <p:sp>
                    <p:nvSpPr>
                      <p:cNvPr id="7253" name="Line 4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627" y="1835"/>
                        <a:ext cx="43" cy="16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7254" name="Line 48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2668" y="1834"/>
                        <a:ext cx="43" cy="16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7247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81" y="1720"/>
                      <a:ext cx="84" cy="163"/>
                      <a:chOff x="2514" y="1721"/>
                      <a:chExt cx="84" cy="163"/>
                    </a:xfrm>
                  </p:grpSpPr>
                  <p:sp>
                    <p:nvSpPr>
                      <p:cNvPr id="7251" name="Line 50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514" y="1722"/>
                        <a:ext cx="43" cy="16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7252" name="Line 51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2555" y="1721"/>
                        <a:ext cx="43" cy="16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7248" name="Line 5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764" y="1720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249" name="Line 53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807" y="1721"/>
                      <a:ext cx="25" cy="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250" name="Line 5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488" y="1780"/>
                      <a:ext cx="25" cy="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</p:grpSp>
            <p:sp>
              <p:nvSpPr>
                <p:cNvPr id="7195" name="Line 72"/>
                <p:cNvSpPr>
                  <a:spLocks noChangeShapeType="1"/>
                </p:cNvSpPr>
                <p:nvPr/>
              </p:nvSpPr>
              <p:spPr bwMode="auto">
                <a:xfrm rot="5400000">
                  <a:off x="1270" y="2103"/>
                  <a:ext cx="41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96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1308" y="1934"/>
                  <a:ext cx="21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i</a:t>
                  </a:r>
                  <a:r>
                    <a:rPr lang="en-GB" baseline="-25000"/>
                    <a:t>2</a:t>
                  </a:r>
                  <a:endParaRPr lang="en-GB"/>
                </a:p>
              </p:txBody>
            </p:sp>
            <p:sp>
              <p:nvSpPr>
                <p:cNvPr id="7197" name="Line 74"/>
                <p:cNvSpPr>
                  <a:spLocks noChangeShapeType="1"/>
                </p:cNvSpPr>
                <p:nvPr/>
              </p:nvSpPr>
              <p:spPr bwMode="auto">
                <a:xfrm rot="5400000">
                  <a:off x="2033" y="2106"/>
                  <a:ext cx="41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98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2071" y="1937"/>
                  <a:ext cx="21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i</a:t>
                  </a:r>
                  <a:r>
                    <a:rPr lang="en-GB" baseline="-25000"/>
                    <a:t>3</a:t>
                  </a:r>
                  <a:endParaRPr lang="en-GB"/>
                </a:p>
              </p:txBody>
            </p:sp>
            <p:grpSp>
              <p:nvGrpSpPr>
                <p:cNvPr id="7199" name="Group 87"/>
                <p:cNvGrpSpPr>
                  <a:grpSpLocks/>
                </p:cNvGrpSpPr>
                <p:nvPr/>
              </p:nvGrpSpPr>
              <p:grpSpPr bwMode="auto">
                <a:xfrm>
                  <a:off x="416" y="1817"/>
                  <a:ext cx="599" cy="539"/>
                  <a:chOff x="416" y="1817"/>
                  <a:chExt cx="599" cy="539"/>
                </a:xfrm>
              </p:grpSpPr>
              <p:sp>
                <p:nvSpPr>
                  <p:cNvPr id="7233" name="Line 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02" y="1875"/>
                    <a:ext cx="0" cy="3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34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6" y="1981"/>
                    <a:ext cx="215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>
                        <a:latin typeface="Monotype Corsiva" pitchFamily="66" charset="0"/>
                      </a:rPr>
                      <a:t>E</a:t>
                    </a:r>
                  </a:p>
                </p:txBody>
              </p:sp>
              <p:sp>
                <p:nvSpPr>
                  <p:cNvPr id="7235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568" y="2264"/>
                    <a:ext cx="56" cy="56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7236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564" y="1817"/>
                    <a:ext cx="451" cy="539"/>
                    <a:chOff x="470" y="1699"/>
                    <a:chExt cx="451" cy="539"/>
                  </a:xfrm>
                </p:grpSpPr>
                <p:sp>
                  <p:nvSpPr>
                    <p:cNvPr id="7237" name="Line 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56" y="1950"/>
                      <a:ext cx="365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238" name="Line 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27" y="2023"/>
                      <a:ext cx="210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239" name="Text Box 8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0" y="1699"/>
                      <a:ext cx="206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/>
                        <a:t>+</a:t>
                      </a:r>
                    </a:p>
                  </p:txBody>
                </p:sp>
                <p:sp>
                  <p:nvSpPr>
                    <p:cNvPr id="7240" name="Text Box 8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3" y="1988"/>
                      <a:ext cx="204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>
                          <a:latin typeface="Symbol" pitchFamily="18" charset="2"/>
                        </a:rPr>
                        <a:t>-</a:t>
                      </a:r>
                    </a:p>
                  </p:txBody>
                </p:sp>
              </p:grpSp>
            </p:grpSp>
            <p:grpSp>
              <p:nvGrpSpPr>
                <p:cNvPr id="7200" name="Group 88"/>
                <p:cNvGrpSpPr>
                  <a:grpSpLocks/>
                </p:cNvGrpSpPr>
                <p:nvPr/>
              </p:nvGrpSpPr>
              <p:grpSpPr bwMode="auto">
                <a:xfrm>
                  <a:off x="1029" y="1491"/>
                  <a:ext cx="344" cy="164"/>
                  <a:chOff x="2488" y="1720"/>
                  <a:chExt cx="344" cy="164"/>
                </a:xfrm>
              </p:grpSpPr>
              <p:grpSp>
                <p:nvGrpSpPr>
                  <p:cNvPr id="7221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2514" y="1721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7231" name="Line 9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232" name="Line 91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7222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2597" y="1720"/>
                    <a:ext cx="84" cy="163"/>
                    <a:chOff x="2627" y="1834"/>
                    <a:chExt cx="84" cy="163"/>
                  </a:xfrm>
                </p:grpSpPr>
                <p:sp>
                  <p:nvSpPr>
                    <p:cNvPr id="7229" name="Line 9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27" y="1835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230" name="Line 9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668" y="1834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7223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2681" y="1720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7227" name="Line 9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228" name="Line 97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7224" name="Line 9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64" y="1720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25" name="Line 9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807" y="1721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26" name="Line 10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488" y="1780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7201" name="Group 101"/>
                <p:cNvGrpSpPr>
                  <a:grpSpLocks/>
                </p:cNvGrpSpPr>
                <p:nvPr/>
              </p:nvGrpSpPr>
              <p:grpSpPr bwMode="auto">
                <a:xfrm>
                  <a:off x="1032" y="2574"/>
                  <a:ext cx="344" cy="164"/>
                  <a:chOff x="2488" y="1720"/>
                  <a:chExt cx="344" cy="164"/>
                </a:xfrm>
              </p:grpSpPr>
              <p:grpSp>
                <p:nvGrpSpPr>
                  <p:cNvPr id="7209" name="Group 102"/>
                  <p:cNvGrpSpPr>
                    <a:grpSpLocks/>
                  </p:cNvGrpSpPr>
                  <p:nvPr/>
                </p:nvGrpSpPr>
                <p:grpSpPr bwMode="auto">
                  <a:xfrm>
                    <a:off x="2514" y="1721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7219" name="Line 10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220" name="Line 10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7210" name="Group 105"/>
                  <p:cNvGrpSpPr>
                    <a:grpSpLocks/>
                  </p:cNvGrpSpPr>
                  <p:nvPr/>
                </p:nvGrpSpPr>
                <p:grpSpPr bwMode="auto">
                  <a:xfrm>
                    <a:off x="2597" y="1720"/>
                    <a:ext cx="84" cy="163"/>
                    <a:chOff x="2627" y="1834"/>
                    <a:chExt cx="84" cy="163"/>
                  </a:xfrm>
                </p:grpSpPr>
                <p:sp>
                  <p:nvSpPr>
                    <p:cNvPr id="7217" name="Line 10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27" y="1835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218" name="Line 107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668" y="1834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7211" name="Group 108"/>
                  <p:cNvGrpSpPr>
                    <a:grpSpLocks/>
                  </p:cNvGrpSpPr>
                  <p:nvPr/>
                </p:nvGrpSpPr>
                <p:grpSpPr bwMode="auto">
                  <a:xfrm>
                    <a:off x="2681" y="1720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7215" name="Line 10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216" name="Line 110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7212" name="Line 1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64" y="1720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13" name="Line 11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807" y="1721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14" name="Line 11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488" y="1780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7202" name="Line 114"/>
                <p:cNvSpPr>
                  <a:spLocks noChangeShapeType="1"/>
                </p:cNvSpPr>
                <p:nvPr/>
              </p:nvSpPr>
              <p:spPr bwMode="auto">
                <a:xfrm>
                  <a:off x="1370" y="1572"/>
                  <a:ext cx="9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03" name="Line 115"/>
                <p:cNvSpPr>
                  <a:spLocks noChangeShapeType="1"/>
                </p:cNvSpPr>
                <p:nvPr/>
              </p:nvSpPr>
              <p:spPr bwMode="auto">
                <a:xfrm>
                  <a:off x="1369" y="2655"/>
                  <a:ext cx="99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04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1076" y="2685"/>
                  <a:ext cx="27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R</a:t>
                  </a:r>
                  <a:r>
                    <a:rPr lang="en-GB" baseline="-25000"/>
                    <a:t>4</a:t>
                  </a:r>
                  <a:endParaRPr lang="en-GB"/>
                </a:p>
              </p:txBody>
            </p:sp>
            <p:sp>
              <p:nvSpPr>
                <p:cNvPr id="7205" name="Line 118"/>
                <p:cNvSpPr>
                  <a:spLocks noChangeShapeType="1"/>
                </p:cNvSpPr>
                <p:nvPr/>
              </p:nvSpPr>
              <p:spPr bwMode="auto">
                <a:xfrm rot="10800000">
                  <a:off x="1000" y="2537"/>
                  <a:ext cx="41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06" name="Line 119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999" y="1696"/>
                  <a:ext cx="41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07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1103" y="2293"/>
                  <a:ext cx="21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i</a:t>
                  </a:r>
                  <a:r>
                    <a:rPr lang="en-GB" baseline="-25000"/>
                    <a:t>4</a:t>
                  </a:r>
                  <a:endParaRPr lang="en-GB"/>
                </a:p>
              </p:txBody>
            </p:sp>
            <p:sp>
              <p:nvSpPr>
                <p:cNvPr id="7208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1102" y="1650"/>
                  <a:ext cx="21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i</a:t>
                  </a:r>
                  <a:r>
                    <a:rPr lang="en-GB" baseline="-25000"/>
                    <a:t>1</a:t>
                  </a:r>
                  <a:endParaRPr lang="en-GB"/>
                </a:p>
              </p:txBody>
            </p:sp>
          </p:grpSp>
          <p:sp>
            <p:nvSpPr>
              <p:cNvPr id="7188" name="Text Box 126"/>
              <p:cNvSpPr txBox="1">
                <a:spLocks noChangeArrowheads="1"/>
              </p:cNvSpPr>
              <p:nvPr/>
            </p:nvSpPr>
            <p:spPr bwMode="auto">
              <a:xfrm>
                <a:off x="1496" y="1221"/>
                <a:ext cx="18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a</a:t>
                </a:r>
              </a:p>
            </p:txBody>
          </p:sp>
        </p:grpSp>
        <p:sp>
          <p:nvSpPr>
            <p:cNvPr id="7185" name="Text Box 130"/>
            <p:cNvSpPr txBox="1">
              <a:spLocks noChangeArrowheads="1"/>
            </p:cNvSpPr>
            <p:nvPr/>
          </p:nvSpPr>
          <p:spPr bwMode="auto">
            <a:xfrm>
              <a:off x="1497" y="2496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b</a:t>
              </a:r>
            </a:p>
          </p:txBody>
        </p:sp>
      </p:grpSp>
      <p:graphicFrame>
        <p:nvGraphicFramePr>
          <p:cNvPr id="7175" name="Object 132"/>
          <p:cNvGraphicFramePr>
            <a:graphicFrameLocks noChangeAspect="1"/>
          </p:cNvGraphicFramePr>
          <p:nvPr/>
        </p:nvGraphicFramePr>
        <p:xfrm>
          <a:off x="6488113" y="3609975"/>
          <a:ext cx="3048000" cy="330200"/>
        </p:xfrm>
        <a:graphic>
          <a:graphicData uri="http://schemas.openxmlformats.org/presentationml/2006/ole">
            <p:oleObj spid="_x0000_s7175" name="Equation" r:id="rId9" imgW="3047760" imgH="330120" progId="Equation.DSMT4">
              <p:embed/>
            </p:oleObj>
          </a:graphicData>
        </a:graphic>
      </p:graphicFrame>
      <p:graphicFrame>
        <p:nvGraphicFramePr>
          <p:cNvPr id="7176" name="Object 133"/>
          <p:cNvGraphicFramePr>
            <a:graphicFrameLocks noChangeAspect="1"/>
          </p:cNvGraphicFramePr>
          <p:nvPr/>
        </p:nvGraphicFramePr>
        <p:xfrm>
          <a:off x="7370763" y="4932363"/>
          <a:ext cx="685800" cy="330200"/>
        </p:xfrm>
        <a:graphic>
          <a:graphicData uri="http://schemas.openxmlformats.org/presentationml/2006/ole">
            <p:oleObj spid="_x0000_s7176" name="Equation" r:id="rId10" imgW="685800" imgH="330120" progId="Equation.DSMT4">
              <p:embed/>
            </p:oleObj>
          </a:graphicData>
        </a:graphic>
      </p:graphicFrame>
      <p:graphicFrame>
        <p:nvGraphicFramePr>
          <p:cNvPr id="7177" name="Object 134"/>
          <p:cNvGraphicFramePr>
            <a:graphicFrameLocks noChangeAspect="1"/>
          </p:cNvGraphicFramePr>
          <p:nvPr/>
        </p:nvGraphicFramePr>
        <p:xfrm>
          <a:off x="6475413" y="4043363"/>
          <a:ext cx="2984500" cy="762000"/>
        </p:xfrm>
        <a:graphic>
          <a:graphicData uri="http://schemas.openxmlformats.org/presentationml/2006/ole">
            <p:oleObj spid="_x0000_s7177" name="Equation" r:id="rId11" imgW="2984400" imgH="761760" progId="Equation.DSMT4">
              <p:embed/>
            </p:oleObj>
          </a:graphicData>
        </a:graphic>
      </p:graphicFrame>
      <p:graphicFrame>
        <p:nvGraphicFramePr>
          <p:cNvPr id="7178" name="Object 135"/>
          <p:cNvGraphicFramePr>
            <a:graphicFrameLocks noChangeAspect="1"/>
          </p:cNvGraphicFramePr>
          <p:nvPr/>
        </p:nvGraphicFramePr>
        <p:xfrm>
          <a:off x="5457825" y="5934075"/>
          <a:ext cx="2654300" cy="685800"/>
        </p:xfrm>
        <a:graphic>
          <a:graphicData uri="http://schemas.openxmlformats.org/presentationml/2006/ole">
            <p:oleObj spid="_x0000_s7178" name="Equation" r:id="rId12" imgW="2654280" imgH="685800" progId="Equation.DSMT4">
              <p:embed/>
            </p:oleObj>
          </a:graphicData>
        </a:graphic>
      </p:graphicFrame>
      <p:graphicFrame>
        <p:nvGraphicFramePr>
          <p:cNvPr id="7179" name="Object 136"/>
          <p:cNvGraphicFramePr>
            <a:graphicFrameLocks noChangeAspect="1"/>
          </p:cNvGraphicFramePr>
          <p:nvPr/>
        </p:nvGraphicFramePr>
        <p:xfrm>
          <a:off x="6362700" y="5238750"/>
          <a:ext cx="1892300" cy="330200"/>
        </p:xfrm>
        <a:graphic>
          <a:graphicData uri="http://schemas.openxmlformats.org/presentationml/2006/ole">
            <p:oleObj spid="_x0000_s7179" name="Equation" r:id="rId13" imgW="189216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Multi-loop Circuits</a:t>
            </a:r>
          </a:p>
        </p:txBody>
      </p:sp>
      <p:sp>
        <p:nvSpPr>
          <p:cNvPr id="8199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Substituting for i</a:t>
            </a:r>
            <a:r>
              <a:rPr lang="en-GB" sz="2000" baseline="-25000" smtClean="0"/>
              <a:t>3</a:t>
            </a:r>
            <a:r>
              <a:rPr lang="en-GB" sz="2000" smtClean="0"/>
              <a:t> and rearranging: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Strategy: use junction rule at every junction to give minimum number of unknown currents.</a:t>
            </a:r>
          </a:p>
          <a:p>
            <a:pPr eaLnBrk="1" hangingPunct="1"/>
            <a:r>
              <a:rPr lang="en-GB" sz="2000" smtClean="0"/>
              <a:t>Apply loop rule around same number of different loops as there are unknown currents. </a:t>
            </a:r>
          </a:p>
          <a:p>
            <a:pPr eaLnBrk="1" hangingPunct="1"/>
            <a:r>
              <a:rPr lang="en-GB" sz="2000" smtClean="0"/>
              <a:t>Solve equations for currents.</a:t>
            </a:r>
          </a:p>
        </p:txBody>
      </p:sp>
      <p:sp>
        <p:nvSpPr>
          <p:cNvPr id="8200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For some circuits there may be better (simpler) strategies...</a:t>
            </a:r>
          </a:p>
          <a:p>
            <a:pPr eaLnBrk="1" hangingPunct="1"/>
            <a:r>
              <a:rPr lang="en-GB" sz="2000" smtClean="0"/>
              <a:t>E.g. here can find equivalent resistance due to R</a:t>
            </a:r>
            <a:r>
              <a:rPr lang="en-GB" sz="2000" baseline="-25000" smtClean="0"/>
              <a:t>2</a:t>
            </a:r>
            <a:r>
              <a:rPr lang="en-GB" sz="2000" smtClean="0"/>
              <a:t> and R</a:t>
            </a:r>
            <a:r>
              <a:rPr lang="en-GB" sz="2000" baseline="-25000" smtClean="0"/>
              <a:t>3 </a:t>
            </a:r>
            <a:r>
              <a:rPr lang="en-GB" sz="2000" smtClean="0"/>
              <a:t> as these are in parallel: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Total equivalent resistance is then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Hence total current is </a:t>
            </a:r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903288" y="1912938"/>
          <a:ext cx="3810000" cy="2438400"/>
        </p:xfrm>
        <a:graphic>
          <a:graphicData uri="http://schemas.openxmlformats.org/presentationml/2006/ole">
            <p:oleObj spid="_x0000_s8194" name="Equation" r:id="rId4" imgW="3809880" imgH="2438280" progId="Equation.DSMT4">
              <p:embed/>
            </p:oleObj>
          </a:graphicData>
        </a:graphic>
      </p:graphicFrame>
      <p:graphicFrame>
        <p:nvGraphicFramePr>
          <p:cNvPr id="8195" name="Object 7"/>
          <p:cNvGraphicFramePr>
            <a:graphicFrameLocks noChangeAspect="1"/>
          </p:cNvGraphicFramePr>
          <p:nvPr/>
        </p:nvGraphicFramePr>
        <p:xfrm>
          <a:off x="5454650" y="3163888"/>
          <a:ext cx="2806700" cy="698500"/>
        </p:xfrm>
        <a:graphic>
          <a:graphicData uri="http://schemas.openxmlformats.org/presentationml/2006/ole">
            <p:oleObj spid="_x0000_s8195" name="Equation" r:id="rId5" imgW="2806560" imgH="698400" progId="Equation.DSMT4">
              <p:embed/>
            </p:oleObj>
          </a:graphicData>
        </a:graphic>
      </p:graphicFrame>
      <p:graphicFrame>
        <p:nvGraphicFramePr>
          <p:cNvPr id="8196" name="Object 8"/>
          <p:cNvGraphicFramePr>
            <a:graphicFrameLocks noChangeAspect="1"/>
          </p:cNvGraphicFramePr>
          <p:nvPr/>
        </p:nvGraphicFramePr>
        <p:xfrm>
          <a:off x="5495925" y="4141788"/>
          <a:ext cx="3429000" cy="1511300"/>
        </p:xfrm>
        <a:graphic>
          <a:graphicData uri="http://schemas.openxmlformats.org/presentationml/2006/ole">
            <p:oleObj spid="_x0000_s8196" name="Equation" r:id="rId6" imgW="3429000" imgH="1511280" progId="Equation.DSMT4">
              <p:embed/>
            </p:oleObj>
          </a:graphicData>
        </a:graphic>
      </p:graphicFrame>
      <p:graphicFrame>
        <p:nvGraphicFramePr>
          <p:cNvPr id="8197" name="Object 9"/>
          <p:cNvGraphicFramePr>
            <a:graphicFrameLocks noChangeAspect="1"/>
          </p:cNvGraphicFramePr>
          <p:nvPr/>
        </p:nvGraphicFramePr>
        <p:xfrm>
          <a:off x="5480050" y="6061075"/>
          <a:ext cx="3949700" cy="584200"/>
        </p:xfrm>
        <a:graphic>
          <a:graphicData uri="http://schemas.openxmlformats.org/presentationml/2006/ole">
            <p:oleObj spid="_x0000_s8197" name="Equation" r:id="rId7" imgW="3949560" imgH="583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405</TotalTime>
  <Words>629</Words>
  <Application>Microsoft Office PowerPoint</Application>
  <PresentationFormat>A4 Paper (210x297 mm)</PresentationFormat>
  <Paragraphs>157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TimA4Landscape</vt:lpstr>
      <vt:lpstr>Equation</vt:lpstr>
      <vt:lpstr>Lecture 10</vt:lpstr>
      <vt:lpstr>Electromotive Force</vt:lpstr>
      <vt:lpstr>Calculating the Current in a Circuit – Energy Method</vt:lpstr>
      <vt:lpstr>Current – Potential Method or Kirchoff’s Voltage Rule</vt:lpstr>
      <vt:lpstr>Internal Resistance</vt:lpstr>
      <vt:lpstr>Resistance in More Complex Circuits</vt:lpstr>
      <vt:lpstr>Resistors in Parallel – Kirchoff’s Current Rule</vt:lpstr>
      <vt:lpstr>Multi-loop Circuits</vt:lpstr>
      <vt:lpstr>Multi-loop Circuits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Electromotive Force</dc:title>
  <dc:creator>Tim Greenshaw</dc:creator>
  <cp:lastModifiedBy>Tim Greenshaw</cp:lastModifiedBy>
  <cp:revision>42</cp:revision>
  <dcterms:created xsi:type="dcterms:W3CDTF">2005-10-23T16:02:01Z</dcterms:created>
  <dcterms:modified xsi:type="dcterms:W3CDTF">2010-10-18T09:29:53Z</dcterms:modified>
</cp:coreProperties>
</file>