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303" r:id="rId2"/>
    <p:sldId id="295" r:id="rId3"/>
    <p:sldId id="296" r:id="rId4"/>
    <p:sldId id="297" r:id="rId5"/>
    <p:sldId id="298" r:id="rId6"/>
    <p:sldId id="299" r:id="rId7"/>
    <p:sldId id="300" r:id="rId8"/>
    <p:sldId id="301" r:id="rId9"/>
    <p:sldId id="302" r:id="rId10"/>
  </p:sldIdLst>
  <p:sldSz cx="9906000" cy="6858000" type="A4"/>
  <p:notesSz cx="6742113" cy="971708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FF9900"/>
    <a:srgbClr val="3333FF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6622" autoAdjust="0"/>
  </p:normalViewPr>
  <p:slideViewPr>
    <p:cSldViewPr snapToGrid="0">
      <p:cViewPr varScale="1">
        <p:scale>
          <a:sx n="79" d="100"/>
          <a:sy n="79" d="100"/>
        </p:scale>
        <p:origin x="-630" y="-90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7" Type="http://schemas.openxmlformats.org/officeDocument/2006/relationships/image" Target="../media/image16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6" Type="http://schemas.openxmlformats.org/officeDocument/2006/relationships/image" Target="../media/image15.wmf"/><Relationship Id="rId5" Type="http://schemas.openxmlformats.org/officeDocument/2006/relationships/image" Target="../media/image14.wmf"/><Relationship Id="rId4" Type="http://schemas.openxmlformats.org/officeDocument/2006/relationships/image" Target="../media/image13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Relationship Id="rId4" Type="http://schemas.openxmlformats.org/officeDocument/2006/relationships/image" Target="../media/image24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6.wmf"/><Relationship Id="rId1" Type="http://schemas.openxmlformats.org/officeDocument/2006/relationships/image" Target="../media/image2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210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9525" y="0"/>
            <a:ext cx="29210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39775" y="728663"/>
            <a:ext cx="5262563" cy="36433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9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4688" y="4614863"/>
            <a:ext cx="5392737" cy="4373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139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229725"/>
            <a:ext cx="29210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39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9525" y="9229725"/>
            <a:ext cx="29210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79259127-3D4F-4E7D-A3E3-C2DB9F7DCA6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9259127-3D4F-4E7D-A3E3-C2DB9F7DCA6F}" type="slidenum">
              <a:rPr lang="en-GB" smtClean="0"/>
              <a:pPr>
                <a:defRPr/>
              </a:pPr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2691DE8-AD56-4AB4-B08B-F68F6C7CB42D}" type="slidenum">
              <a:rPr lang="en-GB" smtClean="0"/>
              <a:pPr/>
              <a:t>2</a:t>
            </a:fld>
            <a:endParaRPr lang="en-GB" smtClean="0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10AF03D-6E16-4E7C-B605-AE380C7D5EC2}" type="slidenum">
              <a:rPr lang="en-GB" smtClean="0"/>
              <a:pPr/>
              <a:t>3</a:t>
            </a:fld>
            <a:endParaRPr lang="en-GB" smtClean="0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1850A8F-2C56-43FD-B0F8-E2A61CF8C3A0}" type="slidenum">
              <a:rPr lang="en-GB" smtClean="0"/>
              <a:pPr/>
              <a:t>4</a:t>
            </a:fld>
            <a:endParaRPr lang="en-GB" smtClean="0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093D674-D9FB-4D91-9920-EBF08528695E}" type="slidenum">
              <a:rPr lang="en-GB" smtClean="0"/>
              <a:pPr/>
              <a:t>5</a:t>
            </a:fld>
            <a:endParaRPr lang="en-GB" smtClean="0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C5BEE30-A28A-46FC-B913-16D56EE4DF63}" type="slidenum">
              <a:rPr lang="en-GB" smtClean="0"/>
              <a:pPr/>
              <a:t>6</a:t>
            </a:fld>
            <a:endParaRPr lang="en-GB" smtClean="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7355B6D-BB64-4FB7-833F-73CDEEA6AE09}" type="slidenum">
              <a:rPr lang="en-GB" smtClean="0"/>
              <a:pPr/>
              <a:t>7</a:t>
            </a:fld>
            <a:endParaRPr lang="en-GB" smtClean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B852DD0-C284-43C3-86F1-63D618A41470}" type="slidenum">
              <a:rPr lang="en-GB" smtClean="0"/>
              <a:pPr/>
              <a:t>8</a:t>
            </a:fld>
            <a:endParaRPr lang="en-GB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0221C1C-942A-447D-AA9B-CE2D24639BB1}" type="slidenum">
              <a:rPr lang="en-GB" smtClean="0"/>
              <a:pPr/>
              <a:t>9</a:t>
            </a:fld>
            <a:endParaRPr lang="en-GB" smtClean="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115888"/>
            <a:ext cx="2228850" cy="6553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115888"/>
            <a:ext cx="6534150" cy="6553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533525"/>
            <a:ext cx="4381500" cy="5135563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533525"/>
            <a:ext cx="4381500" cy="5135563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95300" y="115888"/>
            <a:ext cx="8915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533525"/>
            <a:ext cx="8915400" cy="513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0" y="1384300"/>
            <a:ext cx="9424988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3333FF"/>
        </a:buClr>
        <a:buFont typeface="Arial" charset="0"/>
        <a:buChar char="■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3333FF"/>
        </a:buClr>
        <a:buFont typeface="Times New Roman" pitchFamily="18" charset="0"/>
        <a:buChar char="♦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3333FF"/>
        </a:buClr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3333FF"/>
        </a:buClr>
        <a:buFont typeface="Arial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3333FF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3333FF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3333FF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3333FF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3333FF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3" Type="http://schemas.openxmlformats.org/officeDocument/2006/relationships/notesSlide" Target="../notesSlides/notesSlide3.xml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7.bin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Relationship Id="rId9" Type="http://schemas.openxmlformats.org/officeDocument/2006/relationships/oleObject" Target="../embeddings/oleObject10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.bin"/><Relationship Id="rId3" Type="http://schemas.openxmlformats.org/officeDocument/2006/relationships/notesSlide" Target="../notesSlides/notesSlide4.xml"/><Relationship Id="rId7" Type="http://schemas.openxmlformats.org/officeDocument/2006/relationships/oleObject" Target="../embeddings/oleObject14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3.bin"/><Relationship Id="rId5" Type="http://schemas.openxmlformats.org/officeDocument/2006/relationships/oleObject" Target="../embeddings/oleObject12.bin"/><Relationship Id="rId10" Type="http://schemas.openxmlformats.org/officeDocument/2006/relationships/oleObject" Target="../embeddings/oleObject17.bin"/><Relationship Id="rId4" Type="http://schemas.openxmlformats.org/officeDocument/2006/relationships/oleObject" Target="../embeddings/oleObject11.bin"/><Relationship Id="rId9" Type="http://schemas.openxmlformats.org/officeDocument/2006/relationships/oleObject" Target="../embeddings/oleObject16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20.bin"/><Relationship Id="rId5" Type="http://schemas.openxmlformats.org/officeDocument/2006/relationships/oleObject" Target="../embeddings/oleObject19.bin"/><Relationship Id="rId4" Type="http://schemas.openxmlformats.org/officeDocument/2006/relationships/oleObject" Target="../embeddings/oleObject18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21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7" Type="http://schemas.openxmlformats.org/officeDocument/2006/relationships/oleObject" Target="../embeddings/oleObject25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4.bin"/><Relationship Id="rId5" Type="http://schemas.openxmlformats.org/officeDocument/2006/relationships/oleObject" Target="../embeddings/oleObject23.bin"/><Relationship Id="rId4" Type="http://schemas.openxmlformats.org/officeDocument/2006/relationships/oleObject" Target="../embeddings/oleObject22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7.vml"/><Relationship Id="rId5" Type="http://schemas.openxmlformats.org/officeDocument/2006/relationships/oleObject" Target="../embeddings/oleObject27.bin"/><Relationship Id="rId4" Type="http://schemas.openxmlformats.org/officeDocument/2006/relationships/oleObject" Target="../embeddings/oleObject26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Lecture 9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 smtClean="0"/>
              <a:t>In this lecture we will look at:</a:t>
            </a:r>
          </a:p>
          <a:p>
            <a:pPr lvl="1"/>
            <a:r>
              <a:rPr lang="en-GB" dirty="0" smtClean="0"/>
              <a:t>Charges and currents.</a:t>
            </a:r>
          </a:p>
          <a:p>
            <a:pPr lvl="1"/>
            <a:r>
              <a:rPr lang="en-GB" dirty="0" smtClean="0"/>
              <a:t>Current density.</a:t>
            </a:r>
          </a:p>
          <a:p>
            <a:pPr lvl="1"/>
            <a:r>
              <a:rPr lang="en-GB" dirty="0" smtClean="0"/>
              <a:t>The drift speed of charge carriers.</a:t>
            </a:r>
          </a:p>
          <a:p>
            <a:pPr lvl="1"/>
            <a:r>
              <a:rPr lang="en-GB" dirty="0" smtClean="0"/>
              <a:t>Resistance and resistivity.</a:t>
            </a:r>
          </a:p>
          <a:p>
            <a:pPr lvl="1"/>
            <a:r>
              <a:rPr lang="en-GB" dirty="0" smtClean="0"/>
              <a:t>Ohm’s Law.</a:t>
            </a:r>
          </a:p>
          <a:p>
            <a:pPr lvl="1"/>
            <a:r>
              <a:rPr lang="en-GB" dirty="0" smtClean="0"/>
              <a:t>Conduction in metals.</a:t>
            </a:r>
          </a:p>
          <a:p>
            <a:pPr lvl="1"/>
            <a:r>
              <a:rPr lang="en-GB" dirty="0" smtClean="0"/>
              <a:t>Power in electric circuits.</a:t>
            </a:r>
          </a:p>
          <a:p>
            <a:pPr lvl="1"/>
            <a:r>
              <a:rPr lang="en-GB" dirty="0" smtClean="0"/>
              <a:t>Semiconductors and superconductors.</a:t>
            </a:r>
          </a:p>
          <a:p>
            <a:pPr lvl="1"/>
            <a:endParaRPr lang="en-GB" dirty="0" smtClean="0"/>
          </a:p>
          <a:p>
            <a:pPr lvl="1"/>
            <a:endParaRPr lang="en-GB" dirty="0" smtClean="0"/>
          </a:p>
          <a:p>
            <a:pPr lvl="1"/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 smtClean="0"/>
              <a:t>After this lecture, you should be able to answer the following questions:</a:t>
            </a:r>
          </a:p>
          <a:p>
            <a:r>
              <a:rPr lang="en-GB" dirty="0" smtClean="0"/>
              <a:t>The drift speed of the electrons carrying an electric current in a copper wire is typically only about 10</a:t>
            </a:r>
            <a:r>
              <a:rPr lang="en-GB" baseline="30000" dirty="0" smtClean="0"/>
              <a:t>-3</a:t>
            </a:r>
            <a:r>
              <a:rPr lang="en-GB" dirty="0" smtClean="0"/>
              <a:t> ms</a:t>
            </a:r>
            <a:r>
              <a:rPr lang="en-GB" baseline="30000" dirty="0" smtClean="0"/>
              <a:t>-1</a:t>
            </a:r>
            <a:r>
              <a:rPr lang="en-GB" dirty="0" smtClean="0"/>
              <a:t>. Why then does a light come on almost instantaneously when the switch is depressed even though it is 5 m away from the bulb?</a:t>
            </a:r>
          </a:p>
          <a:p>
            <a:r>
              <a:rPr lang="en-GB" dirty="0" smtClean="0"/>
              <a:t>What is the difference between resistance and resistivity?</a:t>
            </a:r>
          </a:p>
          <a:p>
            <a:r>
              <a:rPr lang="en-GB" dirty="0" smtClean="0"/>
              <a:t>Give three formulae for the power dissipated in a resistor R across which there is a potential V and through which a current </a:t>
            </a:r>
            <a:r>
              <a:rPr lang="en-GB" dirty="0" err="1" smtClean="0"/>
              <a:t>i</a:t>
            </a:r>
            <a:r>
              <a:rPr lang="en-GB" dirty="0" smtClean="0"/>
              <a:t> is flowing.</a:t>
            </a:r>
          </a:p>
          <a:p>
            <a:endParaRPr lang="en-GB" dirty="0" smtClean="0"/>
          </a:p>
          <a:p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Charges and Currents</a:t>
            </a:r>
          </a:p>
        </p:txBody>
      </p:sp>
      <p:sp>
        <p:nvSpPr>
          <p:cNvPr id="1031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GB" sz="2000" dirty="0" smtClean="0"/>
              <a:t>Move from consideration of electrostatics to study of electric currents and their effects.</a:t>
            </a:r>
          </a:p>
          <a:p>
            <a:pPr eaLnBrk="1" hangingPunct="1"/>
            <a:r>
              <a:rPr lang="en-GB" sz="2000" dirty="0" smtClean="0"/>
              <a:t>Consider first steady (“direct”) currents.</a:t>
            </a:r>
          </a:p>
          <a:p>
            <a:pPr eaLnBrk="1" hangingPunct="1"/>
            <a:r>
              <a:rPr lang="en-GB" sz="2000" dirty="0" smtClean="0"/>
              <a:t>For current to flow must be a net flow of charge.</a:t>
            </a:r>
          </a:p>
          <a:p>
            <a:pPr eaLnBrk="1" hangingPunct="1"/>
            <a:r>
              <a:rPr lang="en-GB" sz="2000" dirty="0" smtClean="0"/>
              <a:t>Electrons in an isolated loop of copper wire travel at about 10</a:t>
            </a:r>
            <a:r>
              <a:rPr lang="en-GB" sz="2000" baseline="30000" dirty="0" smtClean="0"/>
              <a:t>6</a:t>
            </a:r>
            <a:r>
              <a:rPr lang="en-GB" sz="2000" dirty="0" smtClean="0"/>
              <a:t> ms</a:t>
            </a:r>
            <a:r>
              <a:rPr lang="en-GB" sz="2000" baseline="30000" dirty="0" smtClean="0">
                <a:latin typeface="Symbol" pitchFamily="18" charset="2"/>
              </a:rPr>
              <a:t>-</a:t>
            </a:r>
            <a:r>
              <a:rPr lang="en-GB" sz="2000" baseline="30000" dirty="0" smtClean="0"/>
              <a:t>1</a:t>
            </a:r>
            <a:r>
              <a:rPr lang="en-GB" sz="2000" dirty="0" smtClean="0"/>
              <a:t>, but no net flow of electrons, so no current.</a:t>
            </a:r>
          </a:p>
        </p:txBody>
      </p:sp>
      <p:sp>
        <p:nvSpPr>
          <p:cNvPr id="1032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en-GB" sz="2000" dirty="0" smtClean="0"/>
              <a:t>Add battery to produce current:</a:t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endParaRPr lang="en-GB" sz="2000" dirty="0" smtClean="0"/>
          </a:p>
          <a:p>
            <a:pPr eaLnBrk="1" hangingPunct="1"/>
            <a:r>
              <a:rPr lang="en-GB" sz="2000" dirty="0" smtClean="0"/>
              <a:t>Charges move because electric field, E, established in copper and charges (electrons) feel force, F = Eq.</a:t>
            </a:r>
          </a:p>
          <a:p>
            <a:pPr eaLnBrk="1" hangingPunct="1"/>
            <a:r>
              <a:rPr lang="en-GB" sz="2000" dirty="0" smtClean="0"/>
              <a:t>Current through plane</a:t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endParaRPr lang="en-GB" sz="2000" dirty="0" smtClean="0"/>
          </a:p>
          <a:p>
            <a:pPr eaLnBrk="1" hangingPunct="1"/>
            <a:r>
              <a:rPr lang="en-GB" sz="2000" dirty="0" smtClean="0"/>
              <a:t>If </a:t>
            </a:r>
            <a:r>
              <a:rPr lang="en-GB" sz="2000" dirty="0" err="1" smtClean="0"/>
              <a:t>i</a:t>
            </a:r>
            <a:r>
              <a:rPr lang="en-GB" sz="2000" dirty="0" smtClean="0"/>
              <a:t> constant, </a:t>
            </a:r>
            <a:r>
              <a:rPr lang="en-GB" sz="2000" dirty="0" err="1" smtClean="0"/>
              <a:t>i</a:t>
            </a:r>
            <a:r>
              <a:rPr lang="en-GB" sz="2000" dirty="0" smtClean="0"/>
              <a:t> = q</a:t>
            </a:r>
            <a:r>
              <a:rPr lang="en-GB" sz="2000" baseline="30000" dirty="0" smtClean="0"/>
              <a:t> </a:t>
            </a:r>
            <a:r>
              <a:rPr lang="en-GB" sz="2000" dirty="0" smtClean="0"/>
              <a:t>/</a:t>
            </a:r>
            <a:r>
              <a:rPr lang="en-GB" sz="2000" baseline="30000" dirty="0" smtClean="0"/>
              <a:t> </a:t>
            </a:r>
            <a:r>
              <a:rPr lang="en-GB" sz="2000" dirty="0" smtClean="0"/>
              <a:t>t            [9.2]</a:t>
            </a:r>
          </a:p>
          <a:p>
            <a:pPr eaLnBrk="1" hangingPunct="1"/>
            <a:r>
              <a:rPr lang="en-GB" sz="2000" dirty="0" smtClean="0"/>
              <a:t>Charge from current through:</a:t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endParaRPr lang="en-GB" sz="2000" dirty="0" smtClean="0"/>
          </a:p>
          <a:p>
            <a:pPr eaLnBrk="1" hangingPunct="1"/>
            <a:r>
              <a:rPr lang="en-GB" sz="2000" dirty="0" smtClean="0"/>
              <a:t>If </a:t>
            </a:r>
            <a:r>
              <a:rPr lang="en-GB" sz="2000" dirty="0" err="1" smtClean="0"/>
              <a:t>i</a:t>
            </a:r>
            <a:r>
              <a:rPr lang="en-GB" sz="2000" dirty="0" smtClean="0"/>
              <a:t> constant, q = </a:t>
            </a:r>
            <a:r>
              <a:rPr lang="en-GB" sz="2000" dirty="0" err="1" smtClean="0"/>
              <a:t>i</a:t>
            </a:r>
            <a:r>
              <a:rPr lang="en-GB" sz="2000" baseline="30000" dirty="0" smtClean="0"/>
              <a:t> </a:t>
            </a:r>
            <a:r>
              <a:rPr lang="en-GB" sz="2000" dirty="0" smtClean="0"/>
              <a:t>t            [9.4]</a:t>
            </a:r>
          </a:p>
        </p:txBody>
      </p:sp>
      <p:grpSp>
        <p:nvGrpSpPr>
          <p:cNvPr id="1033" name="Group 8"/>
          <p:cNvGrpSpPr>
            <a:grpSpLocks/>
          </p:cNvGrpSpPr>
          <p:nvPr/>
        </p:nvGrpSpPr>
        <p:grpSpPr bwMode="auto">
          <a:xfrm>
            <a:off x="1755775" y="5357813"/>
            <a:ext cx="1482725" cy="749300"/>
            <a:chOff x="1124" y="3267"/>
            <a:chExt cx="934" cy="472"/>
          </a:xfrm>
        </p:grpSpPr>
        <p:sp>
          <p:nvSpPr>
            <p:cNvPr id="1043" name="AutoShape 6"/>
            <p:cNvSpPr>
              <a:spLocks noChangeArrowheads="1"/>
            </p:cNvSpPr>
            <p:nvPr/>
          </p:nvSpPr>
          <p:spPr bwMode="auto">
            <a:xfrm>
              <a:off x="1124" y="3267"/>
              <a:ext cx="934" cy="472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4" name="AutoShape 7"/>
            <p:cNvSpPr>
              <a:spLocks noChangeAspect="1" noChangeArrowheads="1"/>
            </p:cNvSpPr>
            <p:nvPr/>
          </p:nvSpPr>
          <p:spPr bwMode="auto">
            <a:xfrm>
              <a:off x="1172" y="3317"/>
              <a:ext cx="835" cy="379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34" name="Group 21"/>
          <p:cNvGrpSpPr>
            <a:grpSpLocks/>
          </p:cNvGrpSpPr>
          <p:nvPr/>
        </p:nvGrpSpPr>
        <p:grpSpPr bwMode="auto">
          <a:xfrm>
            <a:off x="5981700" y="1809750"/>
            <a:ext cx="1814513" cy="1312863"/>
            <a:chOff x="3768" y="1301"/>
            <a:chExt cx="1143" cy="827"/>
          </a:xfrm>
        </p:grpSpPr>
        <p:grpSp>
          <p:nvGrpSpPr>
            <p:cNvPr id="1035" name="Group 9"/>
            <p:cNvGrpSpPr>
              <a:grpSpLocks/>
            </p:cNvGrpSpPr>
            <p:nvPr/>
          </p:nvGrpSpPr>
          <p:grpSpPr bwMode="auto">
            <a:xfrm>
              <a:off x="3977" y="1574"/>
              <a:ext cx="934" cy="472"/>
              <a:chOff x="1124" y="3267"/>
              <a:chExt cx="934" cy="472"/>
            </a:xfrm>
          </p:grpSpPr>
          <p:sp>
            <p:nvSpPr>
              <p:cNvPr id="1041" name="AutoShape 10"/>
              <p:cNvSpPr>
                <a:spLocks noChangeArrowheads="1"/>
              </p:cNvSpPr>
              <p:nvPr/>
            </p:nvSpPr>
            <p:spPr bwMode="auto">
              <a:xfrm>
                <a:off x="1124" y="3267"/>
                <a:ext cx="934" cy="472"/>
              </a:xfrm>
              <a:prstGeom prst="roundRect">
                <a:avLst>
                  <a:gd name="adj" fmla="val 16667"/>
                </a:avLst>
              </a:prstGeom>
              <a:solidFill>
                <a:srgbClr val="FF99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2" name="AutoShape 11"/>
              <p:cNvSpPr>
                <a:spLocks noChangeAspect="1" noChangeArrowheads="1"/>
              </p:cNvSpPr>
              <p:nvPr/>
            </p:nvSpPr>
            <p:spPr bwMode="auto">
              <a:xfrm>
                <a:off x="1172" y="3317"/>
                <a:ext cx="835" cy="379"/>
              </a:xfrm>
              <a:prstGeom prst="roundRect">
                <a:avLst>
                  <a:gd name="adj" fmla="val 16667"/>
                </a:avLst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036" name="Rectangle 12"/>
            <p:cNvSpPr>
              <a:spLocks noChangeArrowheads="1"/>
            </p:cNvSpPr>
            <p:nvPr/>
          </p:nvSpPr>
          <p:spPr bwMode="auto">
            <a:xfrm>
              <a:off x="4241" y="1902"/>
              <a:ext cx="453" cy="22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GB"/>
                <a:t>+     </a:t>
              </a:r>
              <a:r>
                <a:rPr lang="en-GB">
                  <a:latin typeface="Symbol" pitchFamily="18" charset="2"/>
                </a:rPr>
                <a:t>-</a:t>
              </a:r>
            </a:p>
          </p:txBody>
        </p:sp>
        <p:sp>
          <p:nvSpPr>
            <p:cNvPr id="1037" name="Line 14"/>
            <p:cNvSpPr>
              <a:spLocks noChangeShapeType="1"/>
            </p:cNvSpPr>
            <p:nvPr/>
          </p:nvSpPr>
          <p:spPr bwMode="auto">
            <a:xfrm flipV="1">
              <a:off x="3917" y="1658"/>
              <a:ext cx="0" cy="29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38" name="Text Box 15"/>
            <p:cNvSpPr txBox="1">
              <a:spLocks noChangeArrowheads="1"/>
            </p:cNvSpPr>
            <p:nvPr/>
          </p:nvSpPr>
          <p:spPr bwMode="auto">
            <a:xfrm>
              <a:off x="3768" y="1680"/>
              <a:ext cx="16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/>
                <a:t>i</a:t>
              </a:r>
            </a:p>
          </p:txBody>
        </p:sp>
        <p:sp>
          <p:nvSpPr>
            <p:cNvPr id="1039" name="Line 17"/>
            <p:cNvSpPr>
              <a:spLocks noChangeShapeType="1"/>
            </p:cNvSpPr>
            <p:nvPr/>
          </p:nvSpPr>
          <p:spPr bwMode="auto">
            <a:xfrm>
              <a:off x="4249" y="1469"/>
              <a:ext cx="0" cy="25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40" name="Text Box 19"/>
            <p:cNvSpPr txBox="1">
              <a:spLocks noChangeArrowheads="1"/>
            </p:cNvSpPr>
            <p:nvPr/>
          </p:nvSpPr>
          <p:spPr bwMode="auto">
            <a:xfrm>
              <a:off x="4132" y="1668"/>
              <a:ext cx="23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/>
                <a:t>A</a:t>
              </a:r>
            </a:p>
          </p:txBody>
        </p:sp>
        <p:graphicFrame>
          <p:nvGraphicFramePr>
            <p:cNvPr id="1029" name="Object 20"/>
            <p:cNvGraphicFramePr>
              <a:graphicFrameLocks noChangeAspect="1"/>
            </p:cNvGraphicFramePr>
            <p:nvPr/>
          </p:nvGraphicFramePr>
          <p:xfrm>
            <a:off x="4174" y="1301"/>
            <a:ext cx="184" cy="152"/>
          </p:xfrm>
          <a:graphic>
            <a:graphicData uri="http://schemas.openxmlformats.org/presentationml/2006/ole">
              <p:oleObj spid="_x0000_s1029" name="Equation" r:id="rId4" imgW="291960" imgH="241200" progId="Equation.DSMT4">
                <p:embed/>
              </p:oleObj>
            </a:graphicData>
          </a:graphic>
        </p:graphicFrame>
      </p:grpSp>
      <p:graphicFrame>
        <p:nvGraphicFramePr>
          <p:cNvPr id="1026" name="Object 22"/>
          <p:cNvGraphicFramePr>
            <a:graphicFrameLocks noChangeAspect="1"/>
          </p:cNvGraphicFramePr>
          <p:nvPr/>
        </p:nvGraphicFramePr>
        <p:xfrm>
          <a:off x="7745413" y="4194175"/>
          <a:ext cx="1384300" cy="304800"/>
        </p:xfrm>
        <a:graphic>
          <a:graphicData uri="http://schemas.openxmlformats.org/presentationml/2006/ole">
            <p:oleObj spid="_x0000_s1026" name="Equation" r:id="rId5" imgW="1384200" imgH="304560" progId="Equation.DSMT4">
              <p:embed/>
            </p:oleObj>
          </a:graphicData>
        </a:graphic>
      </p:graphicFrame>
      <p:graphicFrame>
        <p:nvGraphicFramePr>
          <p:cNvPr id="1027" name="Object 23"/>
          <p:cNvGraphicFramePr>
            <a:graphicFrameLocks noChangeAspect="1"/>
          </p:cNvGraphicFramePr>
          <p:nvPr/>
        </p:nvGraphicFramePr>
        <p:xfrm>
          <a:off x="5449888" y="4432300"/>
          <a:ext cx="1930400" cy="609600"/>
        </p:xfrm>
        <a:graphic>
          <a:graphicData uri="http://schemas.openxmlformats.org/presentationml/2006/ole">
            <p:oleObj spid="_x0000_s1027" name="Equation" r:id="rId6" imgW="1930320" imgH="609480" progId="Equation.DSMT4">
              <p:embed/>
            </p:oleObj>
          </a:graphicData>
        </a:graphic>
      </p:graphicFrame>
      <p:graphicFrame>
        <p:nvGraphicFramePr>
          <p:cNvPr id="1028" name="Object 24"/>
          <p:cNvGraphicFramePr>
            <a:graphicFrameLocks noChangeAspect="1"/>
          </p:cNvGraphicFramePr>
          <p:nvPr/>
        </p:nvGraphicFramePr>
        <p:xfrm>
          <a:off x="5445125" y="5791200"/>
          <a:ext cx="2832100" cy="736600"/>
        </p:xfrm>
        <a:graphic>
          <a:graphicData uri="http://schemas.openxmlformats.org/presentationml/2006/ole">
            <p:oleObj spid="_x0000_s1028" name="Equation" r:id="rId7" imgW="2831760" imgH="73656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Current Density and Drift Speed of Charge Carriers</a:t>
            </a:r>
          </a:p>
        </p:txBody>
      </p:sp>
      <p:sp>
        <p:nvSpPr>
          <p:cNvPr id="2057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GB" sz="2000" dirty="0" smtClean="0"/>
              <a:t>Unit of current is ampere (A = C</a:t>
            </a:r>
            <a:r>
              <a:rPr lang="en-GB" sz="2000" baseline="30000" dirty="0" smtClean="0"/>
              <a:t> </a:t>
            </a:r>
            <a:r>
              <a:rPr lang="en-GB" sz="2000" dirty="0" smtClean="0"/>
              <a:t>s</a:t>
            </a:r>
            <a:r>
              <a:rPr lang="en-GB" sz="2000" baseline="30000" dirty="0" smtClean="0">
                <a:latin typeface="Symbol" pitchFamily="18" charset="2"/>
              </a:rPr>
              <a:t>-</a:t>
            </a:r>
            <a:r>
              <a:rPr lang="en-GB" sz="2000" baseline="30000" dirty="0" smtClean="0"/>
              <a:t>1</a:t>
            </a:r>
            <a:r>
              <a:rPr lang="en-GB" sz="2000" dirty="0" smtClean="0"/>
              <a:t>).</a:t>
            </a:r>
          </a:p>
          <a:p>
            <a:pPr eaLnBrk="1" hangingPunct="1"/>
            <a:r>
              <a:rPr lang="en-GB" sz="2000" dirty="0" smtClean="0"/>
              <a:t>Current direction taken to be direction in which +</a:t>
            </a:r>
            <a:r>
              <a:rPr lang="en-GB" sz="2000" dirty="0" err="1" smtClean="0"/>
              <a:t>ive</a:t>
            </a:r>
            <a:r>
              <a:rPr lang="en-GB" sz="2000" dirty="0" smtClean="0"/>
              <a:t> charge travels.</a:t>
            </a:r>
          </a:p>
          <a:p>
            <a:pPr eaLnBrk="1" hangingPunct="1"/>
            <a:r>
              <a:rPr lang="en-GB" sz="2000" dirty="0" smtClean="0"/>
              <a:t>Arrows often used to indicate current direction, but current is scalar, not vector quantity.</a:t>
            </a:r>
          </a:p>
          <a:p>
            <a:pPr eaLnBrk="1" hangingPunct="1"/>
            <a:r>
              <a:rPr lang="en-GB" sz="2000" dirty="0" smtClean="0"/>
              <a:t>Current density    is vector quantity with direction given by that of the velocity of the moving +</a:t>
            </a:r>
            <a:r>
              <a:rPr lang="en-GB" sz="2000" dirty="0" err="1" smtClean="0"/>
              <a:t>ive</a:t>
            </a:r>
            <a:r>
              <a:rPr lang="en-GB" sz="2000" dirty="0" smtClean="0"/>
              <a:t> charges (or opposite to direction of velocity of –</a:t>
            </a:r>
            <a:r>
              <a:rPr lang="en-GB" sz="2000" dirty="0" err="1" smtClean="0"/>
              <a:t>ive</a:t>
            </a:r>
            <a:r>
              <a:rPr lang="en-GB" sz="2000" dirty="0" smtClean="0"/>
              <a:t> charges).</a:t>
            </a:r>
          </a:p>
          <a:p>
            <a:pPr eaLnBrk="1" hangingPunct="1"/>
            <a:r>
              <a:rPr lang="en-GB" sz="2000" dirty="0" smtClean="0"/>
              <a:t>Magnitude of     is current per unit area. </a:t>
            </a:r>
          </a:p>
          <a:p>
            <a:pPr eaLnBrk="1" hangingPunct="1"/>
            <a:r>
              <a:rPr lang="en-GB" sz="2000" dirty="0" smtClean="0"/>
              <a:t>Units of current density, A</a:t>
            </a:r>
            <a:r>
              <a:rPr lang="en-GB" sz="2000" baseline="30000" dirty="0" smtClean="0"/>
              <a:t> </a:t>
            </a:r>
            <a:r>
              <a:rPr lang="en-GB" sz="2000" dirty="0" smtClean="0"/>
              <a:t>m</a:t>
            </a:r>
            <a:r>
              <a:rPr lang="en-GB" sz="2000" baseline="30000" dirty="0" smtClean="0">
                <a:latin typeface="Symbol" pitchFamily="18" charset="2"/>
              </a:rPr>
              <a:t>-</a:t>
            </a:r>
            <a:r>
              <a:rPr lang="en-GB" sz="2000" baseline="30000" dirty="0" smtClean="0"/>
              <a:t>2</a:t>
            </a:r>
            <a:r>
              <a:rPr lang="en-GB" sz="2000" dirty="0" smtClean="0"/>
              <a:t>.</a:t>
            </a:r>
          </a:p>
        </p:txBody>
      </p:sp>
      <p:sp>
        <p:nvSpPr>
          <p:cNvPr id="2058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5029200" y="1533525"/>
            <a:ext cx="4673600" cy="5135563"/>
          </a:xfrm>
        </p:spPr>
        <p:txBody>
          <a:bodyPr/>
          <a:lstStyle/>
          <a:p>
            <a:pPr eaLnBrk="1" hangingPunct="1"/>
            <a:r>
              <a:rPr lang="en-GB" sz="2000" dirty="0" smtClean="0"/>
              <a:t>Hence calculate current from current density:</a:t>
            </a:r>
          </a:p>
          <a:p>
            <a:pPr eaLnBrk="1" hangingPunct="1"/>
            <a:r>
              <a:rPr lang="en-GB" sz="2000" dirty="0" smtClean="0"/>
              <a:t>If current is uniform and perpendicular to area A, J = </a:t>
            </a:r>
            <a:r>
              <a:rPr lang="en-GB" sz="2000" dirty="0" err="1" smtClean="0"/>
              <a:t>i</a:t>
            </a:r>
            <a:r>
              <a:rPr lang="en-GB" sz="2000" dirty="0" smtClean="0"/>
              <a:t>/A            [9.6]</a:t>
            </a:r>
          </a:p>
          <a:p>
            <a:pPr eaLnBrk="1" hangingPunct="1"/>
            <a:r>
              <a:rPr lang="en-GB" sz="2000" dirty="0" smtClean="0"/>
              <a:t>In metals, current is due to drift of electrons.</a:t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endParaRPr lang="en-GB" sz="2000" dirty="0" smtClean="0"/>
          </a:p>
          <a:p>
            <a:pPr eaLnBrk="1" hangingPunct="1"/>
            <a:r>
              <a:rPr lang="en-GB" sz="2000" dirty="0" smtClean="0"/>
              <a:t>If there are n charge carriers per unit volume, sum of charge of carriers in length L is q = </a:t>
            </a:r>
            <a:r>
              <a:rPr lang="en-GB" sz="2000" dirty="0" err="1" smtClean="0"/>
              <a:t>nALe</a:t>
            </a:r>
            <a:r>
              <a:rPr lang="en-GB" sz="2000" dirty="0" smtClean="0"/>
              <a:t>.</a:t>
            </a:r>
          </a:p>
          <a:p>
            <a:pPr eaLnBrk="1" hangingPunct="1"/>
            <a:r>
              <a:rPr lang="en-GB" sz="2000" dirty="0" smtClean="0"/>
              <a:t>This moves through plane in wire in time t = L/</a:t>
            </a:r>
            <a:r>
              <a:rPr lang="en-GB" sz="2000" dirty="0" err="1" smtClean="0"/>
              <a:t>v</a:t>
            </a:r>
            <a:r>
              <a:rPr lang="en-GB" sz="2000" baseline="-25000" dirty="0" err="1" smtClean="0"/>
              <a:t>d</a:t>
            </a:r>
            <a:r>
              <a:rPr lang="en-GB" sz="2000" dirty="0" smtClean="0"/>
              <a:t>.</a:t>
            </a:r>
          </a:p>
          <a:p>
            <a:pPr eaLnBrk="1" hangingPunct="1"/>
            <a:r>
              <a:rPr lang="en-GB" sz="2000" dirty="0" smtClean="0"/>
              <a:t>Hence </a:t>
            </a:r>
            <a:r>
              <a:rPr lang="en-GB" sz="2000" dirty="0" err="1" smtClean="0"/>
              <a:t>i</a:t>
            </a:r>
            <a:r>
              <a:rPr lang="en-GB" sz="2000" dirty="0" smtClean="0"/>
              <a:t> = q/t = </a:t>
            </a:r>
            <a:r>
              <a:rPr lang="en-GB" sz="2000" dirty="0" err="1" smtClean="0"/>
              <a:t>nAv</a:t>
            </a:r>
            <a:r>
              <a:rPr lang="en-GB" sz="2000" baseline="-25000" dirty="0" err="1" smtClean="0"/>
              <a:t>d</a:t>
            </a:r>
            <a:r>
              <a:rPr lang="en-GB" dirty="0" err="1" smtClean="0"/>
              <a:t>e</a:t>
            </a:r>
            <a:r>
              <a:rPr lang="en-GB" dirty="0" smtClean="0"/>
              <a:t>.</a:t>
            </a:r>
            <a:endParaRPr lang="en-GB" sz="2000" dirty="0" smtClean="0"/>
          </a:p>
        </p:txBody>
      </p:sp>
      <p:graphicFrame>
        <p:nvGraphicFramePr>
          <p:cNvPr id="2050" name="Object 6"/>
          <p:cNvGraphicFramePr>
            <a:graphicFrameLocks noChangeAspect="1"/>
          </p:cNvGraphicFramePr>
          <p:nvPr/>
        </p:nvGraphicFramePr>
        <p:xfrm>
          <a:off x="2378075" y="5480050"/>
          <a:ext cx="165100" cy="292100"/>
        </p:xfrm>
        <a:graphic>
          <a:graphicData uri="http://schemas.openxmlformats.org/presentationml/2006/ole">
            <p:oleObj spid="_x0000_s2050" name="Equation" r:id="rId4" imgW="164880" imgH="291960" progId="Equation.DSMT4">
              <p:embed/>
            </p:oleObj>
          </a:graphicData>
        </a:graphic>
      </p:graphicFrame>
      <p:graphicFrame>
        <p:nvGraphicFramePr>
          <p:cNvPr id="2051" name="Object 7"/>
          <p:cNvGraphicFramePr>
            <a:graphicFrameLocks noChangeAspect="1"/>
          </p:cNvGraphicFramePr>
          <p:nvPr/>
        </p:nvGraphicFramePr>
        <p:xfrm>
          <a:off x="2536825" y="3894138"/>
          <a:ext cx="165100" cy="292100"/>
        </p:xfrm>
        <a:graphic>
          <a:graphicData uri="http://schemas.openxmlformats.org/presentationml/2006/ole">
            <p:oleObj spid="_x0000_s2051" name="Equation" r:id="rId5" imgW="164880" imgH="291960" progId="Equation.DSMT4">
              <p:embed/>
            </p:oleObj>
          </a:graphicData>
        </a:graphic>
      </p:graphicFrame>
      <p:graphicFrame>
        <p:nvGraphicFramePr>
          <p:cNvPr id="2052" name="Object 8"/>
          <p:cNvGraphicFramePr>
            <a:graphicFrameLocks noChangeAspect="1"/>
          </p:cNvGraphicFramePr>
          <p:nvPr/>
        </p:nvGraphicFramePr>
        <p:xfrm>
          <a:off x="6343650" y="1851025"/>
          <a:ext cx="2311400" cy="431800"/>
        </p:xfrm>
        <a:graphic>
          <a:graphicData uri="http://schemas.openxmlformats.org/presentationml/2006/ole">
            <p:oleObj spid="_x0000_s2052" name="Equation" r:id="rId6" imgW="2311200" imgH="431640" progId="Equation.DSMT4">
              <p:embed/>
            </p:oleObj>
          </a:graphicData>
        </a:graphic>
      </p:graphicFrame>
      <p:grpSp>
        <p:nvGrpSpPr>
          <p:cNvPr id="2059" name="Group 31"/>
          <p:cNvGrpSpPr>
            <a:grpSpLocks/>
          </p:cNvGrpSpPr>
          <p:nvPr/>
        </p:nvGrpSpPr>
        <p:grpSpPr bwMode="auto">
          <a:xfrm>
            <a:off x="6572250" y="3141663"/>
            <a:ext cx="2647950" cy="1708150"/>
            <a:chOff x="4140" y="1979"/>
            <a:chExt cx="1668" cy="1076"/>
          </a:xfrm>
        </p:grpSpPr>
        <p:sp>
          <p:nvSpPr>
            <p:cNvPr id="2060" name="Rectangle 30"/>
            <p:cNvSpPr>
              <a:spLocks noChangeArrowheads="1"/>
            </p:cNvSpPr>
            <p:nvPr/>
          </p:nvSpPr>
          <p:spPr bwMode="auto">
            <a:xfrm>
              <a:off x="4140" y="2268"/>
              <a:ext cx="1668" cy="270"/>
            </a:xfrm>
            <a:prstGeom prst="rect">
              <a:avLst/>
            </a:prstGeom>
            <a:solidFill>
              <a:srgbClr val="FF99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061" name="Group 29"/>
            <p:cNvGrpSpPr>
              <a:grpSpLocks/>
            </p:cNvGrpSpPr>
            <p:nvPr/>
          </p:nvGrpSpPr>
          <p:grpSpPr bwMode="auto">
            <a:xfrm>
              <a:off x="4141" y="1979"/>
              <a:ext cx="1664" cy="1076"/>
              <a:chOff x="3691" y="2059"/>
              <a:chExt cx="1664" cy="1076"/>
            </a:xfrm>
          </p:grpSpPr>
          <p:grpSp>
            <p:nvGrpSpPr>
              <p:cNvPr id="2062" name="Group 20"/>
              <p:cNvGrpSpPr>
                <a:grpSpLocks/>
              </p:cNvGrpSpPr>
              <p:nvPr/>
            </p:nvGrpSpPr>
            <p:grpSpPr bwMode="auto">
              <a:xfrm>
                <a:off x="3691" y="2059"/>
                <a:ext cx="1664" cy="1076"/>
                <a:chOff x="3581" y="2938"/>
                <a:chExt cx="1664" cy="1076"/>
              </a:xfrm>
            </p:grpSpPr>
            <p:sp>
              <p:nvSpPr>
                <p:cNvPr id="2071" name="Line 10"/>
                <p:cNvSpPr>
                  <a:spLocks noChangeShapeType="1"/>
                </p:cNvSpPr>
                <p:nvPr/>
              </p:nvSpPr>
              <p:spPr bwMode="auto">
                <a:xfrm>
                  <a:off x="3581" y="3226"/>
                  <a:ext cx="1661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072" name="Line 11"/>
                <p:cNvSpPr>
                  <a:spLocks noChangeShapeType="1"/>
                </p:cNvSpPr>
                <p:nvPr/>
              </p:nvSpPr>
              <p:spPr bwMode="auto">
                <a:xfrm>
                  <a:off x="3584" y="3499"/>
                  <a:ext cx="1661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073" name="Line 12"/>
                <p:cNvSpPr>
                  <a:spLocks noChangeShapeType="1"/>
                </p:cNvSpPr>
                <p:nvPr/>
              </p:nvSpPr>
              <p:spPr bwMode="auto">
                <a:xfrm>
                  <a:off x="3811" y="3149"/>
                  <a:ext cx="1191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 type="triangle" w="med" len="med"/>
                  <a:tailEnd type="triangle" w="med" len="med"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074" name="Text Box 13"/>
                <p:cNvSpPr txBox="1">
                  <a:spLocks noChangeArrowheads="1"/>
                </p:cNvSpPr>
                <p:nvPr/>
              </p:nvSpPr>
              <p:spPr bwMode="auto">
                <a:xfrm>
                  <a:off x="4312" y="2938"/>
                  <a:ext cx="214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GB"/>
                    <a:t>L</a:t>
                  </a:r>
                </a:p>
              </p:txBody>
            </p:sp>
            <p:sp>
              <p:nvSpPr>
                <p:cNvPr id="2075" name="Line 14"/>
                <p:cNvSpPr>
                  <a:spLocks noChangeShapeType="1"/>
                </p:cNvSpPr>
                <p:nvPr/>
              </p:nvSpPr>
              <p:spPr bwMode="auto">
                <a:xfrm flipH="1">
                  <a:off x="3815" y="3607"/>
                  <a:ext cx="979" cy="0"/>
                </a:xfrm>
                <a:prstGeom prst="line">
                  <a:avLst/>
                </a:prstGeom>
                <a:noFill/>
                <a:ln w="38100">
                  <a:solidFill>
                    <a:srgbClr val="3333FF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graphicFrame>
              <p:nvGraphicFramePr>
                <p:cNvPr id="2053" name="Object 15"/>
                <p:cNvGraphicFramePr>
                  <a:graphicFrameLocks noChangeAspect="1"/>
                </p:cNvGraphicFramePr>
                <p:nvPr/>
              </p:nvGraphicFramePr>
              <p:xfrm>
                <a:off x="4817" y="3498"/>
                <a:ext cx="128" cy="176"/>
              </p:xfrm>
              <a:graphic>
                <a:graphicData uri="http://schemas.openxmlformats.org/presentationml/2006/ole">
                  <p:oleObj spid="_x0000_s2053" name="Equation" r:id="rId7" imgW="203040" imgH="279360" progId="Equation.DSMT4">
                    <p:embed/>
                  </p:oleObj>
                </a:graphicData>
              </a:graphic>
            </p:graphicFrame>
            <p:sp>
              <p:nvSpPr>
                <p:cNvPr id="2076" name="Line 16"/>
                <p:cNvSpPr>
                  <a:spLocks noChangeShapeType="1"/>
                </p:cNvSpPr>
                <p:nvPr/>
              </p:nvSpPr>
              <p:spPr bwMode="auto">
                <a:xfrm flipH="1">
                  <a:off x="4266" y="3764"/>
                  <a:ext cx="528" cy="0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graphicFrame>
              <p:nvGraphicFramePr>
                <p:cNvPr id="2054" name="Object 17"/>
                <p:cNvGraphicFramePr>
                  <a:graphicFrameLocks noChangeAspect="1"/>
                </p:cNvGraphicFramePr>
                <p:nvPr/>
              </p:nvGraphicFramePr>
              <p:xfrm>
                <a:off x="4830" y="3655"/>
                <a:ext cx="168" cy="208"/>
              </p:xfrm>
              <a:graphic>
                <a:graphicData uri="http://schemas.openxmlformats.org/presentationml/2006/ole">
                  <p:oleObj spid="_x0000_s2054" name="Equation" r:id="rId8" imgW="266400" imgH="330120" progId="Equation.DSMT4">
                    <p:embed/>
                  </p:oleObj>
                </a:graphicData>
              </a:graphic>
            </p:graphicFrame>
            <p:sp>
              <p:nvSpPr>
                <p:cNvPr id="2077" name="Line 18"/>
                <p:cNvSpPr>
                  <a:spLocks noChangeShapeType="1"/>
                </p:cNvSpPr>
                <p:nvPr/>
              </p:nvSpPr>
              <p:spPr bwMode="auto">
                <a:xfrm flipH="1">
                  <a:off x="4074" y="3937"/>
                  <a:ext cx="720" cy="0"/>
                </a:xfrm>
                <a:prstGeom prst="line">
                  <a:avLst/>
                </a:prstGeom>
                <a:noFill/>
                <a:ln w="38100">
                  <a:solidFill>
                    <a:srgbClr val="33CC33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graphicFrame>
              <p:nvGraphicFramePr>
                <p:cNvPr id="2055" name="Object 19"/>
                <p:cNvGraphicFramePr>
                  <a:graphicFrameLocks noChangeAspect="1"/>
                </p:cNvGraphicFramePr>
                <p:nvPr/>
              </p:nvGraphicFramePr>
              <p:xfrm>
                <a:off x="4825" y="3830"/>
                <a:ext cx="104" cy="184"/>
              </p:xfrm>
              <a:graphic>
                <a:graphicData uri="http://schemas.openxmlformats.org/presentationml/2006/ole">
                  <p:oleObj spid="_x0000_s2055" name="Equation" r:id="rId9" imgW="164880" imgH="291960" progId="Equation.DSMT4">
                    <p:embed/>
                  </p:oleObj>
                </a:graphicData>
              </a:graphic>
            </p:graphicFrame>
          </p:grpSp>
          <p:grpSp>
            <p:nvGrpSpPr>
              <p:cNvPr id="2063" name="Group 28"/>
              <p:cNvGrpSpPr>
                <a:grpSpLocks/>
              </p:cNvGrpSpPr>
              <p:nvPr/>
            </p:nvGrpSpPr>
            <p:grpSpPr bwMode="auto">
              <a:xfrm>
                <a:off x="3759" y="2353"/>
                <a:ext cx="1582" cy="253"/>
                <a:chOff x="3759" y="2363"/>
                <a:chExt cx="1582" cy="253"/>
              </a:xfrm>
            </p:grpSpPr>
            <p:sp>
              <p:nvSpPr>
                <p:cNvPr id="2064" name="Oval 21"/>
                <p:cNvSpPr>
                  <a:spLocks noChangeArrowheads="1"/>
                </p:cNvSpPr>
                <p:nvPr/>
              </p:nvSpPr>
              <p:spPr bwMode="auto">
                <a:xfrm>
                  <a:off x="3974" y="2363"/>
                  <a:ext cx="154" cy="154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GB"/>
                    <a:t>+</a:t>
                  </a:r>
                </a:p>
              </p:txBody>
            </p:sp>
            <p:sp>
              <p:nvSpPr>
                <p:cNvPr id="2065" name="Oval 22"/>
                <p:cNvSpPr>
                  <a:spLocks noChangeArrowheads="1"/>
                </p:cNvSpPr>
                <p:nvPr/>
              </p:nvSpPr>
              <p:spPr bwMode="auto">
                <a:xfrm>
                  <a:off x="4217" y="2436"/>
                  <a:ext cx="154" cy="154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GB"/>
                    <a:t>+</a:t>
                  </a:r>
                </a:p>
              </p:txBody>
            </p:sp>
            <p:sp>
              <p:nvSpPr>
                <p:cNvPr id="2066" name="Oval 23"/>
                <p:cNvSpPr>
                  <a:spLocks noChangeArrowheads="1"/>
                </p:cNvSpPr>
                <p:nvPr/>
              </p:nvSpPr>
              <p:spPr bwMode="auto">
                <a:xfrm>
                  <a:off x="4390" y="2399"/>
                  <a:ext cx="154" cy="154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GB"/>
                    <a:t>+</a:t>
                  </a:r>
                </a:p>
              </p:txBody>
            </p:sp>
            <p:sp>
              <p:nvSpPr>
                <p:cNvPr id="2067" name="Oval 24"/>
                <p:cNvSpPr>
                  <a:spLocks noChangeArrowheads="1"/>
                </p:cNvSpPr>
                <p:nvPr/>
              </p:nvSpPr>
              <p:spPr bwMode="auto">
                <a:xfrm>
                  <a:off x="4713" y="2462"/>
                  <a:ext cx="154" cy="154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GB"/>
                    <a:t>+</a:t>
                  </a:r>
                </a:p>
              </p:txBody>
            </p:sp>
            <p:sp>
              <p:nvSpPr>
                <p:cNvPr id="2068" name="Oval 25"/>
                <p:cNvSpPr>
                  <a:spLocks noChangeArrowheads="1"/>
                </p:cNvSpPr>
                <p:nvPr/>
              </p:nvSpPr>
              <p:spPr bwMode="auto">
                <a:xfrm>
                  <a:off x="4896" y="2375"/>
                  <a:ext cx="154" cy="154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GB"/>
                    <a:t>+</a:t>
                  </a:r>
                </a:p>
              </p:txBody>
            </p:sp>
            <p:sp>
              <p:nvSpPr>
                <p:cNvPr id="2069" name="Oval 26"/>
                <p:cNvSpPr>
                  <a:spLocks noChangeArrowheads="1"/>
                </p:cNvSpPr>
                <p:nvPr/>
              </p:nvSpPr>
              <p:spPr bwMode="auto">
                <a:xfrm>
                  <a:off x="3759" y="2448"/>
                  <a:ext cx="154" cy="154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GB"/>
                    <a:t>+</a:t>
                  </a:r>
                </a:p>
              </p:txBody>
            </p:sp>
            <p:sp>
              <p:nvSpPr>
                <p:cNvPr id="2070" name="Oval 27"/>
                <p:cNvSpPr>
                  <a:spLocks noChangeArrowheads="1"/>
                </p:cNvSpPr>
                <p:nvPr/>
              </p:nvSpPr>
              <p:spPr bwMode="auto">
                <a:xfrm>
                  <a:off x="5187" y="2407"/>
                  <a:ext cx="154" cy="154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GB"/>
                    <a:t>+</a:t>
                  </a:r>
                </a:p>
              </p:txBody>
            </p:sp>
          </p:grp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Drift Speed, Resistance and Resistivity</a:t>
            </a:r>
          </a:p>
        </p:txBody>
      </p:sp>
      <p:sp>
        <p:nvSpPr>
          <p:cNvPr id="3082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GB" sz="2000" dirty="0" smtClean="0"/>
              <a:t>Solve for </a:t>
            </a:r>
            <a:r>
              <a:rPr lang="en-GB" sz="2000" dirty="0" err="1" smtClean="0"/>
              <a:t>v</a:t>
            </a:r>
            <a:r>
              <a:rPr lang="en-GB" sz="2000" baseline="-25000" dirty="0" err="1" smtClean="0"/>
              <a:t>d</a:t>
            </a:r>
            <a:r>
              <a:rPr lang="en-GB" sz="2000" dirty="0" smtClean="0"/>
              <a:t> to get:</a:t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endParaRPr lang="en-GB" sz="2000" dirty="0" smtClean="0"/>
          </a:p>
          <a:p>
            <a:pPr eaLnBrk="1" hangingPunct="1"/>
            <a:r>
              <a:rPr lang="en-GB" sz="2000" dirty="0" smtClean="0"/>
              <a:t>In vector form:</a:t>
            </a:r>
          </a:p>
          <a:p>
            <a:pPr eaLnBrk="1" hangingPunct="1"/>
            <a:r>
              <a:rPr lang="en-GB" sz="2000" dirty="0" smtClean="0"/>
              <a:t>Note, </a:t>
            </a:r>
            <a:r>
              <a:rPr lang="en-GB" sz="2000" dirty="0" err="1" smtClean="0"/>
              <a:t>v</a:t>
            </a:r>
            <a:r>
              <a:rPr lang="en-GB" sz="2000" baseline="-25000" dirty="0" err="1" smtClean="0"/>
              <a:t>d</a:t>
            </a:r>
            <a:r>
              <a:rPr lang="en-GB" sz="2000" dirty="0" smtClean="0"/>
              <a:t> typically 10</a:t>
            </a:r>
            <a:r>
              <a:rPr lang="en-GB" sz="2000" baseline="30000" dirty="0" smtClean="0">
                <a:latin typeface="Symbol" pitchFamily="18" charset="2"/>
              </a:rPr>
              <a:t>-</a:t>
            </a:r>
            <a:r>
              <a:rPr lang="en-GB" sz="2000" baseline="30000" dirty="0" smtClean="0"/>
              <a:t>3</a:t>
            </a:r>
            <a:r>
              <a:rPr lang="en-GB" sz="2000" dirty="0" smtClean="0"/>
              <a:t> m</a:t>
            </a:r>
            <a:r>
              <a:rPr lang="en-GB" sz="2000" baseline="30000" dirty="0" smtClean="0"/>
              <a:t> </a:t>
            </a:r>
            <a:r>
              <a:rPr lang="en-GB" sz="2000" dirty="0" smtClean="0"/>
              <a:t>s</a:t>
            </a:r>
            <a:r>
              <a:rPr lang="en-GB" sz="2000" baseline="30000" dirty="0" smtClean="0">
                <a:latin typeface="Symbol" pitchFamily="18" charset="2"/>
              </a:rPr>
              <a:t>-</a:t>
            </a:r>
            <a:r>
              <a:rPr lang="en-GB" sz="2000" baseline="30000" dirty="0" smtClean="0"/>
              <a:t>1</a:t>
            </a:r>
            <a:r>
              <a:rPr lang="en-GB" sz="2000" dirty="0" smtClean="0"/>
              <a:t>!</a:t>
            </a:r>
          </a:p>
          <a:p>
            <a:pPr eaLnBrk="1" hangingPunct="1"/>
            <a:r>
              <a:rPr lang="en-GB" sz="2000" dirty="0" smtClean="0"/>
              <a:t>Current through conductor related to potential difference across it through resistance, defined by:</a:t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endParaRPr lang="en-GB" sz="2000" dirty="0" smtClean="0"/>
          </a:p>
          <a:p>
            <a:pPr eaLnBrk="1" hangingPunct="1"/>
            <a:r>
              <a:rPr lang="en-GB" sz="2000" dirty="0" smtClean="0"/>
              <a:t>Unit ohm (</a:t>
            </a:r>
            <a:r>
              <a:rPr lang="en-GB" sz="2000" dirty="0" smtClean="0">
                <a:latin typeface="Symbol" pitchFamily="18" charset="2"/>
              </a:rPr>
              <a:t>W</a:t>
            </a:r>
            <a:r>
              <a:rPr lang="en-GB" sz="2000" dirty="0" smtClean="0"/>
              <a:t> = V</a:t>
            </a:r>
            <a:r>
              <a:rPr lang="en-GB" sz="2000" baseline="30000" dirty="0" smtClean="0"/>
              <a:t> </a:t>
            </a:r>
            <a:r>
              <a:rPr lang="en-GB" sz="2000" dirty="0" smtClean="0"/>
              <a:t>A</a:t>
            </a:r>
            <a:r>
              <a:rPr lang="en-GB" sz="2000" baseline="30000" dirty="0" smtClean="0">
                <a:latin typeface="Symbol" pitchFamily="18" charset="2"/>
              </a:rPr>
              <a:t>-</a:t>
            </a:r>
            <a:r>
              <a:rPr lang="en-GB" sz="2000" baseline="30000" dirty="0" smtClean="0"/>
              <a:t>1</a:t>
            </a:r>
            <a:r>
              <a:rPr lang="en-GB" sz="2000" dirty="0" smtClean="0"/>
              <a:t>). </a:t>
            </a:r>
          </a:p>
          <a:p>
            <a:pPr eaLnBrk="1" hangingPunct="1"/>
            <a:r>
              <a:rPr lang="en-GB" sz="2000" dirty="0" err="1" smtClean="0"/>
              <a:t>i</a:t>
            </a:r>
            <a:r>
              <a:rPr lang="en-GB" sz="2000" dirty="0" smtClean="0"/>
              <a:t> = V/R, so increasing R reduces current: “resistance” aptly named!</a:t>
            </a:r>
          </a:p>
          <a:p>
            <a:pPr eaLnBrk="1" hangingPunct="1"/>
            <a:r>
              <a:rPr lang="en-GB" dirty="0" smtClean="0"/>
              <a:t>Resistance is property of an object (a particular component in a circuit).</a:t>
            </a:r>
          </a:p>
          <a:p>
            <a:pPr eaLnBrk="1" hangingPunct="1"/>
            <a:endParaRPr lang="en-GB" sz="2000" dirty="0" smtClean="0"/>
          </a:p>
        </p:txBody>
      </p:sp>
      <p:sp>
        <p:nvSpPr>
          <p:cNvPr id="3083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5029200" y="1533525"/>
            <a:ext cx="4583430" cy="5135563"/>
          </a:xfrm>
        </p:spPr>
        <p:txBody>
          <a:bodyPr/>
          <a:lstStyle/>
          <a:p>
            <a:pPr eaLnBrk="1" hangingPunct="1"/>
            <a:r>
              <a:rPr lang="en-GB" sz="2000" dirty="0" smtClean="0"/>
              <a:t>Resistivity, </a:t>
            </a:r>
            <a:r>
              <a:rPr lang="en-GB" sz="2000" dirty="0" smtClean="0">
                <a:latin typeface="Symbol" pitchFamily="18" charset="2"/>
              </a:rPr>
              <a:t>r</a:t>
            </a:r>
            <a:r>
              <a:rPr lang="en-GB" sz="2000" dirty="0" smtClean="0"/>
              <a:t>, is property of material.</a:t>
            </a:r>
            <a:br>
              <a:rPr lang="en-GB" sz="2000" dirty="0" smtClean="0"/>
            </a:br>
            <a:endParaRPr lang="en-GB" sz="2000" dirty="0" smtClean="0"/>
          </a:p>
          <a:p>
            <a:pPr eaLnBrk="1" hangingPunct="1"/>
            <a:r>
              <a:rPr lang="en-GB" sz="2000" dirty="0" smtClean="0"/>
              <a:t>Defined by:</a:t>
            </a:r>
          </a:p>
          <a:p>
            <a:pPr eaLnBrk="1" hangingPunct="1"/>
            <a:endParaRPr lang="en-GB" sz="2000" dirty="0" smtClean="0"/>
          </a:p>
          <a:p>
            <a:pPr eaLnBrk="1" hangingPunct="1"/>
            <a:r>
              <a:rPr lang="en-GB" sz="2000" dirty="0" smtClean="0"/>
              <a:t>Units </a:t>
            </a:r>
            <a:br>
              <a:rPr lang="en-GB" sz="2000" dirty="0" smtClean="0"/>
            </a:br>
            <a:endParaRPr lang="en-GB" sz="2000" dirty="0" smtClean="0"/>
          </a:p>
          <a:p>
            <a:pPr eaLnBrk="1" hangingPunct="1"/>
            <a:r>
              <a:rPr lang="en-GB" sz="2000" dirty="0" smtClean="0"/>
              <a:t>In vector fo</a:t>
            </a:r>
            <a:r>
              <a:rPr lang="en-GB" sz="2000" dirty="0" smtClean="0">
                <a:ea typeface="Arial Unicode MS" pitchFamily="34" charset="-128"/>
                <a:cs typeface="Arial Unicode MS" pitchFamily="34" charset="-128"/>
              </a:rPr>
              <a:t>r</a:t>
            </a:r>
            <a:r>
              <a:rPr lang="en-GB" sz="2000" dirty="0" smtClean="0"/>
              <a:t>m,</a:t>
            </a:r>
          </a:p>
          <a:p>
            <a:pPr eaLnBrk="1" hangingPunct="1"/>
            <a:r>
              <a:rPr lang="en-GB" dirty="0" err="1" smtClean="0"/>
              <a:t>E</a:t>
            </a:r>
            <a:r>
              <a:rPr lang="en-GB" sz="2000" dirty="0" err="1" smtClean="0"/>
              <a:t>qn.s</a:t>
            </a:r>
            <a:r>
              <a:rPr lang="en-GB" sz="2000" dirty="0" smtClean="0"/>
              <a:t> for </a:t>
            </a:r>
            <a:r>
              <a:rPr lang="en-GB" sz="2000" dirty="0" smtClean="0">
                <a:latin typeface="Symbol" pitchFamily="18" charset="2"/>
              </a:rPr>
              <a:t>r</a:t>
            </a:r>
            <a:r>
              <a:rPr lang="en-GB" sz="2000" dirty="0" smtClean="0"/>
              <a:t> only for isotropic materials.</a:t>
            </a:r>
          </a:p>
          <a:p>
            <a:pPr eaLnBrk="1" hangingPunct="1"/>
            <a:r>
              <a:rPr lang="en-GB" sz="2000" dirty="0" smtClean="0"/>
              <a:t>Conductivity </a:t>
            </a:r>
            <a:r>
              <a:rPr lang="en-GB" sz="2000" dirty="0" smtClean="0">
                <a:latin typeface="Symbol" pitchFamily="18" charset="2"/>
              </a:rPr>
              <a:t>s</a:t>
            </a:r>
            <a:r>
              <a:rPr lang="en-GB" sz="2000" dirty="0" smtClean="0"/>
              <a:t> is reciprocal of resistivity, conductance G </a:t>
            </a:r>
            <a:r>
              <a:rPr lang="en-GB" sz="2000" dirty="0" smtClean="0"/>
              <a:t>reciprocal of </a:t>
            </a:r>
            <a:r>
              <a:rPr lang="en-GB" sz="2000" dirty="0" smtClean="0"/>
              <a:t>resistance.</a:t>
            </a:r>
          </a:p>
          <a:p>
            <a:pPr eaLnBrk="1" hangingPunct="1"/>
            <a:r>
              <a:rPr lang="en-GB" sz="2000" dirty="0" smtClean="0"/>
              <a:t>Units of </a:t>
            </a:r>
            <a:r>
              <a:rPr lang="en-GB" sz="2000" dirty="0" smtClean="0">
                <a:latin typeface="Symbol" pitchFamily="18" charset="2"/>
              </a:rPr>
              <a:t>s</a:t>
            </a:r>
            <a:r>
              <a:rPr lang="en-GB" sz="2000" dirty="0" smtClean="0"/>
              <a:t> are S m</a:t>
            </a:r>
            <a:r>
              <a:rPr lang="en-GB" sz="2000" baseline="30000" dirty="0" smtClean="0">
                <a:latin typeface="Symbol" pitchFamily="18" charset="2"/>
              </a:rPr>
              <a:t>-</a:t>
            </a:r>
            <a:r>
              <a:rPr lang="en-GB" sz="2000" baseline="30000" dirty="0" smtClean="0"/>
              <a:t>1</a:t>
            </a:r>
            <a:r>
              <a:rPr lang="en-GB" dirty="0" smtClean="0"/>
              <a:t>, of G are S </a:t>
            </a:r>
            <a:br>
              <a:rPr lang="en-GB" dirty="0" smtClean="0"/>
            </a:br>
            <a:r>
              <a:rPr lang="en-GB" dirty="0" smtClean="0"/>
              <a:t>(S = </a:t>
            </a:r>
            <a:r>
              <a:rPr lang="en-GB" sz="2000" dirty="0" smtClean="0"/>
              <a:t>Siemens or mho = </a:t>
            </a:r>
            <a:r>
              <a:rPr lang="en-GB" sz="2000" dirty="0" smtClean="0">
                <a:latin typeface="Symbol" pitchFamily="18" charset="2"/>
              </a:rPr>
              <a:t>W</a:t>
            </a:r>
            <a:r>
              <a:rPr lang="en-GB" sz="2000" baseline="30000" dirty="0" smtClean="0">
                <a:latin typeface="Symbol" pitchFamily="18" charset="2"/>
              </a:rPr>
              <a:t>-</a:t>
            </a:r>
            <a:r>
              <a:rPr lang="en-GB" sz="2000" baseline="30000" dirty="0" smtClean="0"/>
              <a:t>1</a:t>
            </a:r>
            <a:r>
              <a:rPr lang="en-GB" sz="2000" dirty="0" smtClean="0"/>
              <a:t>).</a:t>
            </a:r>
            <a:endParaRPr lang="en-GB" sz="2000" dirty="0" smtClean="0"/>
          </a:p>
          <a:p>
            <a:pPr eaLnBrk="1" hangingPunct="1"/>
            <a:r>
              <a:rPr lang="en-GB" sz="2000" dirty="0" smtClean="0"/>
              <a:t>From above,</a:t>
            </a:r>
          </a:p>
        </p:txBody>
      </p:sp>
      <p:graphicFrame>
        <p:nvGraphicFramePr>
          <p:cNvPr id="3074" name="Object 6"/>
          <p:cNvGraphicFramePr>
            <a:graphicFrameLocks noChangeAspect="1"/>
          </p:cNvGraphicFramePr>
          <p:nvPr/>
        </p:nvGraphicFramePr>
        <p:xfrm>
          <a:off x="946150" y="1857058"/>
          <a:ext cx="2806700" cy="609600"/>
        </p:xfrm>
        <a:graphic>
          <a:graphicData uri="http://schemas.openxmlformats.org/presentationml/2006/ole">
            <p:oleObj spid="_x0000_s3074" name="Equation" r:id="rId4" imgW="2806560" imgH="609480" progId="Equation.DSMT4">
              <p:embed/>
            </p:oleObj>
          </a:graphicData>
        </a:graphic>
      </p:graphicFrame>
      <p:graphicFrame>
        <p:nvGraphicFramePr>
          <p:cNvPr id="3075" name="Object 7"/>
          <p:cNvGraphicFramePr>
            <a:graphicFrameLocks noChangeAspect="1"/>
          </p:cNvGraphicFramePr>
          <p:nvPr/>
        </p:nvGraphicFramePr>
        <p:xfrm>
          <a:off x="2544763" y="2554288"/>
          <a:ext cx="965200" cy="355600"/>
        </p:xfrm>
        <a:graphic>
          <a:graphicData uri="http://schemas.openxmlformats.org/presentationml/2006/ole">
            <p:oleObj spid="_x0000_s3075" name="Equation" r:id="rId5" imgW="965160" imgH="355320" progId="Equation.DSMT4">
              <p:embed/>
            </p:oleObj>
          </a:graphicData>
        </a:graphic>
      </p:graphicFrame>
      <p:graphicFrame>
        <p:nvGraphicFramePr>
          <p:cNvPr id="3076" name="Object 8"/>
          <p:cNvGraphicFramePr>
            <a:graphicFrameLocks noChangeAspect="1"/>
          </p:cNvGraphicFramePr>
          <p:nvPr/>
        </p:nvGraphicFramePr>
        <p:xfrm>
          <a:off x="931863" y="4237038"/>
          <a:ext cx="1981200" cy="609600"/>
        </p:xfrm>
        <a:graphic>
          <a:graphicData uri="http://schemas.openxmlformats.org/presentationml/2006/ole">
            <p:oleObj spid="_x0000_s3076" name="Equation" r:id="rId6" imgW="1981080" imgH="609480" progId="Equation.DSMT4">
              <p:embed/>
            </p:oleObj>
          </a:graphicData>
        </a:graphic>
      </p:graphicFrame>
      <p:graphicFrame>
        <p:nvGraphicFramePr>
          <p:cNvPr id="3077" name="Object 10"/>
          <p:cNvGraphicFramePr>
            <a:graphicFrameLocks noChangeAspect="1"/>
          </p:cNvGraphicFramePr>
          <p:nvPr/>
        </p:nvGraphicFramePr>
        <p:xfrm>
          <a:off x="6738938" y="2094230"/>
          <a:ext cx="1892300" cy="609600"/>
        </p:xfrm>
        <a:graphic>
          <a:graphicData uri="http://schemas.openxmlformats.org/presentationml/2006/ole">
            <p:oleObj spid="_x0000_s3077" name="Equation" r:id="rId7" imgW="1892160" imgH="609480" progId="Equation.DSMT4">
              <p:embed/>
            </p:oleObj>
          </a:graphicData>
        </a:graphic>
      </p:graphicFrame>
      <p:graphicFrame>
        <p:nvGraphicFramePr>
          <p:cNvPr id="3078" name="Object 11"/>
          <p:cNvGraphicFramePr>
            <a:graphicFrameLocks noChangeAspect="1"/>
          </p:cNvGraphicFramePr>
          <p:nvPr/>
        </p:nvGraphicFramePr>
        <p:xfrm>
          <a:off x="6118225" y="2810510"/>
          <a:ext cx="2197100" cy="635000"/>
        </p:xfrm>
        <a:graphic>
          <a:graphicData uri="http://schemas.openxmlformats.org/presentationml/2006/ole">
            <p:oleObj spid="_x0000_s3078" name="Equation" r:id="rId8" imgW="2197080" imgH="634680" progId="Equation.DSMT4">
              <p:embed/>
            </p:oleObj>
          </a:graphicData>
        </a:graphic>
      </p:graphicFrame>
      <p:graphicFrame>
        <p:nvGraphicFramePr>
          <p:cNvPr id="3079" name="Object 12"/>
          <p:cNvGraphicFramePr>
            <a:graphicFrameLocks noChangeAspect="1"/>
          </p:cNvGraphicFramePr>
          <p:nvPr/>
        </p:nvGraphicFramePr>
        <p:xfrm>
          <a:off x="7080250" y="3658553"/>
          <a:ext cx="762000" cy="342900"/>
        </p:xfrm>
        <a:graphic>
          <a:graphicData uri="http://schemas.openxmlformats.org/presentationml/2006/ole">
            <p:oleObj spid="_x0000_s3079" name="Equation" r:id="rId9" imgW="761760" imgH="342720" progId="Equation.DSMT4">
              <p:embed/>
            </p:oleObj>
          </a:graphicData>
        </a:graphic>
      </p:graphicFrame>
      <p:graphicFrame>
        <p:nvGraphicFramePr>
          <p:cNvPr id="3080" name="Object 13"/>
          <p:cNvGraphicFramePr>
            <a:graphicFrameLocks noChangeAspect="1"/>
          </p:cNvGraphicFramePr>
          <p:nvPr/>
        </p:nvGraphicFramePr>
        <p:xfrm>
          <a:off x="6799230" y="5895724"/>
          <a:ext cx="1905000" cy="609600"/>
        </p:xfrm>
        <a:graphic>
          <a:graphicData uri="http://schemas.openxmlformats.org/presentationml/2006/ole">
            <p:oleObj spid="_x0000_s3080" name="Equation" r:id="rId10" imgW="1904760" imgH="6094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Calculating Resistance from Resistivity</a:t>
            </a:r>
          </a:p>
        </p:txBody>
      </p:sp>
      <p:sp>
        <p:nvSpPr>
          <p:cNvPr id="4102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GB" sz="2000" smtClean="0"/>
              <a:t>Calculate the resistance of a length L of wire of cross-sectional area A and resistivity </a:t>
            </a:r>
            <a:r>
              <a:rPr lang="en-GB" sz="2000" smtClean="0">
                <a:latin typeface="Symbol" pitchFamily="18" charset="2"/>
              </a:rPr>
              <a:t>r</a:t>
            </a:r>
            <a:r>
              <a:rPr lang="en-GB" sz="2000" smtClean="0"/>
              <a:t>.</a:t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endParaRPr lang="en-GB" sz="2000" smtClean="0"/>
          </a:p>
          <a:p>
            <a:pPr eaLnBrk="1" hangingPunct="1"/>
            <a:r>
              <a:rPr lang="en-GB" sz="2000" smtClean="0"/>
              <a:t>Assume E field and current density uniform throughout wire.</a:t>
            </a:r>
          </a:p>
          <a:p>
            <a:pPr eaLnBrk="1" hangingPunct="1"/>
            <a:r>
              <a:rPr lang="en-GB" sz="2000" smtClean="0"/>
              <a:t>Hence E = V/L and J = i/A.</a:t>
            </a:r>
            <a:br>
              <a:rPr lang="en-GB" sz="2000" smtClean="0"/>
            </a:br>
            <a:endParaRPr lang="en-GB" sz="2000" smtClean="0"/>
          </a:p>
          <a:p>
            <a:pPr eaLnBrk="1" hangingPunct="1"/>
            <a:r>
              <a:rPr lang="en-GB" sz="2000" smtClean="0"/>
              <a:t> </a:t>
            </a:r>
            <a:br>
              <a:rPr lang="en-GB" sz="2000" smtClean="0"/>
            </a:br>
            <a:endParaRPr lang="en-GB" sz="2000" smtClean="0"/>
          </a:p>
          <a:p>
            <a:pPr eaLnBrk="1" hangingPunct="1"/>
            <a:r>
              <a:rPr lang="en-GB" sz="2000" smtClean="0"/>
              <a:t>So we have </a:t>
            </a:r>
          </a:p>
        </p:txBody>
      </p:sp>
      <p:sp>
        <p:nvSpPr>
          <p:cNvPr id="4103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5029200" y="1533525"/>
            <a:ext cx="4533900" cy="5135563"/>
          </a:xfrm>
        </p:spPr>
        <p:txBody>
          <a:bodyPr/>
          <a:lstStyle/>
          <a:p>
            <a:pPr eaLnBrk="1" hangingPunct="1"/>
            <a:r>
              <a:rPr lang="en-GB" sz="2000" dirty="0" smtClean="0"/>
              <a:t>Resistivity varies with temperature, T.</a:t>
            </a:r>
          </a:p>
          <a:p>
            <a:pPr eaLnBrk="1" hangingPunct="1"/>
            <a:r>
              <a:rPr lang="en-GB" sz="2000" dirty="0" smtClean="0"/>
              <a:t>For metals, the variation is fairly linear over a broad range of T.</a:t>
            </a:r>
          </a:p>
          <a:p>
            <a:pPr eaLnBrk="1" hangingPunct="1"/>
            <a:r>
              <a:rPr lang="en-GB" sz="2000" dirty="0" smtClean="0"/>
              <a:t>Choose a reference temp. T</a:t>
            </a:r>
            <a:r>
              <a:rPr lang="en-GB" sz="2000" baseline="-25000" dirty="0" smtClean="0"/>
              <a:t>0</a:t>
            </a:r>
            <a:r>
              <a:rPr lang="en-GB" sz="2000" dirty="0" smtClean="0"/>
              <a:t> at which the resistivity is </a:t>
            </a:r>
            <a:r>
              <a:rPr lang="en-GB" sz="2000" dirty="0" smtClean="0">
                <a:latin typeface="Symbol" pitchFamily="18" charset="2"/>
              </a:rPr>
              <a:t>r</a:t>
            </a:r>
            <a:r>
              <a:rPr lang="en-GB" sz="2000" baseline="-25000" dirty="0" smtClean="0"/>
              <a:t>0</a:t>
            </a:r>
            <a:r>
              <a:rPr lang="en-GB" sz="2000" dirty="0" smtClean="0"/>
              <a:t>. </a:t>
            </a:r>
          </a:p>
          <a:p>
            <a:pPr eaLnBrk="1" hangingPunct="1"/>
            <a:r>
              <a:rPr lang="en-GB" sz="2000" dirty="0" smtClean="0"/>
              <a:t>(Usually T</a:t>
            </a:r>
            <a:r>
              <a:rPr lang="en-GB" sz="2000" baseline="-25000" dirty="0" smtClean="0"/>
              <a:t>0</a:t>
            </a:r>
            <a:r>
              <a:rPr lang="en-GB" sz="2000" dirty="0" smtClean="0"/>
              <a:t> = 293 K, ~ room temp.)</a:t>
            </a:r>
          </a:p>
          <a:p>
            <a:pPr eaLnBrk="1" hangingPunct="1"/>
            <a:r>
              <a:rPr lang="en-GB" sz="2000" dirty="0" smtClean="0"/>
              <a:t>Can then write:</a:t>
            </a:r>
            <a:br>
              <a:rPr lang="en-GB" sz="2000" dirty="0" smtClean="0"/>
            </a:br>
            <a:endParaRPr lang="en-GB" sz="2000" dirty="0" smtClean="0"/>
          </a:p>
          <a:p>
            <a:pPr eaLnBrk="1" hangingPunct="1"/>
            <a:r>
              <a:rPr lang="en-GB" sz="2000" dirty="0" smtClean="0"/>
              <a:t>The quantity </a:t>
            </a:r>
            <a:r>
              <a:rPr lang="en-GB" sz="2000" dirty="0" smtClean="0">
                <a:latin typeface="Symbol" pitchFamily="18" charset="2"/>
              </a:rPr>
              <a:t>a</a:t>
            </a:r>
            <a:r>
              <a:rPr lang="en-GB" sz="2000" dirty="0" smtClean="0"/>
              <a:t> is the temperature coefficient of resistance.</a:t>
            </a:r>
          </a:p>
          <a:p>
            <a:pPr eaLnBrk="1" hangingPunct="1"/>
            <a:r>
              <a:rPr lang="en-GB" sz="2000" dirty="0" smtClean="0"/>
              <a:t>For copper:</a:t>
            </a:r>
          </a:p>
          <a:p>
            <a:pPr lvl="1" eaLnBrk="1" hangingPunct="1"/>
            <a:r>
              <a:rPr lang="en-GB" sz="2000" dirty="0" smtClean="0">
                <a:latin typeface="Symbol" pitchFamily="18" charset="2"/>
              </a:rPr>
              <a:t>r</a:t>
            </a:r>
            <a:r>
              <a:rPr lang="en-GB" sz="2000" baseline="-25000" dirty="0" smtClean="0"/>
              <a:t>0</a:t>
            </a:r>
            <a:r>
              <a:rPr lang="en-GB" sz="2000" dirty="0" smtClean="0"/>
              <a:t> = 1.69 </a:t>
            </a:r>
            <a:r>
              <a:rPr lang="en-GB" sz="2000" dirty="0" smtClean="0"/>
              <a:t>× </a:t>
            </a:r>
            <a:r>
              <a:rPr lang="en-GB" sz="2000" dirty="0" smtClean="0"/>
              <a:t>10</a:t>
            </a:r>
            <a:r>
              <a:rPr lang="en-GB" sz="2000" baseline="30000" dirty="0" smtClean="0">
                <a:latin typeface="Symbol" pitchFamily="18" charset="2"/>
              </a:rPr>
              <a:t>-</a:t>
            </a:r>
            <a:r>
              <a:rPr lang="en-GB" sz="2000" baseline="30000" dirty="0" smtClean="0"/>
              <a:t>8</a:t>
            </a:r>
            <a:r>
              <a:rPr lang="en-GB" sz="2000" dirty="0" smtClean="0"/>
              <a:t> </a:t>
            </a:r>
            <a:r>
              <a:rPr lang="en-GB" sz="2000" dirty="0" smtClean="0">
                <a:latin typeface="Symbol" pitchFamily="18" charset="2"/>
              </a:rPr>
              <a:t>W</a:t>
            </a:r>
            <a:r>
              <a:rPr lang="en-GB" sz="2000" baseline="30000" dirty="0" smtClean="0">
                <a:latin typeface="Symbol" pitchFamily="18" charset="2"/>
              </a:rPr>
              <a:t> </a:t>
            </a:r>
            <a:r>
              <a:rPr lang="en-GB" sz="2000" dirty="0" smtClean="0"/>
              <a:t>m.</a:t>
            </a:r>
          </a:p>
          <a:p>
            <a:pPr lvl="1" eaLnBrk="1" hangingPunct="1"/>
            <a:r>
              <a:rPr lang="en-GB" sz="2000" dirty="0" smtClean="0">
                <a:latin typeface="Symbol" pitchFamily="18" charset="2"/>
              </a:rPr>
              <a:t>a</a:t>
            </a:r>
            <a:r>
              <a:rPr lang="en-GB" sz="2000" dirty="0" smtClean="0"/>
              <a:t> = 4.3 </a:t>
            </a:r>
            <a:r>
              <a:rPr lang="en-GB" dirty="0" smtClean="0"/>
              <a:t>× </a:t>
            </a:r>
            <a:r>
              <a:rPr lang="en-GB" sz="2000" dirty="0" smtClean="0"/>
              <a:t>10</a:t>
            </a:r>
            <a:r>
              <a:rPr lang="en-GB" sz="2000" baseline="30000" dirty="0" smtClean="0">
                <a:latin typeface="Symbol" pitchFamily="18" charset="2"/>
              </a:rPr>
              <a:t>-</a:t>
            </a:r>
            <a:r>
              <a:rPr lang="en-GB" sz="2000" baseline="30000" dirty="0" smtClean="0"/>
              <a:t>3</a:t>
            </a:r>
            <a:r>
              <a:rPr lang="en-GB" sz="2000" dirty="0" smtClean="0"/>
              <a:t> </a:t>
            </a:r>
            <a:r>
              <a:rPr lang="en-GB" sz="2000" dirty="0" smtClean="0"/>
              <a:t>K</a:t>
            </a:r>
            <a:r>
              <a:rPr lang="en-GB" sz="2000" baseline="30000" dirty="0" smtClean="0">
                <a:latin typeface="Symbol" pitchFamily="18" charset="2"/>
              </a:rPr>
              <a:t>-</a:t>
            </a:r>
            <a:r>
              <a:rPr lang="en-GB" sz="2000" baseline="30000" dirty="0" smtClean="0"/>
              <a:t>1</a:t>
            </a:r>
            <a:r>
              <a:rPr lang="en-GB" sz="2000" dirty="0" smtClean="0"/>
              <a:t>.</a:t>
            </a:r>
          </a:p>
        </p:txBody>
      </p:sp>
      <p:grpSp>
        <p:nvGrpSpPr>
          <p:cNvPr id="4104" name="Group 21"/>
          <p:cNvGrpSpPr>
            <a:grpSpLocks/>
          </p:cNvGrpSpPr>
          <p:nvPr/>
        </p:nvGrpSpPr>
        <p:grpSpPr bwMode="auto">
          <a:xfrm>
            <a:off x="914400" y="2516188"/>
            <a:ext cx="3233738" cy="1555750"/>
            <a:chOff x="536" y="1715"/>
            <a:chExt cx="2037" cy="980"/>
          </a:xfrm>
        </p:grpSpPr>
        <p:sp>
          <p:nvSpPr>
            <p:cNvPr id="4105" name="AutoShape 7"/>
            <p:cNvSpPr>
              <a:spLocks noChangeArrowheads="1"/>
            </p:cNvSpPr>
            <p:nvPr/>
          </p:nvSpPr>
          <p:spPr bwMode="auto">
            <a:xfrm rot="-5400000">
              <a:off x="1437" y="1553"/>
              <a:ext cx="192" cy="1180"/>
            </a:xfrm>
            <a:prstGeom prst="can">
              <a:avLst>
                <a:gd name="adj" fmla="val 421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6" name="Line 8"/>
            <p:cNvSpPr>
              <a:spLocks noChangeShapeType="1"/>
            </p:cNvSpPr>
            <p:nvPr/>
          </p:nvSpPr>
          <p:spPr bwMode="auto">
            <a:xfrm>
              <a:off x="982" y="1936"/>
              <a:ext cx="110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107" name="Text Box 9"/>
            <p:cNvSpPr txBox="1">
              <a:spLocks noChangeArrowheads="1"/>
            </p:cNvSpPr>
            <p:nvPr/>
          </p:nvSpPr>
          <p:spPr bwMode="auto">
            <a:xfrm>
              <a:off x="1424" y="1715"/>
              <a:ext cx="21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/>
                <a:t>L</a:t>
              </a:r>
            </a:p>
          </p:txBody>
        </p:sp>
        <p:sp>
          <p:nvSpPr>
            <p:cNvPr id="4108" name="Line 10"/>
            <p:cNvSpPr>
              <a:spLocks noChangeShapeType="1"/>
            </p:cNvSpPr>
            <p:nvPr/>
          </p:nvSpPr>
          <p:spPr bwMode="auto">
            <a:xfrm>
              <a:off x="2122" y="2141"/>
              <a:ext cx="45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109" name="Line 11"/>
            <p:cNvSpPr>
              <a:spLocks noChangeShapeType="1"/>
            </p:cNvSpPr>
            <p:nvPr/>
          </p:nvSpPr>
          <p:spPr bwMode="auto">
            <a:xfrm>
              <a:off x="536" y="2149"/>
              <a:ext cx="45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110" name="Text Box 12"/>
            <p:cNvSpPr txBox="1">
              <a:spLocks noChangeArrowheads="1"/>
            </p:cNvSpPr>
            <p:nvPr/>
          </p:nvSpPr>
          <p:spPr bwMode="auto">
            <a:xfrm>
              <a:off x="654" y="1921"/>
              <a:ext cx="16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/>
                <a:t>i</a:t>
              </a:r>
            </a:p>
          </p:txBody>
        </p:sp>
        <p:sp>
          <p:nvSpPr>
            <p:cNvPr id="4111" name="Text Box 14"/>
            <p:cNvSpPr txBox="1">
              <a:spLocks noChangeArrowheads="1"/>
            </p:cNvSpPr>
            <p:nvPr/>
          </p:nvSpPr>
          <p:spPr bwMode="auto">
            <a:xfrm>
              <a:off x="2235" y="1926"/>
              <a:ext cx="16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/>
                <a:t>i</a:t>
              </a:r>
            </a:p>
          </p:txBody>
        </p:sp>
        <p:sp>
          <p:nvSpPr>
            <p:cNvPr id="4112" name="Line 17"/>
            <p:cNvSpPr>
              <a:spLocks noChangeShapeType="1"/>
            </p:cNvSpPr>
            <p:nvPr/>
          </p:nvSpPr>
          <p:spPr bwMode="auto">
            <a:xfrm>
              <a:off x="975" y="2339"/>
              <a:ext cx="110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113" name="Text Box 18"/>
            <p:cNvSpPr txBox="1">
              <a:spLocks noChangeArrowheads="1"/>
            </p:cNvSpPr>
            <p:nvPr/>
          </p:nvSpPr>
          <p:spPr bwMode="auto">
            <a:xfrm>
              <a:off x="1417" y="2308"/>
              <a:ext cx="23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/>
                <a:t>V</a:t>
              </a:r>
            </a:p>
          </p:txBody>
        </p:sp>
        <p:sp>
          <p:nvSpPr>
            <p:cNvPr id="4114" name="Freeform 19"/>
            <p:cNvSpPr>
              <a:spLocks/>
            </p:cNvSpPr>
            <p:nvPr/>
          </p:nvSpPr>
          <p:spPr bwMode="auto">
            <a:xfrm>
              <a:off x="787" y="2198"/>
              <a:ext cx="183" cy="308"/>
            </a:xfrm>
            <a:custGeom>
              <a:avLst/>
              <a:gdLst>
                <a:gd name="T0" fmla="*/ 0 w 183"/>
                <a:gd name="T1" fmla="*/ 308 h 308"/>
                <a:gd name="T2" fmla="*/ 29 w 183"/>
                <a:gd name="T3" fmla="*/ 106 h 308"/>
                <a:gd name="T4" fmla="*/ 87 w 183"/>
                <a:gd name="T5" fmla="*/ 20 h 308"/>
                <a:gd name="T6" fmla="*/ 183 w 183"/>
                <a:gd name="T7" fmla="*/ 0 h 30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83"/>
                <a:gd name="T13" fmla="*/ 0 h 308"/>
                <a:gd name="T14" fmla="*/ 183 w 183"/>
                <a:gd name="T15" fmla="*/ 308 h 30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83" h="308">
                  <a:moveTo>
                    <a:pt x="0" y="308"/>
                  </a:moveTo>
                  <a:cubicBezTo>
                    <a:pt x="7" y="231"/>
                    <a:pt x="15" y="154"/>
                    <a:pt x="29" y="106"/>
                  </a:cubicBezTo>
                  <a:cubicBezTo>
                    <a:pt x="43" y="58"/>
                    <a:pt x="61" y="38"/>
                    <a:pt x="87" y="20"/>
                  </a:cubicBezTo>
                  <a:cubicBezTo>
                    <a:pt x="113" y="2"/>
                    <a:pt x="148" y="1"/>
                    <a:pt x="183" y="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5" name="Text Box 20"/>
            <p:cNvSpPr txBox="1">
              <a:spLocks noChangeArrowheads="1"/>
            </p:cNvSpPr>
            <p:nvPr/>
          </p:nvSpPr>
          <p:spPr bwMode="auto">
            <a:xfrm>
              <a:off x="662" y="2445"/>
              <a:ext cx="23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/>
                <a:t>A</a:t>
              </a:r>
            </a:p>
          </p:txBody>
        </p:sp>
      </p:grpSp>
      <p:graphicFrame>
        <p:nvGraphicFramePr>
          <p:cNvPr id="4098" name="Object 22"/>
          <p:cNvGraphicFramePr>
            <a:graphicFrameLocks noChangeAspect="1"/>
          </p:cNvGraphicFramePr>
          <p:nvPr/>
        </p:nvGraphicFramePr>
        <p:xfrm>
          <a:off x="931863" y="5268913"/>
          <a:ext cx="2171700" cy="635000"/>
        </p:xfrm>
        <a:graphic>
          <a:graphicData uri="http://schemas.openxmlformats.org/presentationml/2006/ole">
            <p:oleObj spid="_x0000_s4098" name="Equation" r:id="rId4" imgW="2171520" imgH="634680" progId="Equation.DSMT4">
              <p:embed/>
            </p:oleObj>
          </a:graphicData>
        </a:graphic>
      </p:graphicFrame>
      <p:graphicFrame>
        <p:nvGraphicFramePr>
          <p:cNvPr id="4099" name="Object 23"/>
          <p:cNvGraphicFramePr>
            <a:graphicFrameLocks noChangeAspect="1"/>
          </p:cNvGraphicFramePr>
          <p:nvPr/>
        </p:nvGraphicFramePr>
        <p:xfrm>
          <a:off x="2201698" y="5963570"/>
          <a:ext cx="2209800" cy="609600"/>
        </p:xfrm>
        <a:graphic>
          <a:graphicData uri="http://schemas.openxmlformats.org/presentationml/2006/ole">
            <p:oleObj spid="_x0000_s4099" name="Equation" r:id="rId5" imgW="2209680" imgH="609480" progId="Equation.DSMT4">
              <p:embed/>
            </p:oleObj>
          </a:graphicData>
        </a:graphic>
      </p:graphicFrame>
      <p:graphicFrame>
        <p:nvGraphicFramePr>
          <p:cNvPr id="4100" name="Object 24"/>
          <p:cNvGraphicFramePr>
            <a:graphicFrameLocks noChangeAspect="1"/>
          </p:cNvGraphicFramePr>
          <p:nvPr/>
        </p:nvGraphicFramePr>
        <p:xfrm>
          <a:off x="5475288" y="3956050"/>
          <a:ext cx="3467100" cy="330200"/>
        </p:xfrm>
        <a:graphic>
          <a:graphicData uri="http://schemas.openxmlformats.org/presentationml/2006/ole">
            <p:oleObj spid="_x0000_s4100" name="Equation" r:id="rId6" imgW="3466800" imgH="33012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3" name="Group 11"/>
          <p:cNvGrpSpPr>
            <a:grpSpLocks/>
          </p:cNvGrpSpPr>
          <p:nvPr/>
        </p:nvGrpSpPr>
        <p:grpSpPr bwMode="auto">
          <a:xfrm>
            <a:off x="290513" y="2424113"/>
            <a:ext cx="4279900" cy="3008312"/>
            <a:chOff x="303" y="1487"/>
            <a:chExt cx="2696" cy="1895"/>
          </a:xfrm>
        </p:grpSpPr>
        <p:graphicFrame>
          <p:nvGraphicFramePr>
            <p:cNvPr id="5122" name="Object 8"/>
            <p:cNvGraphicFramePr>
              <a:graphicFrameLocks noChangeAspect="1"/>
            </p:cNvGraphicFramePr>
            <p:nvPr/>
          </p:nvGraphicFramePr>
          <p:xfrm>
            <a:off x="540" y="1487"/>
            <a:ext cx="2459" cy="1694"/>
          </p:xfrm>
          <a:graphic>
            <a:graphicData uri="http://schemas.openxmlformats.org/presentationml/2006/ole">
              <p:oleObj spid="_x0000_s5122" name="Mathcad" r:id="rId4" imgW="2714760" imgH="2114640" progId="Mathcad">
                <p:embed/>
              </p:oleObj>
            </a:graphicData>
          </a:graphic>
        </p:graphicFrame>
        <p:sp>
          <p:nvSpPr>
            <p:cNvPr id="5127" name="Text Box 9"/>
            <p:cNvSpPr txBox="1">
              <a:spLocks noChangeArrowheads="1"/>
            </p:cNvSpPr>
            <p:nvPr/>
          </p:nvSpPr>
          <p:spPr bwMode="auto">
            <a:xfrm rot="-5400000">
              <a:off x="13" y="2152"/>
              <a:ext cx="83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/>
                <a:t>current (A)</a:t>
              </a:r>
            </a:p>
          </p:txBody>
        </p:sp>
        <p:sp>
          <p:nvSpPr>
            <p:cNvPr id="5128" name="Text Box 10"/>
            <p:cNvSpPr txBox="1">
              <a:spLocks noChangeArrowheads="1"/>
            </p:cNvSpPr>
            <p:nvPr/>
          </p:nvSpPr>
          <p:spPr bwMode="auto">
            <a:xfrm>
              <a:off x="1462" y="3132"/>
              <a:ext cx="93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/>
                <a:t>potential (V)</a:t>
              </a:r>
            </a:p>
          </p:txBody>
        </p:sp>
      </p:grpSp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Ohm’s Law</a:t>
            </a:r>
          </a:p>
        </p:txBody>
      </p:sp>
      <p:sp>
        <p:nvSpPr>
          <p:cNvPr id="5125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GB" sz="2000" smtClean="0"/>
              <a:t>Contrast the behaviour of the current through two devices illustrated below:</a:t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endParaRPr lang="en-GB" sz="2000" smtClean="0"/>
          </a:p>
          <a:p>
            <a:pPr eaLnBrk="1" hangingPunct="1"/>
            <a:r>
              <a:rPr lang="en-GB" sz="2000" smtClean="0"/>
              <a:t>For device “R”, the current is proportional to the voltage.</a:t>
            </a:r>
          </a:p>
        </p:txBody>
      </p:sp>
      <p:sp>
        <p:nvSpPr>
          <p:cNvPr id="5126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5029200" y="1533525"/>
            <a:ext cx="4610100" cy="5135563"/>
          </a:xfrm>
        </p:spPr>
        <p:txBody>
          <a:bodyPr/>
          <a:lstStyle/>
          <a:p>
            <a:pPr eaLnBrk="1" hangingPunct="1"/>
            <a:r>
              <a:rPr lang="en-GB" sz="2000" smtClean="0"/>
              <a:t>For device “D”, the current is small until V &gt; 0.6 V at which point it increases sharply.</a:t>
            </a:r>
          </a:p>
          <a:p>
            <a:pPr eaLnBrk="1" hangingPunct="1"/>
            <a:r>
              <a:rPr lang="en-GB" sz="2000" smtClean="0"/>
              <a:t>“R” obeys Ohm’s law, “D” does not.</a:t>
            </a:r>
          </a:p>
          <a:p>
            <a:pPr eaLnBrk="1" hangingPunct="1"/>
            <a:r>
              <a:rPr lang="en-GB" sz="2000" smtClean="0"/>
              <a:t>Ohm’s law states: The current through a device is directly proportional to the potential difference applied to the device.</a:t>
            </a:r>
          </a:p>
          <a:p>
            <a:pPr eaLnBrk="1" hangingPunct="1"/>
            <a:r>
              <a:rPr lang="en-GB" sz="2000" smtClean="0"/>
              <a:t>This holds for a resistance, as i = V/R with R the same for all V.</a:t>
            </a:r>
          </a:p>
          <a:p>
            <a:pPr eaLnBrk="1" hangingPunct="1"/>
            <a:r>
              <a:rPr lang="en-GB" sz="2000" smtClean="0"/>
              <a:t>(Note that V = iR holds even for devices that do not obey Ohm’s law, where R is the resistance at that potential: devices obey Ohm’s law when the same value of R holds for all potential differences!)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Conduction in Metals and Ohm’s Law</a:t>
            </a:r>
          </a:p>
        </p:txBody>
      </p:sp>
      <p:sp>
        <p:nvSpPr>
          <p:cNvPr id="6151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GB" sz="2000" smtClean="0"/>
              <a:t>Charge transport in metals occurs as (some) electrons are free to move.</a:t>
            </a:r>
          </a:p>
          <a:p>
            <a:pPr eaLnBrk="1" hangingPunct="1"/>
            <a:r>
              <a:rPr lang="en-GB" sz="2000" smtClean="0"/>
              <a:t>These have speeds of about 10</a:t>
            </a:r>
            <a:r>
              <a:rPr lang="en-GB" sz="2000" baseline="30000" smtClean="0"/>
              <a:t>6</a:t>
            </a:r>
            <a:r>
              <a:rPr lang="en-GB" sz="2000" smtClean="0"/>
              <a:t> ms</a:t>
            </a:r>
            <a:r>
              <a:rPr lang="en-GB" sz="2000" baseline="30000" smtClean="0">
                <a:latin typeface="Symbol" pitchFamily="18" charset="2"/>
              </a:rPr>
              <a:t>-</a:t>
            </a:r>
            <a:r>
              <a:rPr lang="en-GB" sz="2000" baseline="30000" smtClean="0"/>
              <a:t>1</a:t>
            </a:r>
            <a:r>
              <a:rPr lang="en-GB" sz="2000" smtClean="0"/>
              <a:t> and “bounce around” inside the metal, colliding with atoms on average every </a:t>
            </a:r>
            <a:r>
              <a:rPr lang="en-GB" sz="2000" smtClean="0">
                <a:latin typeface="Symbol" pitchFamily="18" charset="2"/>
              </a:rPr>
              <a:t>t</a:t>
            </a:r>
            <a:r>
              <a:rPr lang="en-GB" sz="2000" smtClean="0"/>
              <a:t> seconds.</a:t>
            </a:r>
          </a:p>
          <a:p>
            <a:pPr eaLnBrk="1" hangingPunct="1"/>
            <a:r>
              <a:rPr lang="en-GB" sz="2000" smtClean="0"/>
              <a:t>If an electric field is applied, the electrons experience a force F = eE and hence an acceleration</a:t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endParaRPr lang="en-GB" sz="2000" smtClean="0"/>
          </a:p>
          <a:p>
            <a:pPr eaLnBrk="1" hangingPunct="1"/>
            <a:r>
              <a:rPr lang="en-GB" sz="2000" smtClean="0"/>
              <a:t>Between collisions they acquire a drift speed due to the E field of </a:t>
            </a:r>
            <a:endParaRPr lang="en-GB" sz="2000" baseline="30000" smtClean="0"/>
          </a:p>
        </p:txBody>
      </p:sp>
      <p:sp>
        <p:nvSpPr>
          <p:cNvPr id="6152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endParaRPr lang="en-GB" sz="2000" smtClean="0"/>
          </a:p>
          <a:p>
            <a:pPr eaLnBrk="1" hangingPunct="1"/>
            <a:r>
              <a:rPr lang="en-GB" sz="2000" smtClean="0"/>
              <a:t>Hence </a:t>
            </a:r>
            <a:br>
              <a:rPr lang="en-GB" sz="2000" smtClean="0"/>
            </a:br>
            <a:endParaRPr lang="en-GB" sz="2000" smtClean="0"/>
          </a:p>
          <a:p>
            <a:pPr eaLnBrk="1" hangingPunct="1"/>
            <a:r>
              <a:rPr lang="en-GB" sz="2000" smtClean="0"/>
              <a:t>But</a:t>
            </a:r>
            <a:br>
              <a:rPr lang="en-GB" sz="2000" smtClean="0"/>
            </a:br>
            <a:endParaRPr lang="en-GB" sz="2000" smtClean="0"/>
          </a:p>
          <a:p>
            <a:pPr eaLnBrk="1" hangingPunct="1"/>
            <a:r>
              <a:rPr lang="en-GB" sz="2000" smtClean="0"/>
              <a:t>As v</a:t>
            </a:r>
            <a:r>
              <a:rPr lang="en-GB" sz="2000" baseline="-25000" smtClean="0"/>
              <a:t>d</a:t>
            </a:r>
            <a:r>
              <a:rPr lang="en-GB" sz="2000" smtClean="0"/>
              <a:t> &lt;&lt; 10</a:t>
            </a:r>
            <a:r>
              <a:rPr lang="en-GB" sz="2000" baseline="30000" smtClean="0"/>
              <a:t>6</a:t>
            </a:r>
            <a:r>
              <a:rPr lang="en-GB" sz="2000" smtClean="0"/>
              <a:t> ms</a:t>
            </a:r>
            <a:r>
              <a:rPr lang="en-GB" sz="2000" baseline="30000" smtClean="0">
                <a:latin typeface="Symbol" pitchFamily="18" charset="2"/>
              </a:rPr>
              <a:t>-</a:t>
            </a:r>
            <a:r>
              <a:rPr lang="en-GB" sz="2000" baseline="30000" smtClean="0"/>
              <a:t>1</a:t>
            </a:r>
            <a:r>
              <a:rPr lang="en-GB" sz="2000" smtClean="0"/>
              <a:t>, </a:t>
            </a:r>
            <a:r>
              <a:rPr lang="en-GB" sz="2000" smtClean="0">
                <a:latin typeface="Symbol" pitchFamily="18" charset="2"/>
              </a:rPr>
              <a:t>t</a:t>
            </a:r>
            <a:r>
              <a:rPr lang="en-GB" sz="2000" smtClean="0"/>
              <a:t> is approximately independent of E and therefore </a:t>
            </a:r>
            <a:br>
              <a:rPr lang="en-GB" sz="2000" smtClean="0"/>
            </a:br>
            <a:r>
              <a:rPr lang="en-GB" sz="2000" smtClean="0"/>
              <a:t>so is </a:t>
            </a:r>
            <a:r>
              <a:rPr lang="en-GB" sz="2000" smtClean="0">
                <a:latin typeface="Symbol" pitchFamily="18" charset="2"/>
              </a:rPr>
              <a:t>r</a:t>
            </a:r>
            <a:r>
              <a:rPr lang="en-GB" sz="2000" smtClean="0"/>
              <a:t>.</a:t>
            </a:r>
          </a:p>
          <a:p>
            <a:pPr eaLnBrk="1" hangingPunct="1"/>
            <a:r>
              <a:rPr lang="en-GB" sz="2000" smtClean="0"/>
              <a:t>Hence metals obey Ohm’s law.</a:t>
            </a:r>
          </a:p>
        </p:txBody>
      </p:sp>
      <p:graphicFrame>
        <p:nvGraphicFramePr>
          <p:cNvPr id="6146" name="Object 6"/>
          <p:cNvGraphicFramePr>
            <a:graphicFrameLocks noChangeAspect="1"/>
          </p:cNvGraphicFramePr>
          <p:nvPr/>
        </p:nvGraphicFramePr>
        <p:xfrm>
          <a:off x="962025" y="5748338"/>
          <a:ext cx="1079500" cy="698500"/>
        </p:xfrm>
        <a:graphic>
          <a:graphicData uri="http://schemas.openxmlformats.org/presentationml/2006/ole">
            <p:oleObj spid="_x0000_s6146" name="Equation" r:id="rId4" imgW="1079280" imgH="698400" progId="Equation.DSMT4">
              <p:embed/>
            </p:oleObj>
          </a:graphicData>
        </a:graphic>
      </p:graphicFrame>
      <p:graphicFrame>
        <p:nvGraphicFramePr>
          <p:cNvPr id="6147" name="Object 7"/>
          <p:cNvGraphicFramePr>
            <a:graphicFrameLocks noChangeAspect="1"/>
          </p:cNvGraphicFramePr>
          <p:nvPr/>
        </p:nvGraphicFramePr>
        <p:xfrm>
          <a:off x="6198268" y="1777332"/>
          <a:ext cx="2921000" cy="723900"/>
        </p:xfrm>
        <a:graphic>
          <a:graphicData uri="http://schemas.openxmlformats.org/presentationml/2006/ole">
            <p:oleObj spid="_x0000_s6147" name="Equation" r:id="rId5" imgW="2920680" imgH="723600" progId="Equation.DSMT4">
              <p:embed/>
            </p:oleObj>
          </a:graphicData>
        </a:graphic>
      </p:graphicFrame>
      <p:graphicFrame>
        <p:nvGraphicFramePr>
          <p:cNvPr id="6148" name="Object 8"/>
          <p:cNvGraphicFramePr>
            <a:graphicFrameLocks noChangeAspect="1"/>
          </p:cNvGraphicFramePr>
          <p:nvPr/>
        </p:nvGraphicFramePr>
        <p:xfrm>
          <a:off x="5962399" y="2443163"/>
          <a:ext cx="1955800" cy="698500"/>
        </p:xfrm>
        <a:graphic>
          <a:graphicData uri="http://schemas.openxmlformats.org/presentationml/2006/ole">
            <p:oleObj spid="_x0000_s6148" name="Equation" r:id="rId6" imgW="1955520" imgH="698400" progId="Equation.DSMT4">
              <p:embed/>
            </p:oleObj>
          </a:graphicData>
        </a:graphic>
      </p:graphicFrame>
      <p:graphicFrame>
        <p:nvGraphicFramePr>
          <p:cNvPr id="6149" name="Object 9"/>
          <p:cNvGraphicFramePr>
            <a:graphicFrameLocks noChangeAspect="1"/>
          </p:cNvGraphicFramePr>
          <p:nvPr/>
        </p:nvGraphicFramePr>
        <p:xfrm>
          <a:off x="941388" y="4416425"/>
          <a:ext cx="1447800" cy="698500"/>
        </p:xfrm>
        <a:graphic>
          <a:graphicData uri="http://schemas.openxmlformats.org/presentationml/2006/ole">
            <p:oleObj spid="_x0000_s6149" name="Equation" r:id="rId7" imgW="1447560" imgH="6984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Power in Electric Circuits</a:t>
            </a:r>
          </a:p>
        </p:txBody>
      </p:sp>
      <p:sp>
        <p:nvSpPr>
          <p:cNvPr id="7173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GB" sz="2000" smtClean="0"/>
              <a:t>Consider a device connected to a battery: </a:t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endParaRPr lang="en-GB" sz="2000" smtClean="0"/>
          </a:p>
          <a:p>
            <a:pPr eaLnBrk="1" hangingPunct="1"/>
            <a:r>
              <a:rPr lang="en-GB" sz="2000" smtClean="0"/>
              <a:t>A charge dq passes through the device in a time dt with dq = i</a:t>
            </a:r>
            <a:r>
              <a:rPr lang="en-GB" sz="2000" baseline="30000" smtClean="0"/>
              <a:t> </a:t>
            </a:r>
            <a:r>
              <a:rPr lang="en-GB" sz="2000" smtClean="0"/>
              <a:t>dt.</a:t>
            </a:r>
          </a:p>
          <a:p>
            <a:pPr eaLnBrk="1" hangingPunct="1"/>
            <a:r>
              <a:rPr lang="en-GB" sz="2000" smtClean="0"/>
              <a:t>In passing through the device, the charge moves through a potential difference of V.</a:t>
            </a:r>
          </a:p>
        </p:txBody>
      </p:sp>
      <p:sp>
        <p:nvSpPr>
          <p:cNvPr id="7174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en-GB" sz="2000" smtClean="0"/>
              <a:t>Hence, the potential energy decreases by dU = V</a:t>
            </a:r>
            <a:r>
              <a:rPr lang="en-GB" sz="2000" baseline="30000" smtClean="0"/>
              <a:t> </a:t>
            </a:r>
            <a:r>
              <a:rPr lang="en-GB" sz="2000" smtClean="0"/>
              <a:t>dq = i</a:t>
            </a:r>
            <a:r>
              <a:rPr lang="en-GB" sz="2000" baseline="30000" smtClean="0"/>
              <a:t> </a:t>
            </a:r>
            <a:r>
              <a:rPr lang="en-GB" sz="2000" smtClean="0"/>
              <a:t>dt</a:t>
            </a:r>
            <a:r>
              <a:rPr lang="en-GB" sz="2000" baseline="30000" smtClean="0"/>
              <a:t> </a:t>
            </a:r>
            <a:r>
              <a:rPr lang="en-GB" sz="2000" smtClean="0"/>
              <a:t>V.</a:t>
            </a:r>
          </a:p>
          <a:p>
            <a:pPr eaLnBrk="1" hangingPunct="1"/>
            <a:r>
              <a:rPr lang="en-GB" sz="2000" smtClean="0"/>
              <a:t>The power dissipated in the device (rate of energy transfer) is thus </a:t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endParaRPr lang="en-GB" sz="2000" smtClean="0"/>
          </a:p>
          <a:p>
            <a:pPr eaLnBrk="1" hangingPunct="1"/>
            <a:r>
              <a:rPr lang="en-GB" sz="2000" smtClean="0"/>
              <a:t>Unit of power is the Watt (W = V</a:t>
            </a:r>
            <a:r>
              <a:rPr lang="en-GB" sz="2000" baseline="30000" smtClean="0"/>
              <a:t> </a:t>
            </a:r>
            <a:r>
              <a:rPr lang="en-GB" sz="2000" smtClean="0"/>
              <a:t>A).</a:t>
            </a:r>
          </a:p>
          <a:p>
            <a:pPr eaLnBrk="1" hangingPunct="1"/>
            <a:r>
              <a:rPr lang="en-GB" sz="2000" smtClean="0"/>
              <a:t>Combining with the expressions </a:t>
            </a:r>
            <a:br>
              <a:rPr lang="en-GB" sz="2000" smtClean="0"/>
            </a:br>
            <a:r>
              <a:rPr lang="en-GB" sz="2000" smtClean="0"/>
              <a:t>V = i</a:t>
            </a:r>
            <a:r>
              <a:rPr lang="en-GB" sz="2000" baseline="30000" smtClean="0"/>
              <a:t> </a:t>
            </a:r>
            <a:r>
              <a:rPr lang="en-GB" sz="2000" smtClean="0"/>
              <a:t>R and i = V</a:t>
            </a:r>
            <a:r>
              <a:rPr lang="en-GB" sz="2000" baseline="30000" smtClean="0"/>
              <a:t> </a:t>
            </a:r>
            <a:r>
              <a:rPr lang="en-GB" sz="2000" smtClean="0"/>
              <a:t>/</a:t>
            </a:r>
            <a:r>
              <a:rPr lang="en-GB" sz="2000" baseline="30000" smtClean="0"/>
              <a:t> </a:t>
            </a:r>
            <a:r>
              <a:rPr lang="en-GB" sz="2000" smtClean="0"/>
              <a:t>R we get:</a:t>
            </a:r>
          </a:p>
        </p:txBody>
      </p:sp>
      <p:graphicFrame>
        <p:nvGraphicFramePr>
          <p:cNvPr id="7170" name="Object 24"/>
          <p:cNvGraphicFramePr>
            <a:graphicFrameLocks noChangeAspect="1"/>
          </p:cNvGraphicFramePr>
          <p:nvPr/>
        </p:nvGraphicFramePr>
        <p:xfrm>
          <a:off x="5470525" y="2871788"/>
          <a:ext cx="2679700" cy="609600"/>
        </p:xfrm>
        <a:graphic>
          <a:graphicData uri="http://schemas.openxmlformats.org/presentationml/2006/ole">
            <p:oleObj spid="_x0000_s7170" name="Equation" r:id="rId4" imgW="2679480" imgH="609480" progId="Equation.DSMT4">
              <p:embed/>
            </p:oleObj>
          </a:graphicData>
        </a:graphic>
      </p:graphicFrame>
      <p:graphicFrame>
        <p:nvGraphicFramePr>
          <p:cNvPr id="7171" name="Object 25"/>
          <p:cNvGraphicFramePr>
            <a:graphicFrameLocks noChangeAspect="1"/>
          </p:cNvGraphicFramePr>
          <p:nvPr/>
        </p:nvGraphicFramePr>
        <p:xfrm>
          <a:off x="5464175" y="4567238"/>
          <a:ext cx="2578100" cy="1066800"/>
        </p:xfrm>
        <a:graphic>
          <a:graphicData uri="http://schemas.openxmlformats.org/presentationml/2006/ole">
            <p:oleObj spid="_x0000_s7171" name="Equation" r:id="rId5" imgW="2577960" imgH="1066680" progId="Equation.DSMT4">
              <p:embed/>
            </p:oleObj>
          </a:graphicData>
        </a:graphic>
      </p:graphicFrame>
      <p:grpSp>
        <p:nvGrpSpPr>
          <p:cNvPr id="7175" name="Group 28"/>
          <p:cNvGrpSpPr>
            <a:grpSpLocks/>
          </p:cNvGrpSpPr>
          <p:nvPr/>
        </p:nvGrpSpPr>
        <p:grpSpPr bwMode="auto">
          <a:xfrm>
            <a:off x="746125" y="2130425"/>
            <a:ext cx="2803525" cy="2700338"/>
            <a:chOff x="470" y="1342"/>
            <a:chExt cx="1766" cy="1701"/>
          </a:xfrm>
        </p:grpSpPr>
        <p:grpSp>
          <p:nvGrpSpPr>
            <p:cNvPr id="7176" name="Group 13"/>
            <p:cNvGrpSpPr>
              <a:grpSpLocks/>
            </p:cNvGrpSpPr>
            <p:nvPr/>
          </p:nvGrpSpPr>
          <p:grpSpPr bwMode="auto">
            <a:xfrm>
              <a:off x="470" y="1660"/>
              <a:ext cx="451" cy="1072"/>
              <a:chOff x="470" y="1450"/>
              <a:chExt cx="451" cy="1072"/>
            </a:xfrm>
          </p:grpSpPr>
          <p:grpSp>
            <p:nvGrpSpPr>
              <p:cNvPr id="7188" name="Group 10"/>
              <p:cNvGrpSpPr>
                <a:grpSpLocks/>
              </p:cNvGrpSpPr>
              <p:nvPr/>
            </p:nvGrpSpPr>
            <p:grpSpPr bwMode="auto">
              <a:xfrm>
                <a:off x="470" y="1699"/>
                <a:ext cx="451" cy="539"/>
                <a:chOff x="470" y="1699"/>
                <a:chExt cx="451" cy="539"/>
              </a:xfrm>
            </p:grpSpPr>
            <p:sp>
              <p:nvSpPr>
                <p:cNvPr id="7191" name="Line 6"/>
                <p:cNvSpPr>
                  <a:spLocks noChangeShapeType="1"/>
                </p:cNvSpPr>
                <p:nvPr/>
              </p:nvSpPr>
              <p:spPr bwMode="auto">
                <a:xfrm>
                  <a:off x="556" y="1950"/>
                  <a:ext cx="365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7192" name="Line 7"/>
                <p:cNvSpPr>
                  <a:spLocks noChangeShapeType="1"/>
                </p:cNvSpPr>
                <p:nvPr/>
              </p:nvSpPr>
              <p:spPr bwMode="auto">
                <a:xfrm>
                  <a:off x="627" y="2023"/>
                  <a:ext cx="210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7193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470" y="1699"/>
                  <a:ext cx="206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GB"/>
                    <a:t>+</a:t>
                  </a:r>
                </a:p>
              </p:txBody>
            </p:sp>
            <p:sp>
              <p:nvSpPr>
                <p:cNvPr id="7194" name="Text Box 9"/>
                <p:cNvSpPr txBox="1">
                  <a:spLocks noChangeArrowheads="1"/>
                </p:cNvSpPr>
                <p:nvPr/>
              </p:nvSpPr>
              <p:spPr bwMode="auto">
                <a:xfrm>
                  <a:off x="473" y="1988"/>
                  <a:ext cx="204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GB">
                      <a:latin typeface="Symbol" pitchFamily="18" charset="2"/>
                    </a:rPr>
                    <a:t>-</a:t>
                  </a:r>
                </a:p>
              </p:txBody>
            </p:sp>
          </p:grpSp>
          <p:sp>
            <p:nvSpPr>
              <p:cNvPr id="7189" name="Line 11"/>
              <p:cNvSpPr>
                <a:spLocks noChangeShapeType="1"/>
              </p:cNvSpPr>
              <p:nvPr/>
            </p:nvSpPr>
            <p:spPr bwMode="auto">
              <a:xfrm flipV="1">
                <a:off x="739" y="1450"/>
                <a:ext cx="0" cy="49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190" name="Line 12"/>
              <p:cNvSpPr>
                <a:spLocks noChangeShapeType="1"/>
              </p:cNvSpPr>
              <p:nvPr/>
            </p:nvSpPr>
            <p:spPr bwMode="auto">
              <a:xfrm flipV="1">
                <a:off x="732" y="2023"/>
                <a:ext cx="0" cy="49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7177" name="Line 14"/>
            <p:cNvSpPr>
              <a:spLocks noChangeShapeType="1"/>
            </p:cNvSpPr>
            <p:nvPr/>
          </p:nvSpPr>
          <p:spPr bwMode="auto">
            <a:xfrm>
              <a:off x="742" y="1650"/>
              <a:ext cx="104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178" name="Line 15"/>
            <p:cNvSpPr>
              <a:spLocks noChangeShapeType="1"/>
            </p:cNvSpPr>
            <p:nvPr/>
          </p:nvSpPr>
          <p:spPr bwMode="auto">
            <a:xfrm>
              <a:off x="737" y="2730"/>
              <a:ext cx="105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179" name="Line 17"/>
            <p:cNvSpPr>
              <a:spLocks noChangeShapeType="1"/>
            </p:cNvSpPr>
            <p:nvPr/>
          </p:nvSpPr>
          <p:spPr bwMode="auto">
            <a:xfrm>
              <a:off x="1786" y="1654"/>
              <a:ext cx="0" cy="27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180" name="Line 18"/>
            <p:cNvSpPr>
              <a:spLocks noChangeShapeType="1"/>
            </p:cNvSpPr>
            <p:nvPr/>
          </p:nvSpPr>
          <p:spPr bwMode="auto">
            <a:xfrm>
              <a:off x="1789" y="2453"/>
              <a:ext cx="0" cy="27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181" name="Rectangle 16"/>
            <p:cNvSpPr>
              <a:spLocks noChangeArrowheads="1"/>
            </p:cNvSpPr>
            <p:nvPr/>
          </p:nvSpPr>
          <p:spPr bwMode="auto">
            <a:xfrm>
              <a:off x="1674" y="1917"/>
              <a:ext cx="220" cy="55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2" name="Line 20"/>
            <p:cNvSpPr>
              <a:spLocks noChangeShapeType="1"/>
            </p:cNvSpPr>
            <p:nvPr/>
          </p:nvSpPr>
          <p:spPr bwMode="auto">
            <a:xfrm flipH="1">
              <a:off x="1027" y="2821"/>
              <a:ext cx="41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183" name="Text Box 21"/>
            <p:cNvSpPr txBox="1">
              <a:spLocks noChangeArrowheads="1"/>
            </p:cNvSpPr>
            <p:nvPr/>
          </p:nvSpPr>
          <p:spPr bwMode="auto">
            <a:xfrm>
              <a:off x="1161" y="2793"/>
              <a:ext cx="16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/>
                <a:t>i</a:t>
              </a:r>
            </a:p>
          </p:txBody>
        </p:sp>
        <p:sp>
          <p:nvSpPr>
            <p:cNvPr id="7184" name="Line 22"/>
            <p:cNvSpPr>
              <a:spLocks noChangeShapeType="1"/>
            </p:cNvSpPr>
            <p:nvPr/>
          </p:nvSpPr>
          <p:spPr bwMode="auto">
            <a:xfrm>
              <a:off x="1044" y="1579"/>
              <a:ext cx="41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185" name="Text Box 23"/>
            <p:cNvSpPr txBox="1">
              <a:spLocks noChangeArrowheads="1"/>
            </p:cNvSpPr>
            <p:nvPr/>
          </p:nvSpPr>
          <p:spPr bwMode="auto">
            <a:xfrm>
              <a:off x="1178" y="1342"/>
              <a:ext cx="16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/>
                <a:t>i</a:t>
              </a:r>
            </a:p>
          </p:txBody>
        </p:sp>
        <p:sp>
          <p:nvSpPr>
            <p:cNvPr id="7186" name="Line 26"/>
            <p:cNvSpPr>
              <a:spLocks noChangeShapeType="1"/>
            </p:cNvSpPr>
            <p:nvPr/>
          </p:nvSpPr>
          <p:spPr bwMode="auto">
            <a:xfrm>
              <a:off x="2014" y="1910"/>
              <a:ext cx="0" cy="5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187" name="Text Box 27"/>
            <p:cNvSpPr txBox="1">
              <a:spLocks noChangeArrowheads="1"/>
            </p:cNvSpPr>
            <p:nvPr/>
          </p:nvSpPr>
          <p:spPr bwMode="auto">
            <a:xfrm>
              <a:off x="2004" y="2064"/>
              <a:ext cx="23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/>
                <a:t>V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Superconductors and Semiconductors</a:t>
            </a:r>
          </a:p>
        </p:txBody>
      </p:sp>
      <p:sp>
        <p:nvSpPr>
          <p:cNvPr id="9219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GB" sz="2000" dirty="0" smtClean="0"/>
              <a:t>Superconductivity is observed in some materials, e.g. mercury. </a:t>
            </a:r>
          </a:p>
          <a:p>
            <a:pPr eaLnBrk="1" hangingPunct="1"/>
            <a:r>
              <a:rPr lang="en-GB" sz="2000" dirty="0" smtClean="0"/>
              <a:t>For these materials, below a certain critical temperature (about 4 K for mercury), the resistance drops to zero.</a:t>
            </a:r>
          </a:p>
          <a:p>
            <a:pPr eaLnBrk="1" hangingPunct="1"/>
            <a:endParaRPr lang="en-GB" sz="2000" dirty="0" smtClean="0"/>
          </a:p>
          <a:p>
            <a:pPr eaLnBrk="1" hangingPunct="1"/>
            <a:r>
              <a:rPr lang="en-GB" sz="2000" dirty="0" smtClean="0"/>
              <a:t>Semiconductors, like silicon, have a resistivity that is between that of metals and insulators.</a:t>
            </a:r>
          </a:p>
          <a:p>
            <a:pPr eaLnBrk="1" hangingPunct="1"/>
            <a:r>
              <a:rPr lang="en-GB" sz="2000" dirty="0" smtClean="0"/>
              <a:t>In metals, some of the “outer” electrons are only loosely bound and can be caused to move through the metal by the application of an E field. </a:t>
            </a:r>
          </a:p>
          <a:p>
            <a:pPr eaLnBrk="1" hangingPunct="1"/>
            <a:r>
              <a:rPr lang="en-GB" sz="2000" dirty="0" smtClean="0"/>
              <a:t>In insulators all the electrons are tightly bound.</a:t>
            </a:r>
          </a:p>
        </p:txBody>
      </p:sp>
      <p:sp>
        <p:nvSpPr>
          <p:cNvPr id="9220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en-GB" sz="2000" smtClean="0"/>
              <a:t>In semiconductors, some electrons can be freed by thermal energy. </a:t>
            </a:r>
          </a:p>
          <a:p>
            <a:pPr eaLnBrk="1" hangingPunct="1"/>
            <a:r>
              <a:rPr lang="en-GB" sz="2000" smtClean="0"/>
              <a:t>Hence the resistivity of a semi-conductor is a strong function of its temperature.</a:t>
            </a:r>
          </a:p>
        </p:txBody>
      </p:sp>
      <p:graphicFrame>
        <p:nvGraphicFramePr>
          <p:cNvPr id="161844" name="Group 52"/>
          <p:cNvGraphicFramePr>
            <a:graphicFrameLocks noGrp="1"/>
          </p:cNvGraphicFramePr>
          <p:nvPr/>
        </p:nvGraphicFramePr>
        <p:xfrm>
          <a:off x="5316538" y="3365500"/>
          <a:ext cx="4424362" cy="2716848"/>
        </p:xfrm>
        <a:graphic>
          <a:graphicData uri="http://schemas.openxmlformats.org/drawingml/2006/table">
            <a:tbl>
              <a:tblPr/>
              <a:tblGrid>
                <a:gridCol w="1670050"/>
                <a:gridCol w="1279525"/>
                <a:gridCol w="1474787"/>
              </a:tblGrid>
              <a:tr h="490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FF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Property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FF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Copper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FF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Silicon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8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FF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Type of material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FF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Metal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FF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Semiconductor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2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FF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Charge carrier density n (m</a:t>
                      </a:r>
                      <a:r>
                        <a:rPr kumimoji="0" lang="en-GB" sz="16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</a:rPr>
                        <a:t>-</a:t>
                      </a:r>
                      <a:r>
                        <a:rPr kumimoji="0" lang="en-GB" sz="16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FF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 </a:t>
                      </a:r>
                      <a:r>
                        <a:rPr lang="en-GB" sz="1600" dirty="0" smtClean="0"/>
                        <a:t>×</a:t>
                      </a: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</a:t>
                      </a:r>
                      <a:r>
                        <a:rPr kumimoji="0" lang="en-GB" sz="16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28</a:t>
                      </a:r>
                      <a:endParaRPr kumimoji="0" lang="en-GB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FF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 </a:t>
                      </a:r>
                      <a:r>
                        <a:rPr lang="en-GB" sz="1600" dirty="0" smtClean="0"/>
                        <a:t>×</a:t>
                      </a: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</a:t>
                      </a:r>
                      <a:r>
                        <a:rPr kumimoji="0" lang="en-GB" sz="16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16</a:t>
                      </a:r>
                      <a:endParaRPr kumimoji="0" lang="en-GB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8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FF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Resistivity</a:t>
                      </a:r>
                      <a:b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</a:b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</a:rPr>
                        <a:t>r</a:t>
                      </a: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(</a:t>
                      </a: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</a:rPr>
                        <a:t>W</a:t>
                      </a: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FF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 </a:t>
                      </a:r>
                      <a:r>
                        <a:rPr lang="en-GB" sz="1600" dirty="0" smtClean="0"/>
                        <a:t>×</a:t>
                      </a: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</a:t>
                      </a:r>
                      <a:r>
                        <a:rPr kumimoji="0" lang="en-GB" sz="16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</a:rPr>
                        <a:t>-</a:t>
                      </a:r>
                      <a:r>
                        <a:rPr kumimoji="0" lang="en-GB" sz="16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  <a:endParaRPr kumimoji="0" lang="en-GB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FF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 </a:t>
                      </a:r>
                      <a:r>
                        <a:rPr lang="en-GB" sz="1600" dirty="0" smtClean="0"/>
                        <a:t>×</a:t>
                      </a: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</a:t>
                      </a:r>
                      <a:r>
                        <a:rPr kumimoji="0" lang="en-GB" sz="16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0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FF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Temp. Coeff. of resistance </a:t>
                      </a: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</a:rPr>
                        <a:t>a</a:t>
                      </a: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(K</a:t>
                      </a:r>
                      <a:r>
                        <a:rPr kumimoji="0" lang="en-GB" sz="16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</a:rPr>
                        <a:t>-</a:t>
                      </a:r>
                      <a:r>
                        <a:rPr kumimoji="0" lang="en-GB" sz="16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FF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+2 </a:t>
                      </a:r>
                      <a:r>
                        <a:rPr lang="en-GB" sz="1600" dirty="0" smtClean="0"/>
                        <a:t>×</a:t>
                      </a: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</a:t>
                      </a:r>
                      <a:r>
                        <a:rPr kumimoji="0" lang="en-GB" sz="16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</a:rPr>
                        <a:t>-</a:t>
                      </a:r>
                      <a:r>
                        <a:rPr kumimoji="0" lang="en-GB" sz="16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  <a:endParaRPr kumimoji="0" lang="en-GB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FF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</a:rPr>
                        <a:t>-</a:t>
                      </a: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70 </a:t>
                      </a:r>
                      <a:r>
                        <a:rPr lang="en-GB" sz="1600" dirty="0" smtClean="0"/>
                        <a:t>×</a:t>
                      </a: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</a:t>
                      </a:r>
                      <a:r>
                        <a:rPr kumimoji="0" lang="en-GB" sz="16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</a:rPr>
                        <a:t>-</a:t>
                      </a:r>
                      <a:r>
                        <a:rPr kumimoji="0" lang="en-GB" sz="16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  <a:endParaRPr kumimoji="0" lang="en-GB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imA4Landscape">
  <a:themeElements>
    <a:clrScheme name="TimA4Landscap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mA4Landscap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imA4Landscap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mA4Landscap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mA4Landscap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mA4Landscap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mA4Landscap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mA4Landscap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mA4Landscap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mA4Landscap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mA4Landscap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mA4Landscap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mA4Landscap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mA4Landscap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TimA4Landscape</Template>
  <TotalTime>729</TotalTime>
  <Words>871</Words>
  <Application>Microsoft Office PowerPoint</Application>
  <PresentationFormat>A4 Paper (210x297 mm)</PresentationFormat>
  <Paragraphs>153</Paragraphs>
  <Slides>9</Slides>
  <Notes>9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TimA4Landscape</vt:lpstr>
      <vt:lpstr>Equation</vt:lpstr>
      <vt:lpstr>Mathcad</vt:lpstr>
      <vt:lpstr>Lecture 9</vt:lpstr>
      <vt:lpstr>Charges and Currents</vt:lpstr>
      <vt:lpstr>Current Density and Drift Speed of Charge Carriers</vt:lpstr>
      <vt:lpstr>Drift Speed, Resistance and Resistivity</vt:lpstr>
      <vt:lpstr>Calculating Resistance from Resistivity</vt:lpstr>
      <vt:lpstr>Ohm’s Law</vt:lpstr>
      <vt:lpstr>Conduction in Metals and Ohm’s Law</vt:lpstr>
      <vt:lpstr>Power in Electric Circuits</vt:lpstr>
      <vt:lpstr>Superconductors and Semiconductors</vt:lpstr>
    </vt:vector>
  </TitlesOfParts>
  <Company>Liverpool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Tim Greenshaw</dc:creator>
  <cp:lastModifiedBy>Tim Greenshaw</cp:lastModifiedBy>
  <cp:revision>70</cp:revision>
  <dcterms:created xsi:type="dcterms:W3CDTF">2005-10-20T19:47:01Z</dcterms:created>
  <dcterms:modified xsi:type="dcterms:W3CDTF">2010-10-28T09:40:36Z</dcterms:modified>
</cp:coreProperties>
</file>