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295" r:id="rId3"/>
    <p:sldId id="302" r:id="rId4"/>
    <p:sldId id="296" r:id="rId5"/>
    <p:sldId id="297" r:id="rId6"/>
    <p:sldId id="298" r:id="rId7"/>
    <p:sldId id="299" r:id="rId8"/>
    <p:sldId id="300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8371D04-3B1D-4D1E-B510-468385F451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71D04-3B1D-4D1E-B510-468385F4518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E5D8D-BA73-4F96-8783-FC421888B993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15008-59D5-40EA-865C-4EFC90CDADA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02DB0-70B8-4799-B40A-870C75F8881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BA2B8-5AE7-469E-926A-91A89FB760F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4E423-31EA-4B07-8A13-09D31684715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90000-E195-41A3-A918-D967B583CFE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B41B9-22B6-4D44-BC96-581255140D5F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Calculating the electric field from the electric potential.</a:t>
            </a:r>
          </a:p>
          <a:p>
            <a:pPr lvl="1"/>
            <a:r>
              <a:rPr lang="en-GB" dirty="0" smtClean="0"/>
              <a:t>The potential of a charged isolated conductor.</a:t>
            </a:r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Determine the electric field due to an isolated charge from the expression for the electric potential.</a:t>
            </a:r>
          </a:p>
          <a:p>
            <a:r>
              <a:rPr lang="en-GB" dirty="0" smtClean="0"/>
              <a:t>Describe the electric field and potential inside and outside a charged isolated conductor.</a:t>
            </a:r>
          </a:p>
          <a:p>
            <a:r>
              <a:rPr lang="en-GB" dirty="0" smtClean="0"/>
              <a:t>Explain why you could survive a lighting strike if you were inside a car.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We know how to find the potential from the electric field, now look at getting the field from the potential.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Charge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moves from one equipotential to next, step      along s axis. </a:t>
            </a:r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Work done by field is related to change in potential energy...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...but also to force and distance: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Equating these two expressions: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> </a:t>
            </a:r>
          </a:p>
          <a:p>
            <a:pPr eaLnBrk="1" hangingPunct="1"/>
            <a:r>
              <a:rPr lang="en-GB" sz="2000" smtClean="0"/>
              <a:t>But E</a:t>
            </a:r>
            <a:r>
              <a:rPr lang="en-GB" sz="2000" baseline="30000" smtClean="0"/>
              <a:t> </a:t>
            </a:r>
            <a:r>
              <a:rPr lang="en-GB" sz="2000" smtClean="0"/>
              <a:t>cos</a:t>
            </a:r>
            <a:r>
              <a:rPr lang="en-GB" sz="2000" baseline="30000" smtClean="0"/>
              <a:t> </a:t>
            </a:r>
            <a:r>
              <a:rPr lang="en-GB" sz="2000" smtClean="0">
                <a:latin typeface="Symbol" pitchFamily="18" charset="2"/>
              </a:rPr>
              <a:t>q</a:t>
            </a:r>
            <a:r>
              <a:rPr lang="en-GB" sz="2000" baseline="30000" smtClean="0"/>
              <a:t> </a:t>
            </a:r>
            <a:r>
              <a:rPr lang="en-GB" sz="2000" smtClean="0"/>
              <a:t>is the component of</a:t>
            </a:r>
            <a:br>
              <a:rPr lang="en-GB" sz="2000" smtClean="0"/>
            </a:br>
            <a:r>
              <a:rPr lang="en-GB" sz="2000" smtClean="0"/>
              <a:t>the s axis, so we can write: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1026" name="Equation" r:id="rId4" imgW="1600200" imgH="507960" progId="Equation.DSMT4">
              <p:embed/>
            </p:oleObj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3587433" y="5947979"/>
          <a:ext cx="292100" cy="254000"/>
        </p:xfrm>
        <a:graphic>
          <a:graphicData uri="http://schemas.openxmlformats.org/presentationml/2006/ole">
            <p:oleObj spid="_x0000_s1027" name="Equation" r:id="rId5" imgW="291960" imgH="253800" progId="Equation.DSMT4">
              <p:embed/>
            </p:oleObj>
          </a:graphicData>
        </a:graphic>
      </p:graphicFrame>
      <p:sp>
        <p:nvSpPr>
          <p:cNvPr id="1041" name="Line 28"/>
          <p:cNvSpPr>
            <a:spLocks noChangeShapeType="1"/>
          </p:cNvSpPr>
          <p:nvPr/>
        </p:nvSpPr>
        <p:spPr bwMode="auto">
          <a:xfrm>
            <a:off x="1601788" y="2749550"/>
            <a:ext cx="3103562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2" name="Line 8"/>
          <p:cNvSpPr>
            <a:spLocks noChangeShapeType="1"/>
          </p:cNvSpPr>
          <p:nvPr/>
        </p:nvSpPr>
        <p:spPr bwMode="auto">
          <a:xfrm rot="-2606046">
            <a:off x="3200400" y="3562350"/>
            <a:ext cx="150813" cy="681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3" name="Freeform 11"/>
          <p:cNvSpPr>
            <a:spLocks/>
          </p:cNvSpPr>
          <p:nvPr/>
        </p:nvSpPr>
        <p:spPr bwMode="auto">
          <a:xfrm rot="358250">
            <a:off x="1620838" y="2593975"/>
            <a:ext cx="292100" cy="2605088"/>
          </a:xfrm>
          <a:custGeom>
            <a:avLst/>
            <a:gdLst>
              <a:gd name="T0" fmla="*/ 73083738 w 184"/>
              <a:gd name="T1" fmla="*/ 0 h 1641"/>
              <a:gd name="T2" fmla="*/ 410786225 w 184"/>
              <a:gd name="T3" fmla="*/ 1378526514 h 1641"/>
              <a:gd name="T4" fmla="*/ 388104033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12"/>
          <p:cNvSpPr>
            <a:spLocks/>
          </p:cNvSpPr>
          <p:nvPr/>
        </p:nvSpPr>
        <p:spPr bwMode="auto">
          <a:xfrm>
            <a:off x="2179638" y="2584450"/>
            <a:ext cx="292100" cy="2605088"/>
          </a:xfrm>
          <a:custGeom>
            <a:avLst/>
            <a:gdLst>
              <a:gd name="T0" fmla="*/ 73083738 w 184"/>
              <a:gd name="T1" fmla="*/ 0 h 1641"/>
              <a:gd name="T2" fmla="*/ 410786225 w 184"/>
              <a:gd name="T3" fmla="*/ 1378526514 h 1641"/>
              <a:gd name="T4" fmla="*/ 388104033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13"/>
          <p:cNvSpPr>
            <a:spLocks/>
          </p:cNvSpPr>
          <p:nvPr/>
        </p:nvSpPr>
        <p:spPr bwMode="auto">
          <a:xfrm rot="-400845">
            <a:off x="2703513" y="2592388"/>
            <a:ext cx="261937" cy="2605087"/>
          </a:xfrm>
          <a:custGeom>
            <a:avLst/>
            <a:gdLst>
              <a:gd name="T0" fmla="*/ 58770694 w 184"/>
              <a:gd name="T1" fmla="*/ 0 h 1641"/>
              <a:gd name="T2" fmla="*/ 330328161 w 184"/>
              <a:gd name="T3" fmla="*/ 1378524397 h 1641"/>
              <a:gd name="T4" fmla="*/ 312089380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14"/>
          <p:cNvSpPr>
            <a:spLocks/>
          </p:cNvSpPr>
          <p:nvPr/>
        </p:nvSpPr>
        <p:spPr bwMode="auto">
          <a:xfrm rot="-855548">
            <a:off x="3284538" y="2586038"/>
            <a:ext cx="215900" cy="2605087"/>
          </a:xfrm>
          <a:custGeom>
            <a:avLst/>
            <a:gdLst>
              <a:gd name="T0" fmla="*/ 39927425 w 184"/>
              <a:gd name="T1" fmla="*/ 0 h 1641"/>
              <a:gd name="T2" fmla="*/ 224417489 w 184"/>
              <a:gd name="T3" fmla="*/ 1378524397 h 1641"/>
              <a:gd name="T4" fmla="*/ 212026710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15"/>
          <p:cNvSpPr>
            <a:spLocks/>
          </p:cNvSpPr>
          <p:nvPr/>
        </p:nvSpPr>
        <p:spPr bwMode="auto">
          <a:xfrm rot="-1298030">
            <a:off x="3775075" y="2536825"/>
            <a:ext cx="139700" cy="2605088"/>
          </a:xfrm>
          <a:custGeom>
            <a:avLst/>
            <a:gdLst>
              <a:gd name="T0" fmla="*/ 16716928 w 184"/>
              <a:gd name="T1" fmla="*/ 0 h 1641"/>
              <a:gd name="T2" fmla="*/ 93960390 w 184"/>
              <a:gd name="T3" fmla="*/ 1378526514 h 1641"/>
              <a:gd name="T4" fmla="*/ 88772511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Oval 22"/>
          <p:cNvSpPr>
            <a:spLocks noChangeArrowheads="1"/>
          </p:cNvSpPr>
          <p:nvPr/>
        </p:nvSpPr>
        <p:spPr bwMode="auto">
          <a:xfrm>
            <a:off x="2806700" y="3535363"/>
            <a:ext cx="212725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49" name="Line 23"/>
          <p:cNvSpPr>
            <a:spLocks noChangeShapeType="1"/>
          </p:cNvSpPr>
          <p:nvPr/>
        </p:nvSpPr>
        <p:spPr bwMode="auto">
          <a:xfrm rot="-5598530">
            <a:off x="3256756" y="3247232"/>
            <a:ext cx="92075" cy="595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2698750" y="3646488"/>
          <a:ext cx="254000" cy="330200"/>
        </p:xfrm>
        <a:graphic>
          <a:graphicData uri="http://schemas.openxmlformats.org/presentationml/2006/ole">
            <p:oleObj spid="_x0000_s1028" name="Equation" r:id="rId6" imgW="253800" imgH="330120" progId="Equation.DSMT4">
              <p:embed/>
            </p:oleObj>
          </a:graphicData>
        </a:graphic>
      </p:graphicFrame>
      <p:graphicFrame>
        <p:nvGraphicFramePr>
          <p:cNvPr id="1029" name="Object 26"/>
          <p:cNvGraphicFramePr>
            <a:graphicFrameLocks noChangeAspect="1"/>
          </p:cNvGraphicFramePr>
          <p:nvPr/>
        </p:nvGraphicFramePr>
        <p:xfrm>
          <a:off x="3038475" y="3921125"/>
          <a:ext cx="292100" cy="254000"/>
        </p:xfrm>
        <a:graphic>
          <a:graphicData uri="http://schemas.openxmlformats.org/presentationml/2006/ole">
            <p:oleObj spid="_x0000_s1029" name="Equation" r:id="rId7" imgW="291960" imgH="253800" progId="Equation.DSMT4">
              <p:embed/>
            </p:oleObj>
          </a:graphicData>
        </a:graphic>
      </p:graphicFrame>
      <p:graphicFrame>
        <p:nvGraphicFramePr>
          <p:cNvPr id="1030" name="Object 27"/>
          <p:cNvGraphicFramePr>
            <a:graphicFrameLocks noChangeAspect="1"/>
          </p:cNvGraphicFramePr>
          <p:nvPr/>
        </p:nvGraphicFramePr>
        <p:xfrm>
          <a:off x="3049588" y="3222625"/>
          <a:ext cx="203200" cy="279400"/>
        </p:xfrm>
        <a:graphic>
          <a:graphicData uri="http://schemas.openxmlformats.org/presentationml/2006/ole">
            <p:oleObj spid="_x0000_s1030" name="Equation" r:id="rId8" imgW="203040" imgH="279360" progId="Equation.DSMT4">
              <p:embed/>
            </p:oleObj>
          </a:graphicData>
        </a:graphic>
      </p:graphicFrame>
      <p:sp>
        <p:nvSpPr>
          <p:cNvPr id="1050" name="Text Box 29"/>
          <p:cNvSpPr txBox="1">
            <a:spLocks noChangeArrowheads="1"/>
          </p:cNvSpPr>
          <p:nvPr/>
        </p:nvSpPr>
        <p:spPr bwMode="auto">
          <a:xfrm>
            <a:off x="4438650" y="478790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1051" name="Freeform 30"/>
          <p:cNvSpPr>
            <a:spLocks/>
          </p:cNvSpPr>
          <p:nvPr/>
        </p:nvSpPr>
        <p:spPr bwMode="auto">
          <a:xfrm>
            <a:off x="3270250" y="3578225"/>
            <a:ext cx="42863" cy="285750"/>
          </a:xfrm>
          <a:custGeom>
            <a:avLst/>
            <a:gdLst>
              <a:gd name="T0" fmla="*/ 0 w 28"/>
              <a:gd name="T1" fmla="*/ 0 h 142"/>
              <a:gd name="T2" fmla="*/ 65615605 w 28"/>
              <a:gd name="T3" fmla="*/ 267262791 h 142"/>
              <a:gd name="T4" fmla="*/ 0 w 28"/>
              <a:gd name="T5" fmla="*/ 575021571 h 142"/>
              <a:gd name="T6" fmla="*/ 0 60000 65536"/>
              <a:gd name="T7" fmla="*/ 0 60000 65536"/>
              <a:gd name="T8" fmla="*/ 0 60000 65536"/>
              <a:gd name="T9" fmla="*/ 0 w 28"/>
              <a:gd name="T10" fmla="*/ 0 h 142"/>
              <a:gd name="T11" fmla="*/ 28 w 28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142">
                <a:moveTo>
                  <a:pt x="0" y="0"/>
                </a:moveTo>
                <a:cubicBezTo>
                  <a:pt x="14" y="21"/>
                  <a:pt x="28" y="42"/>
                  <a:pt x="28" y="66"/>
                </a:cubicBezTo>
                <a:cubicBezTo>
                  <a:pt x="28" y="90"/>
                  <a:pt x="14" y="116"/>
                  <a:pt x="0" y="1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1" name="Object 31"/>
          <p:cNvGraphicFramePr>
            <a:graphicFrameLocks noChangeAspect="1"/>
          </p:cNvGraphicFramePr>
          <p:nvPr/>
        </p:nvGraphicFramePr>
        <p:xfrm>
          <a:off x="3071813" y="3586163"/>
          <a:ext cx="165100" cy="241300"/>
        </p:xfrm>
        <a:graphic>
          <a:graphicData uri="http://schemas.openxmlformats.org/presentationml/2006/ole">
            <p:oleObj spid="_x0000_s1031" name="Equation" r:id="rId9" imgW="164880" imgH="241200" progId="Equation.DSMT4">
              <p:embed/>
            </p:oleObj>
          </a:graphicData>
        </a:graphic>
      </p:graphicFrame>
      <p:sp>
        <p:nvSpPr>
          <p:cNvPr id="1052" name="Text Box 33"/>
          <p:cNvSpPr txBox="1">
            <a:spLocks noChangeArrowheads="1"/>
          </p:cNvSpPr>
          <p:nvPr/>
        </p:nvSpPr>
        <p:spPr bwMode="auto">
          <a:xfrm>
            <a:off x="1243013" y="5146675"/>
            <a:ext cx="2344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Equipotential surface</a:t>
            </a:r>
          </a:p>
        </p:txBody>
      </p:sp>
      <p:sp>
        <p:nvSpPr>
          <p:cNvPr id="1053" name="Line 34"/>
          <p:cNvSpPr>
            <a:spLocks noChangeShapeType="1"/>
          </p:cNvSpPr>
          <p:nvPr/>
        </p:nvSpPr>
        <p:spPr bwMode="auto">
          <a:xfrm flipH="1" flipV="1">
            <a:off x="1770063" y="4494213"/>
            <a:ext cx="269875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32" name="Object 36"/>
          <p:cNvGraphicFramePr>
            <a:graphicFrameLocks noChangeAspect="1"/>
          </p:cNvGraphicFramePr>
          <p:nvPr/>
        </p:nvGraphicFramePr>
        <p:xfrm>
          <a:off x="5472113" y="2265363"/>
          <a:ext cx="2133600" cy="330200"/>
        </p:xfrm>
        <a:graphic>
          <a:graphicData uri="http://schemas.openxmlformats.org/presentationml/2006/ole">
            <p:oleObj spid="_x0000_s1032" name="Equation" r:id="rId10" imgW="2133360" imgH="330120" progId="Equation.DSMT4">
              <p:embed/>
            </p:oleObj>
          </a:graphicData>
        </a:graphic>
      </p:graphicFrame>
      <p:graphicFrame>
        <p:nvGraphicFramePr>
          <p:cNvPr id="1033" name="Object 37"/>
          <p:cNvGraphicFramePr>
            <a:graphicFrameLocks noChangeAspect="1"/>
          </p:cNvGraphicFramePr>
          <p:nvPr/>
        </p:nvGraphicFramePr>
        <p:xfrm>
          <a:off x="5456238" y="2879725"/>
          <a:ext cx="2921000" cy="355600"/>
        </p:xfrm>
        <a:graphic>
          <a:graphicData uri="http://schemas.openxmlformats.org/presentationml/2006/ole">
            <p:oleObj spid="_x0000_s1033" name="Equation" r:id="rId11" imgW="2920680" imgH="355320" progId="Equation.DSMT4">
              <p:embed/>
            </p:oleObj>
          </a:graphicData>
        </a:graphic>
      </p:graphicFrame>
      <p:graphicFrame>
        <p:nvGraphicFramePr>
          <p:cNvPr id="1034" name="Object 38"/>
          <p:cNvGraphicFramePr>
            <a:graphicFrameLocks noChangeAspect="1"/>
          </p:cNvGraphicFramePr>
          <p:nvPr/>
        </p:nvGraphicFramePr>
        <p:xfrm>
          <a:off x="5508625" y="3573463"/>
          <a:ext cx="2209800" cy="330200"/>
        </p:xfrm>
        <a:graphic>
          <a:graphicData uri="http://schemas.openxmlformats.org/presentationml/2006/ole">
            <p:oleObj spid="_x0000_s1034" name="Equation" r:id="rId12" imgW="2209680" imgH="330120" progId="Equation.DSMT4">
              <p:embed/>
            </p:oleObj>
          </a:graphicData>
        </a:graphic>
      </p:graphicFrame>
      <p:graphicFrame>
        <p:nvGraphicFramePr>
          <p:cNvPr id="1035" name="Object 39"/>
          <p:cNvGraphicFramePr>
            <a:graphicFrameLocks noChangeAspect="1"/>
          </p:cNvGraphicFramePr>
          <p:nvPr/>
        </p:nvGraphicFramePr>
        <p:xfrm>
          <a:off x="6245225" y="4049713"/>
          <a:ext cx="1524000" cy="635000"/>
        </p:xfrm>
        <a:graphic>
          <a:graphicData uri="http://schemas.openxmlformats.org/presentationml/2006/ole">
            <p:oleObj spid="_x0000_s1035" name="Equation" r:id="rId13" imgW="1523880" imgH="634680" progId="Equation.DSMT4">
              <p:embed/>
            </p:oleObj>
          </a:graphicData>
        </a:graphic>
      </p:graphicFrame>
      <p:graphicFrame>
        <p:nvGraphicFramePr>
          <p:cNvPr id="1036" name="Object 40"/>
          <p:cNvGraphicFramePr>
            <a:graphicFrameLocks noChangeAspect="1"/>
          </p:cNvGraphicFramePr>
          <p:nvPr/>
        </p:nvGraphicFramePr>
        <p:xfrm>
          <a:off x="8716963" y="4848225"/>
          <a:ext cx="850900" cy="355600"/>
        </p:xfrm>
        <a:graphic>
          <a:graphicData uri="http://schemas.openxmlformats.org/presentationml/2006/ole">
            <p:oleObj spid="_x0000_s1036" name="Equation" r:id="rId14" imgW="850680" imgH="355320" progId="Equation.DSMT4">
              <p:embed/>
            </p:oleObj>
          </a:graphicData>
        </a:graphic>
      </p:graphicFrame>
      <p:graphicFrame>
        <p:nvGraphicFramePr>
          <p:cNvPr id="1037" name="Object 41"/>
          <p:cNvGraphicFramePr>
            <a:graphicFrameLocks noChangeAspect="1"/>
          </p:cNvGraphicFramePr>
          <p:nvPr/>
        </p:nvGraphicFramePr>
        <p:xfrm>
          <a:off x="5453063" y="5473700"/>
          <a:ext cx="1155700" cy="635000"/>
        </p:xfrm>
        <a:graphic>
          <a:graphicData uri="http://schemas.openxmlformats.org/presentationml/2006/ole">
            <p:oleObj spid="_x0000_s1037" name="Equation" r:id="rId15" imgW="115560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7" descr="PartialDerivat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0075" y="1436688"/>
            <a:ext cx="2887663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aside – Partial Derivatives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a function of two variables, f(x,y).</a:t>
            </a:r>
          </a:p>
          <a:p>
            <a:pPr eaLnBrk="1" hangingPunct="1"/>
            <a:r>
              <a:rPr lang="en-GB" sz="2000" smtClean="0"/>
              <a:t>The partial derivatives of this function w.r.t. x and y are defined by: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Example: f(x,y) = xy</a:t>
            </a:r>
            <a:r>
              <a:rPr lang="en-GB" sz="2000" baseline="30000" smtClean="0"/>
              <a:t>2</a:t>
            </a:r>
            <a:r>
              <a:rPr lang="en-GB" sz="2000" smtClean="0"/>
              <a:t>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Geometrically, consider z = f(x,y) shown opposite: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Keep y = y</a:t>
            </a:r>
            <a:r>
              <a:rPr lang="en-GB" sz="2000" baseline="-25000" smtClean="0"/>
              <a:t>0</a:t>
            </a:r>
            <a:r>
              <a:rPr lang="en-GB" sz="2000" smtClean="0"/>
              <a:t>, then z = f(x,y</a:t>
            </a:r>
            <a:r>
              <a:rPr lang="en-GB" sz="2000" baseline="-25000" smtClean="0"/>
              <a:t>0</a:t>
            </a:r>
            <a:r>
              <a:rPr lang="en-GB" sz="2000" smtClean="0"/>
              <a:t>) traces out the red curve shown.</a:t>
            </a:r>
          </a:p>
          <a:p>
            <a:pPr eaLnBrk="1" hangingPunct="1"/>
            <a:r>
              <a:rPr lang="en-GB" sz="2000" smtClean="0"/>
              <a:t>The slope of this curve at (x</a:t>
            </a:r>
            <a:r>
              <a:rPr lang="en-GB" sz="2000" baseline="-25000" smtClean="0"/>
              <a:t>0</a:t>
            </a:r>
            <a:r>
              <a:rPr lang="en-GB" sz="2000" smtClean="0"/>
              <a:t>,y</a:t>
            </a:r>
            <a:r>
              <a:rPr lang="en-GB" sz="2000" baseline="-25000" smtClean="0"/>
              <a:t>0</a:t>
            </a:r>
            <a:r>
              <a:rPr lang="en-GB" sz="2000" smtClean="0"/>
              <a:t>) is given by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22338" y="3017838"/>
          <a:ext cx="3517900" cy="1447800"/>
        </p:xfrm>
        <a:graphic>
          <a:graphicData uri="http://schemas.openxmlformats.org/presentationml/2006/ole">
            <p:oleObj spid="_x0000_s2050" name="Equation" r:id="rId5" imgW="3517560" imgH="144756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25513" y="5156200"/>
          <a:ext cx="1981200" cy="685800"/>
        </p:xfrm>
        <a:graphic>
          <a:graphicData uri="http://schemas.openxmlformats.org/presentationml/2006/ole">
            <p:oleObj spid="_x0000_s2051" name="Equation" r:id="rId6" imgW="1981080" imgH="68580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494463" y="5981700"/>
          <a:ext cx="2184400" cy="749300"/>
        </p:xfrm>
        <a:graphic>
          <a:graphicData uri="http://schemas.openxmlformats.org/presentationml/2006/ole">
            <p:oleObj spid="_x0000_s2052" name="Equation" r:id="rId7" imgW="2184120" imgH="749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</a:t>
            </a:r>
          </a:p>
        </p:txBody>
      </p:sp>
      <p:sp>
        <p:nvSpPr>
          <p:cNvPr id="308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Taking s to be the x, y and z axes in turn,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See units of E field also V</a:t>
            </a:r>
            <a:r>
              <a:rPr lang="en-GB" sz="2000" baseline="30000" smtClean="0"/>
              <a:t> </a:t>
            </a:r>
            <a:r>
              <a:rPr lang="en-GB" sz="2000" smtClean="0"/>
              <a:t>m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More succinctly, the electric field is given by the (negative) gradient of the potential: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Consider example </a:t>
            </a:r>
            <a:br>
              <a:rPr lang="en-GB" sz="2000" smtClean="0"/>
            </a:br>
            <a:r>
              <a:rPr lang="en-GB" sz="2000" smtClean="0"/>
              <a:t>of point charge </a:t>
            </a:r>
            <a:br>
              <a:rPr lang="en-GB" sz="2000" smtClean="0"/>
            </a:br>
            <a:r>
              <a:rPr lang="en-GB" sz="2000" smtClean="0"/>
              <a:t>again.</a:t>
            </a:r>
          </a:p>
        </p:txBody>
      </p:sp>
      <p:sp>
        <p:nvSpPr>
          <p:cNvPr id="308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We have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Calculate E field using our prescription:  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3074" name="Equation" r:id="rId4" imgW="1600200" imgH="507960" progId="Equation.DSMT4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920750" y="2165350"/>
          <a:ext cx="4000500" cy="685800"/>
        </p:xfrm>
        <a:graphic>
          <a:graphicData uri="http://schemas.openxmlformats.org/presentationml/2006/ole">
            <p:oleObj spid="_x0000_s3075" name="Equation" r:id="rId5" imgW="4000320" imgH="685800" progId="Equation.DSMT4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952500" y="4116388"/>
          <a:ext cx="3797300" cy="736600"/>
        </p:xfrm>
        <a:graphic>
          <a:graphicData uri="http://schemas.openxmlformats.org/presentationml/2006/ole">
            <p:oleObj spid="_x0000_s3076" name="Equation" r:id="rId6" imgW="3797280" imgH="73656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6443663" y="1466850"/>
          <a:ext cx="2565400" cy="1498600"/>
        </p:xfrm>
        <a:graphic>
          <a:graphicData uri="http://schemas.openxmlformats.org/presentationml/2006/ole">
            <p:oleObj spid="_x0000_s3077" name="Equation" r:id="rId7" imgW="2565360" imgH="1498320" progId="Equation.DSMT4">
              <p:embed/>
            </p:oleObj>
          </a:graphicData>
        </a:graphic>
      </p:graphicFrame>
      <p:grpSp>
        <p:nvGrpSpPr>
          <p:cNvPr id="3082" name="Group 38"/>
          <p:cNvGrpSpPr>
            <a:grpSpLocks/>
          </p:cNvGrpSpPr>
          <p:nvPr/>
        </p:nvGrpSpPr>
        <p:grpSpPr bwMode="auto">
          <a:xfrm>
            <a:off x="2903538" y="4829175"/>
            <a:ext cx="1903412" cy="1876425"/>
            <a:chOff x="4588" y="2910"/>
            <a:chExt cx="1199" cy="1182"/>
          </a:xfrm>
        </p:grpSpPr>
        <p:sp>
          <p:nvSpPr>
            <p:cNvPr id="3083" name="Line 13"/>
            <p:cNvSpPr>
              <a:spLocks noChangeShapeType="1"/>
            </p:cNvSpPr>
            <p:nvPr/>
          </p:nvSpPr>
          <p:spPr bwMode="auto">
            <a:xfrm flipV="1">
              <a:off x="5194" y="2910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14"/>
            <p:cNvSpPr>
              <a:spLocks noChangeShapeType="1"/>
            </p:cNvSpPr>
            <p:nvPr/>
          </p:nvSpPr>
          <p:spPr bwMode="auto">
            <a:xfrm rot="1800000" flipV="1">
              <a:off x="5367" y="2953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5"/>
            <p:cNvSpPr>
              <a:spLocks noChangeShapeType="1"/>
            </p:cNvSpPr>
            <p:nvPr/>
          </p:nvSpPr>
          <p:spPr bwMode="auto">
            <a:xfrm rot="3600000" flipV="1">
              <a:off x="5490" y="308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16"/>
            <p:cNvSpPr>
              <a:spLocks noChangeShapeType="1"/>
            </p:cNvSpPr>
            <p:nvPr/>
          </p:nvSpPr>
          <p:spPr bwMode="auto">
            <a:xfrm rot="5400000" flipV="1">
              <a:off x="5543" y="325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7"/>
            <p:cNvSpPr>
              <a:spLocks noChangeShapeType="1"/>
            </p:cNvSpPr>
            <p:nvPr/>
          </p:nvSpPr>
          <p:spPr bwMode="auto">
            <a:xfrm rot="7200000" flipV="1">
              <a:off x="5500" y="342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18"/>
            <p:cNvSpPr>
              <a:spLocks noChangeShapeType="1"/>
            </p:cNvSpPr>
            <p:nvPr/>
          </p:nvSpPr>
          <p:spPr bwMode="auto">
            <a:xfrm rot="9000000" flipV="1">
              <a:off x="5373" y="355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19"/>
            <p:cNvSpPr>
              <a:spLocks noChangeShapeType="1"/>
            </p:cNvSpPr>
            <p:nvPr/>
          </p:nvSpPr>
          <p:spPr bwMode="auto">
            <a:xfrm>
              <a:off x="5197" y="3603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20"/>
            <p:cNvSpPr>
              <a:spLocks noChangeShapeType="1"/>
            </p:cNvSpPr>
            <p:nvPr/>
          </p:nvSpPr>
          <p:spPr bwMode="auto">
            <a:xfrm rot="-1800000" flipH="1" flipV="1">
              <a:off x="5018" y="294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Line 21"/>
            <p:cNvSpPr>
              <a:spLocks noChangeShapeType="1"/>
            </p:cNvSpPr>
            <p:nvPr/>
          </p:nvSpPr>
          <p:spPr bwMode="auto">
            <a:xfrm rot="-3600000" flipH="1" flipV="1">
              <a:off x="4886" y="307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22"/>
            <p:cNvSpPr>
              <a:spLocks noChangeShapeType="1"/>
            </p:cNvSpPr>
            <p:nvPr/>
          </p:nvSpPr>
          <p:spPr bwMode="auto">
            <a:xfrm rot="-5400000" flipH="1" flipV="1">
              <a:off x="4833" y="3262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23"/>
            <p:cNvSpPr>
              <a:spLocks noChangeShapeType="1"/>
            </p:cNvSpPr>
            <p:nvPr/>
          </p:nvSpPr>
          <p:spPr bwMode="auto">
            <a:xfrm rot="-7200000" flipH="1" flipV="1">
              <a:off x="4886" y="343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24"/>
            <p:cNvSpPr>
              <a:spLocks noChangeShapeType="1"/>
            </p:cNvSpPr>
            <p:nvPr/>
          </p:nvSpPr>
          <p:spPr bwMode="auto">
            <a:xfrm rot="-9000000" flipH="1" flipV="1">
              <a:off x="5022" y="3562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37"/>
            <p:cNvSpPr>
              <a:spLocks noChangeArrowheads="1"/>
            </p:cNvSpPr>
            <p:nvPr/>
          </p:nvSpPr>
          <p:spPr bwMode="auto">
            <a:xfrm>
              <a:off x="5068" y="3370"/>
              <a:ext cx="249" cy="2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+q</a:t>
              </a:r>
            </a:p>
          </p:txBody>
        </p:sp>
      </p:grpSp>
      <p:graphicFrame>
        <p:nvGraphicFramePr>
          <p:cNvPr id="3078" name="Object 39"/>
          <p:cNvGraphicFramePr>
            <a:graphicFrameLocks noChangeAspect="1"/>
          </p:cNvGraphicFramePr>
          <p:nvPr/>
        </p:nvGraphicFramePr>
        <p:xfrm>
          <a:off x="5461000" y="3524250"/>
          <a:ext cx="3924300" cy="2997200"/>
        </p:xfrm>
        <a:graphic>
          <a:graphicData uri="http://schemas.openxmlformats.org/presentationml/2006/ole">
            <p:oleObj spid="_x0000_s3078" name="Equation" r:id="rId8" imgW="3924000" imgH="2997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Doing the same for y and z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x/r = r</a:t>
            </a:r>
            <a:r>
              <a:rPr lang="en-GB" sz="2000" baseline="30000" smtClean="0"/>
              <a:t> </a:t>
            </a:r>
            <a:r>
              <a:rPr lang="en-GB" sz="2000" smtClean="0"/>
              <a:t>cos</a:t>
            </a:r>
            <a:r>
              <a:rPr lang="en-GB" sz="2000" baseline="30000" smtClean="0"/>
              <a:t> </a:t>
            </a:r>
            <a:r>
              <a:rPr lang="en-GB" sz="2000" smtClean="0">
                <a:latin typeface="Symbol" pitchFamily="18" charset="2"/>
              </a:rPr>
              <a:t>q</a:t>
            </a:r>
            <a:r>
              <a:rPr lang="en-GB" sz="2000" baseline="-25000" smtClean="0"/>
              <a:t>xr</a:t>
            </a:r>
            <a:r>
              <a:rPr lang="en-GB" sz="2000" smtClean="0"/>
              <a:t> is the component of the radius vector in the x direction, y/r that in the y direction and z/r that in the z direction, so we see: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                     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...the E field is directed radially away from the charge, as expected.</a:t>
            </a: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gradient vector is in the direction of the maximum variation of the potential. </a:t>
            </a:r>
          </a:p>
          <a:p>
            <a:pPr eaLnBrk="1" hangingPunct="1"/>
            <a:r>
              <a:rPr lang="en-GB" sz="2000" smtClean="0"/>
              <a:t>Can see this in 2D: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939800" y="1900238"/>
          <a:ext cx="3898900" cy="698500"/>
        </p:xfrm>
        <a:graphic>
          <a:graphicData uri="http://schemas.openxmlformats.org/presentationml/2006/ole">
            <p:oleObj spid="_x0000_s4098" name="Equation" r:id="rId4" imgW="3898800" imgH="698400" progId="Equation.DSMT4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4099" name="Equation" r:id="rId5" imgW="1600200" imgH="507960" progId="Equation.DSMT4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931863" y="2844800"/>
          <a:ext cx="2387600" cy="711200"/>
        </p:xfrm>
        <a:graphic>
          <a:graphicData uri="http://schemas.openxmlformats.org/presentationml/2006/ole">
            <p:oleObj spid="_x0000_s4100" name="Equation" r:id="rId6" imgW="2387520" imgH="711000" progId="Equation.DSMT4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938213" y="4975225"/>
          <a:ext cx="2019300" cy="698500"/>
        </p:xfrm>
        <a:graphic>
          <a:graphicData uri="http://schemas.openxmlformats.org/presentationml/2006/ole">
            <p:oleObj spid="_x0000_s4101" name="Equation" r:id="rId7" imgW="2019240" imgH="698400" progId="Equation.DSMT4">
              <p:embed/>
            </p:oleObj>
          </a:graphicData>
        </a:graphic>
      </p:graphicFrame>
      <p:grpSp>
        <p:nvGrpSpPr>
          <p:cNvPr id="4106" name="Group 11"/>
          <p:cNvGrpSpPr>
            <a:grpSpLocks/>
          </p:cNvGrpSpPr>
          <p:nvPr/>
        </p:nvGrpSpPr>
        <p:grpSpPr bwMode="auto">
          <a:xfrm>
            <a:off x="5176838" y="2830513"/>
            <a:ext cx="4538662" cy="4027487"/>
            <a:chOff x="256" y="1493"/>
            <a:chExt cx="2859" cy="2537"/>
          </a:xfrm>
        </p:grpSpPr>
        <p:graphicFrame>
          <p:nvGraphicFramePr>
            <p:cNvPr id="4102" name="Object 12"/>
            <p:cNvGraphicFramePr>
              <a:graphicFrameLocks noChangeAspect="1"/>
            </p:cNvGraphicFramePr>
            <p:nvPr/>
          </p:nvGraphicFramePr>
          <p:xfrm>
            <a:off x="293" y="1493"/>
            <a:ext cx="2418" cy="2486"/>
          </p:xfrm>
          <a:graphic>
            <a:graphicData uri="http://schemas.openxmlformats.org/presentationml/2006/ole">
              <p:oleObj spid="_x0000_s4102" name="Mathcad" r:id="rId8" imgW="5334120" imgH="5981760" progId="Mathcad">
                <p:embed/>
              </p:oleObj>
            </a:graphicData>
          </a:graphic>
        </p:graphicFrame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891" y="1525"/>
              <a:ext cx="1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(arb. units)</a:t>
              </a:r>
            </a:p>
          </p:txBody>
        </p:sp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256" y="3780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x (arb. units)</a:t>
              </a:r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2179" y="2400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y (arb. units)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Potential of a Charged Isolated Conductor </a:t>
            </a:r>
          </a:p>
        </p:txBody>
      </p:sp>
      <p:sp>
        <p:nvSpPr>
          <p:cNvPr id="51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We have shown that           inside a conductor (and that the charge sits on the outer surface of the conductor). </a:t>
            </a:r>
          </a:p>
          <a:p>
            <a:pPr eaLnBrk="1" hangingPunct="1"/>
            <a:r>
              <a:rPr lang="en-GB" sz="2000" smtClean="0"/>
              <a:t>Using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we see: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V = const. (Remember that </a:t>
            </a:r>
          </a:p>
        </p:txBody>
      </p:sp>
      <p:sp>
        <p:nvSpPr>
          <p:cNvPr id="51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Example, E field and potential inside and outside a conducting sphere, radius 1.2</a:t>
            </a:r>
            <a:r>
              <a:rPr lang="en-GB" sz="2000" baseline="30000" smtClean="0"/>
              <a:t> </a:t>
            </a:r>
            <a:r>
              <a:rPr lang="en-GB" sz="2000" smtClean="0"/>
              <a:t>m, carrying charge 10</a:t>
            </a:r>
            <a:r>
              <a:rPr lang="en-GB" sz="2000" baseline="30000" smtClean="0"/>
              <a:t> </a:t>
            </a:r>
            <a:r>
              <a:rPr lang="en-GB" sz="2000" smtClean="0"/>
              <a:t>mC: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067050" y="1573213"/>
          <a:ext cx="584200" cy="292100"/>
        </p:xfrm>
        <a:graphic>
          <a:graphicData uri="http://schemas.openxmlformats.org/presentationml/2006/ole">
            <p:oleObj spid="_x0000_s5122" name="Equation" r:id="rId4" imgW="583920" imgH="29196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63613" y="2909888"/>
          <a:ext cx="3048000" cy="736600"/>
        </p:xfrm>
        <a:graphic>
          <a:graphicData uri="http://schemas.openxmlformats.org/presentationml/2006/ole">
            <p:oleObj spid="_x0000_s5123" name="Equation" r:id="rId5" imgW="3047760" imgH="73656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11225" y="3913188"/>
          <a:ext cx="2616200" cy="736600"/>
        </p:xfrm>
        <a:graphic>
          <a:graphicData uri="http://schemas.openxmlformats.org/presentationml/2006/ole">
            <p:oleObj spid="_x0000_s5124" name="Equation" r:id="rId6" imgW="2616120" imgH="73656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906463" y="5153025"/>
          <a:ext cx="3340100" cy="685800"/>
        </p:xfrm>
        <a:graphic>
          <a:graphicData uri="http://schemas.openxmlformats.org/presentationml/2006/ole">
            <p:oleObj spid="_x0000_s5125" name="Equation" r:id="rId7" imgW="3340080" imgH="685800" progId="Equation.DSMT4">
              <p:embed/>
            </p:oleObj>
          </a:graphicData>
        </a:graphic>
      </p:graphicFrame>
      <p:grpSp>
        <p:nvGrpSpPr>
          <p:cNvPr id="5130" name="Group 15"/>
          <p:cNvGrpSpPr>
            <a:grpSpLocks/>
          </p:cNvGrpSpPr>
          <p:nvPr/>
        </p:nvGrpSpPr>
        <p:grpSpPr bwMode="auto">
          <a:xfrm>
            <a:off x="4848225" y="2443163"/>
            <a:ext cx="4818063" cy="4005262"/>
            <a:chOff x="3104" y="1449"/>
            <a:chExt cx="3035" cy="2523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5472" y="3722"/>
              <a:ext cx="4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 (m)</a:t>
              </a:r>
            </a:p>
          </p:txBody>
        </p:sp>
        <p:graphicFrame>
          <p:nvGraphicFramePr>
            <p:cNvPr id="5126" name="Object 14"/>
            <p:cNvGraphicFramePr>
              <a:graphicFrameLocks noChangeAspect="1"/>
            </p:cNvGraphicFramePr>
            <p:nvPr/>
          </p:nvGraphicFramePr>
          <p:xfrm>
            <a:off x="3333" y="1523"/>
            <a:ext cx="2806" cy="2269"/>
          </p:xfrm>
          <a:graphic>
            <a:graphicData uri="http://schemas.openxmlformats.org/presentationml/2006/ole">
              <p:oleObj spid="_x0000_s5126" name="Mathcad" r:id="rId8" imgW="3876840" imgH="2828880" progId="Mathcad">
                <p:embed/>
              </p:oleObj>
            </a:graphicData>
          </a:graphic>
        </p:graphicFrame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 rot="-5400000">
              <a:off x="2048" y="2505"/>
              <a:ext cx="2361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               E (kV</a:t>
              </a:r>
              <a:r>
                <a:rPr lang="en-GB" baseline="30000">
                  <a:solidFill>
                    <a:srgbClr val="FF0000"/>
                  </a:solidFill>
                </a:rPr>
                <a:t> </a:t>
              </a:r>
              <a:r>
                <a:rPr lang="en-GB">
                  <a:solidFill>
                    <a:srgbClr val="FF0000"/>
                  </a:solidFill>
                </a:rPr>
                <a:t>m</a:t>
              </a:r>
              <a:r>
                <a:rPr lang="en-GB" baseline="30000">
                  <a:solidFill>
                    <a:srgbClr val="FF0000"/>
                  </a:solidFill>
                </a:rPr>
                <a:t>-1</a:t>
              </a:r>
              <a:r>
                <a:rPr lang="en-GB">
                  <a:solidFill>
                    <a:srgbClr val="FF0000"/>
                  </a:solidFill>
                </a:rPr>
                <a:t>)</a:t>
              </a:r>
              <a:r>
                <a:rPr lang="en-GB"/>
                <a:t>,</a:t>
              </a:r>
              <a:r>
                <a:rPr lang="en-GB">
                  <a:solidFill>
                    <a:srgbClr val="FF0000"/>
                  </a:solidFill>
                </a:rPr>
                <a:t> </a:t>
              </a:r>
              <a:r>
                <a:rPr lang="en-GB">
                  <a:solidFill>
                    <a:srgbClr val="3333FF"/>
                  </a:solidFill>
                </a:rPr>
                <a:t>V (Volts)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and Potential in Conductor: Faraday Cage</a:t>
            </a:r>
          </a:p>
        </p:txBody>
      </p:sp>
      <p:pic>
        <p:nvPicPr>
          <p:cNvPr id="7171" name="Picture 8" descr="FaradayC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458913"/>
            <a:ext cx="7972425" cy="531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Corona Discharge</a:t>
            </a:r>
          </a:p>
        </p:txBody>
      </p:sp>
      <p:pic>
        <p:nvPicPr>
          <p:cNvPr id="8195" name="Picture 7" descr="CoronaDisch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8938" y="1468438"/>
            <a:ext cx="65532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536</TotalTime>
  <Words>309</Words>
  <Application>Microsoft Office PowerPoint</Application>
  <PresentationFormat>A4 Paper (210x297 mm)</PresentationFormat>
  <Paragraphs>63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TimA4Landscape</vt:lpstr>
      <vt:lpstr>Equation</vt:lpstr>
      <vt:lpstr>MathType 6.0 Equation</vt:lpstr>
      <vt:lpstr>Mathcad</vt:lpstr>
      <vt:lpstr>Lecture 6</vt:lpstr>
      <vt:lpstr>Calculating </vt:lpstr>
      <vt:lpstr>An aside – Partial Derivatives</vt:lpstr>
      <vt:lpstr>Calculating </vt:lpstr>
      <vt:lpstr>Calculating </vt:lpstr>
      <vt:lpstr>Potential of a Charged Isolated Conductor </vt:lpstr>
      <vt:lpstr>Field and Potential in Conductor: Faraday Cage</vt:lpstr>
      <vt:lpstr>Corona Discharge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52</cp:revision>
  <dcterms:created xsi:type="dcterms:W3CDTF">2005-10-12T15:33:09Z</dcterms:created>
  <dcterms:modified xsi:type="dcterms:W3CDTF">2010-10-21T07:35:09Z</dcterms:modified>
</cp:coreProperties>
</file>