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9" r:id="rId2"/>
    <p:sldId id="306" r:id="rId3"/>
    <p:sldId id="307" r:id="rId4"/>
    <p:sldId id="308" r:id="rId5"/>
    <p:sldId id="295" r:id="rId6"/>
    <p:sldId id="297" r:id="rId7"/>
  </p:sldIdLst>
  <p:sldSz cx="9906000" cy="6858000" type="A4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6763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4A31E33-E778-4D2A-82C6-D68FB96C30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17465B-7A34-450A-AF38-4DE73BD4F98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BC3B4-797D-428C-AE7B-FE97ABE62CD8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34088-ABEA-4B71-8460-B14A475156C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33D5EB-1721-49B1-A809-A10267E03DD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0746AE-2A04-470A-9641-AF004F64BD21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198700-8C0C-4EE8-BE17-8EE9DBB10BD0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This lecture, we will look at:</a:t>
            </a:r>
          </a:p>
          <a:p>
            <a:pPr lvl="1"/>
            <a:r>
              <a:rPr lang="en-GB" dirty="0" smtClean="0"/>
              <a:t>Torque on dipole in electric field: the vector product</a:t>
            </a:r>
          </a:p>
          <a:p>
            <a:pPr lvl="1"/>
            <a:r>
              <a:rPr lang="en-GB" dirty="0" smtClean="0"/>
              <a:t>Potential energy of dipole in electric field: the scalar product</a:t>
            </a:r>
          </a:p>
          <a:p>
            <a:pPr lvl="1"/>
            <a:r>
              <a:rPr lang="en-GB" dirty="0" smtClean="0"/>
              <a:t>Electric field due to a continuous charge distribution</a:t>
            </a:r>
          </a:p>
          <a:p>
            <a:pPr lvl="1"/>
            <a:r>
              <a:rPr lang="en-GB" dirty="0" smtClean="0"/>
              <a:t>Flux of an electric field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The dipole moment of a water molecule is 6.2 × 10</a:t>
            </a:r>
            <a:r>
              <a:rPr lang="en-GB" baseline="30000" dirty="0" smtClean="0"/>
              <a:t>-30</a:t>
            </a:r>
            <a:r>
              <a:rPr lang="en-GB" dirty="0" smtClean="0"/>
              <a:t> Cm. What is the maximum torque on a water molecule in an electric field of strength 1000 NC</a:t>
            </a:r>
            <a:r>
              <a:rPr lang="en-GB" baseline="30000" dirty="0" smtClean="0"/>
              <a:t>-1</a:t>
            </a:r>
            <a:r>
              <a:rPr lang="en-GB" dirty="0" smtClean="0"/>
              <a:t>?</a:t>
            </a:r>
          </a:p>
          <a:p>
            <a:r>
              <a:rPr lang="en-GB" dirty="0" smtClean="0"/>
              <a:t>Derive the electric field on the symmetry axis of a circular ring of radius R carrying a uniformly distributed charge of magnitude q.</a:t>
            </a:r>
          </a:p>
          <a:p>
            <a:r>
              <a:rPr lang="en-GB" dirty="0" smtClean="0"/>
              <a:t>What is “electric flux” and in what units is it measured?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15888"/>
            <a:ext cx="445389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Torque on Dipole in Electric Field</a:t>
            </a:r>
          </a:p>
        </p:txBody>
      </p:sp>
      <p:sp>
        <p:nvSpPr>
          <p:cNvPr id="51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Can represent torque using vectors.</a:t>
            </a:r>
          </a:p>
          <a:p>
            <a:pPr eaLnBrk="1" hangingPunct="1"/>
            <a:r>
              <a:rPr lang="en-GB" sz="2000" smtClean="0"/>
              <a:t>Torque has magnitude</a:t>
            </a:r>
            <a:br>
              <a:rPr lang="en-GB" sz="2000" smtClean="0"/>
            </a:br>
            <a:r>
              <a:rPr lang="en-GB" sz="2000" smtClean="0"/>
              <a:t>and direction given by “right-hand screw” rule: torque is normal to </a:t>
            </a:r>
            <a:br>
              <a:rPr lang="en-GB" sz="2000" smtClean="0"/>
            </a:br>
            <a:r>
              <a:rPr lang="en-GB" sz="2000" smtClean="0"/>
              <a:t>               with sense of screw turned from direction of 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In terms of Cartesian coordinates:</a:t>
            </a:r>
          </a:p>
        </p:txBody>
      </p:sp>
      <p:sp>
        <p:nvSpPr>
          <p:cNvPr id="513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Can associate potential energy with dipole in (uniform) E field.</a:t>
            </a:r>
          </a:p>
          <a:p>
            <a:pPr eaLnBrk="1" hangingPunct="1"/>
            <a:r>
              <a:rPr lang="en-GB" sz="2000" smtClean="0"/>
              <a:t>Choose zero of potential energy to be when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Can generalise this to vector equation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In Cartesian coordinates:  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747713" y="4249738"/>
          <a:ext cx="4330700" cy="2019300"/>
        </p:xfrm>
        <a:graphic>
          <a:graphicData uri="http://schemas.openxmlformats.org/presentationml/2006/ole">
            <p:oleObj spid="_x0000_s32770" name="Equation" r:id="rId4" imgW="4330440" imgH="2019240" progId="Equation.DSMT4">
              <p:embed/>
            </p:oleObj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3273425" y="1958975"/>
          <a:ext cx="1193800" cy="304800"/>
        </p:xfrm>
        <a:graphic>
          <a:graphicData uri="http://schemas.openxmlformats.org/presentationml/2006/ole">
            <p:oleObj spid="_x0000_s32771" name="Equation" r:id="rId5" imgW="1193760" imgH="304560" progId="Equation.DSMT4">
              <p:embed/>
            </p:oleObj>
          </a:graphicData>
        </a:graphic>
      </p:graphicFrame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935038" y="2846388"/>
          <a:ext cx="863600" cy="342900"/>
        </p:xfrm>
        <a:graphic>
          <a:graphicData uri="http://schemas.openxmlformats.org/presentationml/2006/ole">
            <p:oleObj spid="_x0000_s32772" name="Equation" r:id="rId6" imgW="863280" imgH="342720" progId="Equation.DSMT4">
              <p:embed/>
            </p:oleObj>
          </a:graphicData>
        </a:graphic>
      </p:graphicFrame>
      <p:graphicFrame>
        <p:nvGraphicFramePr>
          <p:cNvPr id="5125" name="Object 9"/>
          <p:cNvGraphicFramePr>
            <a:graphicFrameLocks noChangeAspect="1"/>
          </p:cNvGraphicFramePr>
          <p:nvPr/>
        </p:nvGraphicFramePr>
        <p:xfrm>
          <a:off x="2701925" y="3149600"/>
          <a:ext cx="1600200" cy="342900"/>
        </p:xfrm>
        <a:graphic>
          <a:graphicData uri="http://schemas.openxmlformats.org/presentationml/2006/ole">
            <p:oleObj spid="_x0000_s32773" name="Equation" r:id="rId7" imgW="1600200" imgH="342720" progId="Equation.DSMT4">
              <p:embed/>
            </p:oleObj>
          </a:graphicData>
        </a:graphic>
      </p:graphicFrame>
      <p:graphicFrame>
        <p:nvGraphicFramePr>
          <p:cNvPr id="5126" name="Object 10"/>
          <p:cNvGraphicFramePr>
            <a:graphicFrameLocks noChangeAspect="1"/>
          </p:cNvGraphicFramePr>
          <p:nvPr/>
        </p:nvGraphicFramePr>
        <p:xfrm>
          <a:off x="5443538" y="2806700"/>
          <a:ext cx="3962400" cy="2260600"/>
        </p:xfrm>
        <a:graphic>
          <a:graphicData uri="http://schemas.openxmlformats.org/presentationml/2006/ole">
            <p:oleObj spid="_x0000_s32774" name="Equation" r:id="rId8" imgW="3962160" imgH="2260440" progId="Equation.DSMT4">
              <p:embed/>
            </p:oleObj>
          </a:graphicData>
        </a:graphic>
      </p:graphicFrame>
      <p:graphicFrame>
        <p:nvGraphicFramePr>
          <p:cNvPr id="5127" name="Object 11"/>
          <p:cNvGraphicFramePr>
            <a:graphicFrameLocks noChangeAspect="1"/>
          </p:cNvGraphicFramePr>
          <p:nvPr/>
        </p:nvGraphicFramePr>
        <p:xfrm>
          <a:off x="5473700" y="5373688"/>
          <a:ext cx="2298700" cy="342900"/>
        </p:xfrm>
        <a:graphic>
          <a:graphicData uri="http://schemas.openxmlformats.org/presentationml/2006/ole">
            <p:oleObj spid="_x0000_s32775" name="Equation" r:id="rId9" imgW="2298600" imgH="342720" progId="Equation.DSMT4">
              <p:embed/>
            </p:oleObj>
          </a:graphicData>
        </a:graphic>
      </p:graphicFrame>
      <p:graphicFrame>
        <p:nvGraphicFramePr>
          <p:cNvPr id="5128" name="Object 12"/>
          <p:cNvGraphicFramePr>
            <a:graphicFrameLocks noChangeAspect="1"/>
          </p:cNvGraphicFramePr>
          <p:nvPr/>
        </p:nvGraphicFramePr>
        <p:xfrm>
          <a:off x="6091238" y="2552700"/>
          <a:ext cx="1778000" cy="342900"/>
        </p:xfrm>
        <a:graphic>
          <a:graphicData uri="http://schemas.openxmlformats.org/presentationml/2006/ole">
            <p:oleObj spid="_x0000_s32776" name="Equation" r:id="rId10" imgW="1777680" imgH="342720" progId="Equation.DSMT4">
              <p:embed/>
            </p:oleObj>
          </a:graphicData>
        </a:graphic>
      </p:graphicFrame>
      <p:graphicFrame>
        <p:nvGraphicFramePr>
          <p:cNvPr id="5129" name="Object 13"/>
          <p:cNvGraphicFramePr>
            <a:graphicFrameLocks noChangeAspect="1"/>
          </p:cNvGraphicFramePr>
          <p:nvPr/>
        </p:nvGraphicFramePr>
        <p:xfrm>
          <a:off x="5453063" y="6062663"/>
          <a:ext cx="2857500" cy="355600"/>
        </p:xfrm>
        <a:graphic>
          <a:graphicData uri="http://schemas.openxmlformats.org/presentationml/2006/ole">
            <p:oleObj spid="_x0000_s32777" name="Equation" r:id="rId11" imgW="2857320" imgH="355320" progId="Equation.DSMT4">
              <p:embed/>
            </p:oleObj>
          </a:graphicData>
        </a:graphic>
      </p:graphicFrame>
      <p:graphicFrame>
        <p:nvGraphicFramePr>
          <p:cNvPr id="5130" name="Object 14"/>
          <p:cNvGraphicFramePr>
            <a:graphicFrameLocks noChangeAspect="1"/>
          </p:cNvGraphicFramePr>
          <p:nvPr/>
        </p:nvGraphicFramePr>
        <p:xfrm>
          <a:off x="950913" y="3481388"/>
          <a:ext cx="2159000" cy="342900"/>
        </p:xfrm>
        <a:graphic>
          <a:graphicData uri="http://schemas.openxmlformats.org/presentationml/2006/ole">
            <p:oleObj spid="_x0000_s32778" name="Equation" r:id="rId12" imgW="2158920" imgH="342720" progId="Equation.DSMT4">
              <p:embed/>
            </p:oleObj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991100" y="119698"/>
            <a:ext cx="445389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Potential Energy of Dipole in Electric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Electric Field due to Continuous Charge Distribution</a:t>
            </a:r>
          </a:p>
        </p:txBody>
      </p:sp>
      <p:sp>
        <p:nvSpPr>
          <p:cNvPr id="6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7675" y="1533525"/>
            <a:ext cx="3086100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Continuous charge distribution can be line, ring, sheet, volume...</a:t>
            </a:r>
          </a:p>
          <a:p>
            <a:pPr eaLnBrk="1" hangingPunct="1"/>
            <a:r>
              <a:rPr lang="en-GB" sz="2000" smtClean="0"/>
              <a:t>Divide distribution into elemental charges dq.</a:t>
            </a:r>
          </a:p>
          <a:p>
            <a:pPr eaLnBrk="1" hangingPunct="1"/>
            <a:r>
              <a:rPr lang="en-GB" sz="2000" smtClean="0"/>
              <a:t>Calculate field       due to dq using symmetry to simplify the problem where possible.</a:t>
            </a:r>
          </a:p>
          <a:p>
            <a:pPr eaLnBrk="1" hangingPunct="1"/>
            <a:r>
              <a:rPr lang="en-GB" sz="2000" smtClean="0"/>
              <a:t>Integrate over charge distribution.</a:t>
            </a:r>
          </a:p>
          <a:p>
            <a:pPr eaLnBrk="1" hangingPunct="1"/>
            <a:r>
              <a:rPr lang="en-GB" sz="2000" smtClean="0"/>
              <a:t>Consider example – field due to a ring of charge, linear charge density </a:t>
            </a:r>
            <a:r>
              <a:rPr lang="en-GB" sz="2000" smtClean="0">
                <a:latin typeface="Symbol" pitchFamily="18" charset="2"/>
              </a:rPr>
              <a:t>l</a:t>
            </a:r>
            <a:r>
              <a:rPr lang="en-GB" sz="2000" smtClean="0"/>
              <a:t>.</a:t>
            </a:r>
          </a:p>
        </p:txBody>
      </p:sp>
      <p:sp>
        <p:nvSpPr>
          <p:cNvPr id="6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92775" y="1533525"/>
            <a:ext cx="3527425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Element ds, charge dq = </a:t>
            </a:r>
            <a:r>
              <a:rPr lang="en-GB" sz="2000" smtClean="0">
                <a:latin typeface="Symbol" pitchFamily="18" charset="2"/>
              </a:rPr>
              <a:t>l</a:t>
            </a:r>
            <a:r>
              <a:rPr lang="en-GB" sz="2000" smtClean="0"/>
              <a:t>ds, produces field       at P: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Horizontal components cancel (symmetry) and...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>so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Total field: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2436813" y="3211513"/>
          <a:ext cx="330200" cy="292100"/>
        </p:xfrm>
        <a:graphic>
          <a:graphicData uri="http://schemas.openxmlformats.org/presentationml/2006/ole">
            <p:oleObj spid="_x0000_s33794" name="Equation" r:id="rId4" imgW="330120" imgH="291960" progId="Equation.DSMT4">
              <p:embed/>
            </p:oleObj>
          </a:graphicData>
        </a:graphic>
      </p:graphicFrame>
      <p:graphicFrame>
        <p:nvGraphicFramePr>
          <p:cNvPr id="6147" name="Object 25"/>
          <p:cNvGraphicFramePr>
            <a:graphicFrameLocks noChangeAspect="1"/>
          </p:cNvGraphicFramePr>
          <p:nvPr/>
        </p:nvGraphicFramePr>
        <p:xfrm>
          <a:off x="7637463" y="1876425"/>
          <a:ext cx="330200" cy="292100"/>
        </p:xfrm>
        <a:graphic>
          <a:graphicData uri="http://schemas.openxmlformats.org/presentationml/2006/ole">
            <p:oleObj spid="_x0000_s33795" name="Equation" r:id="rId5" imgW="330120" imgH="291960" progId="Equation.DSMT4">
              <p:embed/>
            </p:oleObj>
          </a:graphicData>
        </a:graphic>
      </p:graphicFrame>
      <p:graphicFrame>
        <p:nvGraphicFramePr>
          <p:cNvPr id="6148" name="Object 26"/>
          <p:cNvGraphicFramePr>
            <a:graphicFrameLocks noChangeAspect="1"/>
          </p:cNvGraphicFramePr>
          <p:nvPr/>
        </p:nvGraphicFramePr>
        <p:xfrm>
          <a:off x="6134100" y="2178050"/>
          <a:ext cx="3289300" cy="698500"/>
        </p:xfrm>
        <a:graphic>
          <a:graphicData uri="http://schemas.openxmlformats.org/presentationml/2006/ole">
            <p:oleObj spid="_x0000_s33796" name="Equation" r:id="rId6" imgW="3288960" imgH="698400" progId="Equation.DSMT4">
              <p:embed/>
            </p:oleObj>
          </a:graphicData>
        </a:graphic>
      </p:graphicFrame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460750" y="2070100"/>
            <a:ext cx="2360613" cy="4405313"/>
            <a:chOff x="2178" y="1258"/>
            <a:chExt cx="1487" cy="2775"/>
          </a:xfrm>
        </p:grpSpPr>
        <p:sp>
          <p:nvSpPr>
            <p:cNvPr id="6158" name="Oval 29"/>
            <p:cNvSpPr>
              <a:spLocks noChangeArrowheads="1"/>
            </p:cNvSpPr>
            <p:nvPr/>
          </p:nvSpPr>
          <p:spPr bwMode="auto">
            <a:xfrm>
              <a:off x="2263" y="3239"/>
              <a:ext cx="1402" cy="45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Line 30"/>
            <p:cNvSpPr>
              <a:spLocks noChangeShapeType="1"/>
            </p:cNvSpPr>
            <p:nvPr/>
          </p:nvSpPr>
          <p:spPr bwMode="auto">
            <a:xfrm>
              <a:off x="2954" y="1258"/>
              <a:ext cx="0" cy="2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0" name="Line 31"/>
            <p:cNvSpPr>
              <a:spLocks noChangeShapeType="1"/>
            </p:cNvSpPr>
            <p:nvPr/>
          </p:nvSpPr>
          <p:spPr bwMode="auto">
            <a:xfrm flipH="1">
              <a:off x="2388" y="3431"/>
              <a:ext cx="566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1" name="Line 32"/>
            <p:cNvSpPr>
              <a:spLocks noChangeShapeType="1"/>
            </p:cNvSpPr>
            <p:nvPr/>
          </p:nvSpPr>
          <p:spPr bwMode="auto">
            <a:xfrm flipH="1">
              <a:off x="2387" y="2068"/>
              <a:ext cx="567" cy="1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2" name="Text Box 33"/>
            <p:cNvSpPr txBox="1">
              <a:spLocks noChangeArrowheads="1"/>
            </p:cNvSpPr>
            <p:nvPr/>
          </p:nvSpPr>
          <p:spPr bwMode="auto">
            <a:xfrm>
              <a:off x="2746" y="1961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P</a:t>
              </a:r>
            </a:p>
          </p:txBody>
        </p:sp>
        <p:sp>
          <p:nvSpPr>
            <p:cNvPr id="6163" name="Line 34"/>
            <p:cNvSpPr>
              <a:spLocks noChangeShapeType="1"/>
            </p:cNvSpPr>
            <p:nvPr/>
          </p:nvSpPr>
          <p:spPr bwMode="auto">
            <a:xfrm flipV="1">
              <a:off x="2954" y="1454"/>
              <a:ext cx="231" cy="6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4" name="Line 35"/>
            <p:cNvSpPr>
              <a:spLocks noChangeShapeType="1"/>
            </p:cNvSpPr>
            <p:nvPr/>
          </p:nvSpPr>
          <p:spPr bwMode="auto">
            <a:xfrm flipV="1">
              <a:off x="2957" y="1506"/>
              <a:ext cx="1" cy="5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6152" name="Object 36"/>
            <p:cNvGraphicFramePr>
              <a:graphicFrameLocks noChangeAspect="1"/>
            </p:cNvGraphicFramePr>
            <p:nvPr/>
          </p:nvGraphicFramePr>
          <p:xfrm>
            <a:off x="3188" y="1437"/>
            <a:ext cx="208" cy="184"/>
          </p:xfrm>
          <a:graphic>
            <a:graphicData uri="http://schemas.openxmlformats.org/presentationml/2006/ole">
              <p:oleObj spid="_x0000_s33800" name="Equation" r:id="rId7" imgW="330120" imgH="291960" progId="Equation.DSMT4">
                <p:embed/>
              </p:oleObj>
            </a:graphicData>
          </a:graphic>
        </p:graphicFrame>
        <p:graphicFrame>
          <p:nvGraphicFramePr>
            <p:cNvPr id="6153" name="Object 37"/>
            <p:cNvGraphicFramePr>
              <a:graphicFrameLocks noChangeAspect="1"/>
            </p:cNvGraphicFramePr>
            <p:nvPr/>
          </p:nvGraphicFramePr>
          <p:xfrm>
            <a:off x="2390" y="1447"/>
            <a:ext cx="536" cy="160"/>
          </p:xfrm>
          <a:graphic>
            <a:graphicData uri="http://schemas.openxmlformats.org/presentationml/2006/ole">
              <p:oleObj spid="_x0000_s33801" name="Equation" r:id="rId8" imgW="850680" imgH="253800" progId="Equation.DSMT4">
                <p:embed/>
              </p:oleObj>
            </a:graphicData>
          </a:graphic>
        </p:graphicFrame>
        <p:sp>
          <p:nvSpPr>
            <p:cNvPr id="6165" name="Text Box 38"/>
            <p:cNvSpPr txBox="1">
              <a:spLocks noChangeArrowheads="1"/>
            </p:cNvSpPr>
            <p:nvPr/>
          </p:nvSpPr>
          <p:spPr bwMode="auto">
            <a:xfrm>
              <a:off x="2801" y="2263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q</a:t>
              </a:r>
            </a:p>
          </p:txBody>
        </p:sp>
        <p:sp>
          <p:nvSpPr>
            <p:cNvPr id="6166" name="Freeform 39"/>
            <p:cNvSpPr>
              <a:spLocks/>
            </p:cNvSpPr>
            <p:nvPr/>
          </p:nvSpPr>
          <p:spPr bwMode="auto">
            <a:xfrm>
              <a:off x="2800" y="2482"/>
              <a:ext cx="154" cy="48"/>
            </a:xfrm>
            <a:custGeom>
              <a:avLst/>
              <a:gdLst>
                <a:gd name="T0" fmla="*/ 154 w 154"/>
                <a:gd name="T1" fmla="*/ 48 h 48"/>
                <a:gd name="T2" fmla="*/ 77 w 154"/>
                <a:gd name="T3" fmla="*/ 38 h 48"/>
                <a:gd name="T4" fmla="*/ 0 w 154"/>
                <a:gd name="T5" fmla="*/ 0 h 48"/>
                <a:gd name="T6" fmla="*/ 0 60000 65536"/>
                <a:gd name="T7" fmla="*/ 0 60000 65536"/>
                <a:gd name="T8" fmla="*/ 0 60000 65536"/>
                <a:gd name="T9" fmla="*/ 0 w 154"/>
                <a:gd name="T10" fmla="*/ 0 h 48"/>
                <a:gd name="T11" fmla="*/ 154 w 15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4" h="48">
                  <a:moveTo>
                    <a:pt x="154" y="48"/>
                  </a:moveTo>
                  <a:cubicBezTo>
                    <a:pt x="128" y="47"/>
                    <a:pt x="103" y="46"/>
                    <a:pt x="77" y="38"/>
                  </a:cubicBezTo>
                  <a:cubicBezTo>
                    <a:pt x="51" y="30"/>
                    <a:pt x="25" y="15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40"/>
            <p:cNvSpPr>
              <a:spLocks noChangeShapeType="1"/>
            </p:cNvSpPr>
            <p:nvPr/>
          </p:nvSpPr>
          <p:spPr bwMode="auto">
            <a:xfrm flipH="1">
              <a:off x="2235" y="3520"/>
              <a:ext cx="137" cy="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8" name="Line 41"/>
            <p:cNvSpPr>
              <a:spLocks noChangeShapeType="1"/>
            </p:cNvSpPr>
            <p:nvPr/>
          </p:nvSpPr>
          <p:spPr bwMode="auto">
            <a:xfrm flipH="1">
              <a:off x="2458" y="3603"/>
              <a:ext cx="134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9" name="Text Box 42"/>
            <p:cNvSpPr txBox="1">
              <a:spLocks noChangeArrowheads="1"/>
            </p:cNvSpPr>
            <p:nvPr/>
          </p:nvSpPr>
          <p:spPr bwMode="auto">
            <a:xfrm>
              <a:off x="2178" y="3519"/>
              <a:ext cx="25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ds</a:t>
              </a:r>
            </a:p>
          </p:txBody>
        </p:sp>
        <p:sp>
          <p:nvSpPr>
            <p:cNvPr id="6170" name="Text Box 43"/>
            <p:cNvSpPr txBox="1">
              <a:spLocks noChangeArrowheads="1"/>
            </p:cNvSpPr>
            <p:nvPr/>
          </p:nvSpPr>
          <p:spPr bwMode="auto">
            <a:xfrm>
              <a:off x="2570" y="3277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6171" name="Text Box 44"/>
            <p:cNvSpPr txBox="1">
              <a:spLocks noChangeArrowheads="1"/>
            </p:cNvSpPr>
            <p:nvPr/>
          </p:nvSpPr>
          <p:spPr bwMode="auto">
            <a:xfrm>
              <a:off x="2932" y="2730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z</a:t>
              </a:r>
            </a:p>
          </p:txBody>
        </p:sp>
        <p:sp>
          <p:nvSpPr>
            <p:cNvPr id="6172" name="Text Box 45"/>
            <p:cNvSpPr txBox="1">
              <a:spLocks noChangeArrowheads="1"/>
            </p:cNvSpPr>
            <p:nvPr/>
          </p:nvSpPr>
          <p:spPr bwMode="auto">
            <a:xfrm>
              <a:off x="2541" y="2663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6173" name="Line 47"/>
            <p:cNvSpPr>
              <a:spLocks noChangeShapeType="1"/>
            </p:cNvSpPr>
            <p:nvPr/>
          </p:nvSpPr>
          <p:spPr bwMode="auto">
            <a:xfrm flipH="1">
              <a:off x="2957" y="1454"/>
              <a:ext cx="220" cy="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6149" name="Object 48"/>
          <p:cNvGraphicFramePr>
            <a:graphicFrameLocks noChangeAspect="1"/>
          </p:cNvGraphicFramePr>
          <p:nvPr/>
        </p:nvGraphicFramePr>
        <p:xfrm>
          <a:off x="6122988" y="3683000"/>
          <a:ext cx="2286000" cy="698500"/>
        </p:xfrm>
        <a:graphic>
          <a:graphicData uri="http://schemas.openxmlformats.org/presentationml/2006/ole">
            <p:oleObj spid="_x0000_s33797" name="Equation" r:id="rId9" imgW="2286000" imgH="698400" progId="Equation.DSMT4">
              <p:embed/>
            </p:oleObj>
          </a:graphicData>
        </a:graphic>
      </p:graphicFrame>
      <p:graphicFrame>
        <p:nvGraphicFramePr>
          <p:cNvPr id="6150" name="Object 49"/>
          <p:cNvGraphicFramePr>
            <a:graphicFrameLocks noChangeAspect="1"/>
          </p:cNvGraphicFramePr>
          <p:nvPr/>
        </p:nvGraphicFramePr>
        <p:xfrm>
          <a:off x="6470650" y="4294188"/>
          <a:ext cx="3022600" cy="711200"/>
        </p:xfrm>
        <a:graphic>
          <a:graphicData uri="http://schemas.openxmlformats.org/presentationml/2006/ole">
            <p:oleObj spid="_x0000_s33798" name="Equation" r:id="rId10" imgW="3022560" imgH="711000" progId="Equation.DSMT4">
              <p:embed/>
            </p:oleObj>
          </a:graphicData>
        </a:graphic>
      </p:graphicFrame>
      <p:graphicFrame>
        <p:nvGraphicFramePr>
          <p:cNvPr id="6151" name="Object 50"/>
          <p:cNvGraphicFramePr>
            <a:graphicFrameLocks noChangeAspect="1"/>
          </p:cNvGraphicFramePr>
          <p:nvPr/>
        </p:nvGraphicFramePr>
        <p:xfrm>
          <a:off x="6140450" y="5465763"/>
          <a:ext cx="2679700" cy="1270000"/>
        </p:xfrm>
        <a:graphic>
          <a:graphicData uri="http://schemas.openxmlformats.org/presentationml/2006/ole">
            <p:oleObj spid="_x0000_s33799" name="Equation" r:id="rId11" imgW="2679480" imgH="1269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Electric Field due to Continuous Charge Distribution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Hence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Now </a:t>
            </a:r>
            <a:r>
              <a:rPr lang="en-GB" sz="2000" smtClean="0">
                <a:latin typeface="Symbol" pitchFamily="18" charset="2"/>
              </a:rPr>
              <a:t>l</a:t>
            </a:r>
            <a:r>
              <a:rPr lang="en-GB" sz="2000" smtClean="0"/>
              <a:t> is charge per unit length of ring, so </a:t>
            </a:r>
            <a:r>
              <a:rPr lang="en-GB" sz="2000" smtClean="0">
                <a:latin typeface="Symbol" pitchFamily="18" charset="2"/>
              </a:rPr>
              <a:t>l</a:t>
            </a:r>
            <a:r>
              <a:rPr lang="en-GB" sz="2000" smtClean="0"/>
              <a:t>(2</a:t>
            </a:r>
            <a:r>
              <a:rPr lang="en-GB" sz="2000" smtClean="0">
                <a:latin typeface="Symbol" pitchFamily="18" charset="2"/>
              </a:rPr>
              <a:t>p</a:t>
            </a:r>
            <a:r>
              <a:rPr lang="en-GB" sz="2000" smtClean="0"/>
              <a:t>R) = q, the total charge on the ring.</a:t>
            </a:r>
          </a:p>
          <a:p>
            <a:pPr eaLnBrk="1" hangingPunct="1"/>
            <a:r>
              <a:rPr lang="en-GB" sz="2000" smtClean="0"/>
              <a:t>We can re-write the expression for the field due to a ring of charge: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Similar calculations can be done for other simple charge distributions (continuous sheet or sphere of charge, line of charge...).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957263" y="1868488"/>
          <a:ext cx="2184400" cy="711200"/>
        </p:xfrm>
        <a:graphic>
          <a:graphicData uri="http://schemas.openxmlformats.org/presentationml/2006/ole">
            <p:oleObj spid="_x0000_s34818" name="Equation" r:id="rId4" imgW="2184120" imgH="711000" progId="Equation.DSMT4">
              <p:embed/>
            </p:oleObj>
          </a:graphicData>
        </a:graphic>
      </p:graphicFrame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938213" y="4086225"/>
          <a:ext cx="2184400" cy="711200"/>
        </p:xfrm>
        <a:graphic>
          <a:graphicData uri="http://schemas.openxmlformats.org/presentationml/2006/ole">
            <p:oleObj spid="_x0000_s34819" name="Equation" r:id="rId5" imgW="2184120" imgH="711000" progId="Equation.DSMT4">
              <p:embed/>
            </p:oleObj>
          </a:graphicData>
        </a:graphic>
      </p:graphicFrame>
      <p:sp>
        <p:nvSpPr>
          <p:cNvPr id="7174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Situations in which there is less symmetry may well have to be solved numerically using a computer. </a:t>
            </a:r>
          </a:p>
          <a:p>
            <a:pPr eaLnBrk="1" hangingPunct="1"/>
            <a:endParaRPr lang="en-GB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30"/>
          <p:cNvGrpSpPr>
            <a:grpSpLocks/>
          </p:cNvGrpSpPr>
          <p:nvPr/>
        </p:nvGrpSpPr>
        <p:grpSpPr bwMode="auto">
          <a:xfrm>
            <a:off x="5627688" y="2108200"/>
            <a:ext cx="3228975" cy="2713038"/>
            <a:chOff x="3545" y="1328"/>
            <a:chExt cx="2034" cy="1709"/>
          </a:xfrm>
        </p:grpSpPr>
        <p:pic>
          <p:nvPicPr>
            <p:cNvPr id="1033" name="Picture 27" descr="EfieldFlux"/>
            <p:cNvPicPr>
              <a:picLocks noChangeAspect="1" noChangeArrowheads="1"/>
            </p:cNvPicPr>
            <p:nvPr/>
          </p:nvPicPr>
          <p:blipFill>
            <a:blip r:embed="rId4" cstate="print"/>
            <a:srcRect t="50330" b="9256"/>
            <a:stretch>
              <a:fillRect/>
            </a:stretch>
          </p:blipFill>
          <p:spPr bwMode="auto">
            <a:xfrm>
              <a:off x="3545" y="1328"/>
              <a:ext cx="2034" cy="1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" name="Text Box 28"/>
            <p:cNvSpPr txBox="1">
              <a:spLocks noChangeArrowheads="1"/>
            </p:cNvSpPr>
            <p:nvPr/>
          </p:nvSpPr>
          <p:spPr bwMode="auto">
            <a:xfrm>
              <a:off x="4136" y="2204"/>
              <a:ext cx="1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>
                  <a:latin typeface="Symbol" pitchFamily="18" charset="2"/>
                </a:rPr>
                <a:t>q</a:t>
              </a:r>
            </a:p>
          </p:txBody>
        </p:sp>
        <p:sp>
          <p:nvSpPr>
            <p:cNvPr id="1035" name="Text Box 29"/>
            <p:cNvSpPr txBox="1">
              <a:spLocks noChangeArrowheads="1"/>
            </p:cNvSpPr>
            <p:nvPr/>
          </p:nvSpPr>
          <p:spPr bwMode="auto">
            <a:xfrm>
              <a:off x="4796" y="2164"/>
              <a:ext cx="1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>
                  <a:latin typeface="Symbol" pitchFamily="18" charset="2"/>
                </a:rPr>
                <a:t>q</a:t>
              </a:r>
            </a:p>
          </p:txBody>
        </p:sp>
      </p:grpSp>
      <p:pic>
        <p:nvPicPr>
          <p:cNvPr id="1029" name="Picture 25" descr="EfieldFlux"/>
          <p:cNvPicPr>
            <a:picLocks noChangeAspect="1" noChangeArrowheads="1"/>
          </p:cNvPicPr>
          <p:nvPr/>
        </p:nvPicPr>
        <p:blipFill>
          <a:blip r:embed="rId5" cstate="print"/>
          <a:srcRect b="55086"/>
          <a:stretch>
            <a:fillRect/>
          </a:stretch>
        </p:blipFill>
        <p:spPr bwMode="auto">
          <a:xfrm>
            <a:off x="1123950" y="3535363"/>
            <a:ext cx="3228975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Flux of an Electric Field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Can think of electric field lines as “flowing” through space.</a:t>
            </a:r>
          </a:p>
          <a:p>
            <a:pPr eaLnBrk="1" hangingPunct="1"/>
            <a:r>
              <a:rPr lang="en-GB" sz="2000" smtClean="0"/>
              <a:t>The flux, </a:t>
            </a:r>
            <a:r>
              <a:rPr lang="en-GB" sz="2000" smtClean="0">
                <a:latin typeface="Symbol" pitchFamily="18" charset="2"/>
              </a:rPr>
              <a:t>F</a:t>
            </a:r>
            <a:r>
              <a:rPr lang="en-GB" sz="2000" smtClean="0"/>
              <a:t>, of the E field is the number of lines through an area A (recall density of lines is proportional to field strength).</a:t>
            </a:r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Must take account of fact that area may not be perpendicular to field.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Hence, define:</a:t>
            </a:r>
            <a:br>
              <a:rPr lang="en-GB" sz="2000" dirty="0" smtClean="0"/>
            </a:br>
            <a:r>
              <a:rPr lang="en-GB" sz="2000" dirty="0" smtClean="0">
                <a:latin typeface="Symbol" pitchFamily="18" charset="2"/>
              </a:rPr>
              <a:t>F</a:t>
            </a:r>
            <a:r>
              <a:rPr lang="en-GB" sz="2000" dirty="0" smtClean="0"/>
              <a:t> = EA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cos</a:t>
            </a:r>
            <a:r>
              <a:rPr lang="en-GB" sz="2000" baseline="30000" dirty="0" smtClean="0"/>
              <a:t> </a:t>
            </a:r>
            <a:r>
              <a:rPr lang="en-GB" sz="2000" dirty="0" smtClean="0">
                <a:latin typeface="Symbol" pitchFamily="18" charset="2"/>
              </a:rPr>
              <a:t>q</a:t>
            </a:r>
            <a:r>
              <a:rPr lang="en-GB" sz="2000" dirty="0" smtClean="0"/>
              <a:t>            [3.3]</a:t>
            </a:r>
            <a:br>
              <a:rPr lang="en-GB" sz="2000" dirty="0" smtClean="0"/>
            </a:br>
            <a:r>
              <a:rPr lang="en-GB" sz="2000" dirty="0" smtClean="0"/>
              <a:t>where </a:t>
            </a:r>
            <a:r>
              <a:rPr lang="en-GB" sz="2000" dirty="0" smtClean="0">
                <a:latin typeface="Symbol" pitchFamily="18" charset="2"/>
              </a:rPr>
              <a:t>q</a:t>
            </a:r>
            <a:r>
              <a:rPr lang="en-GB" sz="2000" dirty="0" smtClean="0"/>
              <a:t> is the angle between</a:t>
            </a:r>
          </a:p>
          <a:p>
            <a:pPr eaLnBrk="1" hangingPunct="1"/>
            <a:r>
              <a:rPr lang="en-GB" sz="2000" dirty="0" smtClean="0"/>
              <a:t>In terms of vectors: </a:t>
            </a:r>
          </a:p>
        </p:txBody>
      </p:sp>
      <p:graphicFrame>
        <p:nvGraphicFramePr>
          <p:cNvPr id="1026" name="Object 31"/>
          <p:cNvGraphicFramePr>
            <a:graphicFrameLocks noChangeAspect="1"/>
          </p:cNvGraphicFramePr>
          <p:nvPr/>
        </p:nvGraphicFramePr>
        <p:xfrm>
          <a:off x="8451850" y="5611813"/>
          <a:ext cx="965200" cy="342900"/>
        </p:xfrm>
        <a:graphic>
          <a:graphicData uri="http://schemas.openxmlformats.org/presentationml/2006/ole">
            <p:oleObj spid="_x0000_s1026" name="Equation" r:id="rId6" imgW="965160" imgH="342720" progId="Equation.DSMT4">
              <p:embed/>
            </p:oleObj>
          </a:graphicData>
        </a:graphic>
      </p:graphicFrame>
      <p:graphicFrame>
        <p:nvGraphicFramePr>
          <p:cNvPr id="1027" name="Object 32"/>
          <p:cNvGraphicFramePr>
            <a:graphicFrameLocks noChangeAspect="1"/>
          </p:cNvGraphicFramePr>
          <p:nvPr/>
        </p:nvGraphicFramePr>
        <p:xfrm>
          <a:off x="5462588" y="6315075"/>
          <a:ext cx="2222500" cy="342900"/>
        </p:xfrm>
        <a:graphic>
          <a:graphicData uri="http://schemas.openxmlformats.org/presentationml/2006/ole">
            <p:oleObj spid="_x0000_s1027" name="Equation" r:id="rId7" imgW="2222280" imgH="342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4" name="Group 14"/>
          <p:cNvGrpSpPr>
            <a:grpSpLocks/>
          </p:cNvGrpSpPr>
          <p:nvPr/>
        </p:nvGrpSpPr>
        <p:grpSpPr bwMode="auto">
          <a:xfrm>
            <a:off x="3175000" y="1619250"/>
            <a:ext cx="6731000" cy="4737100"/>
            <a:chOff x="1930" y="1081"/>
            <a:chExt cx="4240" cy="2984"/>
          </a:xfrm>
        </p:grpSpPr>
        <p:pic>
          <p:nvPicPr>
            <p:cNvPr id="2057" name="Picture 10" descr="FluxIrregular"/>
            <p:cNvPicPr>
              <a:picLocks noChangeAspect="1" noChangeArrowheads="1"/>
            </p:cNvPicPr>
            <p:nvPr/>
          </p:nvPicPr>
          <p:blipFill>
            <a:blip r:embed="rId4" cstate="print"/>
            <a:srcRect b="10632"/>
            <a:stretch>
              <a:fillRect/>
            </a:stretch>
          </p:blipFill>
          <p:spPr bwMode="auto">
            <a:xfrm>
              <a:off x="1930" y="1081"/>
              <a:ext cx="4240" cy="2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8" name="Text Box 11"/>
            <p:cNvSpPr txBox="1">
              <a:spLocks noChangeArrowheads="1"/>
            </p:cNvSpPr>
            <p:nvPr/>
          </p:nvSpPr>
          <p:spPr bwMode="auto">
            <a:xfrm>
              <a:off x="3466" y="1533"/>
              <a:ext cx="1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>
                  <a:latin typeface="Symbol" pitchFamily="18" charset="2"/>
                </a:rPr>
                <a:t>q</a:t>
              </a:r>
            </a:p>
          </p:txBody>
        </p:sp>
        <p:sp>
          <p:nvSpPr>
            <p:cNvPr id="2059" name="Text Box 12"/>
            <p:cNvSpPr txBox="1">
              <a:spLocks noChangeArrowheads="1"/>
            </p:cNvSpPr>
            <p:nvPr/>
          </p:nvSpPr>
          <p:spPr bwMode="auto">
            <a:xfrm>
              <a:off x="5510" y="1542"/>
              <a:ext cx="1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>
                  <a:latin typeface="Symbol" pitchFamily="18" charset="2"/>
                </a:rPr>
                <a:t>q</a:t>
              </a:r>
            </a:p>
          </p:txBody>
        </p:sp>
        <p:sp>
          <p:nvSpPr>
            <p:cNvPr id="2060" name="Text Box 13"/>
            <p:cNvSpPr txBox="1">
              <a:spLocks noChangeArrowheads="1"/>
            </p:cNvSpPr>
            <p:nvPr/>
          </p:nvSpPr>
          <p:spPr bwMode="auto">
            <a:xfrm>
              <a:off x="5961" y="2289"/>
              <a:ext cx="1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>
                  <a:latin typeface="Symbol" pitchFamily="18" charset="2"/>
                </a:rPr>
                <a:t>q</a:t>
              </a:r>
            </a:p>
          </p:txBody>
        </p:sp>
      </p:grp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Flux of an Electric Field</a:t>
            </a:r>
          </a:p>
        </p:txBody>
      </p:sp>
      <p:sp>
        <p:nvSpPr>
          <p:cNvPr id="20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2963863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If electric field varies, consider elements of area:</a:t>
            </a:r>
          </a:p>
          <a:p>
            <a:pPr eaLnBrk="1" hangingPunct="1"/>
            <a:r>
              <a:rPr lang="en-GB" sz="2000" smtClean="0"/>
              <a:t>Then get total flux through a surface by adding up all the elements: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Becomes integral as elements taken to be infinitely small: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 a closed surface: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463675" y="2212975"/>
          <a:ext cx="1333500" cy="292100"/>
        </p:xfrm>
        <a:graphic>
          <a:graphicData uri="http://schemas.openxmlformats.org/presentationml/2006/ole">
            <p:oleObj spid="_x0000_s2050" name="Equation" r:id="rId5" imgW="1333440" imgH="291960" progId="Equation.DSMT4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925513" y="5080000"/>
          <a:ext cx="2489200" cy="584200"/>
        </p:xfrm>
        <a:graphic>
          <a:graphicData uri="http://schemas.openxmlformats.org/presentationml/2006/ole">
            <p:oleObj spid="_x0000_s2051" name="Equation" r:id="rId6" imgW="2489040" imgH="583920" progId="Equation.DSMT4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908050" y="6094413"/>
          <a:ext cx="1346200" cy="584200"/>
        </p:xfrm>
        <a:graphic>
          <a:graphicData uri="http://schemas.openxmlformats.org/presentationml/2006/ole">
            <p:oleObj spid="_x0000_s2052" name="Equation" r:id="rId7" imgW="1346040" imgH="583920" progId="Equation.DSMT4">
              <p:embed/>
            </p:oleObj>
          </a:graphicData>
        </a:graphic>
      </p:graphicFrame>
      <p:graphicFrame>
        <p:nvGraphicFramePr>
          <p:cNvPr id="2053" name="Object 15"/>
          <p:cNvGraphicFramePr>
            <a:graphicFrameLocks noChangeAspect="1"/>
          </p:cNvGraphicFramePr>
          <p:nvPr/>
        </p:nvGraphicFramePr>
        <p:xfrm>
          <a:off x="939800" y="3790950"/>
          <a:ext cx="1485900" cy="381000"/>
        </p:xfrm>
        <a:graphic>
          <a:graphicData uri="http://schemas.openxmlformats.org/presentationml/2006/ole">
            <p:oleObj spid="_x0000_s2053" name="Equation" r:id="rId8" imgW="1485720" imgH="380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1150</TotalTime>
  <Words>378</Words>
  <Application>Microsoft Office PowerPoint</Application>
  <PresentationFormat>A4 Paper (210x297 mm)</PresentationFormat>
  <Paragraphs>63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TimA4Landscape</vt:lpstr>
      <vt:lpstr>Equation</vt:lpstr>
      <vt:lpstr>Lecture 3</vt:lpstr>
      <vt:lpstr>Torque on Dipole in Electric Field</vt:lpstr>
      <vt:lpstr>Electric Field due to Continuous Charge Distribution</vt:lpstr>
      <vt:lpstr>Electric Field due to Continuous Charge Distribution</vt:lpstr>
      <vt:lpstr>Flux of an Electric Field</vt:lpstr>
      <vt:lpstr>Flux of an Electric Field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Flux of an Electric Field</dc:title>
  <dc:creator>Tim Greenshaw</dc:creator>
  <cp:lastModifiedBy>Tim Greenshaw</cp:lastModifiedBy>
  <cp:revision>65</cp:revision>
  <dcterms:created xsi:type="dcterms:W3CDTF">2005-10-02T10:33:01Z</dcterms:created>
  <dcterms:modified xsi:type="dcterms:W3CDTF">2010-10-05T15:15:06Z</dcterms:modified>
</cp:coreProperties>
</file>