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03" r:id="rId2"/>
    <p:sldId id="295" r:id="rId3"/>
    <p:sldId id="296" r:id="rId4"/>
    <p:sldId id="297" r:id="rId5"/>
    <p:sldId id="298" r:id="rId6"/>
  </p:sldIdLst>
  <p:sldSz cx="9906000" cy="6858000" type="A4"/>
  <p:notesSz cx="6742113" cy="971708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622" autoAdjust="0"/>
  </p:normalViewPr>
  <p:slideViewPr>
    <p:cSldViewPr snapToGrid="0">
      <p:cViewPr varScale="1">
        <p:scale>
          <a:sx n="79" d="100"/>
          <a:sy n="79" d="100"/>
        </p:scale>
        <p:origin x="-630" y="-9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image" Target="../media/image18.wmf"/><Relationship Id="rId7" Type="http://schemas.openxmlformats.org/officeDocument/2006/relationships/image" Target="../media/image22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10" Type="http://schemas.openxmlformats.org/officeDocument/2006/relationships/image" Target="../media/image25.wmf"/><Relationship Id="rId4" Type="http://schemas.openxmlformats.org/officeDocument/2006/relationships/image" Target="../media/image19.wmf"/><Relationship Id="rId9" Type="http://schemas.openxmlformats.org/officeDocument/2006/relationships/image" Target="../media/image2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10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9525" y="0"/>
            <a:ext cx="29210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39775" y="728663"/>
            <a:ext cx="5262563" cy="36433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688" y="4614863"/>
            <a:ext cx="5392737" cy="437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39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29725"/>
            <a:ext cx="29210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9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9525" y="9229725"/>
            <a:ext cx="29210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C17465B-7A34-450A-AF38-4DE73BD4F98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17465B-7A34-450A-AF38-4DE73BD4F989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0388FA-7559-45F7-A5FD-6E442B546BB4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3E7CB4-06B0-4EA8-AB0A-1106D67B1885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8BFDF7-6404-4B7C-A9C4-C610EED2B6AA}" type="slidenum">
              <a:rPr lang="en-GB" smtClean="0"/>
              <a:pPr/>
              <a:t>4</a:t>
            </a:fld>
            <a:endParaRPr lang="en-GB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0CDB74-199F-4EEA-9227-78F69FB8B2D8}" type="slidenum">
              <a:rPr lang="en-GB" smtClean="0"/>
              <a:pPr/>
              <a:t>5</a:t>
            </a:fld>
            <a:endParaRPr lang="en-GB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115888"/>
            <a:ext cx="2228850" cy="6553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15888"/>
            <a:ext cx="6534150" cy="6553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533525"/>
            <a:ext cx="4381500" cy="51355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533525"/>
            <a:ext cx="4381500" cy="51355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11588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533525"/>
            <a:ext cx="8915400" cy="513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0" y="1384300"/>
            <a:ext cx="9424988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■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Times New Roman" pitchFamily="18" charset="0"/>
        <a:buChar char="♦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8.bin"/><Relationship Id="rId9" Type="http://schemas.openxmlformats.org/officeDocument/2006/relationships/oleObject" Target="../embeddings/oleObject13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13" Type="http://schemas.openxmlformats.org/officeDocument/2006/relationships/oleObject" Target="../embeddings/oleObject23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26.png"/><Relationship Id="rId12" Type="http://schemas.openxmlformats.org/officeDocument/2006/relationships/oleObject" Target="../embeddings/oleObject22.bin"/><Relationship Id="rId2" Type="http://schemas.openxmlformats.org/officeDocument/2006/relationships/slideLayout" Target="../slideLayouts/slideLayout4.xml"/><Relationship Id="rId16" Type="http://schemas.openxmlformats.org/officeDocument/2006/relationships/oleObject" Target="../embeddings/oleObject26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7.bin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6.bin"/><Relationship Id="rId15" Type="http://schemas.openxmlformats.org/officeDocument/2006/relationships/oleObject" Target="../embeddings/oleObject25.bin"/><Relationship Id="rId10" Type="http://schemas.openxmlformats.org/officeDocument/2006/relationships/oleObject" Target="../embeddings/oleObject20.bin"/><Relationship Id="rId4" Type="http://schemas.openxmlformats.org/officeDocument/2006/relationships/oleObject" Target="../embeddings/oleObject15.bin"/><Relationship Id="rId9" Type="http://schemas.openxmlformats.org/officeDocument/2006/relationships/oleObject" Target="../embeddings/oleObject19.bin"/><Relationship Id="rId14" Type="http://schemas.openxmlformats.org/officeDocument/2006/relationships/oleObject" Target="../embeddings/oleObject2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Lecture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This lecture, we will look at:</a:t>
            </a:r>
          </a:p>
          <a:p>
            <a:pPr lvl="1"/>
            <a:r>
              <a:rPr lang="en-GB" dirty="0" smtClean="0"/>
              <a:t>Electric fields</a:t>
            </a:r>
          </a:p>
          <a:p>
            <a:pPr lvl="1"/>
            <a:r>
              <a:rPr lang="en-GB" dirty="0" smtClean="0"/>
              <a:t>Electric field lines </a:t>
            </a:r>
          </a:p>
          <a:p>
            <a:pPr lvl="1"/>
            <a:r>
              <a:rPr lang="en-GB" dirty="0" smtClean="0"/>
              <a:t>The electric field due to a dipole</a:t>
            </a:r>
          </a:p>
          <a:p>
            <a:pPr lvl="1"/>
            <a:r>
              <a:rPr lang="en-GB" dirty="0" smtClean="0"/>
              <a:t>How a dipole behaves in an electric field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After this lecture, you should be able to answer the following questions:</a:t>
            </a:r>
          </a:p>
          <a:p>
            <a:r>
              <a:rPr lang="en-GB" dirty="0" smtClean="0"/>
              <a:t>A 0.03 C point charge is placed at the origin of a coordinate system. What is the direction and magnitude of the electric field due to this charge:</a:t>
            </a:r>
          </a:p>
          <a:p>
            <a:pPr lvl="1"/>
            <a:r>
              <a:rPr lang="en-GB" dirty="0" smtClean="0"/>
              <a:t>At the point (3.0 m, 4.0 m)?</a:t>
            </a:r>
          </a:p>
          <a:p>
            <a:pPr lvl="1"/>
            <a:r>
              <a:rPr lang="en-GB" dirty="0" smtClean="0"/>
              <a:t>At the point (-3.0 m, -4.0 m)?</a:t>
            </a:r>
          </a:p>
          <a:p>
            <a:pPr lvl="1"/>
            <a:r>
              <a:rPr lang="en-GB" dirty="0" smtClean="0"/>
              <a:t>At the point (6.0 m, 8.0 m)?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8"/>
          <p:cNvGraphicFramePr>
            <a:graphicFrameLocks noChangeAspect="1"/>
          </p:cNvGraphicFramePr>
          <p:nvPr/>
        </p:nvGraphicFramePr>
        <p:xfrm>
          <a:off x="5440363" y="3870325"/>
          <a:ext cx="3670300" cy="2457450"/>
        </p:xfrm>
        <a:graphic>
          <a:graphicData uri="http://schemas.openxmlformats.org/presentationml/2006/ole">
            <p:oleObj spid="_x0000_s1026" name="Mathcad" r:id="rId4" imgW="6114960" imgH="6858000" progId="Mathcad">
              <p:embed/>
            </p:oleObj>
          </a:graphicData>
        </a:graphic>
      </p:graphicFrame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Electric Fields</a:t>
            </a:r>
          </a:p>
        </p:txBody>
      </p:sp>
      <p:sp>
        <p:nvSpPr>
          <p:cNvPr id="1031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How does one charge affect a second charge – “action at a distance”?</a:t>
            </a:r>
          </a:p>
          <a:p>
            <a:pPr eaLnBrk="1" hangingPunct="1"/>
            <a:r>
              <a:rPr lang="en-GB" sz="2000" smtClean="0"/>
              <a:t>Consider that one charge produces an electric field which then influences the second charge.</a:t>
            </a:r>
          </a:p>
          <a:p>
            <a:pPr eaLnBrk="1" hangingPunct="1"/>
            <a:r>
              <a:rPr lang="en-GB" sz="2000" smtClean="0"/>
              <a:t>Electric field strength is the force per unit charge:</a:t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Note, the electric field is a vector field which determines the magnitude and direction of the force acting on (test) charges within it:</a:t>
            </a:r>
            <a:br>
              <a:rPr lang="en-GB" sz="2000" smtClean="0"/>
            </a:br>
            <a:r>
              <a:rPr lang="en-GB" sz="2000" smtClean="0"/>
              <a:t> </a:t>
            </a:r>
          </a:p>
          <a:p>
            <a:pPr eaLnBrk="1" hangingPunct="1"/>
            <a:r>
              <a:rPr lang="en-GB" sz="2000" smtClean="0"/>
              <a:t>Units of electric field, N</a:t>
            </a:r>
            <a:r>
              <a:rPr lang="en-GB" sz="2000" baseline="30000" smtClean="0"/>
              <a:t> </a:t>
            </a:r>
            <a:r>
              <a:rPr lang="en-GB" sz="2000" smtClean="0"/>
              <a:t>C</a:t>
            </a:r>
            <a:r>
              <a:rPr lang="en-GB" sz="2000" baseline="30000" smtClean="0">
                <a:latin typeface="Symbol" pitchFamily="18" charset="2"/>
              </a:rPr>
              <a:t>-</a:t>
            </a:r>
            <a:r>
              <a:rPr lang="en-GB" sz="2000" baseline="30000" smtClean="0"/>
              <a:t>1</a:t>
            </a:r>
            <a:r>
              <a:rPr lang="en-GB" sz="2000" smtClean="0"/>
              <a:t>.</a:t>
            </a:r>
          </a:p>
        </p:txBody>
      </p:sp>
      <p:sp>
        <p:nvSpPr>
          <p:cNvPr id="1032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Electric field due to point charge q: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Map of field for point charge (length of arrow proportional to E).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What is sign of charge in diagram?</a:t>
            </a:r>
          </a:p>
        </p:txBody>
      </p:sp>
      <p:graphicFrame>
        <p:nvGraphicFramePr>
          <p:cNvPr id="1027" name="Object 6"/>
          <p:cNvGraphicFramePr>
            <a:graphicFrameLocks noChangeAspect="1"/>
          </p:cNvGraphicFramePr>
          <p:nvPr/>
        </p:nvGraphicFramePr>
        <p:xfrm>
          <a:off x="895350" y="3863975"/>
          <a:ext cx="2222500" cy="355600"/>
        </p:xfrm>
        <a:graphic>
          <a:graphicData uri="http://schemas.openxmlformats.org/presentationml/2006/ole">
            <p:oleObj spid="_x0000_s1027" name="Equation" r:id="rId5" imgW="2222280" imgH="355320" progId="Equation.DSMT4">
              <p:embed/>
            </p:oleObj>
          </a:graphicData>
        </a:graphic>
      </p:graphicFrame>
      <p:graphicFrame>
        <p:nvGraphicFramePr>
          <p:cNvPr id="1028" name="Object 7"/>
          <p:cNvGraphicFramePr>
            <a:graphicFrameLocks noChangeAspect="1"/>
          </p:cNvGraphicFramePr>
          <p:nvPr/>
        </p:nvGraphicFramePr>
        <p:xfrm>
          <a:off x="935038" y="5432425"/>
          <a:ext cx="2006600" cy="342900"/>
        </p:xfrm>
        <a:graphic>
          <a:graphicData uri="http://schemas.openxmlformats.org/presentationml/2006/ole">
            <p:oleObj spid="_x0000_s1028" name="Equation" r:id="rId6" imgW="2006280" imgH="342720" progId="Equation.DSMT4">
              <p:embed/>
            </p:oleObj>
          </a:graphicData>
        </a:graphic>
      </p:graphicFrame>
      <p:graphicFrame>
        <p:nvGraphicFramePr>
          <p:cNvPr id="1029" name="Object 9"/>
          <p:cNvGraphicFramePr>
            <a:graphicFrameLocks noChangeAspect="1"/>
          </p:cNvGraphicFramePr>
          <p:nvPr/>
        </p:nvGraphicFramePr>
        <p:xfrm>
          <a:off x="5510213" y="1958975"/>
          <a:ext cx="2286000" cy="1422400"/>
        </p:xfrm>
        <a:graphic>
          <a:graphicData uri="http://schemas.openxmlformats.org/presentationml/2006/ole">
            <p:oleObj spid="_x0000_s1029" name="Equation" r:id="rId7" imgW="2286000" imgH="14223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8"/>
          <p:cNvGraphicFramePr>
            <a:graphicFrameLocks noChangeAspect="1"/>
          </p:cNvGraphicFramePr>
          <p:nvPr/>
        </p:nvGraphicFramePr>
        <p:xfrm>
          <a:off x="534988" y="3765550"/>
          <a:ext cx="4089400" cy="2995613"/>
        </p:xfrm>
        <a:graphic>
          <a:graphicData uri="http://schemas.openxmlformats.org/presentationml/2006/ole">
            <p:oleObj spid="_x0000_s2050" name="Mathcad" r:id="rId4" imgW="5048280" imgH="5657760" progId="Mathcad">
              <p:embed/>
            </p:oleObj>
          </a:graphicData>
        </a:graphic>
      </p:graphicFrame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115888"/>
            <a:ext cx="4454525" cy="1143000"/>
          </a:xfrm>
        </p:spPr>
        <p:txBody>
          <a:bodyPr/>
          <a:lstStyle/>
          <a:p>
            <a:pPr eaLnBrk="1" hangingPunct="1"/>
            <a:r>
              <a:rPr lang="en-GB" smtClean="0"/>
              <a:t>Principle of </a:t>
            </a:r>
            <a:br>
              <a:rPr lang="en-GB" smtClean="0"/>
            </a:br>
            <a:r>
              <a:rPr lang="en-GB" smtClean="0"/>
              <a:t>Superposition</a:t>
            </a:r>
          </a:p>
        </p:txBody>
      </p:sp>
      <p:sp>
        <p:nvSpPr>
          <p:cNvPr id="2054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Force on q</a:t>
            </a:r>
            <a:r>
              <a:rPr lang="en-GB" sz="2000" baseline="-25000" smtClean="0"/>
              <a:t>0</a:t>
            </a:r>
            <a:r>
              <a:rPr lang="en-GB" sz="2000" smtClean="0"/>
              <a:t> due to charges q</a:t>
            </a:r>
            <a:r>
              <a:rPr lang="en-GB" sz="2000" baseline="-25000" smtClean="0"/>
              <a:t>1</a:t>
            </a:r>
            <a:r>
              <a:rPr lang="en-GB" sz="2000" smtClean="0"/>
              <a:t>...q</a:t>
            </a:r>
            <a:r>
              <a:rPr lang="en-GB" sz="2000" baseline="-25000" smtClean="0"/>
              <a:t>n</a:t>
            </a:r>
            <a:r>
              <a:rPr lang="en-GB" sz="2000" smtClean="0"/>
              <a:t>:</a:t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Hence E field due to charges 1...n is:</a:t>
            </a:r>
          </a:p>
        </p:txBody>
      </p:sp>
      <p:sp>
        <p:nvSpPr>
          <p:cNvPr id="2055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Electric field lines are way of visualising E fields.</a:t>
            </a:r>
          </a:p>
          <a:p>
            <a:pPr eaLnBrk="1" hangingPunct="1"/>
            <a:r>
              <a:rPr lang="en-GB" sz="2000" smtClean="0"/>
              <a:t>Lines trace path followed by (slow) test charge, density of lines proportional to field strength.</a:t>
            </a:r>
          </a:p>
          <a:p>
            <a:pPr eaLnBrk="1" hangingPunct="1"/>
            <a:r>
              <a:rPr lang="en-GB" sz="2000" smtClean="0"/>
              <a:t>Examples, charges not balanced!</a:t>
            </a:r>
          </a:p>
        </p:txBody>
      </p:sp>
      <p:graphicFrame>
        <p:nvGraphicFramePr>
          <p:cNvPr id="2051" name="Object 6"/>
          <p:cNvGraphicFramePr>
            <a:graphicFrameLocks noChangeAspect="1"/>
          </p:cNvGraphicFramePr>
          <p:nvPr/>
        </p:nvGraphicFramePr>
        <p:xfrm>
          <a:off x="949325" y="1916113"/>
          <a:ext cx="2298700" cy="355600"/>
        </p:xfrm>
        <a:graphic>
          <a:graphicData uri="http://schemas.openxmlformats.org/presentationml/2006/ole">
            <p:oleObj spid="_x0000_s2051" name="Equation" r:id="rId5" imgW="2298600" imgH="355320" progId="Equation.DSMT4">
              <p:embed/>
            </p:oleObj>
          </a:graphicData>
        </a:graphic>
      </p:graphicFrame>
      <p:graphicFrame>
        <p:nvGraphicFramePr>
          <p:cNvPr id="2052" name="Object 7"/>
          <p:cNvGraphicFramePr>
            <a:graphicFrameLocks noChangeAspect="1"/>
          </p:cNvGraphicFramePr>
          <p:nvPr/>
        </p:nvGraphicFramePr>
        <p:xfrm>
          <a:off x="939800" y="2568575"/>
          <a:ext cx="3378200" cy="1143000"/>
        </p:xfrm>
        <a:graphic>
          <a:graphicData uri="http://schemas.openxmlformats.org/presentationml/2006/ole">
            <p:oleObj spid="_x0000_s2052" name="Equation" r:id="rId6" imgW="3377880" imgH="1143000" progId="Equation.DSMT4">
              <p:embed/>
            </p:oleObj>
          </a:graphicData>
        </a:graphic>
      </p:graphicFrame>
      <p:pic>
        <p:nvPicPr>
          <p:cNvPr id="2056" name="Picture 10" descr="EfiledUnbalanced"/>
          <p:cNvPicPr>
            <a:picLocks noChangeAspect="1" noChangeArrowheads="1"/>
          </p:cNvPicPr>
          <p:nvPr/>
        </p:nvPicPr>
        <p:blipFill>
          <a:blip r:embed="rId7" cstate="print"/>
          <a:srcRect t="5905"/>
          <a:stretch>
            <a:fillRect/>
          </a:stretch>
        </p:blipFill>
        <p:spPr bwMode="auto">
          <a:xfrm>
            <a:off x="4854575" y="3602038"/>
            <a:ext cx="4927600" cy="316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4975225" y="109538"/>
            <a:ext cx="44545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GB" sz="32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Electric Field Lines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Electric Field due to Dipole</a:t>
            </a:r>
          </a:p>
        </p:txBody>
      </p:sp>
      <p:sp>
        <p:nvSpPr>
          <p:cNvPr id="3082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00050" y="1533525"/>
            <a:ext cx="2490788" cy="5135563"/>
          </a:xfrm>
        </p:spPr>
        <p:txBody>
          <a:bodyPr/>
          <a:lstStyle/>
          <a:p>
            <a:pPr eaLnBrk="1" hangingPunct="1"/>
            <a:r>
              <a:rPr lang="en-GB" sz="2000" smtClean="0"/>
              <a:t>Dipole consists of two equal but opposite charges </a:t>
            </a:r>
            <a:r>
              <a:rPr lang="en-US" sz="2000" smtClean="0">
                <a:cs typeface="Times New Roman" pitchFamily="18" charset="0"/>
              </a:rPr>
              <a:t>±</a:t>
            </a:r>
            <a:r>
              <a:rPr lang="en-GB" sz="2000" smtClean="0"/>
              <a:t>q separated by a distance d.</a:t>
            </a:r>
          </a:p>
          <a:p>
            <a:pPr eaLnBrk="1" hangingPunct="1"/>
            <a:r>
              <a:rPr lang="en-GB" sz="2000" smtClean="0"/>
              <a:t>Determine field at point P on dipole axis (z axis):</a:t>
            </a:r>
          </a:p>
        </p:txBody>
      </p:sp>
      <p:sp>
        <p:nvSpPr>
          <p:cNvPr id="3083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5124450" y="1533525"/>
            <a:ext cx="4381500" cy="5135563"/>
          </a:xfrm>
        </p:spPr>
        <p:txBody>
          <a:bodyPr/>
          <a:lstStyle/>
          <a:p>
            <a:pPr eaLnBrk="1" hangingPunct="1"/>
            <a:r>
              <a:rPr lang="en-GB" sz="2000" smtClean="0"/>
              <a:t>Rearrange so can use binomial theorem: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For z&gt;&gt;d:</a:t>
            </a:r>
          </a:p>
        </p:txBody>
      </p:sp>
      <p:graphicFrame>
        <p:nvGraphicFramePr>
          <p:cNvPr id="3074" name="Object 34"/>
          <p:cNvGraphicFramePr>
            <a:graphicFrameLocks noChangeAspect="1"/>
          </p:cNvGraphicFramePr>
          <p:nvPr/>
        </p:nvGraphicFramePr>
        <p:xfrm>
          <a:off x="828675" y="4171950"/>
          <a:ext cx="3175000" cy="2336800"/>
        </p:xfrm>
        <a:graphic>
          <a:graphicData uri="http://schemas.openxmlformats.org/presentationml/2006/ole">
            <p:oleObj spid="_x0000_s3074" name="Equation" r:id="rId4" imgW="3174840" imgH="2336760" progId="Equation.DSMT4">
              <p:embed/>
            </p:oleObj>
          </a:graphicData>
        </a:graphic>
      </p:graphicFrame>
      <p:graphicFrame>
        <p:nvGraphicFramePr>
          <p:cNvPr id="3075" name="Object 36"/>
          <p:cNvGraphicFramePr>
            <a:graphicFrameLocks noChangeAspect="1"/>
          </p:cNvGraphicFramePr>
          <p:nvPr/>
        </p:nvGraphicFramePr>
        <p:xfrm>
          <a:off x="5580063" y="2133600"/>
          <a:ext cx="3657600" cy="1524000"/>
        </p:xfrm>
        <a:graphic>
          <a:graphicData uri="http://schemas.openxmlformats.org/presentationml/2006/ole">
            <p:oleObj spid="_x0000_s3075" name="Equation" r:id="rId5" imgW="3657600" imgH="1523880" progId="Equation.DSMT4">
              <p:embed/>
            </p:oleObj>
          </a:graphicData>
        </a:graphic>
      </p:graphicFrame>
      <p:graphicFrame>
        <p:nvGraphicFramePr>
          <p:cNvPr id="3076" name="Object 37"/>
          <p:cNvGraphicFramePr>
            <a:graphicFrameLocks noChangeAspect="1"/>
          </p:cNvGraphicFramePr>
          <p:nvPr/>
        </p:nvGraphicFramePr>
        <p:xfrm>
          <a:off x="5567363" y="4067175"/>
          <a:ext cx="2971800" cy="1447800"/>
        </p:xfrm>
        <a:graphic>
          <a:graphicData uri="http://schemas.openxmlformats.org/presentationml/2006/ole">
            <p:oleObj spid="_x0000_s3076" name="Equation" r:id="rId6" imgW="2971800" imgH="1447560" progId="Equation.DSMT4">
              <p:embed/>
            </p:oleObj>
          </a:graphicData>
        </a:graphic>
      </p:graphicFrame>
      <p:sp>
        <p:nvSpPr>
          <p:cNvPr id="3084" name="Line 24"/>
          <p:cNvSpPr>
            <a:spLocks noChangeShapeType="1"/>
          </p:cNvSpPr>
          <p:nvPr/>
        </p:nvSpPr>
        <p:spPr bwMode="auto">
          <a:xfrm>
            <a:off x="3987800" y="4014788"/>
            <a:ext cx="320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85" name="Line 13"/>
          <p:cNvSpPr>
            <a:spLocks noChangeShapeType="1"/>
          </p:cNvSpPr>
          <p:nvPr/>
        </p:nvSpPr>
        <p:spPr bwMode="auto">
          <a:xfrm>
            <a:off x="3987800" y="5094288"/>
            <a:ext cx="320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86" name="Line 11"/>
          <p:cNvSpPr>
            <a:spLocks noChangeShapeType="1"/>
          </p:cNvSpPr>
          <p:nvPr/>
        </p:nvSpPr>
        <p:spPr bwMode="auto">
          <a:xfrm>
            <a:off x="4148138" y="1444625"/>
            <a:ext cx="1587" cy="39925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87" name="Oval 7"/>
          <p:cNvSpPr>
            <a:spLocks noChangeArrowheads="1"/>
          </p:cNvSpPr>
          <p:nvPr/>
        </p:nvSpPr>
        <p:spPr bwMode="auto">
          <a:xfrm>
            <a:off x="4032250" y="3883025"/>
            <a:ext cx="244475" cy="2444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+</a:t>
            </a:r>
          </a:p>
        </p:txBody>
      </p:sp>
      <p:sp>
        <p:nvSpPr>
          <p:cNvPr id="3088" name="Oval 9"/>
          <p:cNvSpPr>
            <a:spLocks noChangeArrowheads="1"/>
          </p:cNvSpPr>
          <p:nvPr/>
        </p:nvSpPr>
        <p:spPr bwMode="auto">
          <a:xfrm>
            <a:off x="4032250" y="4970463"/>
            <a:ext cx="244475" cy="2444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>
                <a:latin typeface="Symbol" pitchFamily="18" charset="2"/>
              </a:rPr>
              <a:t>-</a:t>
            </a:r>
          </a:p>
        </p:txBody>
      </p:sp>
      <p:sp>
        <p:nvSpPr>
          <p:cNvPr id="3089" name="Line 12"/>
          <p:cNvSpPr>
            <a:spLocks noChangeShapeType="1"/>
          </p:cNvSpPr>
          <p:nvPr/>
        </p:nvSpPr>
        <p:spPr bwMode="auto">
          <a:xfrm>
            <a:off x="3998913" y="4518025"/>
            <a:ext cx="320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aphicFrame>
        <p:nvGraphicFramePr>
          <p:cNvPr id="3077" name="Object 14"/>
          <p:cNvGraphicFramePr>
            <a:graphicFrameLocks noChangeAspect="1"/>
          </p:cNvGraphicFramePr>
          <p:nvPr/>
        </p:nvGraphicFramePr>
        <p:xfrm>
          <a:off x="3543300" y="4873625"/>
          <a:ext cx="495300" cy="457200"/>
        </p:xfrm>
        <a:graphic>
          <a:graphicData uri="http://schemas.openxmlformats.org/presentationml/2006/ole">
            <p:oleObj spid="_x0000_s3077" name="Equation" r:id="rId7" imgW="495000" imgH="457200" progId="Equation.DSMT4">
              <p:embed/>
            </p:oleObj>
          </a:graphicData>
        </a:graphic>
      </p:graphicFrame>
      <p:graphicFrame>
        <p:nvGraphicFramePr>
          <p:cNvPr id="3078" name="Object 16"/>
          <p:cNvGraphicFramePr>
            <a:graphicFrameLocks noChangeAspect="1"/>
          </p:cNvGraphicFramePr>
          <p:nvPr/>
        </p:nvGraphicFramePr>
        <p:xfrm>
          <a:off x="3673475" y="3760788"/>
          <a:ext cx="355600" cy="457200"/>
        </p:xfrm>
        <a:graphic>
          <a:graphicData uri="http://schemas.openxmlformats.org/presentationml/2006/ole">
            <p:oleObj spid="_x0000_s3078" name="Equation" r:id="rId8" imgW="355320" imgH="457200" progId="Equation.DSMT4">
              <p:embed/>
            </p:oleObj>
          </a:graphicData>
        </a:graphic>
      </p:graphicFrame>
      <p:sp>
        <p:nvSpPr>
          <p:cNvPr id="3090" name="Line 19"/>
          <p:cNvSpPr>
            <a:spLocks noChangeShapeType="1"/>
          </p:cNvSpPr>
          <p:nvPr/>
        </p:nvSpPr>
        <p:spPr bwMode="auto">
          <a:xfrm flipV="1">
            <a:off x="4427538" y="2641600"/>
            <a:ext cx="0" cy="1385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3091" name="Line 20"/>
          <p:cNvSpPr>
            <a:spLocks noChangeShapeType="1"/>
          </p:cNvSpPr>
          <p:nvPr/>
        </p:nvSpPr>
        <p:spPr bwMode="auto">
          <a:xfrm flipV="1">
            <a:off x="4819650" y="2652713"/>
            <a:ext cx="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3092" name="Text Box 21"/>
          <p:cNvSpPr txBox="1">
            <a:spLocks noChangeArrowheads="1"/>
          </p:cNvSpPr>
          <p:nvPr/>
        </p:nvSpPr>
        <p:spPr bwMode="auto">
          <a:xfrm>
            <a:off x="4395788" y="3173413"/>
            <a:ext cx="3619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r</a:t>
            </a:r>
            <a:r>
              <a:rPr lang="en-GB" baseline="-25000"/>
              <a:t>+</a:t>
            </a:r>
            <a:endParaRPr lang="en-GB"/>
          </a:p>
        </p:txBody>
      </p:sp>
      <p:sp>
        <p:nvSpPr>
          <p:cNvPr id="3093" name="Text Box 22"/>
          <p:cNvSpPr txBox="1">
            <a:spLocks noChangeArrowheads="1"/>
          </p:cNvSpPr>
          <p:nvPr/>
        </p:nvSpPr>
        <p:spPr bwMode="auto">
          <a:xfrm>
            <a:off x="4768850" y="3783013"/>
            <a:ext cx="3587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r</a:t>
            </a:r>
            <a:r>
              <a:rPr lang="en-GB" baseline="-25000">
                <a:latin typeface="Symbol" pitchFamily="18" charset="2"/>
              </a:rPr>
              <a:t>-</a:t>
            </a:r>
            <a:endParaRPr lang="en-GB">
              <a:latin typeface="Symbol" pitchFamily="18" charset="2"/>
            </a:endParaRPr>
          </a:p>
        </p:txBody>
      </p:sp>
      <p:sp>
        <p:nvSpPr>
          <p:cNvPr id="3094" name="Line 25"/>
          <p:cNvSpPr>
            <a:spLocks noChangeShapeType="1"/>
          </p:cNvSpPr>
          <p:nvPr/>
        </p:nvSpPr>
        <p:spPr bwMode="auto">
          <a:xfrm>
            <a:off x="3992563" y="2670175"/>
            <a:ext cx="320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95" name="Text Box 26"/>
          <p:cNvSpPr txBox="1">
            <a:spLocks noChangeArrowheads="1"/>
          </p:cNvSpPr>
          <p:nvPr/>
        </p:nvSpPr>
        <p:spPr bwMode="auto">
          <a:xfrm>
            <a:off x="3684588" y="2455863"/>
            <a:ext cx="325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P</a:t>
            </a:r>
          </a:p>
        </p:txBody>
      </p:sp>
      <p:sp>
        <p:nvSpPr>
          <p:cNvPr id="3096" name="Line 27"/>
          <p:cNvSpPr>
            <a:spLocks noChangeShapeType="1"/>
          </p:cNvSpPr>
          <p:nvPr/>
        </p:nvSpPr>
        <p:spPr bwMode="auto">
          <a:xfrm flipV="1">
            <a:off x="4151313" y="1949450"/>
            <a:ext cx="0" cy="7159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3097" name="Line 28"/>
          <p:cNvSpPr>
            <a:spLocks noChangeShapeType="1"/>
          </p:cNvSpPr>
          <p:nvPr/>
        </p:nvSpPr>
        <p:spPr bwMode="auto">
          <a:xfrm>
            <a:off x="4149725" y="2663825"/>
            <a:ext cx="0" cy="4556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graphicFrame>
        <p:nvGraphicFramePr>
          <p:cNvPr id="3079" name="Object 30"/>
          <p:cNvGraphicFramePr>
            <a:graphicFrameLocks noChangeAspect="1"/>
          </p:cNvGraphicFramePr>
          <p:nvPr/>
        </p:nvGraphicFramePr>
        <p:xfrm>
          <a:off x="3792538" y="1808163"/>
          <a:ext cx="304800" cy="355600"/>
        </p:xfrm>
        <a:graphic>
          <a:graphicData uri="http://schemas.openxmlformats.org/presentationml/2006/ole">
            <p:oleObj spid="_x0000_s3079" name="Equation" r:id="rId9" imgW="304560" imgH="355320" progId="Equation.DSMT4">
              <p:embed/>
            </p:oleObj>
          </a:graphicData>
        </a:graphic>
      </p:graphicFrame>
      <p:graphicFrame>
        <p:nvGraphicFramePr>
          <p:cNvPr id="3080" name="Object 31"/>
          <p:cNvGraphicFramePr>
            <a:graphicFrameLocks noChangeAspect="1"/>
          </p:cNvGraphicFramePr>
          <p:nvPr/>
        </p:nvGraphicFramePr>
        <p:xfrm>
          <a:off x="3808413" y="2917825"/>
          <a:ext cx="292100" cy="355600"/>
        </p:xfrm>
        <a:graphic>
          <a:graphicData uri="http://schemas.openxmlformats.org/presentationml/2006/ole">
            <p:oleObj spid="_x0000_s3080" name="Equation" r:id="rId10" imgW="291960" imgH="355320" progId="Equation.DSMT4">
              <p:embed/>
            </p:oleObj>
          </a:graphicData>
        </a:graphic>
      </p:graphicFrame>
      <p:sp>
        <p:nvSpPr>
          <p:cNvPr id="3098" name="Text Box 38"/>
          <p:cNvSpPr txBox="1">
            <a:spLocks noChangeArrowheads="1"/>
          </p:cNvSpPr>
          <p:nvPr/>
        </p:nvSpPr>
        <p:spPr bwMode="auto">
          <a:xfrm>
            <a:off x="3992563" y="4322763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0</a:t>
            </a:r>
          </a:p>
        </p:txBody>
      </p:sp>
      <p:sp>
        <p:nvSpPr>
          <p:cNvPr id="3099" name="Line 19"/>
          <p:cNvSpPr>
            <a:spLocks noChangeShapeType="1"/>
          </p:cNvSpPr>
          <p:nvPr/>
        </p:nvSpPr>
        <p:spPr bwMode="auto">
          <a:xfrm flipH="1" flipV="1">
            <a:off x="3579813" y="2647950"/>
            <a:ext cx="4762" cy="1874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3100" name="Text Box 21"/>
          <p:cNvSpPr txBox="1">
            <a:spLocks noChangeArrowheads="1"/>
          </p:cNvSpPr>
          <p:nvPr/>
        </p:nvSpPr>
        <p:spPr bwMode="auto">
          <a:xfrm>
            <a:off x="3328988" y="3362325"/>
            <a:ext cx="2984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0" name="Line 30"/>
          <p:cNvSpPr>
            <a:spLocks noChangeShapeType="1"/>
          </p:cNvSpPr>
          <p:nvPr/>
        </p:nvSpPr>
        <p:spPr bwMode="auto">
          <a:xfrm>
            <a:off x="8551863" y="2570163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11" name="Line 31"/>
          <p:cNvSpPr>
            <a:spLocks noChangeShapeType="1"/>
          </p:cNvSpPr>
          <p:nvPr/>
        </p:nvSpPr>
        <p:spPr bwMode="auto">
          <a:xfrm>
            <a:off x="6276975" y="3495675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12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115888"/>
            <a:ext cx="4476750" cy="1143000"/>
          </a:xfrm>
        </p:spPr>
        <p:txBody>
          <a:bodyPr/>
          <a:lstStyle/>
          <a:p>
            <a:pPr eaLnBrk="1" hangingPunct="1"/>
            <a:r>
              <a:rPr lang="en-GB" dirty="0" smtClean="0"/>
              <a:t>Electric Field due to Dipole</a:t>
            </a:r>
          </a:p>
        </p:txBody>
      </p:sp>
      <p:sp>
        <p:nvSpPr>
          <p:cNvPr id="4113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At large distance, field due to dipole depends on product q</a:t>
            </a:r>
            <a:r>
              <a:rPr lang="en-GB" sz="2000" baseline="30000" smtClean="0">
                <a:latin typeface="Arial" charset="0"/>
                <a:cs typeface="Arial" charset="0"/>
              </a:rPr>
              <a:t> </a:t>
            </a:r>
            <a:r>
              <a:rPr lang="en-GB" sz="2000" smtClean="0">
                <a:latin typeface="Arial" charset="0"/>
                <a:cs typeface="Arial" charset="0"/>
              </a:rPr>
              <a:t>x</a:t>
            </a:r>
            <a:r>
              <a:rPr lang="en-GB" sz="2000" baseline="30000" smtClean="0">
                <a:latin typeface="Arial" charset="0"/>
                <a:cs typeface="Arial" charset="0"/>
              </a:rPr>
              <a:t> </a:t>
            </a:r>
            <a:r>
              <a:rPr lang="en-GB" sz="2000" smtClean="0"/>
              <a:t>d.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Define vector quantity, the electric dipole moment,       </a:t>
            </a:r>
          </a:p>
          <a:p>
            <a:pPr eaLnBrk="1" hangingPunct="1"/>
            <a:r>
              <a:rPr lang="en-GB" sz="2000" smtClean="0"/>
              <a:t>Magnitude p = q</a:t>
            </a:r>
            <a:r>
              <a:rPr lang="en-GB" sz="2000" baseline="30000" smtClean="0"/>
              <a:t> </a:t>
            </a:r>
            <a:r>
              <a:rPr lang="en-GB" sz="2000" smtClean="0"/>
              <a:t>d            [2.5]</a:t>
            </a:r>
          </a:p>
          <a:p>
            <a:pPr eaLnBrk="1" hangingPunct="1"/>
            <a:r>
              <a:rPr lang="en-GB" sz="2000" smtClean="0"/>
              <a:t>Direction from –ive to +ive.</a:t>
            </a:r>
          </a:p>
          <a:p>
            <a:pPr eaLnBrk="1" hangingPunct="1"/>
            <a:r>
              <a:rPr lang="en-GB" sz="2000" smtClean="0"/>
              <a:t>Units of dipole moment C</a:t>
            </a:r>
            <a:r>
              <a:rPr lang="en-GB" sz="2000" baseline="30000" smtClean="0"/>
              <a:t> </a:t>
            </a:r>
            <a:r>
              <a:rPr lang="en-GB" sz="2000" smtClean="0"/>
              <a:t>m.</a:t>
            </a:r>
          </a:p>
          <a:p>
            <a:pPr eaLnBrk="1" hangingPunct="1"/>
            <a:r>
              <a:rPr lang="en-GB" sz="2000" smtClean="0"/>
              <a:t>For point charge</a:t>
            </a:r>
          </a:p>
          <a:p>
            <a:pPr eaLnBrk="1" hangingPunct="1"/>
            <a:r>
              <a:rPr lang="en-GB" sz="2000" smtClean="0"/>
              <a:t>For dipole  </a:t>
            </a:r>
          </a:p>
        </p:txBody>
      </p:sp>
      <p:sp>
        <p:nvSpPr>
          <p:cNvPr id="4114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Consider dipole in uniform E field: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No net translational force.</a:t>
            </a:r>
          </a:p>
          <a:p>
            <a:pPr eaLnBrk="1" hangingPunct="1"/>
            <a:r>
              <a:rPr lang="en-GB" sz="2000" smtClean="0"/>
              <a:t>Torque:</a:t>
            </a:r>
          </a:p>
        </p:txBody>
      </p:sp>
      <p:graphicFrame>
        <p:nvGraphicFramePr>
          <p:cNvPr id="4098" name="Object 6"/>
          <p:cNvGraphicFramePr>
            <a:graphicFrameLocks noChangeAspect="1"/>
          </p:cNvGraphicFramePr>
          <p:nvPr/>
        </p:nvGraphicFramePr>
        <p:xfrm>
          <a:off x="2590800" y="4414838"/>
          <a:ext cx="215900" cy="292100"/>
        </p:xfrm>
        <a:graphic>
          <a:graphicData uri="http://schemas.openxmlformats.org/presentationml/2006/ole">
            <p:oleObj spid="_x0000_s4098" name="Equation" r:id="rId4" imgW="215640" imgH="291960" progId="Equation.DSMT4">
              <p:embed/>
            </p:oleObj>
          </a:graphicData>
        </a:graphic>
      </p:graphicFrame>
      <p:graphicFrame>
        <p:nvGraphicFramePr>
          <p:cNvPr id="4099" name="Object 8"/>
          <p:cNvGraphicFramePr>
            <a:graphicFrameLocks noChangeAspect="1"/>
          </p:cNvGraphicFramePr>
          <p:nvPr/>
        </p:nvGraphicFramePr>
        <p:xfrm>
          <a:off x="2043113" y="6199188"/>
          <a:ext cx="952500" cy="342900"/>
        </p:xfrm>
        <a:graphic>
          <a:graphicData uri="http://schemas.openxmlformats.org/presentationml/2006/ole">
            <p:oleObj spid="_x0000_s4099" name="Equation" r:id="rId5" imgW="952200" imgH="342720" progId="Equation.DSMT4">
              <p:embed/>
            </p:oleObj>
          </a:graphicData>
        </a:graphic>
      </p:graphicFrame>
      <p:graphicFrame>
        <p:nvGraphicFramePr>
          <p:cNvPr id="4100" name="Object 9"/>
          <p:cNvGraphicFramePr>
            <a:graphicFrameLocks noChangeAspect="1"/>
          </p:cNvGraphicFramePr>
          <p:nvPr/>
        </p:nvGraphicFramePr>
        <p:xfrm>
          <a:off x="2660650" y="5834063"/>
          <a:ext cx="965200" cy="342900"/>
        </p:xfrm>
        <a:graphic>
          <a:graphicData uri="http://schemas.openxmlformats.org/presentationml/2006/ole">
            <p:oleObj spid="_x0000_s4100" name="Equation" r:id="rId6" imgW="965160" imgH="342720" progId="Equation.DSMT4">
              <p:embed/>
            </p:oleObj>
          </a:graphicData>
        </a:graphic>
      </p:graphicFrame>
      <p:pic>
        <p:nvPicPr>
          <p:cNvPr id="4115" name="Picture 10" descr="EfieldPlusMinus"/>
          <p:cNvPicPr>
            <a:picLocks noChangeAspect="1" noChangeArrowheads="1"/>
          </p:cNvPicPr>
          <p:nvPr/>
        </p:nvPicPr>
        <p:blipFill>
          <a:blip r:embed="rId7" cstate="print"/>
          <a:srcRect l="45833" t="13020" b="10938"/>
          <a:stretch>
            <a:fillRect/>
          </a:stretch>
        </p:blipFill>
        <p:spPr bwMode="auto">
          <a:xfrm>
            <a:off x="854075" y="2211388"/>
            <a:ext cx="3252788" cy="177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16" name="Line 11"/>
          <p:cNvSpPr>
            <a:spLocks noChangeShapeType="1"/>
          </p:cNvSpPr>
          <p:nvPr/>
        </p:nvSpPr>
        <p:spPr bwMode="auto">
          <a:xfrm>
            <a:off x="5786438" y="3487738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graphicFrame>
        <p:nvGraphicFramePr>
          <p:cNvPr id="4101" name="Object 12"/>
          <p:cNvGraphicFramePr>
            <a:graphicFrameLocks noChangeAspect="1"/>
          </p:cNvGraphicFramePr>
          <p:nvPr/>
        </p:nvGraphicFramePr>
        <p:xfrm>
          <a:off x="9180513" y="3330575"/>
          <a:ext cx="203200" cy="279400"/>
        </p:xfrm>
        <a:graphic>
          <a:graphicData uri="http://schemas.openxmlformats.org/presentationml/2006/ole">
            <p:oleObj spid="_x0000_s4101" name="Equation" r:id="rId8" imgW="203040" imgH="279360" progId="Equation.DSMT4">
              <p:embed/>
            </p:oleObj>
          </a:graphicData>
        </a:graphic>
      </p:graphicFrame>
      <p:sp>
        <p:nvSpPr>
          <p:cNvPr id="4117" name="Line 17"/>
          <p:cNvSpPr>
            <a:spLocks noChangeShapeType="1"/>
          </p:cNvSpPr>
          <p:nvPr/>
        </p:nvSpPr>
        <p:spPr bwMode="auto">
          <a:xfrm flipV="1">
            <a:off x="6478588" y="2559050"/>
            <a:ext cx="1858962" cy="19192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18" name="Line 18"/>
          <p:cNvSpPr>
            <a:spLocks noChangeShapeType="1"/>
          </p:cNvSpPr>
          <p:nvPr/>
        </p:nvSpPr>
        <p:spPr bwMode="auto">
          <a:xfrm flipV="1">
            <a:off x="6673850" y="2740025"/>
            <a:ext cx="1463675" cy="1539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4119" name="Oval 20"/>
          <p:cNvSpPr>
            <a:spLocks noChangeArrowheads="1"/>
          </p:cNvSpPr>
          <p:nvPr/>
        </p:nvSpPr>
        <p:spPr bwMode="auto">
          <a:xfrm>
            <a:off x="6018213" y="4398963"/>
            <a:ext cx="519112" cy="5191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>
                <a:latin typeface="Symbol" pitchFamily="18" charset="2"/>
              </a:rPr>
              <a:t>-</a:t>
            </a:r>
            <a:r>
              <a:rPr lang="en-GB"/>
              <a:t>q</a:t>
            </a:r>
          </a:p>
        </p:txBody>
      </p:sp>
      <p:sp>
        <p:nvSpPr>
          <p:cNvPr id="4120" name="Oval 21"/>
          <p:cNvSpPr>
            <a:spLocks noChangeArrowheads="1"/>
          </p:cNvSpPr>
          <p:nvPr/>
        </p:nvSpPr>
        <p:spPr bwMode="auto">
          <a:xfrm>
            <a:off x="8286750" y="2060575"/>
            <a:ext cx="519113" cy="5191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>
                <a:latin typeface="Symbol" pitchFamily="18" charset="2"/>
              </a:rPr>
              <a:t>+</a:t>
            </a:r>
            <a:r>
              <a:rPr lang="en-GB"/>
              <a:t>q</a:t>
            </a:r>
          </a:p>
        </p:txBody>
      </p:sp>
      <p:sp>
        <p:nvSpPr>
          <p:cNvPr id="4121" name="Freeform 22"/>
          <p:cNvSpPr>
            <a:spLocks/>
          </p:cNvSpPr>
          <p:nvPr/>
        </p:nvSpPr>
        <p:spPr bwMode="auto">
          <a:xfrm>
            <a:off x="7956550" y="2954338"/>
            <a:ext cx="212725" cy="533400"/>
          </a:xfrm>
          <a:custGeom>
            <a:avLst/>
            <a:gdLst>
              <a:gd name="T0" fmla="*/ 2147483647 w 134"/>
              <a:gd name="T1" fmla="*/ 2147483647 h 336"/>
              <a:gd name="T2" fmla="*/ 2147483647 w 134"/>
              <a:gd name="T3" fmla="*/ 2147483647 h 336"/>
              <a:gd name="T4" fmla="*/ 0 w 134"/>
              <a:gd name="T5" fmla="*/ 0 h 336"/>
              <a:gd name="T6" fmla="*/ 0 60000 65536"/>
              <a:gd name="T7" fmla="*/ 0 60000 65536"/>
              <a:gd name="T8" fmla="*/ 0 60000 65536"/>
              <a:gd name="T9" fmla="*/ 0 w 134"/>
              <a:gd name="T10" fmla="*/ 0 h 336"/>
              <a:gd name="T11" fmla="*/ 134 w 134"/>
              <a:gd name="T12" fmla="*/ 336 h 3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4" h="336">
                <a:moveTo>
                  <a:pt x="115" y="336"/>
                </a:moveTo>
                <a:cubicBezTo>
                  <a:pt x="124" y="277"/>
                  <a:pt x="134" y="219"/>
                  <a:pt x="115" y="163"/>
                </a:cubicBezTo>
                <a:cubicBezTo>
                  <a:pt x="96" y="107"/>
                  <a:pt x="48" y="53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22" name="Text Box 23"/>
          <p:cNvSpPr txBox="1">
            <a:spLocks noChangeArrowheads="1"/>
          </p:cNvSpPr>
          <p:nvPr/>
        </p:nvSpPr>
        <p:spPr bwMode="auto">
          <a:xfrm>
            <a:off x="7742238" y="3052763"/>
            <a:ext cx="3159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>
                <a:latin typeface="Symbol" pitchFamily="18" charset="2"/>
              </a:rPr>
              <a:t>q</a:t>
            </a:r>
          </a:p>
        </p:txBody>
      </p:sp>
      <p:graphicFrame>
        <p:nvGraphicFramePr>
          <p:cNvPr id="4102" name="Object 24"/>
          <p:cNvGraphicFramePr>
            <a:graphicFrameLocks noChangeAspect="1"/>
          </p:cNvGraphicFramePr>
          <p:nvPr/>
        </p:nvGraphicFramePr>
        <p:xfrm>
          <a:off x="7935913" y="2276475"/>
          <a:ext cx="177800" cy="292100"/>
        </p:xfrm>
        <a:graphic>
          <a:graphicData uri="http://schemas.openxmlformats.org/presentationml/2006/ole">
            <p:oleObj spid="_x0000_s4102" name="Equation" r:id="rId9" imgW="177480" imgH="291960" progId="Equation.DSMT4">
              <p:embed/>
            </p:oleObj>
          </a:graphicData>
        </a:graphic>
      </p:graphicFrame>
      <p:sp>
        <p:nvSpPr>
          <p:cNvPr id="4123" name="Line 26"/>
          <p:cNvSpPr>
            <a:spLocks noChangeShapeType="1"/>
          </p:cNvSpPr>
          <p:nvPr/>
        </p:nvSpPr>
        <p:spPr bwMode="auto">
          <a:xfrm>
            <a:off x="8810625" y="2327275"/>
            <a:ext cx="7318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4124" name="Line 27"/>
          <p:cNvSpPr>
            <a:spLocks noChangeShapeType="1"/>
          </p:cNvSpPr>
          <p:nvPr/>
        </p:nvSpPr>
        <p:spPr bwMode="auto">
          <a:xfrm flipH="1">
            <a:off x="5272088" y="4672013"/>
            <a:ext cx="731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graphicFrame>
        <p:nvGraphicFramePr>
          <p:cNvPr id="4103" name="Object 28"/>
          <p:cNvGraphicFramePr>
            <a:graphicFrameLocks noChangeAspect="1"/>
          </p:cNvGraphicFramePr>
          <p:nvPr/>
        </p:nvGraphicFramePr>
        <p:xfrm>
          <a:off x="8916988" y="1957388"/>
          <a:ext cx="812800" cy="355600"/>
        </p:xfrm>
        <a:graphic>
          <a:graphicData uri="http://schemas.openxmlformats.org/presentationml/2006/ole">
            <p:oleObj spid="_x0000_s4103" name="Equation" r:id="rId10" imgW="812520" imgH="355320" progId="Equation.DSMT4">
              <p:embed/>
            </p:oleObj>
          </a:graphicData>
        </a:graphic>
      </p:graphicFrame>
      <p:graphicFrame>
        <p:nvGraphicFramePr>
          <p:cNvPr id="4104" name="Object 29"/>
          <p:cNvGraphicFramePr>
            <a:graphicFrameLocks noChangeAspect="1"/>
          </p:cNvGraphicFramePr>
          <p:nvPr/>
        </p:nvGraphicFramePr>
        <p:xfrm>
          <a:off x="4956175" y="4695825"/>
          <a:ext cx="952500" cy="355600"/>
        </p:xfrm>
        <a:graphic>
          <a:graphicData uri="http://schemas.openxmlformats.org/presentationml/2006/ole">
            <p:oleObj spid="_x0000_s4104" name="Equation" r:id="rId11" imgW="952200" imgH="355320" progId="Equation.DSMT4">
              <p:embed/>
            </p:oleObj>
          </a:graphicData>
        </a:graphic>
      </p:graphicFrame>
      <p:graphicFrame>
        <p:nvGraphicFramePr>
          <p:cNvPr id="4105" name="Object 32"/>
          <p:cNvGraphicFramePr>
            <a:graphicFrameLocks noChangeAspect="1"/>
          </p:cNvGraphicFramePr>
          <p:nvPr/>
        </p:nvGraphicFramePr>
        <p:xfrm>
          <a:off x="7080250" y="3767138"/>
          <a:ext cx="215900" cy="622300"/>
        </p:xfrm>
        <a:graphic>
          <a:graphicData uri="http://schemas.openxmlformats.org/presentationml/2006/ole">
            <p:oleObj spid="_x0000_s4105" name="Equation" r:id="rId12" imgW="215640" imgH="622080" progId="Equation.DSMT4">
              <p:embed/>
            </p:oleObj>
          </a:graphicData>
        </a:graphic>
      </p:graphicFrame>
      <p:graphicFrame>
        <p:nvGraphicFramePr>
          <p:cNvPr id="4106" name="Object 33"/>
          <p:cNvGraphicFramePr>
            <a:graphicFrameLocks noChangeAspect="1"/>
          </p:cNvGraphicFramePr>
          <p:nvPr/>
        </p:nvGraphicFramePr>
        <p:xfrm>
          <a:off x="7439025" y="2506663"/>
          <a:ext cx="215900" cy="622300"/>
        </p:xfrm>
        <a:graphic>
          <a:graphicData uri="http://schemas.openxmlformats.org/presentationml/2006/ole">
            <p:oleObj spid="_x0000_s4106" name="Equation" r:id="rId13" imgW="215640" imgH="622080" progId="Equation.DSMT4">
              <p:embed/>
            </p:oleObj>
          </a:graphicData>
        </a:graphic>
      </p:graphicFrame>
      <p:graphicFrame>
        <p:nvGraphicFramePr>
          <p:cNvPr id="4107" name="Object 34"/>
          <p:cNvGraphicFramePr>
            <a:graphicFrameLocks noChangeAspect="1"/>
          </p:cNvGraphicFramePr>
          <p:nvPr/>
        </p:nvGraphicFramePr>
        <p:xfrm>
          <a:off x="8616950" y="2655888"/>
          <a:ext cx="698500" cy="622300"/>
        </p:xfrm>
        <a:graphic>
          <a:graphicData uri="http://schemas.openxmlformats.org/presentationml/2006/ole">
            <p:oleObj spid="_x0000_s4107" name="Equation" r:id="rId14" imgW="698400" imgH="622080" progId="Equation.DSMT4">
              <p:embed/>
            </p:oleObj>
          </a:graphicData>
        </a:graphic>
      </p:graphicFrame>
      <p:graphicFrame>
        <p:nvGraphicFramePr>
          <p:cNvPr id="4108" name="Object 35"/>
          <p:cNvGraphicFramePr>
            <a:graphicFrameLocks noChangeAspect="1"/>
          </p:cNvGraphicFramePr>
          <p:nvPr/>
        </p:nvGraphicFramePr>
        <p:xfrm>
          <a:off x="5475288" y="3675063"/>
          <a:ext cx="698500" cy="622300"/>
        </p:xfrm>
        <a:graphic>
          <a:graphicData uri="http://schemas.openxmlformats.org/presentationml/2006/ole">
            <p:oleObj spid="_x0000_s4108" name="Equation" r:id="rId15" imgW="698400" imgH="622080" progId="Equation.DSMT4">
              <p:embed/>
            </p:oleObj>
          </a:graphicData>
        </a:graphic>
      </p:graphicFrame>
      <p:graphicFrame>
        <p:nvGraphicFramePr>
          <p:cNvPr id="4109" name="Object 36"/>
          <p:cNvGraphicFramePr>
            <a:graphicFrameLocks noChangeAspect="1"/>
          </p:cNvGraphicFramePr>
          <p:nvPr/>
        </p:nvGraphicFramePr>
        <p:xfrm>
          <a:off x="6329363" y="5545138"/>
          <a:ext cx="2603500" cy="990600"/>
        </p:xfrm>
        <a:graphic>
          <a:graphicData uri="http://schemas.openxmlformats.org/presentationml/2006/ole">
            <p:oleObj spid="_x0000_s4109" name="Equation" r:id="rId16" imgW="2603160" imgH="990360" progId="Equation.DSMT4">
              <p:embed/>
            </p:oleObj>
          </a:graphicData>
        </a:graphic>
      </p:graphicFrame>
      <p:sp>
        <p:nvSpPr>
          <p:cNvPr id="29" name="Rectangle 2"/>
          <p:cNvSpPr txBox="1">
            <a:spLocks noChangeArrowheads="1"/>
          </p:cNvSpPr>
          <p:nvPr/>
        </p:nvSpPr>
        <p:spPr bwMode="auto">
          <a:xfrm>
            <a:off x="4991100" y="119698"/>
            <a:ext cx="4476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Torque on Dipole in an Electric</a:t>
            </a:r>
            <a:r>
              <a:rPr kumimoji="0" lang="en-GB" sz="32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Field</a:t>
            </a:r>
            <a:endParaRPr kumimoji="0" lang="en-GB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imA4Landscape">
  <a:themeElements>
    <a:clrScheme name="TimA4Landscap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mA4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imA4Landscap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TimA4Landscape</Template>
  <TotalTime>1877</TotalTime>
  <Words>297</Words>
  <Application>Microsoft Office PowerPoint</Application>
  <PresentationFormat>A4 Paper (210x297 mm)</PresentationFormat>
  <Paragraphs>59</Paragraphs>
  <Slides>5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TimA4Landscape</vt:lpstr>
      <vt:lpstr>Mathcad</vt:lpstr>
      <vt:lpstr>Equation</vt:lpstr>
      <vt:lpstr>Lecture 2</vt:lpstr>
      <vt:lpstr>Electric Fields</vt:lpstr>
      <vt:lpstr>Principle of  Superposition</vt:lpstr>
      <vt:lpstr>Electric Field due to Dipole</vt:lpstr>
      <vt:lpstr>Electric Field due to Dipole</vt:lpstr>
    </vt:vector>
  </TitlesOfParts>
  <Company>Liverpool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Electric Fields</dc:title>
  <dc:creator>Tim Greenshaw</dc:creator>
  <cp:lastModifiedBy>Tim Greenshaw</cp:lastModifiedBy>
  <cp:revision>70</cp:revision>
  <dcterms:created xsi:type="dcterms:W3CDTF">2005-09-26T19:45:05Z</dcterms:created>
  <dcterms:modified xsi:type="dcterms:W3CDTF">2010-10-05T15:14:45Z</dcterms:modified>
</cp:coreProperties>
</file>