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</p:sldIdLst>
  <p:sldSz cx="9906000" cy="6858000" type="A4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9CC00"/>
    <a:srgbClr val="FF9933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6594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fld id="{748D8F4F-33BA-4B21-BC68-6FE2C945ED0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39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6438" y="742950"/>
            <a:ext cx="537210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0113"/>
            <a:ext cx="54229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fld id="{DDB38A37-A278-4FD3-A4F4-FDA491CD529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3A009C-036B-43AB-AC3A-60F8FDAEB3F3}" type="slidenum">
              <a:rPr lang="en-GB"/>
              <a:pPr/>
              <a:t>10</a:t>
            </a:fld>
            <a:endParaRPr lang="en-GB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A6003-F08C-4FF7-93AC-2E629FC8EC07}" type="slidenum">
              <a:rPr lang="en-GB"/>
              <a:pPr/>
              <a:t>11</a:t>
            </a:fld>
            <a:endParaRPr lang="en-GB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31261-9E14-4514-85FE-4A39791BDE2D}" type="slidenum">
              <a:rPr lang="en-GB"/>
              <a:pPr/>
              <a:t>2</a:t>
            </a:fld>
            <a:endParaRPr lang="en-GB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FD46E-3767-49C9-8AD0-34CE3A2B3C9D}" type="slidenum">
              <a:rPr lang="en-GB"/>
              <a:pPr/>
              <a:t>3</a:t>
            </a:fld>
            <a:endParaRPr lang="en-GB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34B148-005F-4064-92A7-24E4639C1F2D}" type="slidenum">
              <a:rPr lang="en-GB"/>
              <a:pPr/>
              <a:t>4</a:t>
            </a:fld>
            <a:endParaRPr lang="en-GB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B9926-8172-4CB1-83DF-9DD4B773A67F}" type="slidenum">
              <a:rPr lang="en-GB"/>
              <a:pPr/>
              <a:t>5</a:t>
            </a:fld>
            <a:endParaRPr lang="en-GB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A07BB-CDC2-4597-9DE7-EB9B6C10DDFE}" type="slidenum">
              <a:rPr lang="en-GB"/>
              <a:pPr/>
              <a:t>6</a:t>
            </a:fld>
            <a:endParaRPr lang="en-GB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E7CC7-CCF2-4016-8B75-B786EFDC4C31}" type="slidenum">
              <a:rPr lang="en-GB"/>
              <a:pPr/>
              <a:t>7</a:t>
            </a:fld>
            <a:endParaRPr lang="en-GB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AE529-9A0A-4211-8593-39FE63B8F1F3}" type="slidenum">
              <a:rPr lang="en-GB"/>
              <a:pPr/>
              <a:t>8</a:t>
            </a:fld>
            <a:endParaRPr lang="en-GB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791A6E-C440-4BC2-9E6B-328AD8C421EA}" type="slidenum">
              <a:rPr lang="en-GB"/>
              <a:pPr/>
              <a:t>9</a:t>
            </a:fld>
            <a:endParaRPr lang="en-GB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21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Power and resonance.</a:t>
            </a:r>
          </a:p>
          <a:p>
            <a:pPr lvl="1"/>
            <a:r>
              <a:rPr lang="en-GB" dirty="0" smtClean="0"/>
              <a:t>The quality factor of a circuit.</a:t>
            </a:r>
          </a:p>
          <a:p>
            <a:pPr lvl="1"/>
            <a:r>
              <a:rPr lang="en-GB" dirty="0" smtClean="0"/>
              <a:t>Describing AC circuits using complex numbers.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Describe how the power dissipated in a series LCR circuit varies with the frequency of the signal driving the circuit.</a:t>
            </a:r>
          </a:p>
          <a:p>
            <a:r>
              <a:rPr lang="en-GB" dirty="0" smtClean="0"/>
              <a:t>How is the Q value of a circuit related to the width of the peak in the power spectrum at resonance?</a:t>
            </a:r>
          </a:p>
          <a:p>
            <a:r>
              <a:rPr lang="en-GB" dirty="0" smtClean="0"/>
              <a:t>How would you ensure that a series LCR circuit had a large Q value?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Complex Impedance with only C: General Circuits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/>
              <a:t>For capacitor: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Current: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Take real part of this: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As expected: current leads emf by </a:t>
            </a:r>
            <a:r>
              <a:rPr lang="en-GB" sz="2000">
                <a:latin typeface="Symbol" pitchFamily="18" charset="2"/>
              </a:rPr>
              <a:t>p</a:t>
            </a:r>
            <a:r>
              <a:rPr lang="en-GB" sz="2000"/>
              <a:t>/2 and has amplitude</a:t>
            </a:r>
            <a:r>
              <a:rPr lang="en-GB" sz="2000">
                <a:latin typeface="Monotype Corsiva" pitchFamily="66" charset="0"/>
              </a:rPr>
              <a:t> E</a:t>
            </a:r>
            <a:r>
              <a:rPr lang="en-GB" sz="2000" baseline="-25000"/>
              <a:t>m</a:t>
            </a:r>
            <a:r>
              <a:rPr lang="en-GB" sz="2000"/>
              <a:t>/(1/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C).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For general AC circuit:</a:t>
            </a:r>
          </a:p>
          <a:p>
            <a:r>
              <a:rPr lang="en-GB" sz="2000"/>
              <a:t>Determine impedance of each component.</a:t>
            </a:r>
          </a:p>
          <a:p>
            <a:r>
              <a:rPr lang="en-GB" sz="2000"/>
              <a:t>Combine to give total impedance:</a:t>
            </a:r>
          </a:p>
          <a:p>
            <a:pPr lvl="1"/>
            <a:r>
              <a:rPr lang="en-GB" sz="2000"/>
              <a:t>Series</a:t>
            </a:r>
            <a:br>
              <a:rPr lang="en-GB" sz="2000"/>
            </a:br>
            <a:endParaRPr lang="en-GB" sz="2000"/>
          </a:p>
          <a:p>
            <a:pPr lvl="1"/>
            <a:r>
              <a:rPr lang="en-GB" sz="2000"/>
              <a:t>Parallel</a:t>
            </a:r>
            <a:br>
              <a:rPr lang="en-GB" sz="2000"/>
            </a:br>
            <a:endParaRPr lang="en-GB" sz="2000"/>
          </a:p>
          <a:p>
            <a:r>
              <a:rPr lang="en-GB" sz="2000"/>
              <a:t>Complex current from</a:t>
            </a:r>
          </a:p>
          <a:p>
            <a:r>
              <a:rPr lang="en-GB" sz="2000"/>
              <a:t>Amplitudes and phases from: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Current from Re(</a:t>
            </a:r>
            <a:r>
              <a:rPr lang="en-GB" sz="2000" b="1"/>
              <a:t>i</a:t>
            </a:r>
            <a:r>
              <a:rPr lang="en-GB" sz="2000"/>
              <a:t>).</a:t>
            </a:r>
          </a:p>
          <a:p>
            <a:pPr lvl="1"/>
            <a:endParaRPr lang="en-GB" sz="2000"/>
          </a:p>
        </p:txBody>
      </p:sp>
      <p:graphicFrame>
        <p:nvGraphicFramePr>
          <p:cNvPr id="193541" name="Object 5"/>
          <p:cNvGraphicFramePr>
            <a:graphicFrameLocks noChangeAspect="1"/>
          </p:cNvGraphicFramePr>
          <p:nvPr/>
        </p:nvGraphicFramePr>
        <p:xfrm>
          <a:off x="962025" y="2011363"/>
          <a:ext cx="3467100" cy="1549400"/>
        </p:xfrm>
        <a:graphic>
          <a:graphicData uri="http://schemas.openxmlformats.org/presentationml/2006/ole">
            <p:oleObj spid="_x0000_s193541" name="Equation" r:id="rId4" imgW="3466800" imgH="1549080" progId="Equation.DSMT4">
              <p:embed/>
            </p:oleObj>
          </a:graphicData>
        </a:graphic>
      </p:graphicFrame>
      <p:graphicFrame>
        <p:nvGraphicFramePr>
          <p:cNvPr id="193542" name="Object 6"/>
          <p:cNvGraphicFramePr>
            <a:graphicFrameLocks noChangeAspect="1"/>
          </p:cNvGraphicFramePr>
          <p:nvPr/>
        </p:nvGraphicFramePr>
        <p:xfrm>
          <a:off x="1831975" y="3644900"/>
          <a:ext cx="2819400" cy="1422400"/>
        </p:xfrm>
        <a:graphic>
          <a:graphicData uri="http://schemas.openxmlformats.org/presentationml/2006/ole">
            <p:oleObj spid="_x0000_s193542" name="Equation" r:id="rId5" imgW="2819160" imgH="1422360" progId="Equation.DSMT4">
              <p:embed/>
            </p:oleObj>
          </a:graphicData>
        </a:graphic>
      </p:graphicFrame>
      <p:graphicFrame>
        <p:nvGraphicFramePr>
          <p:cNvPr id="193543" name="Object 7"/>
          <p:cNvGraphicFramePr>
            <a:graphicFrameLocks noChangeAspect="1"/>
          </p:cNvGraphicFramePr>
          <p:nvPr/>
        </p:nvGraphicFramePr>
        <p:xfrm>
          <a:off x="955675" y="5340350"/>
          <a:ext cx="3327400" cy="685800"/>
        </p:xfrm>
        <a:graphic>
          <a:graphicData uri="http://schemas.openxmlformats.org/presentationml/2006/ole">
            <p:oleObj spid="_x0000_s193543" name="Equation" r:id="rId6" imgW="3327120" imgH="685800" progId="Equation.DSMT4">
              <p:embed/>
            </p:oleObj>
          </a:graphicData>
        </a:graphic>
      </p:graphicFrame>
      <p:graphicFrame>
        <p:nvGraphicFramePr>
          <p:cNvPr id="193544" name="Object 8"/>
          <p:cNvGraphicFramePr>
            <a:graphicFrameLocks noChangeAspect="1"/>
          </p:cNvGraphicFramePr>
          <p:nvPr/>
        </p:nvGraphicFramePr>
        <p:xfrm>
          <a:off x="6721475" y="3509963"/>
          <a:ext cx="1435100" cy="673100"/>
        </p:xfrm>
        <a:graphic>
          <a:graphicData uri="http://schemas.openxmlformats.org/presentationml/2006/ole">
            <p:oleObj spid="_x0000_s193544" name="Equation" r:id="rId7" imgW="1434960" imgH="672840" progId="Equation.DSMT4">
              <p:embed/>
            </p:oleObj>
          </a:graphicData>
        </a:graphic>
      </p:graphicFrame>
      <p:graphicFrame>
        <p:nvGraphicFramePr>
          <p:cNvPr id="193545" name="Object 9"/>
          <p:cNvGraphicFramePr>
            <a:graphicFrameLocks noChangeAspect="1"/>
          </p:cNvGraphicFramePr>
          <p:nvPr/>
        </p:nvGraphicFramePr>
        <p:xfrm>
          <a:off x="6510338" y="2954338"/>
          <a:ext cx="1384300" cy="520700"/>
        </p:xfrm>
        <a:graphic>
          <a:graphicData uri="http://schemas.openxmlformats.org/presentationml/2006/ole">
            <p:oleObj spid="_x0000_s193545" name="Equation" r:id="rId8" imgW="1384200" imgH="520560" progId="Equation.DSMT4">
              <p:embed/>
            </p:oleObj>
          </a:graphicData>
        </a:graphic>
      </p:graphicFrame>
      <p:graphicFrame>
        <p:nvGraphicFramePr>
          <p:cNvPr id="193546" name="Object 10"/>
          <p:cNvGraphicFramePr>
            <a:graphicFrameLocks noChangeAspect="1"/>
          </p:cNvGraphicFramePr>
          <p:nvPr/>
        </p:nvGraphicFramePr>
        <p:xfrm>
          <a:off x="7805738" y="4321175"/>
          <a:ext cx="1193800" cy="330200"/>
        </p:xfrm>
        <a:graphic>
          <a:graphicData uri="http://schemas.openxmlformats.org/presentationml/2006/ole">
            <p:oleObj spid="_x0000_s193546" name="Equation" r:id="rId9" imgW="1193760" imgH="330120" progId="Equation.DSMT4">
              <p:embed/>
            </p:oleObj>
          </a:graphicData>
        </a:graphic>
      </p:graphicFrame>
      <p:graphicFrame>
        <p:nvGraphicFramePr>
          <p:cNvPr id="193547" name="Object 11"/>
          <p:cNvGraphicFramePr>
            <a:graphicFrameLocks noChangeAspect="1"/>
          </p:cNvGraphicFramePr>
          <p:nvPr/>
        </p:nvGraphicFramePr>
        <p:xfrm>
          <a:off x="5459413" y="4962525"/>
          <a:ext cx="3581400" cy="736600"/>
        </p:xfrm>
        <a:graphic>
          <a:graphicData uri="http://schemas.openxmlformats.org/presentationml/2006/ole">
            <p:oleObj spid="_x0000_s193547" name="Equation" r:id="rId10" imgW="3581280" imgH="736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Complex Impedance and Series LCR Circuit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/>
              <a:t>Complex impedances:</a:t>
            </a:r>
          </a:p>
          <a:p>
            <a:pPr lvl="1"/>
            <a:r>
              <a:rPr lang="en-GB" sz="2000"/>
              <a:t> </a:t>
            </a:r>
          </a:p>
          <a:p>
            <a:pPr lvl="1"/>
            <a:r>
              <a:rPr lang="en-GB" sz="2000"/>
              <a:t> </a:t>
            </a:r>
          </a:p>
          <a:p>
            <a:pPr lvl="1"/>
            <a:r>
              <a:rPr lang="en-GB" sz="2000"/>
              <a:t> </a:t>
            </a:r>
          </a:p>
          <a:p>
            <a:r>
              <a:rPr lang="en-GB" sz="2000"/>
              <a:t>Add in series: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Hence:</a:t>
            </a:r>
          </a:p>
          <a:p>
            <a:pPr lvl="1"/>
            <a:r>
              <a:rPr lang="en-GB" sz="2000"/>
              <a:t> </a:t>
            </a:r>
            <a:br>
              <a:rPr lang="en-GB" sz="2000"/>
            </a:br>
            <a:endParaRPr lang="en-GB" sz="2000"/>
          </a:p>
          <a:p>
            <a:pPr lvl="1"/>
            <a:r>
              <a:rPr lang="en-GB" sz="2000"/>
              <a:t>  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Current:</a:t>
            </a:r>
          </a:p>
        </p:txBody>
      </p:sp>
      <p:graphicFrame>
        <p:nvGraphicFramePr>
          <p:cNvPr id="195590" name="Object 6"/>
          <p:cNvGraphicFramePr>
            <a:graphicFrameLocks noChangeAspect="1"/>
          </p:cNvGraphicFramePr>
          <p:nvPr/>
        </p:nvGraphicFramePr>
        <p:xfrm>
          <a:off x="1335088" y="1949450"/>
          <a:ext cx="850900" cy="330200"/>
        </p:xfrm>
        <a:graphic>
          <a:graphicData uri="http://schemas.openxmlformats.org/presentationml/2006/ole">
            <p:oleObj spid="_x0000_s195590" name="Equation" r:id="rId4" imgW="850680" imgH="330120" progId="Equation.DSMT4">
              <p:embed/>
            </p:oleObj>
          </a:graphicData>
        </a:graphic>
      </p:graphicFrame>
      <p:graphicFrame>
        <p:nvGraphicFramePr>
          <p:cNvPr id="195591" name="Object 7"/>
          <p:cNvGraphicFramePr>
            <a:graphicFrameLocks noChangeAspect="1"/>
          </p:cNvGraphicFramePr>
          <p:nvPr/>
        </p:nvGraphicFramePr>
        <p:xfrm>
          <a:off x="1306513" y="2336800"/>
          <a:ext cx="1168400" cy="330200"/>
        </p:xfrm>
        <a:graphic>
          <a:graphicData uri="http://schemas.openxmlformats.org/presentationml/2006/ole">
            <p:oleObj spid="_x0000_s195591" name="Equation" r:id="rId5" imgW="1168200" imgH="330120" progId="Equation.DSMT4">
              <p:embed/>
            </p:oleObj>
          </a:graphicData>
        </a:graphic>
      </p:graphicFrame>
      <p:graphicFrame>
        <p:nvGraphicFramePr>
          <p:cNvPr id="195592" name="Object 8"/>
          <p:cNvGraphicFramePr>
            <a:graphicFrameLocks noChangeAspect="1"/>
          </p:cNvGraphicFramePr>
          <p:nvPr/>
        </p:nvGraphicFramePr>
        <p:xfrm>
          <a:off x="1301750" y="2746375"/>
          <a:ext cx="1447800" cy="330200"/>
        </p:xfrm>
        <a:graphic>
          <a:graphicData uri="http://schemas.openxmlformats.org/presentationml/2006/ole">
            <p:oleObj spid="_x0000_s195592" name="Equation" r:id="rId6" imgW="1447560" imgH="330120" progId="Equation.DSMT4">
              <p:embed/>
            </p:oleObj>
          </a:graphicData>
        </a:graphic>
      </p:graphicFrame>
      <p:graphicFrame>
        <p:nvGraphicFramePr>
          <p:cNvPr id="195593" name="Object 9"/>
          <p:cNvGraphicFramePr>
            <a:graphicFrameLocks noChangeAspect="1"/>
          </p:cNvGraphicFramePr>
          <p:nvPr/>
        </p:nvGraphicFramePr>
        <p:xfrm>
          <a:off x="2335213" y="3060700"/>
          <a:ext cx="2755900" cy="1092200"/>
        </p:xfrm>
        <a:graphic>
          <a:graphicData uri="http://schemas.openxmlformats.org/presentationml/2006/ole">
            <p:oleObj spid="_x0000_s195593" name="Equation" r:id="rId7" imgW="2755800" imgH="1091880" progId="Equation.DSMT4">
              <p:embed/>
            </p:oleObj>
          </a:graphicData>
        </a:graphic>
      </p:graphicFrame>
      <p:graphicFrame>
        <p:nvGraphicFramePr>
          <p:cNvPr id="195594" name="Object 10"/>
          <p:cNvGraphicFramePr>
            <a:graphicFrameLocks noChangeAspect="1"/>
          </p:cNvGraphicFramePr>
          <p:nvPr/>
        </p:nvGraphicFramePr>
        <p:xfrm>
          <a:off x="1289050" y="4637088"/>
          <a:ext cx="3886200" cy="431800"/>
        </p:xfrm>
        <a:graphic>
          <a:graphicData uri="http://schemas.openxmlformats.org/presentationml/2006/ole">
            <p:oleObj spid="_x0000_s195594" name="Equation" r:id="rId8" imgW="3886200" imgH="431640" progId="Equation.DSMT4">
              <p:embed/>
            </p:oleObj>
          </a:graphicData>
        </a:graphic>
      </p:graphicFrame>
      <p:graphicFrame>
        <p:nvGraphicFramePr>
          <p:cNvPr id="195595" name="Object 11"/>
          <p:cNvGraphicFramePr>
            <a:graphicFrameLocks noChangeAspect="1"/>
          </p:cNvGraphicFramePr>
          <p:nvPr/>
        </p:nvGraphicFramePr>
        <p:xfrm>
          <a:off x="1243013" y="5162550"/>
          <a:ext cx="2552700" cy="1473200"/>
        </p:xfrm>
        <a:graphic>
          <a:graphicData uri="http://schemas.openxmlformats.org/presentationml/2006/ole">
            <p:oleObj spid="_x0000_s195595" name="Equation" r:id="rId9" imgW="2552400" imgH="1473120" progId="Equation.DSMT4">
              <p:embed/>
            </p:oleObj>
          </a:graphicData>
        </a:graphic>
      </p:graphicFrame>
      <p:graphicFrame>
        <p:nvGraphicFramePr>
          <p:cNvPr id="195596" name="Object 12"/>
          <p:cNvGraphicFramePr>
            <a:graphicFrameLocks noChangeAspect="1"/>
          </p:cNvGraphicFramePr>
          <p:nvPr/>
        </p:nvGraphicFramePr>
        <p:xfrm>
          <a:off x="5475288" y="1820863"/>
          <a:ext cx="2946400" cy="3098800"/>
        </p:xfrm>
        <a:graphic>
          <a:graphicData uri="http://schemas.openxmlformats.org/presentationml/2006/ole">
            <p:oleObj spid="_x0000_s195596" name="Equation" r:id="rId10" imgW="2946240" imgH="3098520" progId="Equation.DSMT4">
              <p:embed/>
            </p:oleObj>
          </a:graphicData>
        </a:graphic>
      </p:graphicFrame>
      <p:grpSp>
        <p:nvGrpSpPr>
          <p:cNvPr id="195608" name="Group 24"/>
          <p:cNvGrpSpPr>
            <a:grpSpLocks/>
          </p:cNvGrpSpPr>
          <p:nvPr/>
        </p:nvGrpSpPr>
        <p:grpSpPr bwMode="auto">
          <a:xfrm>
            <a:off x="3108325" y="1512888"/>
            <a:ext cx="1862138" cy="1446212"/>
            <a:chOff x="1974" y="977"/>
            <a:chExt cx="1173" cy="911"/>
          </a:xfrm>
        </p:grpSpPr>
        <p:graphicFrame>
          <p:nvGraphicFramePr>
            <p:cNvPr id="195598" name="Object 14"/>
            <p:cNvGraphicFramePr>
              <a:graphicFrameLocks noChangeAspect="1"/>
            </p:cNvGraphicFramePr>
            <p:nvPr/>
          </p:nvGraphicFramePr>
          <p:xfrm>
            <a:off x="2148" y="977"/>
            <a:ext cx="910" cy="911"/>
          </p:xfrm>
          <a:graphic>
            <a:graphicData uri="http://schemas.openxmlformats.org/presentationml/2006/ole">
              <p:oleObj spid="_x0000_s195598" name="SmartDraw" r:id="rId11" imgW="3610080" imgH="3616200" progId="">
                <p:embed/>
              </p:oleObj>
            </a:graphicData>
          </a:graphic>
        </p:graphicFrame>
        <p:sp>
          <p:nvSpPr>
            <p:cNvPr id="195599" name="Line 15"/>
            <p:cNvSpPr>
              <a:spLocks noChangeAspect="1" noChangeShapeType="1"/>
            </p:cNvSpPr>
            <p:nvPr/>
          </p:nvSpPr>
          <p:spPr bwMode="auto">
            <a:xfrm rot="10800000" flipV="1">
              <a:off x="3029" y="1093"/>
              <a:ext cx="0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5600" name="Text Box 16"/>
            <p:cNvSpPr txBox="1">
              <a:spLocks noChangeAspect="1" noChangeArrowheads="1"/>
            </p:cNvSpPr>
            <p:nvPr/>
          </p:nvSpPr>
          <p:spPr bwMode="auto">
            <a:xfrm>
              <a:off x="1974" y="1341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195601" name="Line 17"/>
            <p:cNvSpPr>
              <a:spLocks noChangeAspect="1" noChangeShapeType="1"/>
            </p:cNvSpPr>
            <p:nvPr/>
          </p:nvSpPr>
          <p:spPr bwMode="auto">
            <a:xfrm>
              <a:off x="2421" y="1121"/>
              <a:ext cx="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5602" name="Text Box 18"/>
            <p:cNvSpPr txBox="1">
              <a:spLocks noChangeAspect="1" noChangeArrowheads="1"/>
            </p:cNvSpPr>
            <p:nvPr/>
          </p:nvSpPr>
          <p:spPr bwMode="auto">
            <a:xfrm>
              <a:off x="2502" y="1045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  <a:endParaRPr lang="en-GB"/>
            </a:p>
          </p:txBody>
        </p:sp>
        <p:sp>
          <p:nvSpPr>
            <p:cNvPr id="195603" name="Line 19"/>
            <p:cNvSpPr>
              <a:spLocks noChangeAspect="1" noChangeShapeType="1"/>
            </p:cNvSpPr>
            <p:nvPr/>
          </p:nvSpPr>
          <p:spPr bwMode="auto">
            <a:xfrm rot="5400000">
              <a:off x="2700" y="1447"/>
              <a:ext cx="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5604" name="Text Box 20"/>
            <p:cNvSpPr txBox="1">
              <a:spLocks noChangeAspect="1" noChangeArrowheads="1"/>
            </p:cNvSpPr>
            <p:nvPr/>
          </p:nvSpPr>
          <p:spPr bwMode="auto">
            <a:xfrm>
              <a:off x="2664" y="1290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C</a:t>
              </a:r>
              <a:endParaRPr lang="en-GB"/>
            </a:p>
          </p:txBody>
        </p:sp>
        <p:sp>
          <p:nvSpPr>
            <p:cNvPr id="195605" name="Text Box 21"/>
            <p:cNvSpPr txBox="1">
              <a:spLocks noChangeAspect="1" noChangeArrowheads="1"/>
            </p:cNvSpPr>
            <p:nvPr/>
          </p:nvSpPr>
          <p:spPr bwMode="auto">
            <a:xfrm>
              <a:off x="2489" y="1485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195606" name="Line 22"/>
            <p:cNvSpPr>
              <a:spLocks noChangeAspect="1" noChangeShapeType="1"/>
            </p:cNvSpPr>
            <p:nvPr/>
          </p:nvSpPr>
          <p:spPr bwMode="auto">
            <a:xfrm rot="10800000">
              <a:off x="2395" y="1706"/>
              <a:ext cx="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5607" name="Text Box 23"/>
            <p:cNvSpPr txBox="1">
              <a:spLocks noChangeAspect="1" noChangeArrowheads="1"/>
            </p:cNvSpPr>
            <p:nvPr/>
          </p:nvSpPr>
          <p:spPr bwMode="auto">
            <a:xfrm>
              <a:off x="2987" y="1061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and Resonance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 dirty="0"/>
              <a:t>Average power </a:t>
            </a:r>
            <a:r>
              <a:rPr lang="en-GB" dirty="0" smtClean="0"/>
              <a:t>____________</a:t>
            </a:r>
            <a:r>
              <a:rPr lang="en-GB" sz="2000" dirty="0" smtClean="0"/>
              <a:t> </a:t>
            </a:r>
            <a:r>
              <a:rPr lang="en-GB" sz="2000" dirty="0"/>
              <a:t>when </a:t>
            </a:r>
            <a:br>
              <a:rPr lang="en-GB" sz="2000" dirty="0"/>
            </a:br>
            <a:r>
              <a:rPr lang="en-GB" sz="2000" dirty="0" err="1"/>
              <a:t>cos</a:t>
            </a:r>
            <a:r>
              <a:rPr lang="en-GB" sz="2000" baseline="30000" dirty="0"/>
              <a:t> </a:t>
            </a:r>
            <a:r>
              <a:rPr lang="en-GB" sz="2000" dirty="0">
                <a:latin typeface="Symbol" pitchFamily="18" charset="2"/>
              </a:rPr>
              <a:t>f</a:t>
            </a:r>
            <a:r>
              <a:rPr lang="en-GB" sz="2000" dirty="0"/>
              <a:t> = 1, i.e. </a:t>
            </a:r>
            <a:r>
              <a:rPr lang="en-GB" sz="2000" dirty="0">
                <a:latin typeface="Symbol" pitchFamily="18" charset="2"/>
              </a:rPr>
              <a:t>f</a:t>
            </a:r>
            <a:r>
              <a:rPr lang="en-GB" sz="2000" dirty="0"/>
              <a:t> = 0, the </a:t>
            </a:r>
            <a:r>
              <a:rPr lang="en-GB" dirty="0" smtClean="0"/>
              <a:t>___________</a:t>
            </a:r>
            <a:r>
              <a:rPr lang="en-GB" sz="2000" dirty="0" smtClean="0"/>
              <a:t> </a:t>
            </a:r>
            <a:r>
              <a:rPr lang="en-GB" sz="2000" dirty="0"/>
              <a:t>condition.</a:t>
            </a:r>
          </a:p>
          <a:p>
            <a:r>
              <a:rPr lang="en-GB" sz="2000" dirty="0"/>
              <a:t>Look at power as function of frequency: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27550" cy="5135563"/>
          </a:xfrm>
        </p:spPr>
        <p:txBody>
          <a:bodyPr/>
          <a:lstStyle/>
          <a:p>
            <a:r>
              <a:rPr lang="en-GB" sz="2000" dirty="0"/>
              <a:t>Full width (of peak at) half maximum (power) FWHM = 2</a:t>
            </a:r>
            <a:r>
              <a:rPr lang="en-GB" sz="2000" dirty="0">
                <a:latin typeface="Symbol" pitchFamily="18" charset="2"/>
              </a:rPr>
              <a:t>Dw.</a:t>
            </a:r>
            <a:endParaRPr lang="en-GB" sz="2000" dirty="0"/>
          </a:p>
          <a:p>
            <a:r>
              <a:rPr lang="en-GB" sz="2000" dirty="0"/>
              <a:t>Define the quality factor (the </a:t>
            </a:r>
            <a:r>
              <a:rPr lang="en-GB" dirty="0" smtClean="0"/>
              <a:t>_______</a:t>
            </a:r>
            <a:r>
              <a:rPr lang="en-GB" sz="2000" dirty="0" smtClean="0"/>
              <a:t> </a:t>
            </a:r>
            <a:r>
              <a:rPr lang="en-GB" sz="2000" dirty="0"/>
              <a:t>of the </a:t>
            </a:r>
            <a:r>
              <a:rPr lang="en-GB" dirty="0" smtClean="0"/>
              <a:t>____________</a:t>
            </a:r>
            <a:r>
              <a:rPr lang="en-GB" sz="2000" dirty="0" smtClean="0"/>
              <a:t>):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Now: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To work out width, need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baseline="-25000" dirty="0"/>
              <a:t>d</a:t>
            </a:r>
            <a:r>
              <a:rPr lang="en-GB" sz="2000" dirty="0"/>
              <a:t> at which power has </a:t>
            </a:r>
            <a:r>
              <a:rPr lang="en-GB" dirty="0" smtClean="0"/>
              <a:t>____________</a:t>
            </a:r>
            <a:r>
              <a:rPr lang="en-GB" sz="2000" dirty="0" smtClean="0"/>
              <a:t> </a:t>
            </a:r>
            <a:r>
              <a:rPr lang="en-GB" sz="2000" dirty="0"/>
              <a:t>to </a:t>
            </a:r>
            <a:r>
              <a:rPr lang="en-GB" sz="2000" dirty="0" err="1"/>
              <a:t>P</a:t>
            </a:r>
            <a:r>
              <a:rPr lang="en-GB" sz="2000" baseline="-25000" dirty="0" err="1"/>
              <a:t>peak</a:t>
            </a:r>
            <a:r>
              <a:rPr lang="en-GB" sz="2000" dirty="0"/>
              <a:t>/2:</a:t>
            </a:r>
          </a:p>
        </p:txBody>
      </p:sp>
      <p:grpSp>
        <p:nvGrpSpPr>
          <p:cNvPr id="168979" name="Group 19"/>
          <p:cNvGrpSpPr>
            <a:grpSpLocks/>
          </p:cNvGrpSpPr>
          <p:nvPr/>
        </p:nvGrpSpPr>
        <p:grpSpPr bwMode="auto">
          <a:xfrm>
            <a:off x="142875" y="3152775"/>
            <a:ext cx="4322763" cy="3236913"/>
            <a:chOff x="90" y="1986"/>
            <a:chExt cx="2723" cy="2039"/>
          </a:xfrm>
        </p:grpSpPr>
        <p:grpSp>
          <p:nvGrpSpPr>
            <p:cNvPr id="168965" name="Group 5"/>
            <p:cNvGrpSpPr>
              <a:grpSpLocks/>
            </p:cNvGrpSpPr>
            <p:nvPr/>
          </p:nvGrpSpPr>
          <p:grpSpPr bwMode="auto">
            <a:xfrm>
              <a:off x="90" y="1986"/>
              <a:ext cx="2723" cy="1993"/>
              <a:chOff x="90" y="1986"/>
              <a:chExt cx="2723" cy="1993"/>
            </a:xfrm>
          </p:grpSpPr>
          <p:graphicFrame>
            <p:nvGraphicFramePr>
              <p:cNvPr id="168966" name="Object 6"/>
              <p:cNvGraphicFramePr>
                <a:graphicFrameLocks noChangeAspect="1"/>
              </p:cNvGraphicFramePr>
              <p:nvPr/>
            </p:nvGraphicFramePr>
            <p:xfrm>
              <a:off x="90" y="1986"/>
              <a:ext cx="2723" cy="1983"/>
            </p:xfrm>
            <a:graphic>
              <a:graphicData uri="http://schemas.openxmlformats.org/presentationml/2006/ole">
                <p:oleObj spid="_x0000_s168966" name="Mathcad" r:id="rId4" imgW="3086280" imgH="2247840" progId="Mathcad">
                  <p:embed/>
                </p:oleObj>
              </a:graphicData>
            </a:graphic>
          </p:graphicFrame>
          <p:sp>
            <p:nvSpPr>
              <p:cNvPr id="168967" name="Rectangle 7"/>
              <p:cNvSpPr>
                <a:spLocks noChangeArrowheads="1"/>
              </p:cNvSpPr>
              <p:nvPr/>
            </p:nvSpPr>
            <p:spPr bwMode="auto">
              <a:xfrm rot="-5400000">
                <a:off x="-454" y="2652"/>
                <a:ext cx="1917" cy="73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68968" name="Rectangle 8"/>
            <p:cNvSpPr>
              <a:spLocks noChangeArrowheads="1"/>
            </p:cNvSpPr>
            <p:nvPr/>
          </p:nvSpPr>
          <p:spPr bwMode="auto">
            <a:xfrm>
              <a:off x="723" y="3600"/>
              <a:ext cx="2040" cy="4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8969" name="Text Box 9"/>
            <p:cNvSpPr txBox="1">
              <a:spLocks noChangeArrowheads="1"/>
            </p:cNvSpPr>
            <p:nvPr/>
          </p:nvSpPr>
          <p:spPr bwMode="auto">
            <a:xfrm>
              <a:off x="1642" y="3539"/>
              <a:ext cx="2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endParaRPr lang="en-GB"/>
            </a:p>
          </p:txBody>
        </p:sp>
        <p:sp>
          <p:nvSpPr>
            <p:cNvPr id="168970" name="Text Box 10"/>
            <p:cNvSpPr txBox="1">
              <a:spLocks noChangeArrowheads="1"/>
            </p:cNvSpPr>
            <p:nvPr/>
          </p:nvSpPr>
          <p:spPr bwMode="auto">
            <a:xfrm>
              <a:off x="1550" y="2971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2Dw</a:t>
              </a:r>
            </a:p>
          </p:txBody>
        </p:sp>
        <p:sp>
          <p:nvSpPr>
            <p:cNvPr id="168971" name="Line 11"/>
            <p:cNvSpPr>
              <a:spLocks noChangeShapeType="1"/>
            </p:cNvSpPr>
            <p:nvPr/>
          </p:nvSpPr>
          <p:spPr bwMode="auto">
            <a:xfrm>
              <a:off x="1590" y="3008"/>
              <a:ext cx="3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8972" name="Text Box 12"/>
            <p:cNvSpPr txBox="1">
              <a:spLocks noChangeArrowheads="1"/>
            </p:cNvSpPr>
            <p:nvPr/>
          </p:nvSpPr>
          <p:spPr bwMode="auto">
            <a:xfrm rot="-5400000">
              <a:off x="458" y="2739"/>
              <a:ext cx="5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Power</a:t>
              </a:r>
            </a:p>
          </p:txBody>
        </p:sp>
        <p:sp>
          <p:nvSpPr>
            <p:cNvPr id="168973" name="Text Box 13"/>
            <p:cNvSpPr txBox="1">
              <a:spLocks noChangeArrowheads="1"/>
            </p:cNvSpPr>
            <p:nvPr/>
          </p:nvSpPr>
          <p:spPr bwMode="auto">
            <a:xfrm>
              <a:off x="1130" y="3759"/>
              <a:ext cx="13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Angular frequency</a:t>
              </a:r>
            </a:p>
          </p:txBody>
        </p:sp>
      </p:grpSp>
      <p:graphicFrame>
        <p:nvGraphicFramePr>
          <p:cNvPr id="168974" name="Object 14"/>
          <p:cNvGraphicFramePr>
            <a:graphicFrameLocks noChangeAspect="1"/>
          </p:cNvGraphicFramePr>
          <p:nvPr/>
        </p:nvGraphicFramePr>
        <p:xfrm>
          <a:off x="5497513" y="2870200"/>
          <a:ext cx="2362200" cy="609600"/>
        </p:xfrm>
        <a:graphic>
          <a:graphicData uri="http://schemas.openxmlformats.org/presentationml/2006/ole">
            <p:oleObj spid="_x0000_s168974" name="Equation" r:id="rId5" imgW="2361960" imgH="609480" progId="Equation.DSMT4">
              <p:embed/>
            </p:oleObj>
          </a:graphicData>
        </a:graphic>
      </p:graphicFrame>
      <p:graphicFrame>
        <p:nvGraphicFramePr>
          <p:cNvPr id="168975" name="Object 15"/>
          <p:cNvGraphicFramePr>
            <a:graphicFrameLocks noChangeAspect="1"/>
          </p:cNvGraphicFramePr>
          <p:nvPr/>
        </p:nvGraphicFramePr>
        <p:xfrm>
          <a:off x="5464175" y="3719513"/>
          <a:ext cx="3632200" cy="1435100"/>
        </p:xfrm>
        <a:graphic>
          <a:graphicData uri="http://schemas.openxmlformats.org/presentationml/2006/ole">
            <p:oleObj spid="_x0000_s168975" name="Equation" r:id="rId6" imgW="3632040" imgH="1434960" progId="Equation.DSMT4">
              <p:embed/>
            </p:oleObj>
          </a:graphicData>
        </a:graphic>
      </p:graphicFrame>
      <p:graphicFrame>
        <p:nvGraphicFramePr>
          <p:cNvPr id="168977" name="Object 17"/>
          <p:cNvGraphicFramePr>
            <a:graphicFrameLocks noChangeAspect="1"/>
          </p:cNvGraphicFramePr>
          <p:nvPr/>
        </p:nvGraphicFramePr>
        <p:xfrm>
          <a:off x="5462588" y="5805488"/>
          <a:ext cx="4064000" cy="749300"/>
        </p:xfrm>
        <a:graphic>
          <a:graphicData uri="http://schemas.openxmlformats.org/presentationml/2006/ole">
            <p:oleObj spid="_x0000_s168977" name="Equation" r:id="rId7" imgW="4063680" imgH="749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and Resonance: Quality factor of Circuit</a:t>
            </a:r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282440" cy="5135563"/>
          </a:xfrm>
        </p:spPr>
        <p:txBody>
          <a:bodyPr/>
          <a:lstStyle/>
          <a:p>
            <a:r>
              <a:rPr lang="en-GB" sz="2000" dirty="0"/>
              <a:t>From this we get: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This can be written as a quadratic equation in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baseline="-25000" dirty="0"/>
              <a:t>d</a:t>
            </a:r>
            <a:r>
              <a:rPr lang="en-GB" sz="2000" dirty="0"/>
              <a:t>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Only +</a:t>
            </a:r>
            <a:r>
              <a:rPr lang="en-GB" sz="2000" dirty="0" err="1"/>
              <a:t>ive</a:t>
            </a:r>
            <a:r>
              <a:rPr lang="en-GB" sz="2000" dirty="0"/>
              <a:t> solutions of this make sense (can’t have –</a:t>
            </a:r>
            <a:r>
              <a:rPr lang="en-GB" sz="2000" dirty="0" err="1"/>
              <a:t>ive</a:t>
            </a:r>
            <a:r>
              <a:rPr lang="en-GB" sz="2000" dirty="0"/>
              <a:t> </a:t>
            </a:r>
            <a:r>
              <a:rPr lang="en-GB" dirty="0" smtClean="0"/>
              <a:t>__________</a:t>
            </a:r>
            <a:r>
              <a:rPr lang="en-GB" sz="2000" dirty="0" smtClean="0"/>
              <a:t>!) </a:t>
            </a:r>
            <a:r>
              <a:rPr lang="en-GB" sz="2000" dirty="0"/>
              <a:t>so discard the two solutions with  the second minus sign.</a:t>
            </a:r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9938" y="1533525"/>
            <a:ext cx="4830762" cy="5135563"/>
          </a:xfrm>
        </p:spPr>
        <p:txBody>
          <a:bodyPr/>
          <a:lstStyle/>
          <a:p>
            <a:r>
              <a:rPr lang="en-GB" sz="2000" dirty="0"/>
              <a:t>The remaining +</a:t>
            </a:r>
            <a:r>
              <a:rPr lang="en-GB" sz="2000" dirty="0" err="1"/>
              <a:t>ive</a:t>
            </a:r>
            <a:r>
              <a:rPr lang="en-GB" sz="2000" dirty="0"/>
              <a:t> solutions must represent the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/>
              <a:t> + </a:t>
            </a:r>
            <a:r>
              <a:rPr lang="en-GB" sz="2000" dirty="0" err="1">
                <a:latin typeface="Symbol" pitchFamily="18" charset="2"/>
              </a:rPr>
              <a:t>Dw</a:t>
            </a:r>
            <a:r>
              <a:rPr lang="en-GB" sz="2000" dirty="0"/>
              <a:t> and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dirty="0"/>
              <a:t> – </a:t>
            </a:r>
            <a:r>
              <a:rPr lang="en-GB" sz="2000" dirty="0" err="1">
                <a:latin typeface="Symbol" pitchFamily="18" charset="2"/>
              </a:rPr>
              <a:t>Dw</a:t>
            </a:r>
            <a:r>
              <a:rPr lang="en-GB" sz="2000" dirty="0"/>
              <a:t>.</a:t>
            </a:r>
          </a:p>
          <a:p>
            <a:r>
              <a:rPr lang="en-GB" sz="2000" dirty="0"/>
              <a:t>Subtracting these gives: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Hence: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At </a:t>
            </a:r>
            <a:r>
              <a:rPr lang="en-GB" dirty="0" smtClean="0"/>
              <a:t>______________</a:t>
            </a:r>
            <a:r>
              <a:rPr lang="en-GB" sz="2000" dirty="0" smtClean="0"/>
              <a:t>, </a:t>
            </a:r>
            <a:r>
              <a:rPr lang="en-GB" sz="2000" dirty="0" err="1">
                <a:latin typeface="Symbol" pitchFamily="18" charset="2"/>
              </a:rPr>
              <a:t>w</a:t>
            </a:r>
            <a:r>
              <a:rPr lang="en-GB" sz="2000" dirty="0" err="1"/>
              <a:t>L</a:t>
            </a:r>
            <a:r>
              <a:rPr lang="en-GB" sz="2000" dirty="0"/>
              <a:t> = 1/</a:t>
            </a:r>
            <a:r>
              <a:rPr lang="en-GB" sz="2000" dirty="0" err="1">
                <a:latin typeface="Symbol" pitchFamily="18" charset="2"/>
              </a:rPr>
              <a:t>w</a:t>
            </a:r>
            <a:r>
              <a:rPr lang="en-GB" sz="2000" dirty="0" err="1"/>
              <a:t>C</a:t>
            </a:r>
            <a:r>
              <a:rPr lang="en-GB" sz="2000" dirty="0"/>
              <a:t>, so we can also write this:</a:t>
            </a:r>
            <a:br>
              <a:rPr lang="en-GB" sz="2000" dirty="0"/>
            </a:br>
            <a:r>
              <a:rPr lang="en-GB" sz="2000" dirty="0"/>
              <a:t> </a:t>
            </a:r>
          </a:p>
          <a:p>
            <a:endParaRPr lang="en-GB" sz="2000" dirty="0"/>
          </a:p>
          <a:p>
            <a:r>
              <a:rPr lang="en-GB" sz="2000" dirty="0"/>
              <a:t>We see small R relative to X</a:t>
            </a:r>
            <a:r>
              <a:rPr lang="en-GB" sz="2000" baseline="-25000" dirty="0"/>
              <a:t>L</a:t>
            </a:r>
            <a:r>
              <a:rPr lang="en-GB" sz="2000" dirty="0"/>
              <a:t> or X</a:t>
            </a:r>
            <a:r>
              <a:rPr lang="en-GB" sz="2000" baseline="-25000" dirty="0"/>
              <a:t>C</a:t>
            </a:r>
            <a:r>
              <a:rPr lang="en-GB" sz="2000" dirty="0"/>
              <a:t> means large Q or sharp resonance.</a:t>
            </a:r>
          </a:p>
        </p:txBody>
      </p:sp>
      <p:graphicFrame>
        <p:nvGraphicFramePr>
          <p:cNvPr id="171015" name="Object 7"/>
          <p:cNvGraphicFramePr>
            <a:graphicFrameLocks noChangeAspect="1"/>
          </p:cNvGraphicFramePr>
          <p:nvPr/>
        </p:nvGraphicFramePr>
        <p:xfrm>
          <a:off x="941388" y="1890713"/>
          <a:ext cx="2540000" cy="1511300"/>
        </p:xfrm>
        <a:graphic>
          <a:graphicData uri="http://schemas.openxmlformats.org/presentationml/2006/ole">
            <p:oleObj spid="_x0000_s171015" name="Equation" r:id="rId4" imgW="2539800" imgH="1511280" progId="Equation.DSMT4">
              <p:embed/>
            </p:oleObj>
          </a:graphicData>
        </a:graphic>
      </p:graphicFrame>
      <p:graphicFrame>
        <p:nvGraphicFramePr>
          <p:cNvPr id="171016" name="Object 8"/>
          <p:cNvGraphicFramePr>
            <a:graphicFrameLocks noChangeAspect="1"/>
          </p:cNvGraphicFramePr>
          <p:nvPr/>
        </p:nvGraphicFramePr>
        <p:xfrm>
          <a:off x="914400" y="4127500"/>
          <a:ext cx="2844800" cy="1143000"/>
        </p:xfrm>
        <a:graphic>
          <a:graphicData uri="http://schemas.openxmlformats.org/presentationml/2006/ole">
            <p:oleObj spid="_x0000_s171016" name="Equation" r:id="rId5" imgW="2844720" imgH="1143000" progId="Equation.DSMT4">
              <p:embed/>
            </p:oleObj>
          </a:graphicData>
        </a:graphic>
      </p:graphicFrame>
      <p:graphicFrame>
        <p:nvGraphicFramePr>
          <p:cNvPr id="171017" name="Object 9"/>
          <p:cNvGraphicFramePr>
            <a:graphicFrameLocks noChangeAspect="1"/>
          </p:cNvGraphicFramePr>
          <p:nvPr/>
        </p:nvGraphicFramePr>
        <p:xfrm>
          <a:off x="4983163" y="2632075"/>
          <a:ext cx="4737100" cy="1219200"/>
        </p:xfrm>
        <a:graphic>
          <a:graphicData uri="http://schemas.openxmlformats.org/presentationml/2006/ole">
            <p:oleObj spid="_x0000_s171017" name="Equation" r:id="rId6" imgW="4736880" imgH="1218960" progId="Equation.DSMT4">
              <p:embed/>
            </p:oleObj>
          </a:graphicData>
        </a:graphic>
      </p:graphicFrame>
      <p:graphicFrame>
        <p:nvGraphicFramePr>
          <p:cNvPr id="171018" name="Object 10"/>
          <p:cNvGraphicFramePr>
            <a:graphicFrameLocks noChangeAspect="1"/>
          </p:cNvGraphicFramePr>
          <p:nvPr/>
        </p:nvGraphicFramePr>
        <p:xfrm>
          <a:off x="5026025" y="4140200"/>
          <a:ext cx="4356100" cy="673100"/>
        </p:xfrm>
        <a:graphic>
          <a:graphicData uri="http://schemas.openxmlformats.org/presentationml/2006/ole">
            <p:oleObj spid="_x0000_s171018" name="Equation" r:id="rId7" imgW="4356000" imgH="672840" progId="Equation.DSMT4">
              <p:embed/>
            </p:oleObj>
          </a:graphicData>
        </a:graphic>
      </p:graphicFrame>
      <p:graphicFrame>
        <p:nvGraphicFramePr>
          <p:cNvPr id="171020" name="Object 12"/>
          <p:cNvGraphicFramePr>
            <a:graphicFrameLocks noChangeAspect="1"/>
          </p:cNvGraphicFramePr>
          <p:nvPr/>
        </p:nvGraphicFramePr>
        <p:xfrm>
          <a:off x="5021263" y="5491163"/>
          <a:ext cx="3302000" cy="609600"/>
        </p:xfrm>
        <a:graphic>
          <a:graphicData uri="http://schemas.openxmlformats.org/presentationml/2006/ole">
            <p:oleObj spid="_x0000_s171020" name="Equation" r:id="rId8" imgW="330192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Quality Factor of Circuit and Energy Loss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/>
              <a:t>There is a second definition of the quality factor of a circuit: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The energy stored (e.g. when it is all in the inductance) is:</a:t>
            </a:r>
            <a:br>
              <a:rPr lang="en-GB" sz="2000"/>
            </a:br>
            <a:endParaRPr lang="en-GB" sz="2000"/>
          </a:p>
          <a:p>
            <a:r>
              <a:rPr lang="en-GB" sz="2000"/>
              <a:t>The energy lost per cycle is: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Hence: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 dirty="0"/>
              <a:t>The two definitions lead to the same mathematical expression.</a:t>
            </a:r>
          </a:p>
          <a:p>
            <a:r>
              <a:rPr lang="en-GB" sz="2000" dirty="0"/>
              <a:t>A circuit with a large Q value is thus one for which the </a:t>
            </a:r>
            <a:r>
              <a:rPr lang="en-GB" sz="2000" dirty="0" smtClean="0"/>
              <a:t>___________ </a:t>
            </a:r>
            <a:r>
              <a:rPr lang="en-GB" sz="2000" dirty="0"/>
              <a:t>is sharp, but also one for which </a:t>
            </a:r>
            <a:r>
              <a:rPr lang="en-GB" sz="2000"/>
              <a:t>the </a:t>
            </a:r>
            <a:r>
              <a:rPr lang="en-GB" smtClean="0"/>
              <a:t>___________________</a:t>
            </a:r>
            <a:r>
              <a:rPr lang="en-GB" sz="2000" smtClean="0"/>
              <a:t> </a:t>
            </a:r>
            <a:r>
              <a:rPr lang="en-GB" sz="2000" dirty="0"/>
              <a:t>per cycle is a small proportion of the stored energy.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This is the end of the course!</a:t>
            </a:r>
          </a:p>
          <a:p>
            <a:endParaRPr lang="en-GB" sz="2000" dirty="0"/>
          </a:p>
        </p:txBody>
      </p:sp>
      <p:graphicFrame>
        <p:nvGraphicFramePr>
          <p:cNvPr id="174086" name="Object 6"/>
          <p:cNvGraphicFramePr>
            <a:graphicFrameLocks noChangeAspect="1"/>
          </p:cNvGraphicFramePr>
          <p:nvPr/>
        </p:nvGraphicFramePr>
        <p:xfrm>
          <a:off x="889000" y="2232025"/>
          <a:ext cx="3276600" cy="1397000"/>
        </p:xfrm>
        <a:graphic>
          <a:graphicData uri="http://schemas.openxmlformats.org/presentationml/2006/ole">
            <p:oleObj spid="_x0000_s174086" name="Equation" r:id="rId4" imgW="3276360" imgH="1396800" progId="Equation.DSMT4">
              <p:embed/>
            </p:oleObj>
          </a:graphicData>
        </a:graphic>
      </p:graphicFrame>
      <p:graphicFrame>
        <p:nvGraphicFramePr>
          <p:cNvPr id="174087" name="Object 7"/>
          <p:cNvGraphicFramePr>
            <a:graphicFrameLocks noChangeAspect="1"/>
          </p:cNvGraphicFramePr>
          <p:nvPr/>
        </p:nvGraphicFramePr>
        <p:xfrm>
          <a:off x="946150" y="5067300"/>
          <a:ext cx="3073400" cy="647700"/>
        </p:xfrm>
        <a:graphic>
          <a:graphicData uri="http://schemas.openxmlformats.org/presentationml/2006/ole">
            <p:oleObj spid="_x0000_s174087" name="Equation" r:id="rId5" imgW="3073320" imgH="647640" progId="Equation.DSMT4">
              <p:embed/>
            </p:oleObj>
          </a:graphicData>
        </a:graphic>
      </p:graphicFrame>
      <p:graphicFrame>
        <p:nvGraphicFramePr>
          <p:cNvPr id="174088" name="Object 8"/>
          <p:cNvGraphicFramePr>
            <a:graphicFrameLocks noChangeAspect="1"/>
          </p:cNvGraphicFramePr>
          <p:nvPr/>
        </p:nvGraphicFramePr>
        <p:xfrm>
          <a:off x="946150" y="5957888"/>
          <a:ext cx="3467100" cy="723900"/>
        </p:xfrm>
        <a:graphic>
          <a:graphicData uri="http://schemas.openxmlformats.org/presentationml/2006/ole">
            <p:oleObj spid="_x0000_s174088" name="Equation" r:id="rId6" imgW="3466800" imgH="723600" progId="Equation.DSMT4">
              <p:embed/>
            </p:oleObj>
          </a:graphicData>
        </a:graphic>
      </p:graphicFrame>
      <p:graphicFrame>
        <p:nvGraphicFramePr>
          <p:cNvPr id="174090" name="Object 10"/>
          <p:cNvGraphicFramePr>
            <a:graphicFrameLocks noChangeAspect="1"/>
          </p:cNvGraphicFramePr>
          <p:nvPr/>
        </p:nvGraphicFramePr>
        <p:xfrm>
          <a:off x="950913" y="4384675"/>
          <a:ext cx="1397000" cy="355600"/>
        </p:xfrm>
        <a:graphic>
          <a:graphicData uri="http://schemas.openxmlformats.org/presentationml/2006/ole">
            <p:oleObj spid="_x0000_s174090" name="Equation" r:id="rId7" imgW="139680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Complex Numbers</a:t>
            </a: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/>
              <a:t>An alternative formalism for describing AC circuits is offered by complex numbers.</a:t>
            </a:r>
          </a:p>
          <a:p>
            <a:r>
              <a:rPr lang="en-GB" sz="2000"/>
              <a:t>A complex number can be written:</a:t>
            </a:r>
            <a:br>
              <a:rPr lang="en-GB" sz="2000"/>
            </a:br>
            <a:endParaRPr lang="en-GB" sz="2000"/>
          </a:p>
          <a:p>
            <a:r>
              <a:rPr lang="en-GB" sz="2000"/>
              <a:t>The real part of </a:t>
            </a:r>
            <a:r>
              <a:rPr lang="en-GB" sz="2000" b="1"/>
              <a:t>z</a:t>
            </a:r>
            <a:r>
              <a:rPr lang="en-GB" sz="2000"/>
              <a:t> is x, that is: </a:t>
            </a:r>
            <a:br>
              <a:rPr lang="en-GB" sz="2000"/>
            </a:br>
            <a:endParaRPr lang="en-GB" sz="2000"/>
          </a:p>
          <a:p>
            <a:r>
              <a:rPr lang="en-GB" sz="2000"/>
              <a:t>The imaginary part of </a:t>
            </a:r>
            <a:r>
              <a:rPr lang="en-GB" sz="2000" b="1"/>
              <a:t>z</a:t>
            </a:r>
            <a:r>
              <a:rPr lang="en-GB" sz="2000"/>
              <a:t> is y, that is:</a:t>
            </a:r>
            <a:br>
              <a:rPr lang="en-GB" sz="2000"/>
            </a:br>
            <a:endParaRPr lang="en-GB" sz="2000"/>
          </a:p>
          <a:p>
            <a:r>
              <a:rPr lang="en-GB" sz="2000"/>
              <a:t>The quantity j is defined by:</a:t>
            </a:r>
            <a:br>
              <a:rPr lang="en-GB" sz="2000"/>
            </a:br>
            <a:endParaRPr lang="en-GB" sz="2000"/>
          </a:p>
          <a:p>
            <a:r>
              <a:rPr lang="en-GB" sz="2000"/>
              <a:t>A point in the complex plane can be used to represent </a:t>
            </a:r>
            <a:r>
              <a:rPr lang="en-GB" sz="2000" b="1"/>
              <a:t>z</a:t>
            </a:r>
            <a:r>
              <a:rPr lang="en-GB" sz="2000"/>
              <a:t> (in the Argand diagram).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Argand diagram: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De Moivre’s theorem states: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Hence </a:t>
            </a:r>
            <a:r>
              <a:rPr lang="en-GB" sz="2000" b="1"/>
              <a:t>z</a:t>
            </a:r>
            <a:r>
              <a:rPr lang="en-GB" sz="2000"/>
              <a:t> = z</a:t>
            </a:r>
            <a:r>
              <a:rPr lang="en-GB" sz="2000" baseline="30000"/>
              <a:t> </a:t>
            </a:r>
            <a:r>
              <a:rPr lang="en-GB" sz="2000"/>
              <a:t>exp</a:t>
            </a:r>
            <a:r>
              <a:rPr lang="en-GB" sz="2000" baseline="30000"/>
              <a:t> </a:t>
            </a:r>
            <a:r>
              <a:rPr lang="en-GB" sz="2000"/>
              <a:t>[j</a:t>
            </a:r>
            <a:r>
              <a:rPr lang="en-GB" sz="2000">
                <a:latin typeface="Symbol" pitchFamily="18" charset="2"/>
              </a:rPr>
              <a:t>q</a:t>
            </a:r>
            <a:r>
              <a:rPr lang="en-GB" sz="2000"/>
              <a:t>], where:</a:t>
            </a:r>
          </a:p>
        </p:txBody>
      </p:sp>
      <p:graphicFrame>
        <p:nvGraphicFramePr>
          <p:cNvPr id="177159" name="Object 7"/>
          <p:cNvGraphicFramePr>
            <a:graphicFrameLocks noChangeAspect="1"/>
          </p:cNvGraphicFramePr>
          <p:nvPr/>
        </p:nvGraphicFramePr>
        <p:xfrm>
          <a:off x="957263" y="2908300"/>
          <a:ext cx="1066800" cy="304800"/>
        </p:xfrm>
        <a:graphic>
          <a:graphicData uri="http://schemas.openxmlformats.org/presentationml/2006/ole">
            <p:oleObj spid="_x0000_s177159" name="Equation" r:id="rId4" imgW="1066680" imgH="304560" progId="Equation.DSMT4">
              <p:embed/>
            </p:oleObj>
          </a:graphicData>
        </a:graphic>
      </p:graphicFrame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938213" y="3552825"/>
          <a:ext cx="1066800" cy="304800"/>
        </p:xfrm>
        <a:graphic>
          <a:graphicData uri="http://schemas.openxmlformats.org/presentationml/2006/ole">
            <p:oleObj spid="_x0000_s177160" name="Equation" r:id="rId5" imgW="1066680" imgH="304560" progId="Equation.DSMT4">
              <p:embed/>
            </p:oleObj>
          </a:graphicData>
        </a:graphic>
      </p:graphicFrame>
      <p:graphicFrame>
        <p:nvGraphicFramePr>
          <p:cNvPr id="177161" name="Object 9"/>
          <p:cNvGraphicFramePr>
            <a:graphicFrameLocks noChangeAspect="1"/>
          </p:cNvGraphicFramePr>
          <p:nvPr/>
        </p:nvGraphicFramePr>
        <p:xfrm>
          <a:off x="949325" y="4235450"/>
          <a:ext cx="1054100" cy="304800"/>
        </p:xfrm>
        <a:graphic>
          <a:graphicData uri="http://schemas.openxmlformats.org/presentationml/2006/ole">
            <p:oleObj spid="_x0000_s177161" name="Equation" r:id="rId6" imgW="1054080" imgH="304560" progId="Equation.DSMT4">
              <p:embed/>
            </p:oleObj>
          </a:graphicData>
        </a:graphic>
      </p:graphicFrame>
      <p:graphicFrame>
        <p:nvGraphicFramePr>
          <p:cNvPr id="177162" name="Object 10"/>
          <p:cNvGraphicFramePr>
            <a:graphicFrameLocks noChangeAspect="1"/>
          </p:cNvGraphicFramePr>
          <p:nvPr/>
        </p:nvGraphicFramePr>
        <p:xfrm>
          <a:off x="939800" y="4849813"/>
          <a:ext cx="1892300" cy="368300"/>
        </p:xfrm>
        <a:graphic>
          <a:graphicData uri="http://schemas.openxmlformats.org/presentationml/2006/ole">
            <p:oleObj spid="_x0000_s177162" name="Equation" r:id="rId7" imgW="1892160" imgH="368280" progId="Equation.DSMT4">
              <p:embed/>
            </p:oleObj>
          </a:graphicData>
        </a:graphic>
      </p:graphicFrame>
      <p:grpSp>
        <p:nvGrpSpPr>
          <p:cNvPr id="177179" name="Group 27"/>
          <p:cNvGrpSpPr>
            <a:grpSpLocks/>
          </p:cNvGrpSpPr>
          <p:nvPr/>
        </p:nvGrpSpPr>
        <p:grpSpPr bwMode="auto">
          <a:xfrm>
            <a:off x="4987925" y="1816100"/>
            <a:ext cx="4411663" cy="2197100"/>
            <a:chOff x="3142" y="1144"/>
            <a:chExt cx="2779" cy="1384"/>
          </a:xfrm>
        </p:grpSpPr>
        <p:sp>
          <p:nvSpPr>
            <p:cNvPr id="177163" name="Line 11"/>
            <p:cNvSpPr>
              <a:spLocks noChangeShapeType="1"/>
            </p:cNvSpPr>
            <p:nvPr/>
          </p:nvSpPr>
          <p:spPr bwMode="auto">
            <a:xfrm>
              <a:off x="3881" y="1317"/>
              <a:ext cx="0" cy="1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7164" name="Line 12"/>
            <p:cNvSpPr>
              <a:spLocks noChangeShapeType="1"/>
            </p:cNvSpPr>
            <p:nvPr/>
          </p:nvSpPr>
          <p:spPr bwMode="auto">
            <a:xfrm>
              <a:off x="3645" y="2299"/>
              <a:ext cx="19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7165" name="Line 13"/>
            <p:cNvSpPr>
              <a:spLocks noChangeShapeType="1"/>
            </p:cNvSpPr>
            <p:nvPr/>
          </p:nvSpPr>
          <p:spPr bwMode="auto">
            <a:xfrm flipV="1">
              <a:off x="3881" y="1676"/>
              <a:ext cx="1209" cy="614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7166" name="Text Box 14"/>
            <p:cNvSpPr txBox="1">
              <a:spLocks noChangeArrowheads="1"/>
            </p:cNvSpPr>
            <p:nvPr/>
          </p:nvSpPr>
          <p:spPr bwMode="auto">
            <a:xfrm>
              <a:off x="4377" y="1759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z</a:t>
              </a:r>
            </a:p>
          </p:txBody>
        </p:sp>
        <p:sp>
          <p:nvSpPr>
            <p:cNvPr id="177167" name="Text Box 15"/>
            <p:cNvSpPr txBox="1">
              <a:spLocks noChangeArrowheads="1"/>
            </p:cNvSpPr>
            <p:nvPr/>
          </p:nvSpPr>
          <p:spPr bwMode="auto">
            <a:xfrm>
              <a:off x="5269" y="2278"/>
              <a:ext cx="6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real axis</a:t>
              </a:r>
            </a:p>
          </p:txBody>
        </p:sp>
        <p:sp>
          <p:nvSpPr>
            <p:cNvPr id="177168" name="Text Box 16"/>
            <p:cNvSpPr txBox="1">
              <a:spLocks noChangeArrowheads="1"/>
            </p:cNvSpPr>
            <p:nvPr/>
          </p:nvSpPr>
          <p:spPr bwMode="auto">
            <a:xfrm>
              <a:off x="3142" y="1144"/>
              <a:ext cx="76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GB"/>
                <a:t>imaginary</a:t>
              </a:r>
              <a:br>
                <a:rPr lang="en-GB"/>
              </a:br>
              <a:r>
                <a:rPr lang="en-GB"/>
                <a:t>axis</a:t>
              </a:r>
            </a:p>
          </p:txBody>
        </p:sp>
        <p:sp>
          <p:nvSpPr>
            <p:cNvPr id="177169" name="Line 17"/>
            <p:cNvSpPr>
              <a:spLocks noChangeShapeType="1"/>
            </p:cNvSpPr>
            <p:nvPr/>
          </p:nvSpPr>
          <p:spPr bwMode="auto">
            <a:xfrm flipH="1">
              <a:off x="3881" y="1682"/>
              <a:ext cx="11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7170" name="Line 18"/>
            <p:cNvSpPr>
              <a:spLocks noChangeShapeType="1"/>
            </p:cNvSpPr>
            <p:nvPr/>
          </p:nvSpPr>
          <p:spPr bwMode="auto">
            <a:xfrm rot="5400000" flipH="1">
              <a:off x="4774" y="1992"/>
              <a:ext cx="6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7171" name="Text Box 19"/>
            <p:cNvSpPr txBox="1">
              <a:spLocks noChangeArrowheads="1"/>
            </p:cNvSpPr>
            <p:nvPr/>
          </p:nvSpPr>
          <p:spPr bwMode="auto">
            <a:xfrm>
              <a:off x="3718" y="155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y</a:t>
              </a:r>
            </a:p>
          </p:txBody>
        </p:sp>
        <p:sp>
          <p:nvSpPr>
            <p:cNvPr id="177172" name="Text Box 20"/>
            <p:cNvSpPr txBox="1">
              <a:spLocks noChangeArrowheads="1"/>
            </p:cNvSpPr>
            <p:nvPr/>
          </p:nvSpPr>
          <p:spPr bwMode="auto">
            <a:xfrm>
              <a:off x="4988" y="2250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x</a:t>
              </a:r>
            </a:p>
          </p:txBody>
        </p:sp>
        <p:sp>
          <p:nvSpPr>
            <p:cNvPr id="177173" name="Text Box 21"/>
            <p:cNvSpPr txBox="1">
              <a:spLocks noChangeArrowheads="1"/>
            </p:cNvSpPr>
            <p:nvPr/>
          </p:nvSpPr>
          <p:spPr bwMode="auto">
            <a:xfrm>
              <a:off x="4144" y="2090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q</a:t>
              </a:r>
            </a:p>
          </p:txBody>
        </p:sp>
        <p:sp>
          <p:nvSpPr>
            <p:cNvPr id="177174" name="Freeform 22"/>
            <p:cNvSpPr>
              <a:spLocks/>
            </p:cNvSpPr>
            <p:nvPr/>
          </p:nvSpPr>
          <p:spPr bwMode="auto">
            <a:xfrm>
              <a:off x="4334" y="2061"/>
              <a:ext cx="85" cy="246"/>
            </a:xfrm>
            <a:custGeom>
              <a:avLst/>
              <a:gdLst/>
              <a:ahLst/>
              <a:cxnLst>
                <a:cxn ang="0">
                  <a:pos x="85" y="246"/>
                </a:cxn>
                <a:cxn ang="0">
                  <a:pos x="66" y="132"/>
                </a:cxn>
                <a:cxn ang="0">
                  <a:pos x="0" y="0"/>
                </a:cxn>
              </a:cxnLst>
              <a:rect l="0" t="0" r="r" b="b"/>
              <a:pathLst>
                <a:path w="85" h="246">
                  <a:moveTo>
                    <a:pt x="85" y="246"/>
                  </a:moveTo>
                  <a:cubicBezTo>
                    <a:pt x="82" y="209"/>
                    <a:pt x="80" y="173"/>
                    <a:pt x="66" y="132"/>
                  </a:cubicBezTo>
                  <a:cubicBezTo>
                    <a:pt x="52" y="91"/>
                    <a:pt x="26" y="45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177175" name="Object 23"/>
          <p:cNvGraphicFramePr>
            <a:graphicFrameLocks noChangeAspect="1"/>
          </p:cNvGraphicFramePr>
          <p:nvPr/>
        </p:nvGraphicFramePr>
        <p:xfrm>
          <a:off x="5440363" y="4483100"/>
          <a:ext cx="2565400" cy="1143000"/>
        </p:xfrm>
        <a:graphic>
          <a:graphicData uri="http://schemas.openxmlformats.org/presentationml/2006/ole">
            <p:oleObj spid="_x0000_s177175" name="Equation" r:id="rId8" imgW="2565360" imgH="1143000" progId="Equation.DSMT4">
              <p:embed/>
            </p:oleObj>
          </a:graphicData>
        </a:graphic>
      </p:graphicFrame>
      <p:graphicFrame>
        <p:nvGraphicFramePr>
          <p:cNvPr id="177178" name="Object 26"/>
          <p:cNvGraphicFramePr>
            <a:graphicFrameLocks noChangeAspect="1"/>
          </p:cNvGraphicFramePr>
          <p:nvPr/>
        </p:nvGraphicFramePr>
        <p:xfrm>
          <a:off x="5486400" y="5954713"/>
          <a:ext cx="3708400" cy="660400"/>
        </p:xfrm>
        <a:graphic>
          <a:graphicData uri="http://schemas.openxmlformats.org/presentationml/2006/ole">
            <p:oleObj spid="_x0000_s177178" name="Equation" r:id="rId9" imgW="370836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Complex Numbers and AC Circuits</a:t>
            </a: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579938" cy="5135563"/>
          </a:xfrm>
        </p:spPr>
        <p:txBody>
          <a:bodyPr/>
          <a:lstStyle/>
          <a:p>
            <a:r>
              <a:rPr lang="en-GB" sz="2000"/>
              <a:t>Can represent quantities in AC circuits, e.g. emf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/>
              <a:t> =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 baseline="-25000"/>
              <a:t>m</a:t>
            </a:r>
            <a:r>
              <a:rPr lang="en-GB" sz="2000" baseline="30000"/>
              <a:t> </a:t>
            </a:r>
            <a:r>
              <a:rPr lang="en-GB" sz="2000"/>
              <a:t>sin</a:t>
            </a:r>
            <a:r>
              <a:rPr lang="en-GB" sz="2000" baseline="30000"/>
              <a:t> </a:t>
            </a:r>
            <a:r>
              <a:rPr lang="en-GB" sz="2000"/>
              <a:t>(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t), using:</a:t>
            </a:r>
          </a:p>
          <a:p>
            <a:pPr lvl="1"/>
            <a:r>
              <a:rPr lang="en-GB" sz="2000"/>
              <a:t>Phasors, vector length E</a:t>
            </a:r>
            <a:r>
              <a:rPr lang="en-GB" sz="2000" baseline="-25000"/>
              <a:t>m</a:t>
            </a:r>
            <a:r>
              <a:rPr lang="en-GB" sz="2000"/>
              <a:t> rotating at angular frequency 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/>
              <a:t>.</a:t>
            </a:r>
          </a:p>
          <a:p>
            <a:pPr lvl="1"/>
            <a:r>
              <a:rPr lang="en-GB" sz="2000"/>
              <a:t>Complex number, </a:t>
            </a:r>
            <a:br>
              <a:rPr lang="en-GB" sz="2000"/>
            </a:br>
            <a:r>
              <a:rPr lang="en-GB" sz="2000" b="1">
                <a:latin typeface="Monotype Corsiva" pitchFamily="66" charset="0"/>
              </a:rPr>
              <a:t>E</a:t>
            </a:r>
            <a:r>
              <a:rPr lang="en-GB" sz="2000"/>
              <a:t> =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 baseline="-25000"/>
              <a:t>m</a:t>
            </a:r>
            <a:r>
              <a:rPr lang="en-GB" sz="2000"/>
              <a:t>exp</a:t>
            </a:r>
            <a:r>
              <a:rPr lang="en-GB" sz="2000" baseline="-25000"/>
              <a:t> </a:t>
            </a:r>
            <a:r>
              <a:rPr lang="en-GB" sz="2000"/>
              <a:t>[j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t].</a:t>
            </a:r>
          </a:p>
          <a:p>
            <a:r>
              <a:rPr lang="en-GB" sz="2000"/>
              <a:t>Choosing the imaginary part of </a:t>
            </a:r>
            <a:r>
              <a:rPr lang="en-GB" sz="2000" b="1">
                <a:latin typeface="Monotype Corsiva" pitchFamily="66" charset="0"/>
              </a:rPr>
              <a:t>E</a:t>
            </a:r>
            <a:r>
              <a:rPr lang="en-GB" sz="2000"/>
              <a:t> would give for the emf: </a:t>
            </a:r>
            <a:br>
              <a:rPr lang="en-GB" sz="2000"/>
            </a:b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/>
              <a:t> = Im(</a:t>
            </a:r>
            <a:r>
              <a:rPr lang="en-GB" sz="2000" b="1">
                <a:latin typeface="Monotype Corsiva" pitchFamily="66" charset="0"/>
              </a:rPr>
              <a:t>E</a:t>
            </a:r>
            <a:r>
              <a:rPr lang="en-GB" sz="2000"/>
              <a:t>) =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 baseline="-25000"/>
              <a:t>m</a:t>
            </a:r>
            <a:r>
              <a:rPr lang="en-GB" sz="2000"/>
              <a:t>sin (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t).</a:t>
            </a:r>
          </a:p>
          <a:p>
            <a:r>
              <a:rPr lang="en-GB" sz="2000"/>
              <a:t>Choosing the real part gives:</a:t>
            </a:r>
            <a:br>
              <a:rPr lang="en-GB" sz="2000"/>
            </a:b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/>
              <a:t> = Re(</a:t>
            </a:r>
            <a:r>
              <a:rPr lang="en-GB" sz="2000" b="1">
                <a:latin typeface="Monotype Corsiva" pitchFamily="66" charset="0"/>
              </a:rPr>
              <a:t>E</a:t>
            </a:r>
            <a:r>
              <a:rPr lang="en-GB" sz="2000"/>
              <a:t>) =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 baseline="-25000"/>
              <a:t>m</a:t>
            </a:r>
            <a:r>
              <a:rPr lang="en-GB" sz="2000"/>
              <a:t>cos (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t).</a:t>
            </a:r>
          </a:p>
          <a:p>
            <a:r>
              <a:rPr lang="en-GB" sz="2000"/>
              <a:t>Usually, the real part is used to represent the emf driving a circuit: in the rest of this lecture,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/>
              <a:t> =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 baseline="-25000"/>
              <a:t>m </a:t>
            </a:r>
            <a:r>
              <a:rPr lang="en-GB" sz="2000"/>
              <a:t>cos</a:t>
            </a:r>
            <a:r>
              <a:rPr lang="en-GB" sz="2000" baseline="30000"/>
              <a:t> </a:t>
            </a:r>
            <a:r>
              <a:rPr lang="en-GB" sz="2000"/>
              <a:t>(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t).</a:t>
            </a: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Complex numbers allow a compact and convenient description of AC circuits.</a:t>
            </a:r>
          </a:p>
          <a:p>
            <a:r>
              <a:rPr lang="en-GB" sz="2000"/>
              <a:t>Consider our series LCR circuit: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Kirchoff’s loop rule tells us:</a:t>
            </a:r>
          </a:p>
        </p:txBody>
      </p:sp>
      <p:grpSp>
        <p:nvGrpSpPr>
          <p:cNvPr id="180230" name="Group 6"/>
          <p:cNvGrpSpPr>
            <a:grpSpLocks/>
          </p:cNvGrpSpPr>
          <p:nvPr/>
        </p:nvGrpSpPr>
        <p:grpSpPr bwMode="auto">
          <a:xfrm>
            <a:off x="5319713" y="2932113"/>
            <a:ext cx="3311525" cy="2894012"/>
            <a:chOff x="522" y="2136"/>
            <a:chExt cx="2086" cy="1823"/>
          </a:xfrm>
        </p:grpSpPr>
        <p:graphicFrame>
          <p:nvGraphicFramePr>
            <p:cNvPr id="180231" name="Object 7"/>
            <p:cNvGraphicFramePr>
              <a:graphicFrameLocks noChangeAspect="1"/>
            </p:cNvGraphicFramePr>
            <p:nvPr/>
          </p:nvGraphicFramePr>
          <p:xfrm>
            <a:off x="701" y="2136"/>
            <a:ext cx="1820" cy="1823"/>
          </p:xfrm>
          <a:graphic>
            <a:graphicData uri="http://schemas.openxmlformats.org/presentationml/2006/ole">
              <p:oleObj spid="_x0000_s180231" name="SmartDraw" r:id="rId4" imgW="3610080" imgH="3616200" progId="">
                <p:embed/>
              </p:oleObj>
            </a:graphicData>
          </a:graphic>
        </p:graphicFrame>
        <p:sp>
          <p:nvSpPr>
            <p:cNvPr id="180232" name="Line 8"/>
            <p:cNvSpPr>
              <a:spLocks noChangeShapeType="1"/>
            </p:cNvSpPr>
            <p:nvPr/>
          </p:nvSpPr>
          <p:spPr bwMode="auto">
            <a:xfrm rot="10800000" flipV="1">
              <a:off x="2464" y="2369"/>
              <a:ext cx="0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0233" name="Text Box 9"/>
            <p:cNvSpPr txBox="1">
              <a:spLocks noChangeArrowheads="1"/>
            </p:cNvSpPr>
            <p:nvPr/>
          </p:nvSpPr>
          <p:spPr bwMode="auto">
            <a:xfrm>
              <a:off x="522" y="2977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180234" name="Line 10"/>
            <p:cNvSpPr>
              <a:spLocks noChangeShapeType="1"/>
            </p:cNvSpPr>
            <p:nvPr/>
          </p:nvSpPr>
          <p:spPr bwMode="auto">
            <a:xfrm>
              <a:off x="1246" y="2425"/>
              <a:ext cx="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0235" name="Text Box 11"/>
            <p:cNvSpPr txBox="1">
              <a:spLocks noChangeArrowheads="1"/>
            </p:cNvSpPr>
            <p:nvPr/>
          </p:nvSpPr>
          <p:spPr bwMode="auto">
            <a:xfrm>
              <a:off x="1504" y="2369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v</a:t>
              </a:r>
              <a:r>
                <a:rPr lang="en-GB" b="1" baseline="-25000"/>
                <a:t>L</a:t>
              </a:r>
              <a:endParaRPr lang="en-GB" b="1"/>
            </a:p>
          </p:txBody>
        </p:sp>
        <p:sp>
          <p:nvSpPr>
            <p:cNvPr id="180236" name="Line 12"/>
            <p:cNvSpPr>
              <a:spLocks noChangeShapeType="1"/>
            </p:cNvSpPr>
            <p:nvPr/>
          </p:nvSpPr>
          <p:spPr bwMode="auto">
            <a:xfrm rot="5400000">
              <a:off x="1804" y="3077"/>
              <a:ext cx="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0237" name="Text Box 13"/>
            <p:cNvSpPr txBox="1">
              <a:spLocks noChangeArrowheads="1"/>
            </p:cNvSpPr>
            <p:nvPr/>
          </p:nvSpPr>
          <p:spPr bwMode="auto">
            <a:xfrm>
              <a:off x="1958" y="2939"/>
              <a:ext cx="2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v</a:t>
              </a:r>
              <a:r>
                <a:rPr lang="en-GB" b="1" baseline="-25000"/>
                <a:t>C</a:t>
              </a:r>
              <a:endParaRPr lang="en-GB" b="1"/>
            </a:p>
          </p:txBody>
        </p:sp>
        <p:sp>
          <p:nvSpPr>
            <p:cNvPr id="180238" name="Text Box 14"/>
            <p:cNvSpPr txBox="1">
              <a:spLocks noChangeArrowheads="1"/>
            </p:cNvSpPr>
            <p:nvPr/>
          </p:nvSpPr>
          <p:spPr bwMode="auto">
            <a:xfrm>
              <a:off x="1494" y="3360"/>
              <a:ext cx="2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v</a:t>
              </a:r>
              <a:r>
                <a:rPr lang="en-GB" b="1" baseline="-25000"/>
                <a:t>R</a:t>
              </a:r>
              <a:endParaRPr lang="en-GB" b="1"/>
            </a:p>
          </p:txBody>
        </p:sp>
        <p:sp>
          <p:nvSpPr>
            <p:cNvPr id="180239" name="Line 15"/>
            <p:cNvSpPr>
              <a:spLocks noChangeShapeType="1"/>
            </p:cNvSpPr>
            <p:nvPr/>
          </p:nvSpPr>
          <p:spPr bwMode="auto">
            <a:xfrm rot="10800000">
              <a:off x="1195" y="3594"/>
              <a:ext cx="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0240" name="Text Box 16"/>
            <p:cNvSpPr txBox="1">
              <a:spLocks noChangeArrowheads="1"/>
            </p:cNvSpPr>
            <p:nvPr/>
          </p:nvSpPr>
          <p:spPr bwMode="auto">
            <a:xfrm>
              <a:off x="2448" y="2464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</p:grpSp>
      <p:graphicFrame>
        <p:nvGraphicFramePr>
          <p:cNvPr id="180241" name="Object 17"/>
          <p:cNvGraphicFramePr>
            <a:graphicFrameLocks noChangeAspect="1"/>
          </p:cNvGraphicFramePr>
          <p:nvPr/>
        </p:nvGraphicFramePr>
        <p:xfrm>
          <a:off x="5478463" y="6262688"/>
          <a:ext cx="1828800" cy="330200"/>
        </p:xfrm>
        <a:graphic>
          <a:graphicData uri="http://schemas.openxmlformats.org/presentationml/2006/ole">
            <p:oleObj spid="_x0000_s180241" name="Equation" r:id="rId5" imgW="182880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Complex Numbers and AC Circuits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/>
              <a:t>Using the familiar expressions for the voltage across the capacitance and the inductance: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We are representing </a:t>
            </a:r>
            <a:r>
              <a:rPr lang="en-GB" sz="2000" b="1"/>
              <a:t>i</a:t>
            </a:r>
            <a:r>
              <a:rPr lang="en-GB" sz="2000"/>
              <a:t> as a complex number as it must also be sinusoidal.</a:t>
            </a:r>
          </a:p>
          <a:p>
            <a:r>
              <a:rPr lang="en-GB" sz="2000"/>
              <a:t>We must also allow the phase of i to be different to that of v, so we write:</a:t>
            </a:r>
            <a:br>
              <a:rPr lang="en-GB" sz="2000"/>
            </a:br>
            <a:endParaRPr lang="en-GB" sz="2000"/>
          </a:p>
          <a:p>
            <a:r>
              <a:rPr lang="en-GB" sz="2000"/>
              <a:t>Differentiating and integrating </a:t>
            </a:r>
            <a:r>
              <a:rPr lang="en-GB" sz="2000" b="1"/>
              <a:t>i</a:t>
            </a:r>
            <a:r>
              <a:rPr lang="en-GB" sz="2000"/>
              <a:t> we have: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Substituting these expressions into our integro-differential equation: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Rearranging gives: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Using j</a:t>
            </a:r>
            <a:r>
              <a:rPr lang="en-GB" sz="2000" baseline="30000"/>
              <a:t>2</a:t>
            </a:r>
            <a:r>
              <a:rPr lang="en-GB" sz="2000"/>
              <a:t> = </a:t>
            </a:r>
            <a:r>
              <a:rPr lang="en-GB" sz="2000">
                <a:latin typeface="Symbol" pitchFamily="18" charset="2"/>
              </a:rPr>
              <a:t>-</a:t>
            </a:r>
            <a:r>
              <a:rPr lang="en-GB" sz="2000"/>
              <a:t>1:</a:t>
            </a:r>
          </a:p>
        </p:txBody>
      </p:sp>
      <p:graphicFrame>
        <p:nvGraphicFramePr>
          <p:cNvPr id="184326" name="Object 6"/>
          <p:cNvGraphicFramePr>
            <a:graphicFrameLocks noChangeAspect="1"/>
          </p:cNvGraphicFramePr>
          <p:nvPr/>
        </p:nvGraphicFramePr>
        <p:xfrm>
          <a:off x="903288" y="2457450"/>
          <a:ext cx="2336800" cy="609600"/>
        </p:xfrm>
        <a:graphic>
          <a:graphicData uri="http://schemas.openxmlformats.org/presentationml/2006/ole">
            <p:oleObj spid="_x0000_s184326" name="Equation" r:id="rId4" imgW="2336760" imgH="609480" progId="Equation.DSMT4">
              <p:embed/>
            </p:oleObj>
          </a:graphicData>
        </a:graphic>
      </p:graphicFrame>
      <p:graphicFrame>
        <p:nvGraphicFramePr>
          <p:cNvPr id="184327" name="Object 7"/>
          <p:cNvGraphicFramePr>
            <a:graphicFrameLocks noChangeAspect="1"/>
          </p:cNvGraphicFramePr>
          <p:nvPr/>
        </p:nvGraphicFramePr>
        <p:xfrm>
          <a:off x="923925" y="4464050"/>
          <a:ext cx="2095500" cy="355600"/>
        </p:xfrm>
        <a:graphic>
          <a:graphicData uri="http://schemas.openxmlformats.org/presentationml/2006/ole">
            <p:oleObj spid="_x0000_s184327" name="Equation" r:id="rId5" imgW="2095200" imgH="355320" progId="Equation.DSMT4">
              <p:embed/>
            </p:oleObj>
          </a:graphicData>
        </a:graphic>
      </p:graphicFrame>
      <p:graphicFrame>
        <p:nvGraphicFramePr>
          <p:cNvPr id="184328" name="Object 8"/>
          <p:cNvGraphicFramePr>
            <a:graphicFrameLocks noChangeAspect="1"/>
          </p:cNvGraphicFramePr>
          <p:nvPr/>
        </p:nvGraphicFramePr>
        <p:xfrm>
          <a:off x="920750" y="5421313"/>
          <a:ext cx="3009900" cy="1346200"/>
        </p:xfrm>
        <a:graphic>
          <a:graphicData uri="http://schemas.openxmlformats.org/presentationml/2006/ole">
            <p:oleObj spid="_x0000_s184328" name="Equation" r:id="rId6" imgW="3009600" imgH="1346040" progId="Equation.DSMT4">
              <p:embed/>
            </p:oleObj>
          </a:graphicData>
        </a:graphic>
      </p:graphicFrame>
      <p:graphicFrame>
        <p:nvGraphicFramePr>
          <p:cNvPr id="184329" name="Object 9"/>
          <p:cNvGraphicFramePr>
            <a:graphicFrameLocks noChangeAspect="1"/>
          </p:cNvGraphicFramePr>
          <p:nvPr/>
        </p:nvGraphicFramePr>
        <p:xfrm>
          <a:off x="5456238" y="2295525"/>
          <a:ext cx="4419600" cy="1092200"/>
        </p:xfrm>
        <a:graphic>
          <a:graphicData uri="http://schemas.openxmlformats.org/presentationml/2006/ole">
            <p:oleObj spid="_x0000_s184329" name="Equation" r:id="rId7" imgW="4419360" imgH="1091880" progId="Equation.DSMT4">
              <p:embed/>
            </p:oleObj>
          </a:graphicData>
        </a:graphic>
      </p:graphicFrame>
      <p:graphicFrame>
        <p:nvGraphicFramePr>
          <p:cNvPr id="184330" name="Object 10"/>
          <p:cNvGraphicFramePr>
            <a:graphicFrameLocks noChangeAspect="1"/>
          </p:cNvGraphicFramePr>
          <p:nvPr/>
        </p:nvGraphicFramePr>
        <p:xfrm>
          <a:off x="5486400" y="3849688"/>
          <a:ext cx="3543300" cy="1168400"/>
        </p:xfrm>
        <a:graphic>
          <a:graphicData uri="http://schemas.openxmlformats.org/presentationml/2006/ole">
            <p:oleObj spid="_x0000_s184330" name="Equation" r:id="rId8" imgW="3543120" imgH="1168200" progId="Equation.DSMT4">
              <p:embed/>
            </p:oleObj>
          </a:graphicData>
        </a:graphic>
      </p:graphicFrame>
      <p:graphicFrame>
        <p:nvGraphicFramePr>
          <p:cNvPr id="184331" name="Object 11"/>
          <p:cNvGraphicFramePr>
            <a:graphicFrameLocks noChangeAspect="1"/>
          </p:cNvGraphicFramePr>
          <p:nvPr/>
        </p:nvGraphicFramePr>
        <p:xfrm>
          <a:off x="5468938" y="5372100"/>
          <a:ext cx="3708400" cy="1193800"/>
        </p:xfrm>
        <a:graphic>
          <a:graphicData uri="http://schemas.openxmlformats.org/presentationml/2006/ole">
            <p:oleObj spid="_x0000_s184331" name="Equation" r:id="rId9" imgW="3708360" imgH="1193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Complex Numbers and AC Circuits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/>
              <a:t>We see the equation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>has the form </a:t>
            </a:r>
            <a:r>
              <a:rPr lang="en-GB" sz="2000" b="1">
                <a:latin typeface="Monotype Corsiva" pitchFamily="66" charset="0"/>
              </a:rPr>
              <a:t>E</a:t>
            </a:r>
            <a:r>
              <a:rPr lang="en-GB" sz="2000"/>
              <a:t> = </a:t>
            </a:r>
            <a:r>
              <a:rPr lang="en-GB" sz="2000" b="1"/>
              <a:t>i</a:t>
            </a:r>
            <a:r>
              <a:rPr lang="en-GB" sz="2000" b="1" baseline="30000"/>
              <a:t> </a:t>
            </a:r>
            <a:r>
              <a:rPr lang="en-GB" sz="2000" b="1"/>
              <a:t>Z</a:t>
            </a:r>
            <a:r>
              <a:rPr lang="en-GB" sz="2000"/>
              <a:t>, where </a:t>
            </a:r>
            <a:r>
              <a:rPr lang="en-GB" sz="2000" b="1"/>
              <a:t>Z</a:t>
            </a:r>
            <a:r>
              <a:rPr lang="en-GB" sz="2000"/>
              <a:t> is the quantity: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 b="1"/>
              <a:t>Z</a:t>
            </a:r>
            <a:r>
              <a:rPr lang="en-GB" sz="2000"/>
              <a:t>, the complex impedance, can be expressed in the alternative form:</a:t>
            </a:r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In the Argand diagram: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See similarity to phasor approach. </a:t>
            </a:r>
          </a:p>
          <a:p>
            <a:r>
              <a:rPr lang="en-GB" sz="2000"/>
              <a:t>Resistive component of Z same phase as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/>
              <a:t>, inductive component leads and capacitive component lags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/>
              <a:t> by </a:t>
            </a:r>
            <a:r>
              <a:rPr lang="en-GB" sz="2000">
                <a:latin typeface="Symbol" pitchFamily="18" charset="2"/>
              </a:rPr>
              <a:t>p</a:t>
            </a:r>
            <a:r>
              <a:rPr lang="en-GB" sz="2000"/>
              <a:t>/2.</a:t>
            </a:r>
          </a:p>
          <a:p>
            <a:r>
              <a:rPr lang="en-GB" sz="2000"/>
              <a:t>Voltages associated with these components behave similarly.</a:t>
            </a:r>
          </a:p>
        </p:txBody>
      </p:sp>
      <p:graphicFrame>
        <p:nvGraphicFramePr>
          <p:cNvPr id="187398" name="Object 6"/>
          <p:cNvGraphicFramePr>
            <a:graphicFrameLocks noChangeAspect="1"/>
          </p:cNvGraphicFramePr>
          <p:nvPr/>
        </p:nvGraphicFramePr>
        <p:xfrm>
          <a:off x="942975" y="1908175"/>
          <a:ext cx="3733800" cy="1193800"/>
        </p:xfrm>
        <a:graphic>
          <a:graphicData uri="http://schemas.openxmlformats.org/presentationml/2006/ole">
            <p:oleObj spid="_x0000_s187398" name="Equation" r:id="rId4" imgW="3733560" imgH="1193760" progId="Equation.DSMT4">
              <p:embed/>
            </p:oleObj>
          </a:graphicData>
        </a:graphic>
      </p:graphicFrame>
      <p:graphicFrame>
        <p:nvGraphicFramePr>
          <p:cNvPr id="187400" name="Object 8"/>
          <p:cNvGraphicFramePr>
            <a:graphicFrameLocks noChangeAspect="1"/>
          </p:cNvGraphicFramePr>
          <p:nvPr/>
        </p:nvGraphicFramePr>
        <p:xfrm>
          <a:off x="950913" y="3694113"/>
          <a:ext cx="2425700" cy="736600"/>
        </p:xfrm>
        <a:graphic>
          <a:graphicData uri="http://schemas.openxmlformats.org/presentationml/2006/ole">
            <p:oleObj spid="_x0000_s187400" name="Equation" r:id="rId5" imgW="2425680" imgH="736560" progId="Equation.DSMT4">
              <p:embed/>
            </p:oleObj>
          </a:graphicData>
        </a:graphic>
      </p:graphicFrame>
      <p:graphicFrame>
        <p:nvGraphicFramePr>
          <p:cNvPr id="187401" name="Object 9"/>
          <p:cNvGraphicFramePr>
            <a:graphicFrameLocks noChangeAspect="1"/>
          </p:cNvGraphicFramePr>
          <p:nvPr/>
        </p:nvGraphicFramePr>
        <p:xfrm>
          <a:off x="954088" y="5084763"/>
          <a:ext cx="3225800" cy="1524000"/>
        </p:xfrm>
        <a:graphic>
          <a:graphicData uri="http://schemas.openxmlformats.org/presentationml/2006/ole">
            <p:oleObj spid="_x0000_s187401" name="Equation" r:id="rId6" imgW="3225600" imgH="1523880" progId="Equation.DSMT4">
              <p:embed/>
            </p:oleObj>
          </a:graphicData>
        </a:graphic>
      </p:graphicFrame>
      <p:grpSp>
        <p:nvGrpSpPr>
          <p:cNvPr id="187426" name="Group 34"/>
          <p:cNvGrpSpPr>
            <a:grpSpLocks/>
          </p:cNvGrpSpPr>
          <p:nvPr/>
        </p:nvGrpSpPr>
        <p:grpSpPr bwMode="auto">
          <a:xfrm>
            <a:off x="4841875" y="1771650"/>
            <a:ext cx="4714875" cy="2849563"/>
            <a:chOff x="3050" y="1116"/>
            <a:chExt cx="2970" cy="1795"/>
          </a:xfrm>
        </p:grpSpPr>
        <p:sp>
          <p:nvSpPr>
            <p:cNvPr id="187408" name="Text Box 16"/>
            <p:cNvSpPr txBox="1">
              <a:spLocks noChangeArrowheads="1"/>
            </p:cNvSpPr>
            <p:nvPr/>
          </p:nvSpPr>
          <p:spPr bwMode="auto">
            <a:xfrm>
              <a:off x="3981" y="1116"/>
              <a:ext cx="76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imaginary</a:t>
              </a:r>
              <a:br>
                <a:rPr lang="en-GB"/>
              </a:br>
              <a:r>
                <a:rPr lang="en-GB"/>
                <a:t>axis</a:t>
              </a:r>
            </a:p>
          </p:txBody>
        </p:sp>
        <p:sp>
          <p:nvSpPr>
            <p:cNvPr id="187403" name="Line 11"/>
            <p:cNvSpPr>
              <a:spLocks noChangeShapeType="1"/>
            </p:cNvSpPr>
            <p:nvPr/>
          </p:nvSpPr>
          <p:spPr bwMode="auto">
            <a:xfrm>
              <a:off x="3980" y="1371"/>
              <a:ext cx="0" cy="15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04" name="Line 12"/>
            <p:cNvSpPr>
              <a:spLocks noChangeShapeType="1"/>
            </p:cNvSpPr>
            <p:nvPr/>
          </p:nvSpPr>
          <p:spPr bwMode="auto">
            <a:xfrm>
              <a:off x="3744" y="2353"/>
              <a:ext cx="19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05" name="Line 13"/>
            <p:cNvSpPr>
              <a:spLocks noChangeShapeType="1"/>
            </p:cNvSpPr>
            <p:nvPr/>
          </p:nvSpPr>
          <p:spPr bwMode="auto">
            <a:xfrm flipV="1">
              <a:off x="3980" y="1730"/>
              <a:ext cx="1209" cy="6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06" name="Text Box 14"/>
            <p:cNvSpPr txBox="1">
              <a:spLocks noChangeArrowheads="1"/>
            </p:cNvSpPr>
            <p:nvPr/>
          </p:nvSpPr>
          <p:spPr bwMode="auto">
            <a:xfrm>
              <a:off x="4476" y="1813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z</a:t>
              </a:r>
            </a:p>
          </p:txBody>
        </p:sp>
        <p:sp>
          <p:nvSpPr>
            <p:cNvPr id="187407" name="Text Box 15"/>
            <p:cNvSpPr txBox="1">
              <a:spLocks noChangeArrowheads="1"/>
            </p:cNvSpPr>
            <p:nvPr/>
          </p:nvSpPr>
          <p:spPr bwMode="auto">
            <a:xfrm>
              <a:off x="5368" y="2332"/>
              <a:ext cx="6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real axis</a:t>
              </a:r>
            </a:p>
          </p:txBody>
        </p:sp>
        <p:sp>
          <p:nvSpPr>
            <p:cNvPr id="187409" name="Line 17"/>
            <p:cNvSpPr>
              <a:spLocks noChangeShapeType="1"/>
            </p:cNvSpPr>
            <p:nvPr/>
          </p:nvSpPr>
          <p:spPr bwMode="auto">
            <a:xfrm flipH="1">
              <a:off x="3980" y="1736"/>
              <a:ext cx="11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10" name="Line 18"/>
            <p:cNvSpPr>
              <a:spLocks noChangeShapeType="1"/>
            </p:cNvSpPr>
            <p:nvPr/>
          </p:nvSpPr>
          <p:spPr bwMode="auto">
            <a:xfrm rot="5400000" flipH="1">
              <a:off x="4873" y="2046"/>
              <a:ext cx="6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13" name="Text Box 21"/>
            <p:cNvSpPr txBox="1">
              <a:spLocks noChangeArrowheads="1"/>
            </p:cNvSpPr>
            <p:nvPr/>
          </p:nvSpPr>
          <p:spPr bwMode="auto">
            <a:xfrm>
              <a:off x="4297" y="2090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f</a:t>
              </a:r>
            </a:p>
          </p:txBody>
        </p:sp>
        <p:sp>
          <p:nvSpPr>
            <p:cNvPr id="187414" name="Freeform 22"/>
            <p:cNvSpPr>
              <a:spLocks/>
            </p:cNvSpPr>
            <p:nvPr/>
          </p:nvSpPr>
          <p:spPr bwMode="auto">
            <a:xfrm>
              <a:off x="4433" y="2115"/>
              <a:ext cx="85" cy="246"/>
            </a:xfrm>
            <a:custGeom>
              <a:avLst/>
              <a:gdLst/>
              <a:ahLst/>
              <a:cxnLst>
                <a:cxn ang="0">
                  <a:pos x="85" y="246"/>
                </a:cxn>
                <a:cxn ang="0">
                  <a:pos x="66" y="132"/>
                </a:cxn>
                <a:cxn ang="0">
                  <a:pos x="0" y="0"/>
                </a:cxn>
              </a:cxnLst>
              <a:rect l="0" t="0" r="r" b="b"/>
              <a:pathLst>
                <a:path w="85" h="246">
                  <a:moveTo>
                    <a:pt x="85" y="246"/>
                  </a:moveTo>
                  <a:cubicBezTo>
                    <a:pt x="82" y="209"/>
                    <a:pt x="80" y="173"/>
                    <a:pt x="66" y="132"/>
                  </a:cubicBezTo>
                  <a:cubicBezTo>
                    <a:pt x="52" y="91"/>
                    <a:pt x="26" y="45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15" name="Line 23"/>
            <p:cNvSpPr>
              <a:spLocks noChangeShapeType="1"/>
            </p:cNvSpPr>
            <p:nvPr/>
          </p:nvSpPr>
          <p:spPr bwMode="auto">
            <a:xfrm>
              <a:off x="3980" y="2342"/>
              <a:ext cx="119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16" name="Line 24"/>
            <p:cNvSpPr>
              <a:spLocks noChangeShapeType="1"/>
            </p:cNvSpPr>
            <p:nvPr/>
          </p:nvSpPr>
          <p:spPr bwMode="auto">
            <a:xfrm flipV="1">
              <a:off x="3989" y="1322"/>
              <a:ext cx="0" cy="102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17" name="Line 25"/>
            <p:cNvSpPr>
              <a:spLocks noChangeShapeType="1"/>
            </p:cNvSpPr>
            <p:nvPr/>
          </p:nvSpPr>
          <p:spPr bwMode="auto">
            <a:xfrm>
              <a:off x="3983" y="2348"/>
              <a:ext cx="0" cy="397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18" name="Text Box 26"/>
            <p:cNvSpPr txBox="1">
              <a:spLocks noChangeArrowheads="1"/>
            </p:cNvSpPr>
            <p:nvPr/>
          </p:nvSpPr>
          <p:spPr bwMode="auto">
            <a:xfrm>
              <a:off x="3684" y="1356"/>
              <a:ext cx="3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L</a:t>
              </a:r>
            </a:p>
          </p:txBody>
        </p:sp>
        <p:sp>
          <p:nvSpPr>
            <p:cNvPr id="187419" name="Text Box 27"/>
            <p:cNvSpPr txBox="1">
              <a:spLocks noChangeArrowheads="1"/>
            </p:cNvSpPr>
            <p:nvPr/>
          </p:nvSpPr>
          <p:spPr bwMode="auto">
            <a:xfrm>
              <a:off x="3546" y="2429"/>
              <a:ext cx="5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1/</a:t>
              </a:r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C</a:t>
              </a:r>
            </a:p>
          </p:txBody>
        </p:sp>
        <p:sp>
          <p:nvSpPr>
            <p:cNvPr id="187420" name="Text Box 28"/>
            <p:cNvSpPr txBox="1">
              <a:spLocks noChangeArrowheads="1"/>
            </p:cNvSpPr>
            <p:nvPr/>
          </p:nvSpPr>
          <p:spPr bwMode="auto">
            <a:xfrm>
              <a:off x="3050" y="1902"/>
              <a:ext cx="9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L </a:t>
              </a:r>
              <a:r>
                <a:rPr lang="en-GB">
                  <a:latin typeface="Symbol" pitchFamily="18" charset="2"/>
                </a:rPr>
                <a:t>- </a:t>
              </a:r>
              <a:r>
                <a:rPr lang="en-GB"/>
                <a:t>1/</a:t>
              </a:r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C</a:t>
              </a:r>
            </a:p>
          </p:txBody>
        </p:sp>
        <p:sp>
          <p:nvSpPr>
            <p:cNvPr id="187421" name="Line 29"/>
            <p:cNvSpPr>
              <a:spLocks noChangeShapeType="1"/>
            </p:cNvSpPr>
            <p:nvPr/>
          </p:nvSpPr>
          <p:spPr bwMode="auto">
            <a:xfrm flipV="1">
              <a:off x="3960" y="1728"/>
              <a:ext cx="0" cy="614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23" name="Text Box 31"/>
            <p:cNvSpPr txBox="1">
              <a:spLocks noChangeArrowheads="1"/>
            </p:cNvSpPr>
            <p:nvPr/>
          </p:nvSpPr>
          <p:spPr bwMode="auto">
            <a:xfrm>
              <a:off x="4522" y="2328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15888"/>
            <a:ext cx="8915400" cy="1143000"/>
          </a:xfrm>
        </p:spPr>
        <p:txBody>
          <a:bodyPr/>
          <a:lstStyle/>
          <a:p>
            <a:r>
              <a:rPr lang="en-GB"/>
              <a:t>Complex Impedance and Circuits with only R or 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19100" y="1533525"/>
            <a:ext cx="4381500" cy="5135563"/>
          </a:xfrm>
        </p:spPr>
        <p:txBody>
          <a:bodyPr/>
          <a:lstStyle/>
          <a:p>
            <a:r>
              <a:rPr lang="en-GB" sz="2000"/>
              <a:t>For resistor: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From </a:t>
            </a:r>
            <a:r>
              <a:rPr lang="en-GB" sz="2000" b="1">
                <a:latin typeface="Monotype Corsiva" pitchFamily="66" charset="0"/>
              </a:rPr>
              <a:t>E</a:t>
            </a:r>
            <a:r>
              <a:rPr lang="en-GB" sz="2000"/>
              <a:t> = </a:t>
            </a:r>
            <a:r>
              <a:rPr lang="en-GB" sz="2000" b="1"/>
              <a:t>i</a:t>
            </a:r>
            <a:r>
              <a:rPr lang="en-GB" sz="2000" b="1" baseline="30000"/>
              <a:t> </a:t>
            </a:r>
            <a:r>
              <a:rPr lang="en-GB" sz="2000" b="1"/>
              <a:t>Z</a:t>
            </a:r>
            <a:r>
              <a:rPr lang="en-GB" sz="2000"/>
              <a:t> can calculate complex current: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The current through the circuit is given by the real part of this: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This is in phase with the emf, remember here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/>
              <a:t> =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 baseline="-25000"/>
              <a:t>m </a:t>
            </a:r>
            <a:r>
              <a:rPr lang="en-GB" sz="2000"/>
              <a:t>cos</a:t>
            </a:r>
            <a:r>
              <a:rPr lang="en-GB" sz="2000" baseline="30000"/>
              <a:t> </a:t>
            </a:r>
            <a:r>
              <a:rPr lang="en-GB" sz="2000"/>
              <a:t>(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t), and has amplitude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 baseline="-25000"/>
              <a:t>m</a:t>
            </a:r>
            <a:r>
              <a:rPr lang="en-GB" sz="2000"/>
              <a:t>/R as we expect.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11700" y="1533525"/>
            <a:ext cx="4622800" cy="5135563"/>
          </a:xfrm>
        </p:spPr>
        <p:txBody>
          <a:bodyPr/>
          <a:lstStyle/>
          <a:p>
            <a:r>
              <a:rPr lang="en-GB" sz="2000"/>
              <a:t>For inductor: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Current: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Take real part of this: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Again, result is as expected: current lags behind emf by </a:t>
            </a:r>
            <a:r>
              <a:rPr lang="en-GB" sz="2000">
                <a:latin typeface="Symbol" pitchFamily="18" charset="2"/>
              </a:rPr>
              <a:t>p</a:t>
            </a:r>
            <a:r>
              <a:rPr lang="en-GB" sz="2000"/>
              <a:t>/2 and has amplitude</a:t>
            </a:r>
            <a:r>
              <a:rPr lang="en-GB" sz="2000">
                <a:latin typeface="Monotype Corsiva" pitchFamily="66" charset="0"/>
              </a:rPr>
              <a:t> E</a:t>
            </a:r>
            <a:r>
              <a:rPr lang="en-GB" sz="2000" baseline="-25000"/>
              <a:t>m</a:t>
            </a:r>
            <a:r>
              <a:rPr lang="en-GB" sz="2000"/>
              <a:t>/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L.</a:t>
            </a:r>
          </a:p>
        </p:txBody>
      </p:sp>
      <p:graphicFrame>
        <p:nvGraphicFramePr>
          <p:cNvPr id="190470" name="Object 6"/>
          <p:cNvGraphicFramePr>
            <a:graphicFrameLocks noChangeAspect="1"/>
          </p:cNvGraphicFramePr>
          <p:nvPr/>
        </p:nvGraphicFramePr>
        <p:xfrm>
          <a:off x="844550" y="1919288"/>
          <a:ext cx="3378200" cy="812800"/>
        </p:xfrm>
        <a:graphic>
          <a:graphicData uri="http://schemas.openxmlformats.org/presentationml/2006/ole">
            <p:oleObj spid="_x0000_s190470" name="Equation" r:id="rId4" imgW="3377880" imgH="812520" progId="Equation.DSMT4">
              <p:embed/>
            </p:oleObj>
          </a:graphicData>
        </a:graphic>
      </p:graphicFrame>
      <p:graphicFrame>
        <p:nvGraphicFramePr>
          <p:cNvPr id="190471" name="Object 7"/>
          <p:cNvGraphicFramePr>
            <a:graphicFrameLocks noChangeAspect="1"/>
          </p:cNvGraphicFramePr>
          <p:nvPr/>
        </p:nvGraphicFramePr>
        <p:xfrm>
          <a:off x="881063" y="3443288"/>
          <a:ext cx="3848100" cy="673100"/>
        </p:xfrm>
        <a:graphic>
          <a:graphicData uri="http://schemas.openxmlformats.org/presentationml/2006/ole">
            <p:oleObj spid="_x0000_s190471" name="Equation" r:id="rId5" imgW="3848040" imgH="672840" progId="Equation.DSMT4">
              <p:embed/>
            </p:oleObj>
          </a:graphicData>
        </a:graphic>
      </p:graphicFrame>
      <p:graphicFrame>
        <p:nvGraphicFramePr>
          <p:cNvPr id="190472" name="Object 8"/>
          <p:cNvGraphicFramePr>
            <a:graphicFrameLocks noChangeAspect="1"/>
          </p:cNvGraphicFramePr>
          <p:nvPr/>
        </p:nvGraphicFramePr>
        <p:xfrm>
          <a:off x="812800" y="4741863"/>
          <a:ext cx="2451100" cy="622300"/>
        </p:xfrm>
        <a:graphic>
          <a:graphicData uri="http://schemas.openxmlformats.org/presentationml/2006/ole">
            <p:oleObj spid="_x0000_s190472" name="Equation" r:id="rId6" imgW="2450880" imgH="622080" progId="Equation.DSMT4">
              <p:embed/>
            </p:oleObj>
          </a:graphicData>
        </a:graphic>
      </p:graphicFrame>
      <p:graphicFrame>
        <p:nvGraphicFramePr>
          <p:cNvPr id="190473" name="Object 9"/>
          <p:cNvGraphicFramePr>
            <a:graphicFrameLocks noChangeAspect="1"/>
          </p:cNvGraphicFramePr>
          <p:nvPr/>
        </p:nvGraphicFramePr>
        <p:xfrm>
          <a:off x="5149850" y="1909763"/>
          <a:ext cx="4140200" cy="838200"/>
        </p:xfrm>
        <a:graphic>
          <a:graphicData uri="http://schemas.openxmlformats.org/presentationml/2006/ole">
            <p:oleObj spid="_x0000_s190473" name="Equation" r:id="rId7" imgW="4140000" imgH="838080" progId="Equation.DSMT4">
              <p:embed/>
            </p:oleObj>
          </a:graphicData>
        </a:graphic>
      </p:graphicFrame>
      <p:graphicFrame>
        <p:nvGraphicFramePr>
          <p:cNvPr id="190474" name="Object 10"/>
          <p:cNvGraphicFramePr>
            <a:graphicFrameLocks noChangeAspect="1"/>
          </p:cNvGraphicFramePr>
          <p:nvPr/>
        </p:nvGraphicFramePr>
        <p:xfrm>
          <a:off x="5175250" y="3128963"/>
          <a:ext cx="4711700" cy="685800"/>
        </p:xfrm>
        <a:graphic>
          <a:graphicData uri="http://schemas.openxmlformats.org/presentationml/2006/ole">
            <p:oleObj spid="_x0000_s190474" name="Equation" r:id="rId8" imgW="4711680" imgH="685800" progId="Equation.DSMT4">
              <p:embed/>
            </p:oleObj>
          </a:graphicData>
        </a:graphic>
      </p:graphicFrame>
      <p:graphicFrame>
        <p:nvGraphicFramePr>
          <p:cNvPr id="190475" name="Object 11"/>
          <p:cNvGraphicFramePr>
            <a:graphicFrameLocks noChangeAspect="1"/>
          </p:cNvGraphicFramePr>
          <p:nvPr/>
        </p:nvGraphicFramePr>
        <p:xfrm>
          <a:off x="5160963" y="4083050"/>
          <a:ext cx="3149600" cy="685800"/>
        </p:xfrm>
        <a:graphic>
          <a:graphicData uri="http://schemas.openxmlformats.org/presentationml/2006/ole">
            <p:oleObj spid="_x0000_s190475" name="Equation" r:id="rId9" imgW="3149280" imgH="6858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791</TotalTime>
  <Words>459</Words>
  <Application>Microsoft Office PowerPoint</Application>
  <PresentationFormat>A4 Paper (210x297 mm)</PresentationFormat>
  <Paragraphs>156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TimA4landscape</vt:lpstr>
      <vt:lpstr>Mathcad</vt:lpstr>
      <vt:lpstr>Equation</vt:lpstr>
      <vt:lpstr>SmartDraw</vt:lpstr>
      <vt:lpstr>Lecture 21 </vt:lpstr>
      <vt:lpstr>Power and Resonance</vt:lpstr>
      <vt:lpstr>Power and Resonance: Quality factor of Circuit</vt:lpstr>
      <vt:lpstr>Quality Factor of Circuit and Energy Loss</vt:lpstr>
      <vt:lpstr>Complex Numbers</vt:lpstr>
      <vt:lpstr>Complex Numbers and AC Circuits</vt:lpstr>
      <vt:lpstr>Complex Numbers and AC Circuits</vt:lpstr>
      <vt:lpstr>Complex Numbers and AC Circuits</vt:lpstr>
      <vt:lpstr>Complex Impedance and Circuits with only R or L</vt:lpstr>
      <vt:lpstr>Complex Impedance with only C: General Circuits</vt:lpstr>
      <vt:lpstr>Complex Impedance and Series LCR Circuit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Resonance</dc:title>
  <dc:creator>Tim Greenshaw</dc:creator>
  <cp:lastModifiedBy>Tim Greenshaw</cp:lastModifiedBy>
  <cp:revision>49</cp:revision>
  <dcterms:created xsi:type="dcterms:W3CDTF">2005-12-08T08:18:29Z</dcterms:created>
  <dcterms:modified xsi:type="dcterms:W3CDTF">2010-11-17T16:32:51Z</dcterms:modified>
</cp:coreProperties>
</file>