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CC00"/>
    <a:srgbClr val="CC3399"/>
    <a:srgbClr val="FF6600"/>
    <a:srgbClr val="33CC33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2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60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047E555-6C0F-453D-B2BF-FC441290FB6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73614A4-0C54-4F5C-BFA2-D5CAE68E57F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8CB09-5494-4CCA-935F-3D496A89FE21}" type="slidenum">
              <a:rPr lang="en-GB"/>
              <a:pPr/>
              <a:t>10</a:t>
            </a:fld>
            <a:endParaRPr lang="en-GB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71D86-4F91-438C-97C1-B80DD7358F10}" type="slidenum">
              <a:rPr lang="en-GB"/>
              <a:pPr/>
              <a:t>2</a:t>
            </a:fld>
            <a:endParaRPr lang="en-GB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53539-6E84-4B23-AC8D-EC9DDD6B30ED}" type="slidenum">
              <a:rPr lang="en-GB"/>
              <a:pPr/>
              <a:t>3</a:t>
            </a:fld>
            <a:endParaRPr lang="en-GB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0E00C-F8C2-48AE-9820-5E51FDF670EE}" type="slidenum">
              <a:rPr lang="en-GB"/>
              <a:pPr/>
              <a:t>4</a:t>
            </a:fld>
            <a:endParaRPr lang="en-GB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624FA-0EC4-4228-B42C-B555184A0DEB}" type="slidenum">
              <a:rPr lang="en-GB"/>
              <a:pPr/>
              <a:t>5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228C5-F147-4CC6-BDB6-D90396AB0075}" type="slidenum">
              <a:rPr lang="en-GB"/>
              <a:pPr/>
              <a:t>6</a:t>
            </a:fld>
            <a:endParaRPr lang="en-GB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2DB78-1837-4551-9797-54F74905AF47}" type="slidenum">
              <a:rPr lang="en-GB"/>
              <a:pPr/>
              <a:t>7</a:t>
            </a:fld>
            <a:endParaRPr lang="en-GB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12055-0CE2-4468-8080-7F270A22DEE1}" type="slidenum">
              <a:rPr lang="en-GB"/>
              <a:pPr/>
              <a:t>8</a:t>
            </a:fld>
            <a:endParaRPr lang="en-GB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1C490-D34E-40ED-BD60-FDA3907E0B43}" type="slidenum">
              <a:rPr lang="en-GB"/>
              <a:pPr/>
              <a:t>9</a:t>
            </a:fld>
            <a:endParaRPr lang="en-GB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20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Series LCR circuit.</a:t>
            </a:r>
          </a:p>
          <a:p>
            <a:pPr lvl="1"/>
            <a:r>
              <a:rPr lang="en-GB" dirty="0" smtClean="0"/>
              <a:t>Resonance.</a:t>
            </a:r>
          </a:p>
          <a:p>
            <a:pPr lvl="1"/>
            <a:r>
              <a:rPr lang="en-GB" dirty="0" smtClean="0"/>
              <a:t>Transients.</a:t>
            </a:r>
          </a:p>
          <a:p>
            <a:pPr lvl="1"/>
            <a:r>
              <a:rPr lang="en-GB" dirty="0" smtClean="0"/>
              <a:t>Power in AC circuits.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impedance of a resistance R, an inductance L and a capacitance C connected in series?</a:t>
            </a:r>
          </a:p>
          <a:p>
            <a:r>
              <a:rPr lang="en-GB" dirty="0" smtClean="0"/>
              <a:t>Describe how the capacitive and inductive reactances change as the frequency of the sinusoidal signal driving a series LCR circuit increases from well below the circuit’s resonant frequency to well above it.</a:t>
            </a:r>
          </a:p>
          <a:p>
            <a:r>
              <a:rPr lang="en-GB" dirty="0" smtClean="0"/>
              <a:t>Explain the difference between the amplitude of an AC current and the </a:t>
            </a:r>
            <a:r>
              <a:rPr lang="en-GB" dirty="0" err="1" smtClean="0"/>
              <a:t>rms</a:t>
            </a:r>
            <a:r>
              <a:rPr lang="en-GB" dirty="0" smtClean="0"/>
              <a:t> value of the current. Why is the </a:t>
            </a:r>
            <a:r>
              <a:rPr lang="en-GB" dirty="0" err="1" smtClean="0"/>
              <a:t>rms</a:t>
            </a:r>
            <a:r>
              <a:rPr lang="en-GB" dirty="0" smtClean="0"/>
              <a:t> value a useful quantity?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 in AC Circuits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83100" cy="5135563"/>
          </a:xfrm>
        </p:spPr>
        <p:txBody>
          <a:bodyPr/>
          <a:lstStyle/>
          <a:p>
            <a:r>
              <a:rPr lang="en-GB" sz="2000" dirty="0"/>
              <a:t>Similarly define </a:t>
            </a:r>
            <a:r>
              <a:rPr lang="en-GB" sz="2000" dirty="0" err="1"/>
              <a:t>V</a:t>
            </a:r>
            <a:r>
              <a:rPr lang="en-GB" sz="2000" baseline="-25000" dirty="0" err="1"/>
              <a:t>rms</a:t>
            </a:r>
            <a:r>
              <a:rPr lang="en-GB" sz="2000" dirty="0"/>
              <a:t> = V/</a:t>
            </a:r>
            <a:r>
              <a:rPr lang="en-GB" sz="2000" dirty="0">
                <a:cs typeface="Times New Roman" pitchFamily="18" charset="0"/>
              </a:rPr>
              <a:t>√2      </a:t>
            </a:r>
            <a:r>
              <a:rPr lang="en-GB" sz="2000" dirty="0" smtClean="0">
                <a:cs typeface="Times New Roman" pitchFamily="18" charset="0"/>
              </a:rPr>
              <a:t>[</a:t>
            </a:r>
            <a:r>
              <a:rPr lang="en-GB" dirty="0" smtClean="0">
                <a:cs typeface="Times New Roman" pitchFamily="18" charset="0"/>
              </a:rPr>
              <a:t>20</a:t>
            </a:r>
            <a:r>
              <a:rPr lang="en-GB" sz="2000" dirty="0" smtClean="0">
                <a:cs typeface="Times New Roman" pitchFamily="18" charset="0"/>
              </a:rPr>
              <a:t>.9</a:t>
            </a:r>
            <a:r>
              <a:rPr lang="en-GB" sz="2000" dirty="0">
                <a:cs typeface="Times New Roman" pitchFamily="18" charset="0"/>
              </a:rPr>
              <a:t>] and </a:t>
            </a:r>
            <a:r>
              <a:rPr lang="en-GB" sz="2000" dirty="0" err="1">
                <a:latin typeface="Monotype Corsiva" pitchFamily="66" charset="0"/>
              </a:rPr>
              <a:t>E</a:t>
            </a:r>
            <a:r>
              <a:rPr lang="en-GB" sz="2000" baseline="-25000" dirty="0" err="1"/>
              <a:t>rms</a:t>
            </a:r>
            <a:r>
              <a:rPr lang="en-GB" sz="2000" dirty="0"/>
              <a:t> = </a:t>
            </a:r>
            <a:r>
              <a:rPr lang="en-GB" sz="2000" dirty="0" err="1">
                <a:latin typeface="Monotype Corsiva" pitchFamily="66" charset="0"/>
              </a:rPr>
              <a:t>E</a:t>
            </a:r>
            <a:r>
              <a:rPr lang="en-GB" sz="2000" baseline="-25000" dirty="0" err="1"/>
              <a:t>m</a:t>
            </a:r>
            <a:r>
              <a:rPr lang="en-GB" sz="2000" dirty="0"/>
              <a:t>/</a:t>
            </a:r>
            <a:r>
              <a:rPr lang="en-GB" sz="2000" dirty="0">
                <a:cs typeface="Times New Roman" pitchFamily="18" charset="0"/>
              </a:rPr>
              <a:t>√2         [</a:t>
            </a:r>
            <a:r>
              <a:rPr lang="en-GB" sz="2000" dirty="0" smtClean="0">
                <a:cs typeface="Times New Roman" pitchFamily="18" charset="0"/>
              </a:rPr>
              <a:t>120.10</a:t>
            </a:r>
            <a:r>
              <a:rPr lang="en-GB" sz="2000" dirty="0">
                <a:cs typeface="Times New Roman" pitchFamily="18" charset="0"/>
              </a:rPr>
              <a:t>]</a:t>
            </a:r>
          </a:p>
          <a:p>
            <a:r>
              <a:rPr lang="en-GB" sz="2000" dirty="0">
                <a:cs typeface="Times New Roman" pitchFamily="18" charset="0"/>
              </a:rPr>
              <a:t>Remember we have: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We can divide through by √2 to get: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So we can write: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Using this we can recast the expression for the average power: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But, recall: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So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Hence  </a:t>
            </a:r>
          </a:p>
        </p:txBody>
      </p:sp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873125" y="3954463"/>
          <a:ext cx="4025900" cy="812800"/>
        </p:xfrm>
        <a:graphic>
          <a:graphicData uri="http://schemas.openxmlformats.org/presentationml/2006/ole">
            <p:oleObj spid="_x0000_s193542" name="Equation" r:id="rId4" imgW="4025880" imgH="812520" progId="Equation.DSMT4">
              <p:embed/>
            </p:oleObj>
          </a:graphicData>
        </a:graphic>
      </p:graphicFrame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887413" y="2654300"/>
          <a:ext cx="3327400" cy="762000"/>
        </p:xfrm>
        <a:graphic>
          <a:graphicData uri="http://schemas.openxmlformats.org/presentationml/2006/ole">
            <p:oleObj spid="_x0000_s193543" name="Equation" r:id="rId5" imgW="3327120" imgH="761760" progId="Equation.DSMT4">
              <p:embed/>
            </p:oleObj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928688" y="5124450"/>
          <a:ext cx="3695700" cy="762000"/>
        </p:xfrm>
        <a:graphic>
          <a:graphicData uri="http://schemas.openxmlformats.org/presentationml/2006/ole">
            <p:oleObj spid="_x0000_s193544" name="Equation" r:id="rId6" imgW="3695400" imgH="761760" progId="Equation.DSMT4">
              <p:embed/>
            </p:oleObj>
          </a:graphicData>
        </a:graphic>
      </p:graphicFrame>
      <p:graphicFrame>
        <p:nvGraphicFramePr>
          <p:cNvPr id="193545" name="Object 9"/>
          <p:cNvGraphicFramePr>
            <a:graphicFrameLocks noChangeAspect="1"/>
          </p:cNvGraphicFramePr>
          <p:nvPr/>
        </p:nvGraphicFramePr>
        <p:xfrm>
          <a:off x="5495925" y="2166938"/>
          <a:ext cx="2527300" cy="1295400"/>
        </p:xfrm>
        <a:graphic>
          <a:graphicData uri="http://schemas.openxmlformats.org/presentationml/2006/ole">
            <p:oleObj spid="_x0000_s193545" name="Equation" r:id="rId7" imgW="2527200" imgH="1295280" progId="Equation.DSMT4">
              <p:embed/>
            </p:oleObj>
          </a:graphicData>
        </a:graphic>
      </p:graphicFrame>
      <p:grpSp>
        <p:nvGrpSpPr>
          <p:cNvPr id="193546" name="Group 10"/>
          <p:cNvGrpSpPr>
            <a:grpSpLocks/>
          </p:cNvGrpSpPr>
          <p:nvPr/>
        </p:nvGrpSpPr>
        <p:grpSpPr bwMode="auto">
          <a:xfrm>
            <a:off x="6294438" y="3259138"/>
            <a:ext cx="3349625" cy="1889125"/>
            <a:chOff x="514" y="2889"/>
            <a:chExt cx="2110" cy="1190"/>
          </a:xfrm>
        </p:grpSpPr>
        <p:sp>
          <p:nvSpPr>
            <p:cNvPr id="193547" name="Line 11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93552" name="Line 16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3" name="Line 17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4" name="Text Box 18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58" name="Text Box 22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3560" name="Text Box 24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93561" name="Object 25"/>
          <p:cNvGraphicFramePr>
            <a:graphicFrameLocks noChangeAspect="1"/>
          </p:cNvGraphicFramePr>
          <p:nvPr/>
        </p:nvGraphicFramePr>
        <p:xfrm>
          <a:off x="5821363" y="5205413"/>
          <a:ext cx="3695700" cy="685800"/>
        </p:xfrm>
        <a:graphic>
          <a:graphicData uri="http://schemas.openxmlformats.org/presentationml/2006/ole">
            <p:oleObj spid="_x0000_s193561" name="Equation" r:id="rId8" imgW="3695400" imgH="685800" progId="Equation.DSMT4">
              <p:embed/>
            </p:oleObj>
          </a:graphicData>
        </a:graphic>
      </p:graphicFrame>
      <p:graphicFrame>
        <p:nvGraphicFramePr>
          <p:cNvPr id="193562" name="Object 26"/>
          <p:cNvGraphicFramePr>
            <a:graphicFrameLocks noChangeAspect="1"/>
          </p:cNvGraphicFramePr>
          <p:nvPr/>
        </p:nvGraphicFramePr>
        <p:xfrm>
          <a:off x="6149975" y="6042025"/>
          <a:ext cx="3441700" cy="355600"/>
        </p:xfrm>
        <a:graphic>
          <a:graphicData uri="http://schemas.openxmlformats.org/presentationml/2006/ole">
            <p:oleObj spid="_x0000_s193562" name="Equation" r:id="rId9" imgW="34416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LCR Circuit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r>
              <a:rPr lang="en-GB" sz="2000" dirty="0"/>
              <a:t>Have looked at AC circuits containing L, C and R separately.</a:t>
            </a:r>
          </a:p>
          <a:p>
            <a:r>
              <a:rPr lang="en-GB" sz="2000" dirty="0"/>
              <a:t>What happens when all are present, connected in </a:t>
            </a:r>
            <a:r>
              <a:rPr lang="en-GB" dirty="0" smtClean="0"/>
              <a:t>__________</a:t>
            </a:r>
            <a:r>
              <a:rPr lang="en-GB" sz="2000" dirty="0" smtClean="0"/>
              <a:t>?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Same </a:t>
            </a:r>
            <a:r>
              <a:rPr lang="en-GB" dirty="0" smtClean="0"/>
              <a:t>__________</a:t>
            </a:r>
            <a:r>
              <a:rPr lang="en-GB" sz="2000" dirty="0" smtClean="0"/>
              <a:t> </a:t>
            </a:r>
            <a:r>
              <a:rPr lang="en-GB" sz="2000" dirty="0"/>
              <a:t>flows through all components.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709160" cy="5135563"/>
          </a:xfrm>
        </p:spPr>
        <p:txBody>
          <a:bodyPr/>
          <a:lstStyle/>
          <a:p>
            <a:r>
              <a:rPr lang="en-GB" sz="2000" dirty="0"/>
              <a:t>Draw </a:t>
            </a:r>
            <a:r>
              <a:rPr lang="en-GB" dirty="0" smtClean="0"/>
              <a:t>__________</a:t>
            </a:r>
            <a:r>
              <a:rPr lang="en-GB" sz="2000" dirty="0" smtClean="0"/>
              <a:t> </a:t>
            </a:r>
            <a:r>
              <a:rPr lang="en-GB" sz="2000" dirty="0"/>
              <a:t>for circuit, first current, </a:t>
            </a:r>
            <a:r>
              <a:rPr lang="en-GB" sz="2000" dirty="0" err="1"/>
              <a:t>i</a:t>
            </a:r>
            <a:r>
              <a:rPr lang="en-GB" sz="2000" dirty="0"/>
              <a:t> = I</a:t>
            </a:r>
            <a:r>
              <a:rPr lang="en-GB" sz="2000" baseline="30000" dirty="0"/>
              <a:t> </a:t>
            </a:r>
            <a:r>
              <a:rPr lang="en-GB" sz="2000" dirty="0"/>
              <a:t>sin</a:t>
            </a:r>
            <a:r>
              <a:rPr lang="en-GB" sz="2000" baseline="30000" dirty="0"/>
              <a:t> </a:t>
            </a:r>
            <a:r>
              <a:rPr lang="en-GB" sz="2000" dirty="0"/>
              <a:t>(</a:t>
            </a:r>
            <a:r>
              <a:rPr lang="en-GB" sz="2000" dirty="0" err="1">
                <a:latin typeface="Symbol" pitchFamily="18" charset="2"/>
              </a:rPr>
              <a:t>w</a:t>
            </a:r>
            <a:r>
              <a:rPr lang="en-GB" sz="2000" baseline="-25000" dirty="0" err="1"/>
              <a:t>d</a:t>
            </a:r>
            <a:r>
              <a:rPr lang="en-GB" sz="2000" dirty="0" err="1"/>
              <a:t>t</a:t>
            </a:r>
            <a:r>
              <a:rPr lang="en-GB" sz="2000" dirty="0"/>
              <a:t> –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) 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Now phasors for </a:t>
            </a:r>
            <a:r>
              <a:rPr lang="en-GB" sz="2000" dirty="0" err="1"/>
              <a:t>v</a:t>
            </a:r>
            <a:r>
              <a:rPr lang="en-GB" sz="2000" baseline="-25000" dirty="0" err="1"/>
              <a:t>R</a:t>
            </a:r>
            <a:r>
              <a:rPr lang="en-GB" sz="2000" dirty="0"/>
              <a:t>, </a:t>
            </a:r>
            <a:r>
              <a:rPr lang="en-GB" sz="2000" dirty="0" err="1"/>
              <a:t>v</a:t>
            </a:r>
            <a:r>
              <a:rPr lang="en-GB" sz="2000" baseline="-25000" dirty="0" err="1"/>
              <a:t>C</a:t>
            </a:r>
            <a:r>
              <a:rPr lang="en-GB" sz="2000" dirty="0"/>
              <a:t> and </a:t>
            </a:r>
            <a:r>
              <a:rPr lang="en-GB" sz="2000" dirty="0" err="1"/>
              <a:t>v</a:t>
            </a:r>
            <a:r>
              <a:rPr lang="en-GB" sz="2000" baseline="-25000" dirty="0" err="1"/>
              <a:t>L</a:t>
            </a:r>
            <a:r>
              <a:rPr lang="en-GB" sz="2000" dirty="0"/>
              <a:t>, with the phase relationships: </a:t>
            </a:r>
            <a:r>
              <a:rPr lang="en-GB" sz="2000" dirty="0" err="1"/>
              <a:t>i</a:t>
            </a:r>
            <a:r>
              <a:rPr lang="en-GB" sz="2000" dirty="0"/>
              <a:t> same as </a:t>
            </a:r>
            <a:r>
              <a:rPr lang="en-GB" sz="2000" dirty="0" err="1"/>
              <a:t>v</a:t>
            </a:r>
            <a:r>
              <a:rPr lang="en-GB" sz="2000" baseline="-25000" dirty="0" err="1"/>
              <a:t>R</a:t>
            </a:r>
            <a:r>
              <a:rPr lang="en-GB" sz="2000" dirty="0"/>
              <a:t>; </a:t>
            </a:r>
            <a:br>
              <a:rPr lang="en-GB" sz="2000" dirty="0"/>
            </a:b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dirty="0" smtClean="0"/>
              <a:t>_______</a:t>
            </a:r>
            <a:r>
              <a:rPr lang="en-GB" sz="2000" dirty="0" smtClean="0"/>
              <a:t> </a:t>
            </a:r>
            <a:r>
              <a:rPr lang="en-GB" sz="2000" dirty="0" err="1"/>
              <a:t>v</a:t>
            </a:r>
            <a:r>
              <a:rPr lang="en-GB" sz="2000" baseline="-25000" dirty="0" err="1"/>
              <a:t>C</a:t>
            </a:r>
            <a:r>
              <a:rPr lang="en-GB" sz="2000" dirty="0"/>
              <a:t> by 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/2;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dirty="0" smtClean="0"/>
              <a:t>______</a:t>
            </a:r>
            <a:r>
              <a:rPr lang="en-GB" sz="2000" dirty="0" smtClean="0"/>
              <a:t> </a:t>
            </a:r>
            <a:r>
              <a:rPr lang="en-GB" sz="2000" dirty="0" err="1"/>
              <a:t>v</a:t>
            </a:r>
            <a:r>
              <a:rPr lang="en-GB" sz="2000" baseline="-25000" dirty="0" err="1"/>
              <a:t>L</a:t>
            </a:r>
            <a:r>
              <a:rPr lang="en-GB" sz="2000" dirty="0"/>
              <a:t> by 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/2.</a:t>
            </a:r>
          </a:p>
        </p:txBody>
      </p: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790575" y="2946400"/>
            <a:ext cx="3311525" cy="2894013"/>
            <a:chOff x="522" y="2136"/>
            <a:chExt cx="2086" cy="1823"/>
          </a:xfrm>
        </p:grpSpPr>
        <p:graphicFrame>
          <p:nvGraphicFramePr>
            <p:cNvPr id="83980" name="Object 12"/>
            <p:cNvGraphicFramePr>
              <a:graphicFrameLocks noChangeAspect="1"/>
            </p:cNvGraphicFramePr>
            <p:nvPr/>
          </p:nvGraphicFramePr>
          <p:xfrm>
            <a:off x="701" y="2136"/>
            <a:ext cx="1820" cy="1823"/>
          </p:xfrm>
          <a:graphic>
            <a:graphicData uri="http://schemas.openxmlformats.org/presentationml/2006/ole">
              <p:oleObj spid="_x0000_s83980" name="SmartDraw" r:id="rId4" imgW="3610080" imgH="3616200" progId="">
                <p:embed/>
              </p:oleObj>
            </a:graphicData>
          </a:graphic>
        </p:graphicFrame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rot="10800000" flipV="1">
              <a:off x="2464" y="2369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522" y="2977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>
              <a:off x="1246" y="2425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1504" y="2369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 rot="5400000">
              <a:off x="1804" y="3077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1958" y="2939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1494" y="336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 rot="10800000">
              <a:off x="1195" y="35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2448" y="246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  <p:grpSp>
        <p:nvGrpSpPr>
          <p:cNvPr id="84037" name="Group 69"/>
          <p:cNvGrpSpPr>
            <a:grpSpLocks/>
          </p:cNvGrpSpPr>
          <p:nvPr/>
        </p:nvGrpSpPr>
        <p:grpSpPr bwMode="auto">
          <a:xfrm>
            <a:off x="5703253" y="4581525"/>
            <a:ext cx="3349625" cy="1828800"/>
            <a:chOff x="3355" y="2850"/>
            <a:chExt cx="2110" cy="1152"/>
          </a:xfrm>
        </p:grpSpPr>
        <p:sp>
          <p:nvSpPr>
            <p:cNvPr id="84008" name="Line 40"/>
            <p:cNvSpPr>
              <a:spLocks noChangeShapeType="1"/>
            </p:cNvSpPr>
            <p:nvPr/>
          </p:nvSpPr>
          <p:spPr bwMode="auto">
            <a:xfrm>
              <a:off x="4517" y="2867"/>
              <a:ext cx="0" cy="1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09" name="Line 41"/>
            <p:cNvSpPr>
              <a:spLocks noChangeShapeType="1"/>
            </p:cNvSpPr>
            <p:nvPr/>
          </p:nvSpPr>
          <p:spPr bwMode="auto">
            <a:xfrm rot="5400000">
              <a:off x="4503" y="2700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1" name="Line 43"/>
            <p:cNvSpPr>
              <a:spLocks noChangeShapeType="1"/>
            </p:cNvSpPr>
            <p:nvPr/>
          </p:nvSpPr>
          <p:spPr bwMode="auto">
            <a:xfrm flipV="1">
              <a:off x="4517" y="2988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2" name="Line 44"/>
            <p:cNvSpPr>
              <a:spLocks noChangeShapeType="1"/>
            </p:cNvSpPr>
            <p:nvPr/>
          </p:nvSpPr>
          <p:spPr bwMode="auto">
            <a:xfrm rot="5400000" flipV="1">
              <a:off x="4622" y="3546"/>
              <a:ext cx="128" cy="35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3" name="Line 45"/>
            <p:cNvSpPr>
              <a:spLocks noChangeShapeType="1"/>
            </p:cNvSpPr>
            <p:nvPr/>
          </p:nvSpPr>
          <p:spPr bwMode="auto">
            <a:xfrm rot="16200000" flipV="1">
              <a:off x="3878" y="3019"/>
              <a:ext cx="338" cy="93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4" name="Freeform 46"/>
            <p:cNvSpPr>
              <a:spLocks/>
            </p:cNvSpPr>
            <p:nvPr/>
          </p:nvSpPr>
          <p:spPr bwMode="auto">
            <a:xfrm>
              <a:off x="4602" y="3432"/>
              <a:ext cx="175" cy="227"/>
            </a:xfrm>
            <a:custGeom>
              <a:avLst/>
              <a:gdLst/>
              <a:ahLst/>
              <a:cxnLst>
                <a:cxn ang="0">
                  <a:pos x="174" y="227"/>
                </a:cxn>
                <a:cxn ang="0">
                  <a:pos x="159" y="99"/>
                </a:cxn>
                <a:cxn ang="0">
                  <a:pos x="76" y="23"/>
                </a:cxn>
                <a:cxn ang="0">
                  <a:pos x="0" y="0"/>
                </a:cxn>
              </a:cxnLst>
              <a:rect l="0" t="0" r="r" b="b"/>
              <a:pathLst>
                <a:path w="175" h="227">
                  <a:moveTo>
                    <a:pt x="174" y="227"/>
                  </a:moveTo>
                  <a:cubicBezTo>
                    <a:pt x="174" y="180"/>
                    <a:pt x="175" y="133"/>
                    <a:pt x="159" y="99"/>
                  </a:cubicBezTo>
                  <a:cubicBezTo>
                    <a:pt x="143" y="65"/>
                    <a:pt x="103" y="40"/>
                    <a:pt x="76" y="23"/>
                  </a:cubicBezTo>
                  <a:cubicBezTo>
                    <a:pt x="49" y="6"/>
                    <a:pt x="24" y="3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5" name="Text Box 47"/>
            <p:cNvSpPr txBox="1">
              <a:spLocks noChangeArrowheads="1"/>
            </p:cNvSpPr>
            <p:nvPr/>
          </p:nvSpPr>
          <p:spPr bwMode="auto">
            <a:xfrm>
              <a:off x="4710" y="3343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– </a:t>
              </a:r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84017" name="Line 49"/>
            <p:cNvSpPr>
              <a:spLocks noChangeShapeType="1"/>
            </p:cNvSpPr>
            <p:nvPr/>
          </p:nvSpPr>
          <p:spPr bwMode="auto">
            <a:xfrm flipH="1">
              <a:off x="4514" y="2996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8" name="Line 50"/>
            <p:cNvSpPr>
              <a:spLocks noChangeShapeType="1"/>
            </p:cNvSpPr>
            <p:nvPr/>
          </p:nvSpPr>
          <p:spPr bwMode="auto">
            <a:xfrm flipH="1">
              <a:off x="4514" y="3796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19" name="Line 51"/>
            <p:cNvSpPr>
              <a:spLocks noChangeShapeType="1"/>
            </p:cNvSpPr>
            <p:nvPr/>
          </p:nvSpPr>
          <p:spPr bwMode="auto">
            <a:xfrm>
              <a:off x="3584" y="3316"/>
              <a:ext cx="9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0" name="Text Box 52"/>
            <p:cNvSpPr txBox="1">
              <a:spLocks noChangeArrowheads="1"/>
            </p:cNvSpPr>
            <p:nvPr/>
          </p:nvSpPr>
          <p:spPr bwMode="auto">
            <a:xfrm>
              <a:off x="4716" y="285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4021" name="Text Box 53"/>
            <p:cNvSpPr txBox="1">
              <a:spLocks noChangeArrowheads="1"/>
            </p:cNvSpPr>
            <p:nvPr/>
          </p:nvSpPr>
          <p:spPr bwMode="auto">
            <a:xfrm>
              <a:off x="3355" y="3182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4807" y="366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4023" name="Text Box 55"/>
            <p:cNvSpPr txBox="1">
              <a:spLocks noChangeArrowheads="1"/>
            </p:cNvSpPr>
            <p:nvPr/>
          </p:nvSpPr>
          <p:spPr bwMode="auto">
            <a:xfrm>
              <a:off x="4309" y="285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84024" name="Text Box 56"/>
            <p:cNvSpPr txBox="1">
              <a:spLocks noChangeArrowheads="1"/>
            </p:cNvSpPr>
            <p:nvPr/>
          </p:nvSpPr>
          <p:spPr bwMode="auto">
            <a:xfrm>
              <a:off x="4307" y="368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84025" name="Text Box 57"/>
            <p:cNvSpPr txBox="1">
              <a:spLocks noChangeArrowheads="1"/>
            </p:cNvSpPr>
            <p:nvPr/>
          </p:nvSpPr>
          <p:spPr bwMode="auto">
            <a:xfrm>
              <a:off x="4287" y="3236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4026" name="Line 58"/>
            <p:cNvSpPr>
              <a:spLocks noChangeShapeType="1"/>
            </p:cNvSpPr>
            <p:nvPr/>
          </p:nvSpPr>
          <p:spPr bwMode="auto">
            <a:xfrm flipV="1">
              <a:off x="4482" y="3304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7" name="Line 59"/>
            <p:cNvSpPr>
              <a:spLocks noChangeShapeType="1"/>
            </p:cNvSpPr>
            <p:nvPr/>
          </p:nvSpPr>
          <p:spPr bwMode="auto">
            <a:xfrm flipV="1">
              <a:off x="4540" y="2997"/>
              <a:ext cx="0" cy="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28" name="Line 60"/>
            <p:cNvSpPr>
              <a:spLocks noChangeShapeType="1"/>
            </p:cNvSpPr>
            <p:nvPr/>
          </p:nvSpPr>
          <p:spPr bwMode="auto">
            <a:xfrm>
              <a:off x="4496" y="3656"/>
              <a:ext cx="0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4035" name="Group 67"/>
          <p:cNvGrpSpPr>
            <a:grpSpLocks/>
          </p:cNvGrpSpPr>
          <p:nvPr/>
        </p:nvGrpSpPr>
        <p:grpSpPr bwMode="auto">
          <a:xfrm>
            <a:off x="6238875" y="2117725"/>
            <a:ext cx="2144713" cy="1365250"/>
            <a:chOff x="3930" y="1334"/>
            <a:chExt cx="1351" cy="860"/>
          </a:xfrm>
        </p:grpSpPr>
        <p:grpSp>
          <p:nvGrpSpPr>
            <p:cNvPr id="84006" name="Group 38"/>
            <p:cNvGrpSpPr>
              <a:grpSpLocks/>
            </p:cNvGrpSpPr>
            <p:nvPr/>
          </p:nvGrpSpPr>
          <p:grpSpPr bwMode="auto">
            <a:xfrm>
              <a:off x="3930" y="1467"/>
              <a:ext cx="1197" cy="727"/>
              <a:chOff x="3930" y="1467"/>
              <a:chExt cx="1197" cy="727"/>
            </a:xfrm>
          </p:grpSpPr>
          <p:sp>
            <p:nvSpPr>
              <p:cNvPr id="83992" name="Line 24"/>
              <p:cNvSpPr>
                <a:spLocks noChangeShapeType="1"/>
              </p:cNvSpPr>
              <p:nvPr/>
            </p:nvSpPr>
            <p:spPr bwMode="auto">
              <a:xfrm>
                <a:off x="4528" y="1467"/>
                <a:ext cx="0" cy="7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993" name="Line 25"/>
              <p:cNvSpPr>
                <a:spLocks noChangeShapeType="1"/>
              </p:cNvSpPr>
              <p:nvPr/>
            </p:nvSpPr>
            <p:spPr bwMode="auto">
              <a:xfrm rot="5400000">
                <a:off x="4529" y="1466"/>
                <a:ext cx="0" cy="1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 flipH="1">
              <a:off x="4525" y="1478"/>
              <a:ext cx="212" cy="591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96" name="Freeform 28"/>
            <p:cNvSpPr>
              <a:spLocks/>
            </p:cNvSpPr>
            <p:nvPr/>
          </p:nvSpPr>
          <p:spPr bwMode="auto">
            <a:xfrm>
              <a:off x="4608" y="1834"/>
              <a:ext cx="175" cy="227"/>
            </a:xfrm>
            <a:custGeom>
              <a:avLst/>
              <a:gdLst/>
              <a:ahLst/>
              <a:cxnLst>
                <a:cxn ang="0">
                  <a:pos x="174" y="227"/>
                </a:cxn>
                <a:cxn ang="0">
                  <a:pos x="159" y="99"/>
                </a:cxn>
                <a:cxn ang="0">
                  <a:pos x="76" y="23"/>
                </a:cxn>
                <a:cxn ang="0">
                  <a:pos x="0" y="0"/>
                </a:cxn>
              </a:cxnLst>
              <a:rect l="0" t="0" r="r" b="b"/>
              <a:pathLst>
                <a:path w="175" h="227">
                  <a:moveTo>
                    <a:pt x="174" y="227"/>
                  </a:moveTo>
                  <a:cubicBezTo>
                    <a:pt x="174" y="180"/>
                    <a:pt x="175" y="133"/>
                    <a:pt x="159" y="99"/>
                  </a:cubicBezTo>
                  <a:cubicBezTo>
                    <a:pt x="143" y="65"/>
                    <a:pt x="103" y="40"/>
                    <a:pt x="76" y="23"/>
                  </a:cubicBezTo>
                  <a:cubicBezTo>
                    <a:pt x="49" y="6"/>
                    <a:pt x="24" y="3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4716" y="1745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– </a:t>
              </a:r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4713" y="1334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 flipH="1">
              <a:off x="4525" y="1487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4365" y="137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84031" name="Line 63"/>
            <p:cNvSpPr>
              <a:spLocks noChangeShapeType="1"/>
            </p:cNvSpPr>
            <p:nvPr/>
          </p:nvSpPr>
          <p:spPr bwMode="auto">
            <a:xfrm flipV="1">
              <a:off x="4500" y="1488"/>
              <a:ext cx="0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LCR Circuit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Phasor for </a:t>
            </a:r>
            <a:r>
              <a:rPr lang="en-GB" dirty="0" smtClean="0"/>
              <a:t>____</a:t>
            </a:r>
            <a:r>
              <a:rPr lang="en-GB" sz="2000" dirty="0" smtClean="0"/>
              <a:t>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From the loop rule</a:t>
            </a:r>
          </a:p>
          <a:p>
            <a:r>
              <a:rPr lang="en-GB" sz="2000" dirty="0"/>
              <a:t>Hence sum of phasors for </a:t>
            </a:r>
            <a:r>
              <a:rPr lang="en-GB" sz="2000" dirty="0" err="1"/>
              <a:t>v</a:t>
            </a:r>
            <a:r>
              <a:rPr lang="en-GB" sz="2000" baseline="-25000" dirty="0" err="1"/>
              <a:t>L</a:t>
            </a:r>
            <a:r>
              <a:rPr lang="en-GB" sz="2000" dirty="0"/>
              <a:t>, </a:t>
            </a:r>
            <a:r>
              <a:rPr lang="en-GB" sz="2000" dirty="0" err="1"/>
              <a:t>v</a:t>
            </a:r>
            <a:r>
              <a:rPr lang="en-GB" sz="2000" baseline="-25000" dirty="0" err="1"/>
              <a:t>C</a:t>
            </a:r>
            <a:r>
              <a:rPr lang="en-GB" sz="2000" dirty="0"/>
              <a:t> and </a:t>
            </a:r>
            <a:r>
              <a:rPr lang="en-GB" sz="2000" dirty="0" err="1"/>
              <a:t>v</a:t>
            </a:r>
            <a:r>
              <a:rPr lang="en-GB" sz="2000" baseline="-25000" dirty="0" err="1"/>
              <a:t>R</a:t>
            </a:r>
            <a:r>
              <a:rPr lang="en-GB" sz="2000" dirty="0"/>
              <a:t> must give phasor for </a:t>
            </a:r>
            <a:r>
              <a:rPr lang="en-GB" dirty="0" smtClean="0"/>
              <a:t>____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52010" cy="5135563"/>
          </a:xfrm>
        </p:spPr>
        <p:txBody>
          <a:bodyPr/>
          <a:lstStyle/>
          <a:p>
            <a:r>
              <a:rPr lang="en-GB" sz="2000" dirty="0"/>
              <a:t>Phasors for </a:t>
            </a:r>
            <a:r>
              <a:rPr lang="en-GB" sz="2000" dirty="0" err="1"/>
              <a:t>v</a:t>
            </a:r>
            <a:r>
              <a:rPr lang="en-GB" sz="2000" baseline="-25000" dirty="0" err="1"/>
              <a:t>L</a:t>
            </a:r>
            <a:r>
              <a:rPr lang="en-GB" sz="2000" dirty="0"/>
              <a:t> and </a:t>
            </a:r>
            <a:r>
              <a:rPr lang="en-GB" sz="2000" dirty="0" err="1"/>
              <a:t>v</a:t>
            </a:r>
            <a:r>
              <a:rPr lang="en-GB" sz="2000" baseline="-25000" dirty="0" err="1"/>
              <a:t>C</a:t>
            </a:r>
            <a:r>
              <a:rPr lang="en-GB" sz="2000" dirty="0"/>
              <a:t> have opposite directions, so mag. of sum is </a:t>
            </a:r>
            <a:r>
              <a:rPr lang="en-GB" dirty="0" smtClean="0"/>
              <a:t>______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en-GB" sz="2000" dirty="0"/>
              <a:t>From Pythagoras’ theorem,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Remember V</a:t>
            </a:r>
            <a:r>
              <a:rPr lang="en-GB" sz="2000" baseline="-25000" dirty="0"/>
              <a:t>R</a:t>
            </a:r>
            <a:r>
              <a:rPr lang="en-GB" sz="2000" dirty="0"/>
              <a:t> = I</a:t>
            </a:r>
            <a:r>
              <a:rPr lang="en-GB" sz="2000" baseline="30000" dirty="0"/>
              <a:t> </a:t>
            </a:r>
            <a:r>
              <a:rPr lang="en-GB" sz="2000" dirty="0"/>
              <a:t>R, V</a:t>
            </a:r>
            <a:r>
              <a:rPr lang="en-GB" sz="2000" baseline="-25000" dirty="0"/>
              <a:t>C</a:t>
            </a:r>
            <a:r>
              <a:rPr lang="en-GB" sz="2000" dirty="0"/>
              <a:t> = I</a:t>
            </a:r>
            <a:r>
              <a:rPr lang="en-GB" sz="2000" baseline="30000" dirty="0"/>
              <a:t> </a:t>
            </a: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and V</a:t>
            </a:r>
            <a:r>
              <a:rPr lang="en-GB" sz="2000" baseline="-25000" dirty="0"/>
              <a:t>L</a:t>
            </a:r>
            <a:r>
              <a:rPr lang="en-GB" sz="2000" dirty="0"/>
              <a:t> = I</a:t>
            </a:r>
            <a:r>
              <a:rPr lang="en-GB" sz="2000" baseline="30000" dirty="0"/>
              <a:t> </a:t>
            </a:r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, so: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Rearranging allows us to determine the </a:t>
            </a:r>
            <a:r>
              <a:rPr lang="en-GB" dirty="0" smtClean="0"/>
              <a:t>___________</a:t>
            </a:r>
            <a:r>
              <a:rPr lang="en-GB" sz="2000" dirty="0" smtClean="0"/>
              <a:t> </a:t>
            </a:r>
            <a:r>
              <a:rPr lang="en-GB" sz="2000" dirty="0"/>
              <a:t>of the current: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Here we have defined the </a:t>
            </a:r>
            <a:r>
              <a:rPr lang="en-GB" dirty="0" smtClean="0"/>
              <a:t>__________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grpSp>
        <p:nvGrpSpPr>
          <p:cNvPr id="169047" name="Group 87"/>
          <p:cNvGrpSpPr>
            <a:grpSpLocks/>
          </p:cNvGrpSpPr>
          <p:nvPr/>
        </p:nvGrpSpPr>
        <p:grpSpPr bwMode="auto">
          <a:xfrm>
            <a:off x="2778125" y="1604963"/>
            <a:ext cx="1900238" cy="1800225"/>
            <a:chOff x="1750" y="955"/>
            <a:chExt cx="1197" cy="1134"/>
          </a:xfrm>
        </p:grpSpPr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2348" y="955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 rot="5400000">
              <a:off x="2349" y="1361"/>
              <a:ext cx="0" cy="1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6" name="Text Box 16"/>
            <p:cNvSpPr txBox="1">
              <a:spLocks noChangeArrowheads="1"/>
            </p:cNvSpPr>
            <p:nvPr/>
          </p:nvSpPr>
          <p:spPr bwMode="auto">
            <a:xfrm>
              <a:off x="2488" y="1640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68977" name="Text Box 17"/>
            <p:cNvSpPr txBox="1">
              <a:spLocks noChangeArrowheads="1"/>
            </p:cNvSpPr>
            <p:nvPr/>
          </p:nvSpPr>
          <p:spPr bwMode="auto">
            <a:xfrm>
              <a:off x="1764" y="97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 flipH="1">
              <a:off x="2033" y="1126"/>
              <a:ext cx="2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0" name="Line 20"/>
            <p:cNvSpPr>
              <a:spLocks noChangeShapeType="1"/>
            </p:cNvSpPr>
            <p:nvPr/>
          </p:nvSpPr>
          <p:spPr bwMode="auto">
            <a:xfrm flipV="1">
              <a:off x="2384" y="1114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8" name="Line 68"/>
            <p:cNvSpPr>
              <a:spLocks noChangeShapeType="1"/>
            </p:cNvSpPr>
            <p:nvPr/>
          </p:nvSpPr>
          <p:spPr bwMode="auto">
            <a:xfrm flipH="1" flipV="1">
              <a:off x="2018" y="1111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9" name="Text Box 69"/>
            <p:cNvSpPr txBox="1">
              <a:spLocks noChangeArrowheads="1"/>
            </p:cNvSpPr>
            <p:nvPr/>
          </p:nvSpPr>
          <p:spPr bwMode="auto">
            <a:xfrm>
              <a:off x="2332" y="127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69030" name="Freeform 70"/>
            <p:cNvSpPr>
              <a:spLocks/>
            </p:cNvSpPr>
            <p:nvPr/>
          </p:nvSpPr>
          <p:spPr bwMode="auto">
            <a:xfrm>
              <a:off x="2270" y="1730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169032" name="Object 72"/>
          <p:cNvGraphicFramePr>
            <a:graphicFrameLocks noChangeAspect="1"/>
          </p:cNvGraphicFramePr>
          <p:nvPr/>
        </p:nvGraphicFramePr>
        <p:xfrm>
          <a:off x="2890838" y="3595688"/>
          <a:ext cx="1790700" cy="330200"/>
        </p:xfrm>
        <a:graphic>
          <a:graphicData uri="http://schemas.openxmlformats.org/presentationml/2006/ole">
            <p:oleObj spid="_x0000_s169032" name="Equation" r:id="rId4" imgW="1790640" imgH="330120" progId="Equation.DSMT4">
              <p:embed/>
            </p:oleObj>
          </a:graphicData>
        </a:graphic>
      </p:graphicFrame>
      <p:grpSp>
        <p:nvGrpSpPr>
          <p:cNvPr id="169042" name="Group 82"/>
          <p:cNvGrpSpPr>
            <a:grpSpLocks/>
          </p:cNvGrpSpPr>
          <p:nvPr/>
        </p:nvGrpSpPr>
        <p:grpSpPr bwMode="auto">
          <a:xfrm>
            <a:off x="866775" y="4675188"/>
            <a:ext cx="3349625" cy="1889125"/>
            <a:chOff x="514" y="2889"/>
            <a:chExt cx="2110" cy="1190"/>
          </a:xfrm>
        </p:grpSpPr>
        <p:sp>
          <p:nvSpPr>
            <p:cNvPr id="168982" name="Line 22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3" name="Line 23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84" name="Line 24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92" name="Text Box 32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68993" name="Text Box 33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69025" name="Line 65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27" name="Line 67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4" name="Text Box 74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69035" name="Line 75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6" name="Line 76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7" name="Freeform 77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38" name="Text Box 78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69039" name="Freeform 79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9040" name="Text Box 80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69043" name="Object 83"/>
          <p:cNvGraphicFramePr>
            <a:graphicFrameLocks noChangeAspect="1"/>
          </p:cNvGraphicFramePr>
          <p:nvPr/>
        </p:nvGraphicFramePr>
        <p:xfrm>
          <a:off x="5465763" y="2562225"/>
          <a:ext cx="2463800" cy="355600"/>
        </p:xfrm>
        <a:graphic>
          <a:graphicData uri="http://schemas.openxmlformats.org/presentationml/2006/ole">
            <p:oleObj spid="_x0000_s169043" name="Equation" r:id="rId5" imgW="2463480" imgH="355320" progId="Equation.DSMT4">
              <p:embed/>
            </p:oleObj>
          </a:graphicData>
        </a:graphic>
      </p:graphicFrame>
      <p:graphicFrame>
        <p:nvGraphicFramePr>
          <p:cNvPr id="169044" name="Object 84"/>
          <p:cNvGraphicFramePr>
            <a:graphicFrameLocks noChangeAspect="1"/>
          </p:cNvGraphicFramePr>
          <p:nvPr/>
        </p:nvGraphicFramePr>
        <p:xfrm>
          <a:off x="3276600" y="2070100"/>
          <a:ext cx="914400" cy="268288"/>
        </p:xfrm>
        <a:graphic>
          <a:graphicData uri="http://schemas.openxmlformats.org/presentationml/2006/ole">
            <p:oleObj spid="_x0000_s169044" name="Equation" r:id="rId6" imgW="914400" imgH="267840" progId="Equation.DSMT4">
              <p:embed/>
            </p:oleObj>
          </a:graphicData>
        </a:graphic>
      </p:graphicFrame>
      <p:graphicFrame>
        <p:nvGraphicFramePr>
          <p:cNvPr id="169045" name="Object 85"/>
          <p:cNvGraphicFramePr>
            <a:graphicFrameLocks noChangeAspect="1"/>
          </p:cNvGraphicFramePr>
          <p:nvPr/>
        </p:nvGraphicFramePr>
        <p:xfrm>
          <a:off x="5453063" y="3521075"/>
          <a:ext cx="2844800" cy="355600"/>
        </p:xfrm>
        <a:graphic>
          <a:graphicData uri="http://schemas.openxmlformats.org/presentationml/2006/ole">
            <p:oleObj spid="_x0000_s169045" name="Equation" r:id="rId7" imgW="2844720" imgH="355320" progId="Equation.DSMT4">
              <p:embed/>
            </p:oleObj>
          </a:graphicData>
        </a:graphic>
      </p:graphicFrame>
      <p:graphicFrame>
        <p:nvGraphicFramePr>
          <p:cNvPr id="169046" name="Object 86"/>
          <p:cNvGraphicFramePr>
            <a:graphicFrameLocks noChangeAspect="1"/>
          </p:cNvGraphicFramePr>
          <p:nvPr/>
        </p:nvGraphicFramePr>
        <p:xfrm>
          <a:off x="5464175" y="4432300"/>
          <a:ext cx="4292600" cy="762000"/>
        </p:xfrm>
        <a:graphic>
          <a:graphicData uri="http://schemas.openxmlformats.org/presentationml/2006/ole">
            <p:oleObj spid="_x0000_s169046" name="Equation" r:id="rId8" imgW="4292280" imgH="761760" progId="Equation.DSMT4">
              <p:embed/>
            </p:oleObj>
          </a:graphicData>
        </a:graphic>
      </p:graphicFrame>
      <p:graphicFrame>
        <p:nvGraphicFramePr>
          <p:cNvPr id="169048" name="Object 88"/>
          <p:cNvGraphicFramePr>
            <a:graphicFrameLocks noChangeAspect="1"/>
          </p:cNvGraphicFramePr>
          <p:nvPr/>
        </p:nvGraphicFramePr>
        <p:xfrm>
          <a:off x="5502275" y="5513388"/>
          <a:ext cx="4102100" cy="965200"/>
        </p:xfrm>
        <a:graphic>
          <a:graphicData uri="http://schemas.openxmlformats.org/presentationml/2006/ole">
            <p:oleObj spid="_x0000_s169048" name="Equation" r:id="rId9" imgW="4101840" imgH="965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Series LCR Circuit</a:t>
            </a:r>
          </a:p>
        </p:txBody>
      </p:sp>
      <p:sp>
        <p:nvSpPr>
          <p:cNvPr id="172055" name="Rectangle 2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What about the relative </a:t>
            </a:r>
            <a:r>
              <a:rPr lang="en-GB" dirty="0" smtClean="0"/>
              <a:t>________</a:t>
            </a:r>
            <a:r>
              <a:rPr lang="en-GB" sz="2000" dirty="0" smtClean="0"/>
              <a:t> </a:t>
            </a:r>
            <a:r>
              <a:rPr lang="en-GB" sz="2000" dirty="0"/>
              <a:t>of the current and the voltage? </a:t>
            </a:r>
          </a:p>
          <a:p>
            <a:r>
              <a:rPr lang="en-GB" sz="2000" dirty="0"/>
              <a:t>Look again at the LCR phasor diagram: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We see</a:t>
            </a:r>
          </a:p>
        </p:txBody>
      </p:sp>
      <p:sp>
        <p:nvSpPr>
          <p:cNvPr id="172056" name="Rectangle 2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Now look at some LCR circuits.</a:t>
            </a:r>
          </a:p>
          <a:p>
            <a:r>
              <a:rPr lang="en-GB" sz="2000"/>
              <a:t>All with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 = 325 V, f = 50 Hz:</a:t>
            </a:r>
          </a:p>
          <a:p>
            <a:r>
              <a:rPr lang="en-GB" sz="2000"/>
              <a:t>R = 3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, C = 100 mF, L = 10 mH so </a:t>
            </a:r>
            <a:br>
              <a:rPr lang="en-GB" sz="2000"/>
            </a:br>
            <a:r>
              <a:rPr lang="en-GB" sz="2000"/>
              <a:t>X</a:t>
            </a:r>
            <a:r>
              <a:rPr lang="en-GB" sz="2000" baseline="-25000"/>
              <a:t>C</a:t>
            </a:r>
            <a:r>
              <a:rPr lang="en-GB" sz="2000"/>
              <a:t> = 0.032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 and X</a:t>
            </a:r>
            <a:r>
              <a:rPr lang="en-GB" sz="2000" baseline="-25000"/>
              <a:t>L</a:t>
            </a:r>
            <a:r>
              <a:rPr lang="en-GB" sz="2000"/>
              <a:t> = 3.14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.</a:t>
            </a:r>
            <a:br>
              <a:rPr lang="en-GB" sz="2000"/>
            </a:br>
            <a:endParaRPr lang="en-GB" sz="2000"/>
          </a:p>
        </p:txBody>
      </p:sp>
      <p:grpSp>
        <p:nvGrpSpPr>
          <p:cNvPr id="172038" name="Group 6"/>
          <p:cNvGrpSpPr>
            <a:grpSpLocks/>
          </p:cNvGrpSpPr>
          <p:nvPr/>
        </p:nvGrpSpPr>
        <p:grpSpPr bwMode="auto">
          <a:xfrm>
            <a:off x="1011238" y="2630488"/>
            <a:ext cx="3349625" cy="1889125"/>
            <a:chOff x="514" y="2889"/>
            <a:chExt cx="2110" cy="1190"/>
          </a:xfrm>
        </p:grpSpPr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>
              <a:off x="1676" y="2921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 rot="5400000">
              <a:off x="1662" y="2969"/>
              <a:ext cx="0" cy="1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1" name="Line 9"/>
            <p:cNvSpPr>
              <a:spLocks noChangeShapeType="1"/>
            </p:cNvSpPr>
            <p:nvPr/>
          </p:nvSpPr>
          <p:spPr bwMode="auto">
            <a:xfrm flipV="1">
              <a:off x="1676" y="3257"/>
              <a:ext cx="242" cy="6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2" name="Text Box 10"/>
            <p:cNvSpPr txBox="1">
              <a:spLocks noChangeArrowheads="1"/>
            </p:cNvSpPr>
            <p:nvPr/>
          </p:nvSpPr>
          <p:spPr bwMode="auto">
            <a:xfrm>
              <a:off x="1875" y="3128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72043" name="Text Box 11"/>
            <p:cNvSpPr txBox="1">
              <a:spLocks noChangeArrowheads="1"/>
            </p:cNvSpPr>
            <p:nvPr/>
          </p:nvSpPr>
          <p:spPr bwMode="auto">
            <a:xfrm>
              <a:off x="514" y="3555"/>
              <a:ext cx="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r>
                <a:rPr lang="en-GB" baseline="30000"/>
                <a:t> </a:t>
              </a:r>
              <a:r>
                <a:rPr lang="en-GB">
                  <a:latin typeface="Symbol" pitchFamily="18" charset="2"/>
                </a:rPr>
                <a:t>-</a:t>
              </a:r>
              <a:r>
                <a:rPr lang="en-GB" baseline="30000"/>
                <a:t> </a:t>
              </a:r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 rot="16200000" flipV="1">
              <a:off x="1280" y="3541"/>
              <a:ext cx="207" cy="575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5" name="Line 13"/>
            <p:cNvSpPr>
              <a:spLocks noChangeShapeType="1"/>
            </p:cNvSpPr>
            <p:nvPr/>
          </p:nvSpPr>
          <p:spPr bwMode="auto">
            <a:xfrm flipH="1" flipV="1">
              <a:off x="1345" y="3070"/>
              <a:ext cx="330" cy="8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6" name="Text Box 14"/>
            <p:cNvSpPr txBox="1">
              <a:spLocks noChangeArrowheads="1"/>
            </p:cNvSpPr>
            <p:nvPr/>
          </p:nvSpPr>
          <p:spPr bwMode="auto">
            <a:xfrm>
              <a:off x="1061" y="2889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m</a:t>
              </a:r>
              <a:endParaRPr lang="en-GB"/>
            </a:p>
          </p:txBody>
        </p:sp>
        <p:sp>
          <p:nvSpPr>
            <p:cNvPr id="172047" name="Line 15"/>
            <p:cNvSpPr>
              <a:spLocks noChangeShapeType="1"/>
            </p:cNvSpPr>
            <p:nvPr/>
          </p:nvSpPr>
          <p:spPr bwMode="auto">
            <a:xfrm flipV="1">
              <a:off x="1108" y="3075"/>
              <a:ext cx="236" cy="6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8" name="Line 16"/>
            <p:cNvSpPr>
              <a:spLocks noChangeShapeType="1"/>
            </p:cNvSpPr>
            <p:nvPr/>
          </p:nvSpPr>
          <p:spPr bwMode="auto">
            <a:xfrm rot="16200000" flipV="1">
              <a:off x="1524" y="2885"/>
              <a:ext cx="207" cy="575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49" name="Freeform 17"/>
            <p:cNvSpPr>
              <a:spLocks/>
            </p:cNvSpPr>
            <p:nvPr/>
          </p:nvSpPr>
          <p:spPr bwMode="auto">
            <a:xfrm>
              <a:off x="1598" y="3706"/>
              <a:ext cx="256" cy="226"/>
            </a:xfrm>
            <a:custGeom>
              <a:avLst/>
              <a:gdLst/>
              <a:ahLst/>
              <a:cxnLst>
                <a:cxn ang="0">
                  <a:pos x="246" y="226"/>
                </a:cxn>
                <a:cxn ang="0">
                  <a:pos x="246" y="103"/>
                </a:cxn>
                <a:cxn ang="0">
                  <a:pos x="184" y="18"/>
                </a:cxn>
                <a:cxn ang="0">
                  <a:pos x="92" y="3"/>
                </a:cxn>
                <a:cxn ang="0">
                  <a:pos x="0" y="34"/>
                </a:cxn>
              </a:cxnLst>
              <a:rect l="0" t="0" r="r" b="b"/>
              <a:pathLst>
                <a:path w="256" h="226">
                  <a:moveTo>
                    <a:pt x="246" y="226"/>
                  </a:moveTo>
                  <a:cubicBezTo>
                    <a:pt x="251" y="182"/>
                    <a:pt x="256" y="138"/>
                    <a:pt x="246" y="103"/>
                  </a:cubicBezTo>
                  <a:cubicBezTo>
                    <a:pt x="236" y="68"/>
                    <a:pt x="210" y="35"/>
                    <a:pt x="184" y="18"/>
                  </a:cubicBezTo>
                  <a:cubicBezTo>
                    <a:pt x="158" y="1"/>
                    <a:pt x="123" y="0"/>
                    <a:pt x="92" y="3"/>
                  </a:cubicBezTo>
                  <a:cubicBezTo>
                    <a:pt x="61" y="6"/>
                    <a:pt x="30" y="20"/>
                    <a:pt x="0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1798" y="3689"/>
              <a:ext cx="3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 </a:t>
              </a:r>
              <a:endParaRPr lang="en-GB">
                <a:latin typeface="Symbol" pitchFamily="18" charset="2"/>
              </a:endParaRPr>
            </a:p>
          </p:txBody>
        </p:sp>
        <p:sp>
          <p:nvSpPr>
            <p:cNvPr id="172051" name="Freeform 19"/>
            <p:cNvSpPr>
              <a:spLocks/>
            </p:cNvSpPr>
            <p:nvPr/>
          </p:nvSpPr>
          <p:spPr bwMode="auto">
            <a:xfrm>
              <a:off x="1543" y="3535"/>
              <a:ext cx="254" cy="47"/>
            </a:xfrm>
            <a:custGeom>
              <a:avLst/>
              <a:gdLst/>
              <a:ahLst/>
              <a:cxnLst>
                <a:cxn ang="0">
                  <a:pos x="254" y="47"/>
                </a:cxn>
                <a:cxn ang="0">
                  <a:pos x="123" y="1"/>
                </a:cxn>
                <a:cxn ang="0">
                  <a:pos x="0" y="40"/>
                </a:cxn>
              </a:cxnLst>
              <a:rect l="0" t="0" r="r" b="b"/>
              <a:pathLst>
                <a:path w="254" h="47">
                  <a:moveTo>
                    <a:pt x="254" y="47"/>
                  </a:moveTo>
                  <a:cubicBezTo>
                    <a:pt x="209" y="24"/>
                    <a:pt x="165" y="2"/>
                    <a:pt x="123" y="1"/>
                  </a:cubicBezTo>
                  <a:cubicBezTo>
                    <a:pt x="81" y="0"/>
                    <a:pt x="40" y="20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2052" name="Text Box 20"/>
            <p:cNvSpPr txBox="1">
              <a:spLocks noChangeArrowheads="1"/>
            </p:cNvSpPr>
            <p:nvPr/>
          </p:nvSpPr>
          <p:spPr bwMode="auto">
            <a:xfrm>
              <a:off x="1539" y="330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2053" name="Object 21"/>
          <p:cNvGraphicFramePr>
            <a:graphicFrameLocks noChangeAspect="1"/>
          </p:cNvGraphicFramePr>
          <p:nvPr/>
        </p:nvGraphicFramePr>
        <p:xfrm>
          <a:off x="1724343" y="4611688"/>
          <a:ext cx="3086100" cy="2044700"/>
        </p:xfrm>
        <a:graphic>
          <a:graphicData uri="http://schemas.openxmlformats.org/presentationml/2006/ole">
            <p:oleObj spid="_x0000_s172053" name="Equation" r:id="rId4" imgW="3085920" imgH="2044440" progId="Equation.DSMT4">
              <p:embed/>
            </p:oleObj>
          </a:graphicData>
        </a:graphic>
      </p:graphicFrame>
      <p:grpSp>
        <p:nvGrpSpPr>
          <p:cNvPr id="172057" name="Group 25"/>
          <p:cNvGrpSpPr>
            <a:grpSpLocks/>
          </p:cNvGrpSpPr>
          <p:nvPr/>
        </p:nvGrpSpPr>
        <p:grpSpPr bwMode="auto">
          <a:xfrm>
            <a:off x="4906963" y="3114675"/>
            <a:ext cx="4470400" cy="3103563"/>
            <a:chOff x="221" y="1948"/>
            <a:chExt cx="2816" cy="1955"/>
          </a:xfrm>
        </p:grpSpPr>
        <p:graphicFrame>
          <p:nvGraphicFramePr>
            <p:cNvPr id="172058" name="Object 26"/>
            <p:cNvGraphicFramePr>
              <a:graphicFrameLocks noChangeAspect="1"/>
            </p:cNvGraphicFramePr>
            <p:nvPr/>
          </p:nvGraphicFramePr>
          <p:xfrm>
            <a:off x="226" y="1948"/>
            <a:ext cx="2811" cy="1955"/>
          </p:xfrm>
          <a:graphic>
            <a:graphicData uri="http://schemas.openxmlformats.org/presentationml/2006/ole">
              <p:oleObj spid="_x0000_s172058" name="Mathcad" r:id="rId5" imgW="3191040" imgH="2219400" progId="Mathcad">
                <p:embed/>
              </p:oleObj>
            </a:graphicData>
          </a:graphic>
        </p:graphicFrame>
        <p:grpSp>
          <p:nvGrpSpPr>
            <p:cNvPr id="172059" name="Group 27"/>
            <p:cNvGrpSpPr>
              <a:grpSpLocks/>
            </p:cNvGrpSpPr>
            <p:nvPr/>
          </p:nvGrpSpPr>
          <p:grpSpPr bwMode="auto">
            <a:xfrm>
              <a:off x="221" y="2912"/>
              <a:ext cx="2769" cy="981"/>
              <a:chOff x="221" y="2912"/>
              <a:chExt cx="2769" cy="981"/>
            </a:xfrm>
          </p:grpSpPr>
          <p:sp>
            <p:nvSpPr>
              <p:cNvPr id="172060" name="Text Box 28"/>
              <p:cNvSpPr txBox="1">
                <a:spLocks noChangeArrowheads="1"/>
              </p:cNvSpPr>
              <p:nvPr/>
            </p:nvSpPr>
            <p:spPr bwMode="auto">
              <a:xfrm>
                <a:off x="221" y="2912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(V)</a:t>
                </a:r>
              </a:p>
            </p:txBody>
          </p:sp>
          <p:sp>
            <p:nvSpPr>
              <p:cNvPr id="172061" name="Text Box 29"/>
              <p:cNvSpPr txBox="1">
                <a:spLocks noChangeArrowheads="1"/>
              </p:cNvSpPr>
              <p:nvPr/>
            </p:nvSpPr>
            <p:spPr bwMode="auto">
              <a:xfrm>
                <a:off x="2652" y="2913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(A)</a:t>
                </a:r>
              </a:p>
            </p:txBody>
          </p:sp>
          <p:sp>
            <p:nvSpPr>
              <p:cNvPr id="172062" name="Text Box 30"/>
              <p:cNvSpPr txBox="1">
                <a:spLocks noChangeArrowheads="1"/>
              </p:cNvSpPr>
              <p:nvPr/>
            </p:nvSpPr>
            <p:spPr bwMode="auto">
              <a:xfrm>
                <a:off x="1636" y="3643"/>
                <a:ext cx="28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(s)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LCR Circuit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R = 3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, C = 1 mF, L = 0.1 </a:t>
            </a:r>
            <a:r>
              <a:rPr lang="en-GB" sz="2000" dirty="0" err="1"/>
              <a:t>mH</a:t>
            </a:r>
            <a:r>
              <a:rPr lang="en-GB" sz="2000" dirty="0"/>
              <a:t> so </a:t>
            </a:r>
            <a:br>
              <a:rPr lang="en-GB" sz="2000" dirty="0"/>
            </a:b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= 3.18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and X</a:t>
            </a:r>
            <a:r>
              <a:rPr lang="en-GB" sz="2000" baseline="-25000" dirty="0"/>
              <a:t>L</a:t>
            </a:r>
            <a:r>
              <a:rPr lang="en-GB" sz="2000" dirty="0"/>
              <a:t> = 0.031 </a:t>
            </a:r>
            <a:r>
              <a:rPr lang="en-GB" sz="2000" dirty="0">
                <a:latin typeface="Symbol" pitchFamily="18" charset="2"/>
              </a:rPr>
              <a:t>W.</a:t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r>
              <a:rPr lang="en-GB" sz="2000" dirty="0">
                <a:latin typeface="Symbol" pitchFamily="18" charset="2"/>
              </a:rPr>
              <a:t/>
            </a:r>
            <a:br>
              <a:rPr lang="en-GB" sz="2000" dirty="0">
                <a:latin typeface="Symbol" pitchFamily="18" charset="2"/>
              </a:rPr>
            </a:br>
            <a:endParaRPr lang="en-GB" sz="2000" dirty="0">
              <a:latin typeface="Symbol" pitchFamily="18" charset="2"/>
            </a:endParaRPr>
          </a:p>
          <a:p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 &gt;</a:t>
            </a:r>
            <a:r>
              <a:rPr lang="en-GB" sz="2000" baseline="-25000" dirty="0"/>
              <a:t> </a:t>
            </a: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, more </a:t>
            </a:r>
            <a:r>
              <a:rPr lang="en-GB" dirty="0" smtClean="0"/>
              <a:t>_____________</a:t>
            </a:r>
            <a:r>
              <a:rPr lang="en-GB" sz="2000" dirty="0" smtClean="0"/>
              <a:t> </a:t>
            </a:r>
            <a:r>
              <a:rPr lang="en-GB" sz="2000" dirty="0"/>
              <a:t>than </a:t>
            </a:r>
            <a:r>
              <a:rPr lang="en-GB" dirty="0" smtClean="0"/>
              <a:t>_______________</a:t>
            </a:r>
            <a:r>
              <a:rPr lang="en-GB" sz="2000" dirty="0" smtClean="0"/>
              <a:t>,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+</a:t>
            </a:r>
            <a:r>
              <a:rPr lang="en-GB" sz="2000" dirty="0" err="1"/>
              <a:t>ive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lags v.</a:t>
            </a:r>
          </a:p>
          <a:p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&gt; X</a:t>
            </a:r>
            <a:r>
              <a:rPr lang="en-GB" sz="2000" baseline="-25000" dirty="0"/>
              <a:t>L</a:t>
            </a:r>
            <a:r>
              <a:rPr lang="en-GB" sz="2000" dirty="0"/>
              <a:t>, more capacitive than inductive,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–</a:t>
            </a:r>
            <a:r>
              <a:rPr lang="en-GB" sz="2000" dirty="0" err="1"/>
              <a:t>ive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dirty="0" smtClean="0"/>
              <a:t>________</a:t>
            </a:r>
            <a:r>
              <a:rPr lang="en-GB" sz="2000" dirty="0" smtClean="0"/>
              <a:t> </a:t>
            </a:r>
            <a:r>
              <a:rPr lang="en-GB" sz="2000" dirty="0"/>
              <a:t>v.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R = 3, C = 1 mF, L = 10 </a:t>
            </a:r>
            <a:r>
              <a:rPr lang="en-GB" sz="2000" dirty="0" err="1"/>
              <a:t>mH</a:t>
            </a:r>
            <a:r>
              <a:rPr lang="en-GB" sz="2000" dirty="0"/>
              <a:t> so </a:t>
            </a:r>
            <a:br>
              <a:rPr lang="en-GB" sz="2000" dirty="0"/>
            </a:br>
            <a:r>
              <a:rPr lang="en-GB" sz="2000" dirty="0"/>
              <a:t>X</a:t>
            </a:r>
            <a:r>
              <a:rPr lang="en-GB" sz="2000" baseline="-25000" dirty="0"/>
              <a:t>C</a:t>
            </a:r>
            <a:r>
              <a:rPr lang="en-GB" sz="2000" dirty="0"/>
              <a:t> = 3.18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and X</a:t>
            </a:r>
            <a:r>
              <a:rPr lang="en-GB" sz="2000" baseline="-25000" dirty="0"/>
              <a:t>L</a:t>
            </a:r>
            <a:r>
              <a:rPr lang="en-GB" sz="2000" dirty="0"/>
              <a:t> = 3.14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.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 </a:t>
            </a:r>
            <a:r>
              <a:rPr lang="en-GB" sz="2000" dirty="0">
                <a:cs typeface="Times New Roman" pitchFamily="18" charset="0"/>
              </a:rPr>
              <a:t>≈ X</a:t>
            </a:r>
            <a:r>
              <a:rPr lang="en-GB" sz="2000" baseline="-25000" dirty="0">
                <a:cs typeface="Times New Roman" pitchFamily="18" charset="0"/>
              </a:rPr>
              <a:t>C</a:t>
            </a:r>
            <a:r>
              <a:rPr lang="en-GB" sz="2000" dirty="0">
                <a:cs typeface="Times New Roman" pitchFamily="18" charset="0"/>
              </a:rPr>
              <a:t>.</a:t>
            </a:r>
          </a:p>
          <a:p>
            <a:r>
              <a:rPr lang="en-GB" sz="2000" dirty="0">
                <a:cs typeface="Times New Roman" pitchFamily="18" charset="0"/>
              </a:rPr>
              <a:t>Notice current large and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≈ 0.</a:t>
            </a:r>
            <a:endParaRPr lang="en-GB" sz="2000" dirty="0"/>
          </a:p>
        </p:txBody>
      </p:sp>
      <p:grpSp>
        <p:nvGrpSpPr>
          <p:cNvPr id="175190" name="Group 86"/>
          <p:cNvGrpSpPr>
            <a:grpSpLocks/>
          </p:cNvGrpSpPr>
          <p:nvPr/>
        </p:nvGrpSpPr>
        <p:grpSpPr bwMode="auto">
          <a:xfrm>
            <a:off x="187325" y="2160588"/>
            <a:ext cx="4465638" cy="3106737"/>
            <a:chOff x="118" y="1361"/>
            <a:chExt cx="2813" cy="1957"/>
          </a:xfrm>
        </p:grpSpPr>
        <p:grpSp>
          <p:nvGrpSpPr>
            <p:cNvPr id="175115" name="Group 11"/>
            <p:cNvGrpSpPr>
              <a:grpSpLocks/>
            </p:cNvGrpSpPr>
            <p:nvPr/>
          </p:nvGrpSpPr>
          <p:grpSpPr bwMode="auto">
            <a:xfrm>
              <a:off x="124" y="2336"/>
              <a:ext cx="2769" cy="981"/>
              <a:chOff x="221" y="2912"/>
              <a:chExt cx="2769" cy="981"/>
            </a:xfrm>
          </p:grpSpPr>
          <p:sp>
            <p:nvSpPr>
              <p:cNvPr id="175116" name="Text Box 12"/>
              <p:cNvSpPr txBox="1">
                <a:spLocks noChangeArrowheads="1"/>
              </p:cNvSpPr>
              <p:nvPr/>
            </p:nvSpPr>
            <p:spPr bwMode="auto">
              <a:xfrm>
                <a:off x="221" y="2912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(V)</a:t>
                </a:r>
              </a:p>
            </p:txBody>
          </p:sp>
          <p:sp>
            <p:nvSpPr>
              <p:cNvPr id="175117" name="Text Box 13"/>
              <p:cNvSpPr txBox="1">
                <a:spLocks noChangeArrowheads="1"/>
              </p:cNvSpPr>
              <p:nvPr/>
            </p:nvSpPr>
            <p:spPr bwMode="auto">
              <a:xfrm>
                <a:off x="2652" y="2913"/>
                <a:ext cx="33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(A)</a:t>
                </a:r>
              </a:p>
            </p:txBody>
          </p:sp>
          <p:sp>
            <p:nvSpPr>
              <p:cNvPr id="175118" name="Text Box 14"/>
              <p:cNvSpPr txBox="1">
                <a:spLocks noChangeArrowheads="1"/>
              </p:cNvSpPr>
              <p:nvPr/>
            </p:nvSpPr>
            <p:spPr bwMode="auto">
              <a:xfrm>
                <a:off x="1636" y="3643"/>
                <a:ext cx="28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(s)</a:t>
                </a:r>
              </a:p>
            </p:txBody>
          </p:sp>
        </p:grpSp>
        <p:grpSp>
          <p:nvGrpSpPr>
            <p:cNvPr id="175125" name="Group 21"/>
            <p:cNvGrpSpPr>
              <a:grpSpLocks noChangeAspect="1"/>
            </p:cNvGrpSpPr>
            <p:nvPr/>
          </p:nvGrpSpPr>
          <p:grpSpPr bwMode="auto">
            <a:xfrm>
              <a:off x="118" y="1361"/>
              <a:ext cx="2813" cy="1957"/>
              <a:chOff x="118" y="1361"/>
              <a:chExt cx="2813" cy="1957"/>
            </a:xfrm>
          </p:grpSpPr>
          <p:sp>
            <p:nvSpPr>
              <p:cNvPr id="175124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118" y="1361"/>
                <a:ext cx="2813" cy="19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6" name="Line 22"/>
              <p:cNvSpPr>
                <a:spLocks noChangeShapeType="1"/>
              </p:cNvSpPr>
              <p:nvPr/>
            </p:nvSpPr>
            <p:spPr bwMode="auto">
              <a:xfrm>
                <a:off x="655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7" name="Line 23"/>
              <p:cNvSpPr>
                <a:spLocks noChangeShapeType="1"/>
              </p:cNvSpPr>
              <p:nvPr/>
            </p:nvSpPr>
            <p:spPr bwMode="auto">
              <a:xfrm>
                <a:off x="1226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8" name="Line 24"/>
              <p:cNvSpPr>
                <a:spLocks noChangeShapeType="1"/>
              </p:cNvSpPr>
              <p:nvPr/>
            </p:nvSpPr>
            <p:spPr bwMode="auto">
              <a:xfrm>
                <a:off x="1797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29" name="Line 25"/>
              <p:cNvSpPr>
                <a:spLocks noChangeShapeType="1"/>
              </p:cNvSpPr>
              <p:nvPr/>
            </p:nvSpPr>
            <p:spPr bwMode="auto">
              <a:xfrm>
                <a:off x="2377" y="1529"/>
                <a:ext cx="1" cy="141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0" name="Line 26"/>
              <p:cNvSpPr>
                <a:spLocks noChangeShapeType="1"/>
              </p:cNvSpPr>
              <p:nvPr/>
            </p:nvSpPr>
            <p:spPr bwMode="auto">
              <a:xfrm>
                <a:off x="655" y="2940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1" name="Line 27"/>
              <p:cNvSpPr>
                <a:spLocks noChangeShapeType="1"/>
              </p:cNvSpPr>
              <p:nvPr/>
            </p:nvSpPr>
            <p:spPr bwMode="auto">
              <a:xfrm>
                <a:off x="655" y="2587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2" name="Line 28"/>
              <p:cNvSpPr>
                <a:spLocks noChangeShapeType="1"/>
              </p:cNvSpPr>
              <p:nvPr/>
            </p:nvSpPr>
            <p:spPr bwMode="auto">
              <a:xfrm>
                <a:off x="655" y="2235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3" name="Line 29"/>
              <p:cNvSpPr>
                <a:spLocks noChangeShapeType="1"/>
              </p:cNvSpPr>
              <p:nvPr/>
            </p:nvSpPr>
            <p:spPr bwMode="auto">
              <a:xfrm>
                <a:off x="655" y="1882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4" name="Line 30"/>
              <p:cNvSpPr>
                <a:spLocks noChangeShapeType="1"/>
              </p:cNvSpPr>
              <p:nvPr/>
            </p:nvSpPr>
            <p:spPr bwMode="auto">
              <a:xfrm>
                <a:off x="655" y="1529"/>
                <a:ext cx="1722" cy="1"/>
              </a:xfrm>
              <a:prstGeom prst="line">
                <a:avLst/>
              </a:prstGeom>
              <a:noFill/>
              <a:ln w="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5" name="Line 31"/>
              <p:cNvSpPr>
                <a:spLocks noChangeShapeType="1"/>
              </p:cNvSpPr>
              <p:nvPr/>
            </p:nvSpPr>
            <p:spPr bwMode="auto">
              <a:xfrm>
                <a:off x="2310" y="2873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6" name="Line 32"/>
              <p:cNvSpPr>
                <a:spLocks noChangeShapeType="1"/>
              </p:cNvSpPr>
              <p:nvPr/>
            </p:nvSpPr>
            <p:spPr bwMode="auto">
              <a:xfrm>
                <a:off x="2310" y="2226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7" name="Line 33"/>
              <p:cNvSpPr>
                <a:spLocks noChangeShapeType="1"/>
              </p:cNvSpPr>
              <p:nvPr/>
            </p:nvSpPr>
            <p:spPr bwMode="auto">
              <a:xfrm>
                <a:off x="2310" y="1588"/>
                <a:ext cx="6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38" name="Rectangle 34"/>
              <p:cNvSpPr>
                <a:spLocks noChangeArrowheads="1"/>
              </p:cNvSpPr>
              <p:nvPr/>
            </p:nvSpPr>
            <p:spPr bwMode="auto">
              <a:xfrm>
                <a:off x="647" y="2973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39" name="Rectangle 35"/>
              <p:cNvSpPr>
                <a:spLocks noChangeArrowheads="1"/>
              </p:cNvSpPr>
              <p:nvPr/>
            </p:nvSpPr>
            <p:spPr bwMode="auto">
              <a:xfrm>
                <a:off x="1159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0.02</a:t>
                </a:r>
                <a:endParaRPr lang="en-GB"/>
              </a:p>
            </p:txBody>
          </p:sp>
          <p:sp>
            <p:nvSpPr>
              <p:cNvPr id="175140" name="Rectangle 36"/>
              <p:cNvSpPr>
                <a:spLocks noChangeArrowheads="1"/>
              </p:cNvSpPr>
              <p:nvPr/>
            </p:nvSpPr>
            <p:spPr bwMode="auto">
              <a:xfrm>
                <a:off x="1730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0.04</a:t>
                </a:r>
                <a:endParaRPr lang="en-GB"/>
              </a:p>
            </p:txBody>
          </p:sp>
          <p:sp>
            <p:nvSpPr>
              <p:cNvPr id="175141" name="Rectangle 37"/>
              <p:cNvSpPr>
                <a:spLocks noChangeArrowheads="1"/>
              </p:cNvSpPr>
              <p:nvPr/>
            </p:nvSpPr>
            <p:spPr bwMode="auto">
              <a:xfrm>
                <a:off x="2310" y="2973"/>
                <a:ext cx="218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0.06</a:t>
                </a:r>
                <a:endParaRPr lang="en-GB"/>
              </a:p>
            </p:txBody>
          </p:sp>
          <p:sp>
            <p:nvSpPr>
              <p:cNvPr id="175142" name="Line 38"/>
              <p:cNvSpPr>
                <a:spLocks noChangeShapeType="1"/>
              </p:cNvSpPr>
              <p:nvPr/>
            </p:nvSpPr>
            <p:spPr bwMode="auto">
              <a:xfrm>
                <a:off x="429" y="2940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43" name="Rectangle 39"/>
              <p:cNvSpPr>
                <a:spLocks noChangeArrowheads="1"/>
              </p:cNvSpPr>
              <p:nvPr/>
            </p:nvSpPr>
            <p:spPr bwMode="auto">
              <a:xfrm>
                <a:off x="479" y="2889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400</a:t>
                </a:r>
                <a:endParaRPr lang="en-GB"/>
              </a:p>
            </p:txBody>
          </p:sp>
          <p:sp>
            <p:nvSpPr>
              <p:cNvPr id="175144" name="Line 40"/>
              <p:cNvSpPr>
                <a:spLocks noChangeShapeType="1"/>
              </p:cNvSpPr>
              <p:nvPr/>
            </p:nvSpPr>
            <p:spPr bwMode="auto">
              <a:xfrm>
                <a:off x="429" y="2587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45" name="Rectangle 41"/>
              <p:cNvSpPr>
                <a:spLocks noChangeArrowheads="1"/>
              </p:cNvSpPr>
              <p:nvPr/>
            </p:nvSpPr>
            <p:spPr bwMode="auto">
              <a:xfrm>
                <a:off x="479" y="2537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46" name="Rectangle 42"/>
              <p:cNvSpPr>
                <a:spLocks noChangeArrowheads="1"/>
              </p:cNvSpPr>
              <p:nvPr/>
            </p:nvSpPr>
            <p:spPr bwMode="auto">
              <a:xfrm>
                <a:off x="588" y="2184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47" name="Rectangle 43"/>
              <p:cNvSpPr>
                <a:spLocks noChangeArrowheads="1"/>
              </p:cNvSpPr>
              <p:nvPr/>
            </p:nvSpPr>
            <p:spPr bwMode="auto">
              <a:xfrm>
                <a:off x="487" y="1831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48" name="Rectangle 44"/>
              <p:cNvSpPr>
                <a:spLocks noChangeArrowheads="1"/>
              </p:cNvSpPr>
              <p:nvPr/>
            </p:nvSpPr>
            <p:spPr bwMode="auto">
              <a:xfrm>
                <a:off x="487" y="1478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400</a:t>
                </a:r>
                <a:endParaRPr lang="en-GB"/>
              </a:p>
            </p:txBody>
          </p:sp>
          <p:sp>
            <p:nvSpPr>
              <p:cNvPr id="175149" name="Line 45"/>
              <p:cNvSpPr>
                <a:spLocks noChangeShapeType="1"/>
              </p:cNvSpPr>
              <p:nvPr/>
            </p:nvSpPr>
            <p:spPr bwMode="auto">
              <a:xfrm>
                <a:off x="2394" y="2873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0" name="Rectangle 46"/>
              <p:cNvSpPr>
                <a:spLocks noChangeArrowheads="1"/>
              </p:cNvSpPr>
              <p:nvPr/>
            </p:nvSpPr>
            <p:spPr bwMode="auto">
              <a:xfrm>
                <a:off x="2444" y="2822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51" name="Rectangle 47"/>
              <p:cNvSpPr>
                <a:spLocks noChangeArrowheads="1"/>
              </p:cNvSpPr>
              <p:nvPr/>
            </p:nvSpPr>
            <p:spPr bwMode="auto">
              <a:xfrm>
                <a:off x="2394" y="2176"/>
                <a:ext cx="92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75152" name="Rectangle 48"/>
              <p:cNvSpPr>
                <a:spLocks noChangeArrowheads="1"/>
              </p:cNvSpPr>
              <p:nvPr/>
            </p:nvSpPr>
            <p:spPr bwMode="auto">
              <a:xfrm>
                <a:off x="2394" y="1537"/>
                <a:ext cx="193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200</a:t>
                </a:r>
                <a:endParaRPr lang="en-GB"/>
              </a:p>
            </p:txBody>
          </p:sp>
          <p:sp>
            <p:nvSpPr>
              <p:cNvPr id="175153" name="Rectangle 49"/>
              <p:cNvSpPr>
                <a:spLocks noChangeArrowheads="1"/>
              </p:cNvSpPr>
              <p:nvPr/>
            </p:nvSpPr>
            <p:spPr bwMode="auto">
              <a:xfrm>
                <a:off x="655" y="1529"/>
                <a:ext cx="1722" cy="141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4" name="Freeform 50"/>
              <p:cNvSpPr>
                <a:spLocks/>
              </p:cNvSpPr>
              <p:nvPr/>
            </p:nvSpPr>
            <p:spPr bwMode="auto">
              <a:xfrm>
                <a:off x="655" y="1655"/>
                <a:ext cx="1722" cy="1151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6" y="32"/>
                  </a:cxn>
                  <a:cxn ang="0">
                    <a:pos x="9" y="16"/>
                  </a:cxn>
                  <a:cxn ang="0">
                    <a:pos x="12" y="5"/>
                  </a:cxn>
                  <a:cxn ang="0">
                    <a:pos x="17" y="0"/>
                  </a:cxn>
                  <a:cxn ang="0">
                    <a:pos x="21" y="5"/>
                  </a:cxn>
                  <a:cxn ang="0">
                    <a:pos x="24" y="16"/>
                  </a:cxn>
                  <a:cxn ang="0">
                    <a:pos x="28" y="32"/>
                  </a:cxn>
                  <a:cxn ang="0">
                    <a:pos x="31" y="52"/>
                  </a:cxn>
                  <a:cxn ang="0">
                    <a:pos x="34" y="73"/>
                  </a:cxn>
                  <a:cxn ang="0">
                    <a:pos x="38" y="94"/>
                  </a:cxn>
                  <a:cxn ang="0">
                    <a:pos x="41" y="112"/>
                  </a:cxn>
                  <a:cxn ang="0">
                    <a:pos x="45" y="126"/>
                  </a:cxn>
                  <a:cxn ang="0">
                    <a:pos x="48" y="135"/>
                  </a:cxn>
                  <a:cxn ang="0">
                    <a:pos x="53" y="136"/>
                  </a:cxn>
                  <a:cxn ang="0">
                    <a:pos x="56" y="128"/>
                  </a:cxn>
                  <a:cxn ang="0">
                    <a:pos x="60" y="115"/>
                  </a:cxn>
                  <a:cxn ang="0">
                    <a:pos x="63" y="98"/>
                  </a:cxn>
                  <a:cxn ang="0">
                    <a:pos x="66" y="77"/>
                  </a:cxn>
                  <a:cxn ang="0">
                    <a:pos x="70" y="56"/>
                  </a:cxn>
                  <a:cxn ang="0">
                    <a:pos x="73" y="36"/>
                  </a:cxn>
                  <a:cxn ang="0">
                    <a:pos x="77" y="19"/>
                  </a:cxn>
                  <a:cxn ang="0">
                    <a:pos x="80" y="7"/>
                  </a:cxn>
                  <a:cxn ang="0">
                    <a:pos x="84" y="1"/>
                  </a:cxn>
                  <a:cxn ang="0">
                    <a:pos x="87" y="1"/>
                  </a:cxn>
                  <a:cxn ang="0">
                    <a:pos x="90" y="9"/>
                  </a:cxn>
                  <a:cxn ang="0">
                    <a:pos x="94" y="22"/>
                  </a:cxn>
                  <a:cxn ang="0">
                    <a:pos x="97" y="39"/>
                  </a:cxn>
                  <a:cxn ang="0">
                    <a:pos x="101" y="60"/>
                  </a:cxn>
                  <a:cxn ang="0">
                    <a:pos x="104" y="81"/>
                  </a:cxn>
                  <a:cxn ang="0">
                    <a:pos x="107" y="101"/>
                  </a:cxn>
                  <a:cxn ang="0">
                    <a:pos x="111" y="118"/>
                  </a:cxn>
                  <a:cxn ang="0">
                    <a:pos x="114" y="130"/>
                  </a:cxn>
                  <a:cxn ang="0">
                    <a:pos x="118" y="136"/>
                  </a:cxn>
                  <a:cxn ang="0">
                    <a:pos x="121" y="136"/>
                  </a:cxn>
                  <a:cxn ang="0">
                    <a:pos x="125" y="128"/>
                  </a:cxn>
                  <a:cxn ang="0">
                    <a:pos x="128" y="115"/>
                  </a:cxn>
                  <a:cxn ang="0">
                    <a:pos x="131" y="98"/>
                  </a:cxn>
                  <a:cxn ang="0">
                    <a:pos x="135" y="77"/>
                  </a:cxn>
                  <a:cxn ang="0">
                    <a:pos x="138" y="56"/>
                  </a:cxn>
                  <a:cxn ang="0">
                    <a:pos x="142" y="36"/>
                  </a:cxn>
                  <a:cxn ang="0">
                    <a:pos x="145" y="19"/>
                  </a:cxn>
                  <a:cxn ang="0">
                    <a:pos x="148" y="7"/>
                  </a:cxn>
                  <a:cxn ang="0">
                    <a:pos x="152" y="1"/>
                  </a:cxn>
                  <a:cxn ang="0">
                    <a:pos x="157" y="4"/>
                  </a:cxn>
                  <a:cxn ang="0">
                    <a:pos x="160" y="13"/>
                  </a:cxn>
                  <a:cxn ang="0">
                    <a:pos x="163" y="28"/>
                  </a:cxn>
                  <a:cxn ang="0">
                    <a:pos x="167" y="47"/>
                  </a:cxn>
                  <a:cxn ang="0">
                    <a:pos x="170" y="69"/>
                  </a:cxn>
                  <a:cxn ang="0">
                    <a:pos x="174" y="90"/>
                  </a:cxn>
                  <a:cxn ang="0">
                    <a:pos x="177" y="109"/>
                  </a:cxn>
                  <a:cxn ang="0">
                    <a:pos x="181" y="124"/>
                  </a:cxn>
                  <a:cxn ang="0">
                    <a:pos x="184" y="133"/>
                  </a:cxn>
                  <a:cxn ang="0">
                    <a:pos x="188" y="137"/>
                  </a:cxn>
                  <a:cxn ang="0">
                    <a:pos x="192" y="130"/>
                  </a:cxn>
                  <a:cxn ang="0">
                    <a:pos x="196" y="118"/>
                  </a:cxn>
                  <a:cxn ang="0">
                    <a:pos x="199" y="101"/>
                  </a:cxn>
                  <a:cxn ang="0">
                    <a:pos x="202" y="81"/>
                  </a:cxn>
                </a:cxnLst>
                <a:rect l="0" t="0" r="r" b="b"/>
                <a:pathLst>
                  <a:path w="205" h="137">
                    <a:moveTo>
                      <a:pt x="0" y="69"/>
                    </a:moveTo>
                    <a:lnTo>
                      <a:pt x="0" y="64"/>
                    </a:lnTo>
                    <a:lnTo>
                      <a:pt x="1" y="60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3" y="47"/>
                    </a:lnTo>
                    <a:lnTo>
                      <a:pt x="4" y="43"/>
                    </a:lnTo>
                    <a:lnTo>
                      <a:pt x="4" y="39"/>
                    </a:lnTo>
                    <a:lnTo>
                      <a:pt x="5" y="36"/>
                    </a:lnTo>
                    <a:lnTo>
                      <a:pt x="6" y="32"/>
                    </a:lnTo>
                    <a:lnTo>
                      <a:pt x="6" y="28"/>
                    </a:lnTo>
                    <a:lnTo>
                      <a:pt x="7" y="25"/>
                    </a:lnTo>
                    <a:lnTo>
                      <a:pt x="8" y="22"/>
                    </a:lnTo>
                    <a:lnTo>
                      <a:pt x="8" y="19"/>
                    </a:lnTo>
                    <a:lnTo>
                      <a:pt x="9" y="16"/>
                    </a:lnTo>
                    <a:lnTo>
                      <a:pt x="10" y="13"/>
                    </a:lnTo>
                    <a:lnTo>
                      <a:pt x="10" y="11"/>
                    </a:lnTo>
                    <a:lnTo>
                      <a:pt x="11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20" y="4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2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4" y="16"/>
                    </a:lnTo>
                    <a:lnTo>
                      <a:pt x="25" y="19"/>
                    </a:lnTo>
                    <a:lnTo>
                      <a:pt x="25" y="22"/>
                    </a:lnTo>
                    <a:lnTo>
                      <a:pt x="26" y="25"/>
                    </a:lnTo>
                    <a:lnTo>
                      <a:pt x="27" y="28"/>
                    </a:lnTo>
                    <a:lnTo>
                      <a:pt x="28" y="32"/>
                    </a:lnTo>
                    <a:lnTo>
                      <a:pt x="28" y="36"/>
                    </a:lnTo>
                    <a:lnTo>
                      <a:pt x="29" y="39"/>
                    </a:lnTo>
                    <a:lnTo>
                      <a:pt x="30" y="43"/>
                    </a:lnTo>
                    <a:lnTo>
                      <a:pt x="30" y="47"/>
                    </a:lnTo>
                    <a:lnTo>
                      <a:pt x="31" y="52"/>
                    </a:lnTo>
                    <a:lnTo>
                      <a:pt x="32" y="56"/>
                    </a:lnTo>
                    <a:lnTo>
                      <a:pt x="32" y="60"/>
                    </a:lnTo>
                    <a:lnTo>
                      <a:pt x="33" y="64"/>
                    </a:lnTo>
                    <a:lnTo>
                      <a:pt x="34" y="69"/>
                    </a:lnTo>
                    <a:lnTo>
                      <a:pt x="34" y="73"/>
                    </a:lnTo>
                    <a:lnTo>
                      <a:pt x="35" y="77"/>
                    </a:lnTo>
                    <a:lnTo>
                      <a:pt x="36" y="81"/>
                    </a:lnTo>
                    <a:lnTo>
                      <a:pt x="36" y="85"/>
                    </a:lnTo>
                    <a:lnTo>
                      <a:pt x="37" y="90"/>
                    </a:lnTo>
                    <a:lnTo>
                      <a:pt x="38" y="94"/>
                    </a:lnTo>
                    <a:lnTo>
                      <a:pt x="38" y="98"/>
                    </a:lnTo>
                    <a:lnTo>
                      <a:pt x="39" y="101"/>
                    </a:lnTo>
                    <a:lnTo>
                      <a:pt x="40" y="105"/>
                    </a:lnTo>
                    <a:lnTo>
                      <a:pt x="40" y="109"/>
                    </a:lnTo>
                    <a:lnTo>
                      <a:pt x="41" y="112"/>
                    </a:lnTo>
                    <a:lnTo>
                      <a:pt x="42" y="115"/>
                    </a:lnTo>
                    <a:lnTo>
                      <a:pt x="43" y="118"/>
                    </a:lnTo>
                    <a:lnTo>
                      <a:pt x="43" y="121"/>
                    </a:lnTo>
                    <a:lnTo>
                      <a:pt x="44" y="124"/>
                    </a:lnTo>
                    <a:lnTo>
                      <a:pt x="45" y="126"/>
                    </a:lnTo>
                    <a:lnTo>
                      <a:pt x="45" y="128"/>
                    </a:lnTo>
                    <a:lnTo>
                      <a:pt x="46" y="130"/>
                    </a:lnTo>
                    <a:lnTo>
                      <a:pt x="47" y="132"/>
                    </a:lnTo>
                    <a:lnTo>
                      <a:pt x="47" y="133"/>
                    </a:lnTo>
                    <a:lnTo>
                      <a:pt x="48" y="135"/>
                    </a:lnTo>
                    <a:lnTo>
                      <a:pt x="49" y="136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2" y="136"/>
                    </a:lnTo>
                    <a:lnTo>
                      <a:pt x="53" y="136"/>
                    </a:lnTo>
                    <a:lnTo>
                      <a:pt x="53" y="135"/>
                    </a:lnTo>
                    <a:lnTo>
                      <a:pt x="54" y="133"/>
                    </a:lnTo>
                    <a:lnTo>
                      <a:pt x="55" y="132"/>
                    </a:lnTo>
                    <a:lnTo>
                      <a:pt x="56" y="130"/>
                    </a:lnTo>
                    <a:lnTo>
                      <a:pt x="56" y="128"/>
                    </a:lnTo>
                    <a:lnTo>
                      <a:pt x="57" y="126"/>
                    </a:lnTo>
                    <a:lnTo>
                      <a:pt x="58" y="124"/>
                    </a:lnTo>
                    <a:lnTo>
                      <a:pt x="58" y="121"/>
                    </a:lnTo>
                    <a:lnTo>
                      <a:pt x="59" y="118"/>
                    </a:lnTo>
                    <a:lnTo>
                      <a:pt x="60" y="115"/>
                    </a:lnTo>
                    <a:lnTo>
                      <a:pt x="60" y="112"/>
                    </a:lnTo>
                    <a:lnTo>
                      <a:pt x="61" y="109"/>
                    </a:lnTo>
                    <a:lnTo>
                      <a:pt x="62" y="105"/>
                    </a:lnTo>
                    <a:lnTo>
                      <a:pt x="62" y="101"/>
                    </a:lnTo>
                    <a:lnTo>
                      <a:pt x="63" y="98"/>
                    </a:lnTo>
                    <a:lnTo>
                      <a:pt x="64" y="94"/>
                    </a:lnTo>
                    <a:lnTo>
                      <a:pt x="64" y="90"/>
                    </a:lnTo>
                    <a:lnTo>
                      <a:pt x="65" y="85"/>
                    </a:lnTo>
                    <a:lnTo>
                      <a:pt x="66" y="81"/>
                    </a:lnTo>
                    <a:lnTo>
                      <a:pt x="66" y="77"/>
                    </a:lnTo>
                    <a:lnTo>
                      <a:pt x="67" y="73"/>
                    </a:lnTo>
                    <a:lnTo>
                      <a:pt x="68" y="69"/>
                    </a:lnTo>
                    <a:lnTo>
                      <a:pt x="69" y="64"/>
                    </a:lnTo>
                    <a:lnTo>
                      <a:pt x="69" y="60"/>
                    </a:lnTo>
                    <a:lnTo>
                      <a:pt x="70" y="56"/>
                    </a:lnTo>
                    <a:lnTo>
                      <a:pt x="71" y="52"/>
                    </a:lnTo>
                    <a:lnTo>
                      <a:pt x="71" y="47"/>
                    </a:lnTo>
                    <a:lnTo>
                      <a:pt x="72" y="43"/>
                    </a:lnTo>
                    <a:lnTo>
                      <a:pt x="73" y="39"/>
                    </a:lnTo>
                    <a:lnTo>
                      <a:pt x="73" y="36"/>
                    </a:lnTo>
                    <a:lnTo>
                      <a:pt x="74" y="32"/>
                    </a:lnTo>
                    <a:lnTo>
                      <a:pt x="75" y="28"/>
                    </a:lnTo>
                    <a:lnTo>
                      <a:pt x="75" y="25"/>
                    </a:lnTo>
                    <a:lnTo>
                      <a:pt x="76" y="22"/>
                    </a:lnTo>
                    <a:lnTo>
                      <a:pt x="77" y="19"/>
                    </a:lnTo>
                    <a:lnTo>
                      <a:pt x="77" y="16"/>
                    </a:lnTo>
                    <a:lnTo>
                      <a:pt x="78" y="13"/>
                    </a:lnTo>
                    <a:lnTo>
                      <a:pt x="79" y="11"/>
                    </a:lnTo>
                    <a:lnTo>
                      <a:pt x="79" y="9"/>
                    </a:lnTo>
                    <a:lnTo>
                      <a:pt x="80" y="7"/>
                    </a:lnTo>
                    <a:lnTo>
                      <a:pt x="81" y="5"/>
                    </a:lnTo>
                    <a:lnTo>
                      <a:pt x="81" y="4"/>
                    </a:lnTo>
                    <a:lnTo>
                      <a:pt x="82" y="2"/>
                    </a:lnTo>
                    <a:lnTo>
                      <a:pt x="83" y="1"/>
                    </a:lnTo>
                    <a:lnTo>
                      <a:pt x="84" y="1"/>
                    </a:lnTo>
                    <a:lnTo>
                      <a:pt x="84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6" y="1"/>
                    </a:lnTo>
                    <a:lnTo>
                      <a:pt x="87" y="1"/>
                    </a:lnTo>
                    <a:lnTo>
                      <a:pt x="88" y="2"/>
                    </a:lnTo>
                    <a:lnTo>
                      <a:pt x="88" y="4"/>
                    </a:lnTo>
                    <a:lnTo>
                      <a:pt x="89" y="5"/>
                    </a:lnTo>
                    <a:lnTo>
                      <a:pt x="90" y="7"/>
                    </a:lnTo>
                    <a:lnTo>
                      <a:pt x="90" y="9"/>
                    </a:lnTo>
                    <a:lnTo>
                      <a:pt x="91" y="11"/>
                    </a:lnTo>
                    <a:lnTo>
                      <a:pt x="92" y="13"/>
                    </a:lnTo>
                    <a:lnTo>
                      <a:pt x="92" y="16"/>
                    </a:lnTo>
                    <a:lnTo>
                      <a:pt x="93" y="19"/>
                    </a:lnTo>
                    <a:lnTo>
                      <a:pt x="94" y="22"/>
                    </a:lnTo>
                    <a:lnTo>
                      <a:pt x="94" y="25"/>
                    </a:lnTo>
                    <a:lnTo>
                      <a:pt x="95" y="28"/>
                    </a:lnTo>
                    <a:lnTo>
                      <a:pt x="96" y="32"/>
                    </a:lnTo>
                    <a:lnTo>
                      <a:pt x="97" y="36"/>
                    </a:lnTo>
                    <a:lnTo>
                      <a:pt x="97" y="39"/>
                    </a:lnTo>
                    <a:lnTo>
                      <a:pt x="98" y="43"/>
                    </a:lnTo>
                    <a:lnTo>
                      <a:pt x="99" y="47"/>
                    </a:lnTo>
                    <a:lnTo>
                      <a:pt x="99" y="52"/>
                    </a:lnTo>
                    <a:lnTo>
                      <a:pt x="100" y="56"/>
                    </a:lnTo>
                    <a:lnTo>
                      <a:pt x="101" y="60"/>
                    </a:lnTo>
                    <a:lnTo>
                      <a:pt x="101" y="64"/>
                    </a:lnTo>
                    <a:lnTo>
                      <a:pt x="102" y="69"/>
                    </a:lnTo>
                    <a:lnTo>
                      <a:pt x="103" y="73"/>
                    </a:lnTo>
                    <a:lnTo>
                      <a:pt x="103" y="77"/>
                    </a:lnTo>
                    <a:lnTo>
                      <a:pt x="104" y="81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6" y="94"/>
                    </a:lnTo>
                    <a:lnTo>
                      <a:pt x="107" y="98"/>
                    </a:lnTo>
                    <a:lnTo>
                      <a:pt x="107" y="101"/>
                    </a:lnTo>
                    <a:lnTo>
                      <a:pt x="108" y="105"/>
                    </a:lnTo>
                    <a:lnTo>
                      <a:pt x="109" y="109"/>
                    </a:lnTo>
                    <a:lnTo>
                      <a:pt x="110" y="112"/>
                    </a:lnTo>
                    <a:lnTo>
                      <a:pt x="110" y="115"/>
                    </a:lnTo>
                    <a:lnTo>
                      <a:pt x="111" y="118"/>
                    </a:lnTo>
                    <a:lnTo>
                      <a:pt x="112" y="121"/>
                    </a:lnTo>
                    <a:lnTo>
                      <a:pt x="112" y="124"/>
                    </a:lnTo>
                    <a:lnTo>
                      <a:pt x="113" y="126"/>
                    </a:lnTo>
                    <a:lnTo>
                      <a:pt x="114" y="128"/>
                    </a:lnTo>
                    <a:lnTo>
                      <a:pt x="114" y="130"/>
                    </a:lnTo>
                    <a:lnTo>
                      <a:pt x="115" y="132"/>
                    </a:lnTo>
                    <a:lnTo>
                      <a:pt x="116" y="133"/>
                    </a:lnTo>
                    <a:lnTo>
                      <a:pt x="116" y="135"/>
                    </a:lnTo>
                    <a:lnTo>
                      <a:pt x="117" y="136"/>
                    </a:lnTo>
                    <a:lnTo>
                      <a:pt x="118" y="136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0" y="137"/>
                    </a:lnTo>
                    <a:lnTo>
                      <a:pt x="120" y="136"/>
                    </a:lnTo>
                    <a:lnTo>
                      <a:pt x="121" y="136"/>
                    </a:lnTo>
                    <a:lnTo>
                      <a:pt x="122" y="135"/>
                    </a:lnTo>
                    <a:lnTo>
                      <a:pt x="123" y="133"/>
                    </a:lnTo>
                    <a:lnTo>
                      <a:pt x="123" y="132"/>
                    </a:lnTo>
                    <a:lnTo>
                      <a:pt x="124" y="130"/>
                    </a:lnTo>
                    <a:lnTo>
                      <a:pt x="125" y="128"/>
                    </a:lnTo>
                    <a:lnTo>
                      <a:pt x="125" y="126"/>
                    </a:lnTo>
                    <a:lnTo>
                      <a:pt x="126" y="124"/>
                    </a:lnTo>
                    <a:lnTo>
                      <a:pt x="127" y="121"/>
                    </a:lnTo>
                    <a:lnTo>
                      <a:pt x="127" y="118"/>
                    </a:lnTo>
                    <a:lnTo>
                      <a:pt x="128" y="115"/>
                    </a:lnTo>
                    <a:lnTo>
                      <a:pt x="129" y="112"/>
                    </a:lnTo>
                    <a:lnTo>
                      <a:pt x="129" y="109"/>
                    </a:lnTo>
                    <a:lnTo>
                      <a:pt x="130" y="105"/>
                    </a:lnTo>
                    <a:lnTo>
                      <a:pt x="131" y="101"/>
                    </a:lnTo>
                    <a:lnTo>
                      <a:pt x="131" y="98"/>
                    </a:lnTo>
                    <a:lnTo>
                      <a:pt x="132" y="94"/>
                    </a:lnTo>
                    <a:lnTo>
                      <a:pt x="133" y="90"/>
                    </a:lnTo>
                    <a:lnTo>
                      <a:pt x="133" y="85"/>
                    </a:lnTo>
                    <a:lnTo>
                      <a:pt x="134" y="81"/>
                    </a:lnTo>
                    <a:lnTo>
                      <a:pt x="135" y="77"/>
                    </a:lnTo>
                    <a:lnTo>
                      <a:pt x="135" y="73"/>
                    </a:lnTo>
                    <a:lnTo>
                      <a:pt x="136" y="69"/>
                    </a:lnTo>
                    <a:lnTo>
                      <a:pt x="137" y="64"/>
                    </a:lnTo>
                    <a:lnTo>
                      <a:pt x="138" y="60"/>
                    </a:lnTo>
                    <a:lnTo>
                      <a:pt x="138" y="56"/>
                    </a:lnTo>
                    <a:lnTo>
                      <a:pt x="139" y="52"/>
                    </a:lnTo>
                    <a:lnTo>
                      <a:pt x="140" y="47"/>
                    </a:lnTo>
                    <a:lnTo>
                      <a:pt x="140" y="43"/>
                    </a:lnTo>
                    <a:lnTo>
                      <a:pt x="141" y="39"/>
                    </a:lnTo>
                    <a:lnTo>
                      <a:pt x="142" y="36"/>
                    </a:lnTo>
                    <a:lnTo>
                      <a:pt x="142" y="32"/>
                    </a:lnTo>
                    <a:lnTo>
                      <a:pt x="143" y="28"/>
                    </a:lnTo>
                    <a:lnTo>
                      <a:pt x="144" y="25"/>
                    </a:lnTo>
                    <a:lnTo>
                      <a:pt x="144" y="22"/>
                    </a:lnTo>
                    <a:lnTo>
                      <a:pt x="145" y="19"/>
                    </a:lnTo>
                    <a:lnTo>
                      <a:pt x="146" y="16"/>
                    </a:lnTo>
                    <a:lnTo>
                      <a:pt x="146" y="13"/>
                    </a:lnTo>
                    <a:lnTo>
                      <a:pt x="147" y="11"/>
                    </a:lnTo>
                    <a:lnTo>
                      <a:pt x="148" y="9"/>
                    </a:lnTo>
                    <a:lnTo>
                      <a:pt x="148" y="7"/>
                    </a:lnTo>
                    <a:lnTo>
                      <a:pt x="149" y="5"/>
                    </a:lnTo>
                    <a:lnTo>
                      <a:pt x="150" y="4"/>
                    </a:lnTo>
                    <a:lnTo>
                      <a:pt x="151" y="2"/>
                    </a:lnTo>
                    <a:lnTo>
                      <a:pt x="151" y="1"/>
                    </a:lnTo>
                    <a:lnTo>
                      <a:pt x="152" y="1"/>
                    </a:lnTo>
                    <a:lnTo>
                      <a:pt x="153" y="0"/>
                    </a:lnTo>
                    <a:lnTo>
                      <a:pt x="154" y="0"/>
                    </a:lnTo>
                    <a:lnTo>
                      <a:pt x="155" y="1"/>
                    </a:lnTo>
                    <a:lnTo>
                      <a:pt x="156" y="2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8" y="7"/>
                    </a:lnTo>
                    <a:lnTo>
                      <a:pt x="159" y="9"/>
                    </a:lnTo>
                    <a:lnTo>
                      <a:pt x="159" y="11"/>
                    </a:lnTo>
                    <a:lnTo>
                      <a:pt x="160" y="13"/>
                    </a:lnTo>
                    <a:lnTo>
                      <a:pt x="161" y="16"/>
                    </a:lnTo>
                    <a:lnTo>
                      <a:pt x="161" y="19"/>
                    </a:lnTo>
                    <a:lnTo>
                      <a:pt x="162" y="22"/>
                    </a:lnTo>
                    <a:lnTo>
                      <a:pt x="163" y="25"/>
                    </a:lnTo>
                    <a:lnTo>
                      <a:pt x="163" y="28"/>
                    </a:lnTo>
                    <a:lnTo>
                      <a:pt x="164" y="32"/>
                    </a:lnTo>
                    <a:lnTo>
                      <a:pt x="165" y="36"/>
                    </a:lnTo>
                    <a:lnTo>
                      <a:pt x="166" y="39"/>
                    </a:lnTo>
                    <a:lnTo>
                      <a:pt x="166" y="43"/>
                    </a:lnTo>
                    <a:lnTo>
                      <a:pt x="167" y="47"/>
                    </a:lnTo>
                    <a:lnTo>
                      <a:pt x="168" y="52"/>
                    </a:lnTo>
                    <a:lnTo>
                      <a:pt x="168" y="56"/>
                    </a:lnTo>
                    <a:lnTo>
                      <a:pt x="169" y="60"/>
                    </a:lnTo>
                    <a:lnTo>
                      <a:pt x="170" y="64"/>
                    </a:lnTo>
                    <a:lnTo>
                      <a:pt x="170" y="69"/>
                    </a:lnTo>
                    <a:lnTo>
                      <a:pt x="171" y="73"/>
                    </a:lnTo>
                    <a:lnTo>
                      <a:pt x="172" y="77"/>
                    </a:lnTo>
                    <a:lnTo>
                      <a:pt x="172" y="81"/>
                    </a:lnTo>
                    <a:lnTo>
                      <a:pt x="173" y="85"/>
                    </a:lnTo>
                    <a:lnTo>
                      <a:pt x="174" y="90"/>
                    </a:lnTo>
                    <a:lnTo>
                      <a:pt x="174" y="94"/>
                    </a:lnTo>
                    <a:lnTo>
                      <a:pt x="175" y="98"/>
                    </a:lnTo>
                    <a:lnTo>
                      <a:pt x="176" y="101"/>
                    </a:lnTo>
                    <a:lnTo>
                      <a:pt x="176" y="105"/>
                    </a:lnTo>
                    <a:lnTo>
                      <a:pt x="177" y="109"/>
                    </a:lnTo>
                    <a:lnTo>
                      <a:pt x="178" y="112"/>
                    </a:lnTo>
                    <a:lnTo>
                      <a:pt x="179" y="115"/>
                    </a:lnTo>
                    <a:lnTo>
                      <a:pt x="179" y="118"/>
                    </a:lnTo>
                    <a:lnTo>
                      <a:pt x="180" y="121"/>
                    </a:lnTo>
                    <a:lnTo>
                      <a:pt x="181" y="124"/>
                    </a:lnTo>
                    <a:lnTo>
                      <a:pt x="181" y="126"/>
                    </a:lnTo>
                    <a:lnTo>
                      <a:pt x="182" y="128"/>
                    </a:lnTo>
                    <a:lnTo>
                      <a:pt x="183" y="130"/>
                    </a:lnTo>
                    <a:lnTo>
                      <a:pt x="183" y="132"/>
                    </a:lnTo>
                    <a:lnTo>
                      <a:pt x="184" y="133"/>
                    </a:lnTo>
                    <a:lnTo>
                      <a:pt x="185" y="135"/>
                    </a:lnTo>
                    <a:lnTo>
                      <a:pt x="185" y="136"/>
                    </a:lnTo>
                    <a:lnTo>
                      <a:pt x="186" y="136"/>
                    </a:lnTo>
                    <a:lnTo>
                      <a:pt x="187" y="137"/>
                    </a:lnTo>
                    <a:lnTo>
                      <a:pt x="188" y="137"/>
                    </a:lnTo>
                    <a:lnTo>
                      <a:pt x="189" y="136"/>
                    </a:lnTo>
                    <a:lnTo>
                      <a:pt x="190" y="135"/>
                    </a:lnTo>
                    <a:lnTo>
                      <a:pt x="191" y="133"/>
                    </a:lnTo>
                    <a:lnTo>
                      <a:pt x="192" y="132"/>
                    </a:lnTo>
                    <a:lnTo>
                      <a:pt x="192" y="130"/>
                    </a:lnTo>
                    <a:lnTo>
                      <a:pt x="193" y="128"/>
                    </a:lnTo>
                    <a:lnTo>
                      <a:pt x="194" y="126"/>
                    </a:lnTo>
                    <a:lnTo>
                      <a:pt x="194" y="124"/>
                    </a:lnTo>
                    <a:lnTo>
                      <a:pt x="195" y="121"/>
                    </a:lnTo>
                    <a:lnTo>
                      <a:pt x="196" y="118"/>
                    </a:lnTo>
                    <a:lnTo>
                      <a:pt x="196" y="115"/>
                    </a:lnTo>
                    <a:lnTo>
                      <a:pt x="197" y="112"/>
                    </a:lnTo>
                    <a:lnTo>
                      <a:pt x="198" y="109"/>
                    </a:lnTo>
                    <a:lnTo>
                      <a:pt x="198" y="105"/>
                    </a:lnTo>
                    <a:lnTo>
                      <a:pt x="199" y="101"/>
                    </a:lnTo>
                    <a:lnTo>
                      <a:pt x="200" y="98"/>
                    </a:lnTo>
                    <a:lnTo>
                      <a:pt x="200" y="94"/>
                    </a:lnTo>
                    <a:lnTo>
                      <a:pt x="201" y="90"/>
                    </a:lnTo>
                    <a:lnTo>
                      <a:pt x="202" y="85"/>
                    </a:lnTo>
                    <a:lnTo>
                      <a:pt x="202" y="81"/>
                    </a:lnTo>
                    <a:lnTo>
                      <a:pt x="203" y="77"/>
                    </a:lnTo>
                    <a:lnTo>
                      <a:pt x="204" y="73"/>
                    </a:lnTo>
                    <a:lnTo>
                      <a:pt x="205" y="68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5" name="Line 51"/>
              <p:cNvSpPr>
                <a:spLocks noChangeShapeType="1"/>
              </p:cNvSpPr>
              <p:nvPr/>
            </p:nvSpPr>
            <p:spPr bwMode="auto">
              <a:xfrm>
                <a:off x="194" y="2335"/>
                <a:ext cx="209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6" name="Freeform 52"/>
              <p:cNvSpPr>
                <a:spLocks/>
              </p:cNvSpPr>
              <p:nvPr/>
            </p:nvSpPr>
            <p:spPr bwMode="auto">
              <a:xfrm>
                <a:off x="655" y="1991"/>
                <a:ext cx="84" cy="6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2" y="5"/>
                  </a:cxn>
                  <a:cxn ang="0">
                    <a:pos x="2" y="4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0" y="1"/>
                  </a:cxn>
                </a:cxnLst>
                <a:rect l="0" t="0" r="r" b="b"/>
                <a:pathLst>
                  <a:path w="10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1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7" name="Freeform 53"/>
              <p:cNvSpPr>
                <a:spLocks/>
              </p:cNvSpPr>
              <p:nvPr/>
            </p:nvSpPr>
            <p:spPr bwMode="auto">
              <a:xfrm>
                <a:off x="781" y="2033"/>
                <a:ext cx="51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0"/>
                  </a:cxn>
                  <a:cxn ang="0">
                    <a:pos x="5" y="12"/>
                  </a:cxn>
                  <a:cxn ang="0">
                    <a:pos x="6" y="13"/>
                  </a:cxn>
                  <a:cxn ang="0">
                    <a:pos x="6" y="15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6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8" name="Freeform 54"/>
              <p:cNvSpPr>
                <a:spLocks/>
              </p:cNvSpPr>
              <p:nvPr/>
            </p:nvSpPr>
            <p:spPr bwMode="auto">
              <a:xfrm>
                <a:off x="857" y="2218"/>
                <a:ext cx="50" cy="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1"/>
                  </a:cxn>
                  <a:cxn ang="0">
                    <a:pos x="5" y="12"/>
                  </a:cxn>
                  <a:cxn ang="0">
                    <a:pos x="6" y="14"/>
                  </a:cxn>
                </a:cxnLst>
                <a:rect l="0" t="0" r="r" b="b"/>
                <a:pathLst>
                  <a:path w="6" h="14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6" y="1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59" name="Freeform 55"/>
              <p:cNvSpPr>
                <a:spLocks/>
              </p:cNvSpPr>
              <p:nvPr/>
            </p:nvSpPr>
            <p:spPr bwMode="auto">
              <a:xfrm>
                <a:off x="933" y="2394"/>
                <a:ext cx="83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7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0" y="9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0" y="9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0" name="Freeform 56"/>
              <p:cNvSpPr>
                <a:spLocks/>
              </p:cNvSpPr>
              <p:nvPr/>
            </p:nvSpPr>
            <p:spPr bwMode="auto">
              <a:xfrm>
                <a:off x="1067" y="2310"/>
                <a:ext cx="59" cy="11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11"/>
                  </a:cxn>
                  <a:cxn ang="0">
                    <a:pos x="2" y="10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5" y="2"/>
                  </a:cxn>
                  <a:cxn ang="0">
                    <a:pos x="6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4">
                    <a:moveTo>
                      <a:pt x="0" y="14"/>
                    </a:move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1" name="Freeform 57"/>
              <p:cNvSpPr>
                <a:spLocks/>
              </p:cNvSpPr>
              <p:nvPr/>
            </p:nvSpPr>
            <p:spPr bwMode="auto">
              <a:xfrm>
                <a:off x="1142" y="2134"/>
                <a:ext cx="51" cy="126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14"/>
                  </a:cxn>
                  <a:cxn ang="0">
                    <a:pos x="0" y="13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15">
                    <a:moveTo>
                      <a:pt x="0" y="15"/>
                    </a:move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2" name="Freeform 58"/>
              <p:cNvSpPr>
                <a:spLocks/>
              </p:cNvSpPr>
              <p:nvPr/>
            </p:nvSpPr>
            <p:spPr bwMode="auto">
              <a:xfrm>
                <a:off x="1210" y="1991"/>
                <a:ext cx="100" cy="8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3" y="6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lnTo>
                      <a:pt x="0" y="10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3" name="Freeform 59"/>
              <p:cNvSpPr>
                <a:spLocks/>
              </p:cNvSpPr>
              <p:nvPr/>
            </p:nvSpPr>
            <p:spPr bwMode="auto">
              <a:xfrm>
                <a:off x="1352" y="2033"/>
                <a:ext cx="59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4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5" y="10"/>
                  </a:cxn>
                  <a:cxn ang="0">
                    <a:pos x="5" y="12"/>
                  </a:cxn>
                  <a:cxn ang="0">
                    <a:pos x="6" y="13"/>
                  </a:cxn>
                  <a:cxn ang="0">
                    <a:pos x="7" y="14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7" y="1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4" name="Freeform 60"/>
              <p:cNvSpPr>
                <a:spLocks/>
              </p:cNvSpPr>
              <p:nvPr/>
            </p:nvSpPr>
            <p:spPr bwMode="auto">
              <a:xfrm>
                <a:off x="1428" y="2201"/>
                <a:ext cx="50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2" y="6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5" y="13"/>
                  </a:cxn>
                  <a:cxn ang="0">
                    <a:pos x="5" y="14"/>
                  </a:cxn>
                  <a:cxn ang="0">
                    <a:pos x="6" y="15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6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5" name="Freeform 61"/>
              <p:cNvSpPr>
                <a:spLocks/>
              </p:cNvSpPr>
              <p:nvPr/>
            </p:nvSpPr>
            <p:spPr bwMode="auto">
              <a:xfrm>
                <a:off x="1504" y="2386"/>
                <a:ext cx="92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4" y="7"/>
                  </a:cxn>
                  <a:cxn ang="0">
                    <a:pos x="5" y="8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8" y="10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10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8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1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6" name="Freeform 62"/>
              <p:cNvSpPr>
                <a:spLocks/>
              </p:cNvSpPr>
              <p:nvPr/>
            </p:nvSpPr>
            <p:spPr bwMode="auto">
              <a:xfrm>
                <a:off x="1629" y="2319"/>
                <a:ext cx="59" cy="1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1" y="13"/>
                  </a:cxn>
                  <a:cxn ang="0">
                    <a:pos x="2" y="11"/>
                  </a:cxn>
                  <a:cxn ang="0">
                    <a:pos x="2" y="10"/>
                  </a:cxn>
                  <a:cxn ang="0">
                    <a:pos x="3" y="9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7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4">
                    <a:moveTo>
                      <a:pt x="0" y="14"/>
                    </a:moveTo>
                    <a:lnTo>
                      <a:pt x="0" y="14"/>
                    </a:lnTo>
                    <a:lnTo>
                      <a:pt x="1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7" name="Freeform 63"/>
              <p:cNvSpPr>
                <a:spLocks/>
              </p:cNvSpPr>
              <p:nvPr/>
            </p:nvSpPr>
            <p:spPr bwMode="auto">
              <a:xfrm>
                <a:off x="1705" y="2134"/>
                <a:ext cx="59" cy="1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1" y="14"/>
                  </a:cxn>
                  <a:cxn ang="0">
                    <a:pos x="2" y="13"/>
                  </a:cxn>
                  <a:cxn ang="0">
                    <a:pos x="2" y="11"/>
                  </a:cxn>
                  <a:cxn ang="0">
                    <a:pos x="3" y="9"/>
                  </a:cxn>
                  <a:cxn ang="0">
                    <a:pos x="4" y="7"/>
                  </a:cxn>
                  <a:cxn ang="0">
                    <a:pos x="4" y="6"/>
                  </a:cxn>
                  <a:cxn ang="0">
                    <a:pos x="5" y="4"/>
                  </a:cxn>
                  <a:cxn ang="0">
                    <a:pos x="6" y="2"/>
                  </a:cxn>
                  <a:cxn ang="0">
                    <a:pos x="6" y="1"/>
                  </a:cxn>
                  <a:cxn ang="0">
                    <a:pos x="7" y="0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lnTo>
                      <a:pt x="0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7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8" name="Freeform 64"/>
              <p:cNvSpPr>
                <a:spLocks/>
              </p:cNvSpPr>
              <p:nvPr/>
            </p:nvSpPr>
            <p:spPr bwMode="auto">
              <a:xfrm>
                <a:off x="1781" y="1991"/>
                <a:ext cx="92" cy="9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1" y="10"/>
                  </a:cxn>
                  <a:cxn ang="0">
                    <a:pos x="1" y="9"/>
                  </a:cxn>
                  <a:cxn ang="0">
                    <a:pos x="2" y="8"/>
                  </a:cxn>
                  <a:cxn ang="0">
                    <a:pos x="3" y="7"/>
                  </a:cxn>
                  <a:cxn ang="0">
                    <a:pos x="4" y="6"/>
                  </a:cxn>
                  <a:cxn ang="0">
                    <a:pos x="4" y="5"/>
                  </a:cxn>
                  <a:cxn ang="0">
                    <a:pos x="5" y="4"/>
                  </a:cxn>
                  <a:cxn ang="0">
                    <a:pos x="6" y="3"/>
                  </a:cxn>
                  <a:cxn ang="0">
                    <a:pos x="6" y="2"/>
                  </a:cxn>
                  <a:cxn ang="0">
                    <a:pos x="7" y="1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69" name="Freeform 65"/>
              <p:cNvSpPr>
                <a:spLocks/>
              </p:cNvSpPr>
              <p:nvPr/>
            </p:nvSpPr>
            <p:spPr bwMode="auto">
              <a:xfrm>
                <a:off x="1915" y="2016"/>
                <a:ext cx="59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5" y="11"/>
                  </a:cxn>
                  <a:cxn ang="0">
                    <a:pos x="6" y="12"/>
                  </a:cxn>
                  <a:cxn ang="0">
                    <a:pos x="7" y="14"/>
                  </a:cxn>
                  <a:cxn ang="0">
                    <a:pos x="7" y="15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6" y="12"/>
                    </a:lnTo>
                    <a:lnTo>
                      <a:pt x="7" y="14"/>
                    </a:lnTo>
                    <a:lnTo>
                      <a:pt x="7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0" name="Freeform 66"/>
              <p:cNvSpPr>
                <a:spLocks/>
              </p:cNvSpPr>
              <p:nvPr/>
            </p:nvSpPr>
            <p:spPr bwMode="auto">
              <a:xfrm>
                <a:off x="1991" y="2193"/>
                <a:ext cx="58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4" y="10"/>
                  </a:cxn>
                  <a:cxn ang="0">
                    <a:pos x="5" y="12"/>
                  </a:cxn>
                  <a:cxn ang="0">
                    <a:pos x="6" y="14"/>
                  </a:cxn>
                  <a:cxn ang="0">
                    <a:pos x="7" y="15"/>
                  </a:cxn>
                </a:cxnLst>
                <a:rect l="0" t="0" r="r" b="b"/>
                <a:pathLst>
                  <a:path w="7" h="15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7" y="15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1" name="Freeform 67"/>
              <p:cNvSpPr>
                <a:spLocks/>
              </p:cNvSpPr>
              <p:nvPr/>
            </p:nvSpPr>
            <p:spPr bwMode="auto">
              <a:xfrm>
                <a:off x="2066" y="2377"/>
                <a:ext cx="84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6" y="8"/>
                  </a:cxn>
                  <a:cxn ang="0">
                    <a:pos x="6" y="9"/>
                  </a:cxn>
                  <a:cxn ang="0">
                    <a:pos x="7" y="10"/>
                  </a:cxn>
                  <a:cxn ang="0">
                    <a:pos x="8" y="10"/>
                  </a:cxn>
                  <a:cxn ang="0">
                    <a:pos x="9" y="11"/>
                  </a:cxn>
                  <a:cxn ang="0">
                    <a:pos x="10" y="11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10" y="11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2" name="Freeform 68"/>
              <p:cNvSpPr>
                <a:spLocks/>
              </p:cNvSpPr>
              <p:nvPr/>
            </p:nvSpPr>
            <p:spPr bwMode="auto">
              <a:xfrm>
                <a:off x="2192" y="2327"/>
                <a:ext cx="67" cy="1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1" y="14"/>
                  </a:cxn>
                  <a:cxn ang="0">
                    <a:pos x="2" y="13"/>
                  </a:cxn>
                  <a:cxn ang="0">
                    <a:pos x="2" y="12"/>
                  </a:cxn>
                  <a:cxn ang="0">
                    <a:pos x="3" y="10"/>
                  </a:cxn>
                  <a:cxn ang="0">
                    <a:pos x="4" y="9"/>
                  </a:cxn>
                  <a:cxn ang="0">
                    <a:pos x="4" y="8"/>
                  </a:cxn>
                  <a:cxn ang="0">
                    <a:pos x="5" y="6"/>
                  </a:cxn>
                  <a:cxn ang="0">
                    <a:pos x="6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8" y="0"/>
                  </a:cxn>
                </a:cxnLst>
                <a:rect l="0" t="0" r="r" b="b"/>
                <a:pathLst>
                  <a:path w="8" h="14">
                    <a:moveTo>
                      <a:pt x="0" y="14"/>
                    </a:moveTo>
                    <a:lnTo>
                      <a:pt x="0" y="14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3" name="Freeform 69"/>
              <p:cNvSpPr>
                <a:spLocks/>
              </p:cNvSpPr>
              <p:nvPr/>
            </p:nvSpPr>
            <p:spPr bwMode="auto">
              <a:xfrm>
                <a:off x="2284" y="2151"/>
                <a:ext cx="42" cy="126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14"/>
                  </a:cxn>
                  <a:cxn ang="0">
                    <a:pos x="0" y="12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2" y="7"/>
                  </a:cxn>
                  <a:cxn ang="0">
                    <a:pos x="3" y="5"/>
                  </a:cxn>
                  <a:cxn ang="0">
                    <a:pos x="4" y="4"/>
                  </a:cxn>
                  <a:cxn ang="0">
                    <a:pos x="4" y="2"/>
                  </a:cxn>
                  <a:cxn ang="0">
                    <a:pos x="5" y="0"/>
                  </a:cxn>
                </a:cxnLst>
                <a:rect l="0" t="0" r="r" b="b"/>
                <a:pathLst>
                  <a:path w="5" h="15">
                    <a:moveTo>
                      <a:pt x="0" y="15"/>
                    </a:move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5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4" name="Freeform 70"/>
              <p:cNvSpPr>
                <a:spLocks/>
              </p:cNvSpPr>
              <p:nvPr/>
            </p:nvSpPr>
            <p:spPr bwMode="auto">
              <a:xfrm>
                <a:off x="2352" y="2067"/>
                <a:ext cx="16" cy="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5" name="Line 71"/>
              <p:cNvSpPr>
                <a:spLocks noChangeShapeType="1"/>
              </p:cNvSpPr>
              <p:nvPr/>
            </p:nvSpPr>
            <p:spPr bwMode="auto">
              <a:xfrm>
                <a:off x="2629" y="2335"/>
                <a:ext cx="142" cy="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6" name="Line 72"/>
              <p:cNvSpPr>
                <a:spLocks noChangeShapeType="1"/>
              </p:cNvSpPr>
              <p:nvPr/>
            </p:nvSpPr>
            <p:spPr bwMode="auto">
              <a:xfrm>
                <a:off x="2830" y="233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177" name="Rectangle 73"/>
              <p:cNvSpPr>
                <a:spLocks noChangeArrowheads="1"/>
              </p:cNvSpPr>
              <p:nvPr/>
            </p:nvSpPr>
            <p:spPr bwMode="auto">
              <a:xfrm>
                <a:off x="210" y="2176"/>
                <a:ext cx="101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E</a:t>
                </a:r>
                <a:endParaRPr lang="en-GB"/>
              </a:p>
            </p:txBody>
          </p:sp>
          <p:sp>
            <p:nvSpPr>
              <p:cNvPr id="175178" name="Rectangle 74"/>
              <p:cNvSpPr>
                <a:spLocks noChangeArrowheads="1"/>
              </p:cNvSpPr>
              <p:nvPr/>
            </p:nvSpPr>
            <p:spPr bwMode="auto">
              <a:xfrm>
                <a:off x="311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  <p:sp>
            <p:nvSpPr>
              <p:cNvPr id="175179" name="Rectangle 75"/>
              <p:cNvSpPr>
                <a:spLocks noChangeArrowheads="1"/>
              </p:cNvSpPr>
              <p:nvPr/>
            </p:nvSpPr>
            <p:spPr bwMode="auto">
              <a:xfrm>
                <a:off x="269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(</a:t>
                </a:r>
                <a:endParaRPr lang="en-GB"/>
              </a:p>
            </p:txBody>
          </p:sp>
          <p:sp>
            <p:nvSpPr>
              <p:cNvPr id="175180" name="Rectangle 76"/>
              <p:cNvSpPr>
                <a:spLocks noChangeArrowheads="1"/>
              </p:cNvSpPr>
              <p:nvPr/>
            </p:nvSpPr>
            <p:spPr bwMode="auto">
              <a:xfrm>
                <a:off x="345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)</a:t>
                </a:r>
                <a:endParaRPr lang="en-GB"/>
              </a:p>
            </p:txBody>
          </p:sp>
          <p:sp>
            <p:nvSpPr>
              <p:cNvPr id="175181" name="Rectangle 77"/>
              <p:cNvSpPr>
                <a:spLocks noChangeArrowheads="1"/>
              </p:cNvSpPr>
              <p:nvPr/>
            </p:nvSpPr>
            <p:spPr bwMode="auto">
              <a:xfrm>
                <a:off x="2646" y="2176"/>
                <a:ext cx="67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i</a:t>
                </a:r>
                <a:endParaRPr lang="en-GB"/>
              </a:p>
            </p:txBody>
          </p:sp>
          <p:sp>
            <p:nvSpPr>
              <p:cNvPr id="175182" name="Rectangle 78"/>
              <p:cNvSpPr>
                <a:spLocks noChangeArrowheads="1"/>
              </p:cNvSpPr>
              <p:nvPr/>
            </p:nvSpPr>
            <p:spPr bwMode="auto">
              <a:xfrm>
                <a:off x="2713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  <p:sp>
            <p:nvSpPr>
              <p:cNvPr id="175183" name="Rectangle 79"/>
              <p:cNvSpPr>
                <a:spLocks noChangeArrowheads="1"/>
              </p:cNvSpPr>
              <p:nvPr/>
            </p:nvSpPr>
            <p:spPr bwMode="auto">
              <a:xfrm>
                <a:off x="2671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(</a:t>
                </a:r>
                <a:endParaRPr lang="en-GB"/>
              </a:p>
            </p:txBody>
          </p:sp>
          <p:sp>
            <p:nvSpPr>
              <p:cNvPr id="175184" name="Rectangle 80"/>
              <p:cNvSpPr>
                <a:spLocks noChangeArrowheads="1"/>
              </p:cNvSpPr>
              <p:nvPr/>
            </p:nvSpPr>
            <p:spPr bwMode="auto">
              <a:xfrm>
                <a:off x="2746" y="2176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)</a:t>
                </a:r>
                <a:endParaRPr lang="en-GB"/>
              </a:p>
            </p:txBody>
          </p:sp>
          <p:sp>
            <p:nvSpPr>
              <p:cNvPr id="175185" name="Rectangle 81"/>
              <p:cNvSpPr>
                <a:spLocks noChangeArrowheads="1"/>
              </p:cNvSpPr>
              <p:nvPr/>
            </p:nvSpPr>
            <p:spPr bwMode="auto">
              <a:xfrm>
                <a:off x="1520" y="3141"/>
                <a:ext cx="76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300">
                    <a:solidFill>
                      <a:srgbClr val="000000"/>
                    </a:solidFill>
                  </a:rPr>
                  <a:t>t</a:t>
                </a:r>
                <a:endParaRPr lang="en-GB"/>
              </a:p>
            </p:txBody>
          </p:sp>
        </p:grpSp>
      </p:grpSp>
      <p:grpSp>
        <p:nvGrpSpPr>
          <p:cNvPr id="175189" name="Group 85"/>
          <p:cNvGrpSpPr>
            <a:grpSpLocks/>
          </p:cNvGrpSpPr>
          <p:nvPr/>
        </p:nvGrpSpPr>
        <p:grpSpPr bwMode="auto">
          <a:xfrm>
            <a:off x="4860925" y="2220913"/>
            <a:ext cx="4465638" cy="3106737"/>
            <a:chOff x="3062" y="1399"/>
            <a:chExt cx="2813" cy="1957"/>
          </a:xfrm>
        </p:grpSpPr>
        <p:graphicFrame>
          <p:nvGraphicFramePr>
            <p:cNvPr id="175123" name="Object 19"/>
            <p:cNvGraphicFramePr>
              <a:graphicFrameLocks noChangeAspect="1"/>
            </p:cNvGraphicFramePr>
            <p:nvPr/>
          </p:nvGraphicFramePr>
          <p:xfrm>
            <a:off x="3062" y="1399"/>
            <a:ext cx="2813" cy="1957"/>
          </p:xfrm>
          <a:graphic>
            <a:graphicData uri="http://schemas.openxmlformats.org/presentationml/2006/ole">
              <p:oleObj spid="_x0000_s175123" name="Mathcad" r:id="rId4" imgW="3191040" imgH="2219400" progId="Mathcad">
                <p:embed/>
              </p:oleObj>
            </a:graphicData>
          </a:graphic>
        </p:graphicFrame>
        <p:sp>
          <p:nvSpPr>
            <p:cNvPr id="175186" name="Text Box 82"/>
            <p:cNvSpPr txBox="1">
              <a:spLocks noChangeArrowheads="1"/>
            </p:cNvSpPr>
            <p:nvPr/>
          </p:nvSpPr>
          <p:spPr bwMode="auto">
            <a:xfrm>
              <a:off x="3071" y="2330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75187" name="Text Box 83"/>
            <p:cNvSpPr txBox="1">
              <a:spLocks noChangeArrowheads="1"/>
            </p:cNvSpPr>
            <p:nvPr/>
          </p:nvSpPr>
          <p:spPr bwMode="auto">
            <a:xfrm>
              <a:off x="5487" y="2349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sp>
          <p:nvSpPr>
            <p:cNvPr id="175188" name="Text Box 84"/>
            <p:cNvSpPr txBox="1">
              <a:spLocks noChangeArrowheads="1"/>
            </p:cNvSpPr>
            <p:nvPr/>
          </p:nvSpPr>
          <p:spPr bwMode="auto">
            <a:xfrm>
              <a:off x="4470" y="3092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LCR Circuit: Resonance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99235"/>
            <a:ext cx="4381500" cy="5135563"/>
          </a:xfrm>
        </p:spPr>
        <p:txBody>
          <a:bodyPr/>
          <a:lstStyle/>
          <a:p>
            <a:r>
              <a:rPr lang="en-GB" sz="2000" dirty="0">
                <a:cs typeface="Times New Roman" pitchFamily="18" charset="0"/>
              </a:rPr>
              <a:t>Remember: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/>
            </a:r>
            <a:br>
              <a:rPr lang="en-GB" sz="2000" dirty="0">
                <a:cs typeface="Times New Roman" pitchFamily="18" charset="0"/>
              </a:rPr>
            </a:br>
            <a:endParaRPr lang="en-GB" sz="2000" dirty="0">
              <a:cs typeface="Times New Roman" pitchFamily="18" charset="0"/>
            </a:endParaRPr>
          </a:p>
          <a:p>
            <a:r>
              <a:rPr lang="en-GB" sz="2000" dirty="0">
                <a:cs typeface="Times New Roman" pitchFamily="18" charset="0"/>
              </a:rPr>
              <a:t>Resonance (maximum amplitude of current) when: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/>
              <a:t>X</a:t>
            </a:r>
            <a:r>
              <a:rPr lang="en-GB" sz="2000" baseline="-25000" dirty="0"/>
              <a:t>L</a:t>
            </a:r>
            <a:r>
              <a:rPr lang="en-GB" sz="2000" dirty="0"/>
              <a:t> = X</a:t>
            </a:r>
            <a:r>
              <a:rPr lang="en-GB" sz="2000" baseline="-25000" dirty="0"/>
              <a:t>C</a:t>
            </a:r>
            <a:r>
              <a:rPr lang="en-GB" sz="2000" dirty="0"/>
              <a:t>            </a:t>
            </a:r>
            <a:r>
              <a:rPr lang="en-GB" sz="2000" dirty="0" smtClean="0"/>
              <a:t>[</a:t>
            </a:r>
            <a:r>
              <a:rPr lang="en-GB" dirty="0" smtClean="0"/>
              <a:t>20</a:t>
            </a:r>
            <a:r>
              <a:rPr lang="en-GB" sz="2000" dirty="0" smtClean="0"/>
              <a:t>.4</a:t>
            </a:r>
            <a:r>
              <a:rPr lang="en-GB" sz="2000" dirty="0"/>
              <a:t>]</a:t>
            </a:r>
          </a:p>
          <a:p>
            <a:r>
              <a:rPr lang="en-GB" sz="2000" dirty="0"/>
              <a:t>Recall also: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>
                <a:cs typeface="Times New Roman" pitchFamily="18" charset="0"/>
              </a:rPr>
              <a:t>See tan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= 0, and hence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000" dirty="0">
                <a:cs typeface="Times New Roman" pitchFamily="18" charset="0"/>
              </a:rPr>
              <a:t> = 0, when X</a:t>
            </a:r>
            <a:r>
              <a:rPr lang="en-GB" sz="2000" baseline="-25000" dirty="0">
                <a:cs typeface="Times New Roman" pitchFamily="18" charset="0"/>
              </a:rPr>
              <a:t>L</a:t>
            </a:r>
            <a:r>
              <a:rPr lang="en-GB" sz="2000" dirty="0">
                <a:cs typeface="Times New Roman" pitchFamily="18" charset="0"/>
              </a:rPr>
              <a:t> = X</a:t>
            </a:r>
            <a:r>
              <a:rPr lang="en-GB" sz="2000" baseline="-25000" dirty="0">
                <a:cs typeface="Times New Roman" pitchFamily="18" charset="0"/>
              </a:rPr>
              <a:t>C</a:t>
            </a:r>
            <a:r>
              <a:rPr lang="en-GB" sz="2000" dirty="0">
                <a:cs typeface="Times New Roman" pitchFamily="18" charset="0"/>
              </a:rPr>
              <a:t>.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Can also change relationship between capacitive and inductive reactances by changing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at which circuit is driven.</a:t>
            </a:r>
          </a:p>
          <a:p>
            <a:r>
              <a:rPr lang="en-GB" sz="2000" dirty="0"/>
              <a:t>Current amplitude given by: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Maximum when: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Recall natural frequency of LCR circuit is:</a:t>
            </a:r>
          </a:p>
        </p:txBody>
      </p:sp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5497513" y="3114675"/>
          <a:ext cx="3352800" cy="800100"/>
        </p:xfrm>
        <a:graphic>
          <a:graphicData uri="http://schemas.openxmlformats.org/presentationml/2006/ole">
            <p:oleObj spid="_x0000_s178185" name="Equation" r:id="rId4" imgW="3352680" imgH="799920" progId="Equation.DSMT4">
              <p:embed/>
            </p:oleObj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5478463" y="4117975"/>
          <a:ext cx="3987800" cy="673100"/>
        </p:xfrm>
        <a:graphic>
          <a:graphicData uri="http://schemas.openxmlformats.org/presentationml/2006/ole">
            <p:oleObj spid="_x0000_s178186" name="Equation" r:id="rId5" imgW="3987720" imgH="672840" progId="Equation.DSMT4">
              <p:embed/>
            </p:oleObj>
          </a:graphicData>
        </a:graphic>
      </p:graphicFrame>
      <p:graphicFrame>
        <p:nvGraphicFramePr>
          <p:cNvPr id="178189" name="Object 13"/>
          <p:cNvGraphicFramePr>
            <a:graphicFrameLocks noChangeAspect="1"/>
          </p:cNvGraphicFramePr>
          <p:nvPr/>
        </p:nvGraphicFramePr>
        <p:xfrm>
          <a:off x="1002348" y="2005013"/>
          <a:ext cx="2806700" cy="749300"/>
        </p:xfrm>
        <a:graphic>
          <a:graphicData uri="http://schemas.openxmlformats.org/presentationml/2006/ole">
            <p:oleObj spid="_x0000_s178189" name="Equation" r:id="rId6" imgW="2806560" imgH="749160" progId="Equation.DSMT4">
              <p:embed/>
            </p:oleObj>
          </a:graphicData>
        </a:graphic>
      </p:graphicFrame>
      <p:graphicFrame>
        <p:nvGraphicFramePr>
          <p:cNvPr id="178190" name="Object 14"/>
          <p:cNvGraphicFramePr>
            <a:graphicFrameLocks noChangeAspect="1"/>
          </p:cNvGraphicFramePr>
          <p:nvPr/>
        </p:nvGraphicFramePr>
        <p:xfrm>
          <a:off x="961708" y="4156075"/>
          <a:ext cx="1854200" cy="609600"/>
        </p:xfrm>
        <a:graphic>
          <a:graphicData uri="http://schemas.openxmlformats.org/presentationml/2006/ole">
            <p:oleObj spid="_x0000_s178190" name="Equation" r:id="rId7" imgW="1854000" imgH="609480" progId="Equation.DSMT4">
              <p:embed/>
            </p:oleObj>
          </a:graphicData>
        </a:graphic>
      </p:graphicFrame>
      <p:graphicFrame>
        <p:nvGraphicFramePr>
          <p:cNvPr id="178191" name="Object 15"/>
          <p:cNvGraphicFramePr>
            <a:graphicFrameLocks noChangeAspect="1"/>
          </p:cNvGraphicFramePr>
          <p:nvPr/>
        </p:nvGraphicFramePr>
        <p:xfrm>
          <a:off x="5472113" y="5470525"/>
          <a:ext cx="2578100" cy="838200"/>
        </p:xfrm>
        <a:graphic>
          <a:graphicData uri="http://schemas.openxmlformats.org/presentationml/2006/ole">
            <p:oleObj spid="_x0000_s178191" name="Equation" r:id="rId8" imgW="25779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Resonance and Phase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Plot current amplitude as function of r =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/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, for R = 2, 0.5 and 0.2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Maximum </a:t>
            </a:r>
            <a:r>
              <a:rPr lang="en-GB" sz="2000" dirty="0" smtClean="0"/>
              <a:t>always when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 </a:t>
            </a:r>
            <a:r>
              <a:rPr lang="en-GB" sz="2000" dirty="0">
                <a:cs typeface="Times New Roman" pitchFamily="18" charset="0"/>
              </a:rPr>
              <a:t>≈</a:t>
            </a:r>
            <a:r>
              <a:rPr lang="en-GB" sz="2000" dirty="0"/>
              <a:t> </a:t>
            </a:r>
            <a:r>
              <a:rPr lang="en-GB" sz="2000" dirty="0">
                <a:latin typeface="Symbol" pitchFamily="18" charset="2"/>
              </a:rPr>
              <a:t>w,</a:t>
            </a:r>
            <a:r>
              <a:rPr lang="en-GB" sz="2000" dirty="0"/>
              <a:t> but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of resonance changes. 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Phase also change as </a:t>
            </a:r>
            <a:r>
              <a:rPr lang="en-GB" dirty="0" smtClean="0"/>
              <a:t>___________</a:t>
            </a:r>
            <a:r>
              <a:rPr lang="en-GB" sz="2000" dirty="0" smtClean="0"/>
              <a:t> </a:t>
            </a:r>
            <a:r>
              <a:rPr lang="en-GB" sz="2000" dirty="0"/>
              <a:t>varies: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Phase increases from –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/2, through zero as frequency passes through </a:t>
            </a:r>
            <a:r>
              <a:rPr lang="en-GB" dirty="0" smtClean="0"/>
              <a:t>______________</a:t>
            </a:r>
            <a:r>
              <a:rPr lang="en-GB" sz="2000" dirty="0" smtClean="0"/>
              <a:t>, </a:t>
            </a:r>
            <a:r>
              <a:rPr lang="en-GB" sz="2000" dirty="0"/>
              <a:t>to +</a:t>
            </a:r>
            <a:r>
              <a:rPr lang="en-GB" sz="2000" dirty="0">
                <a:latin typeface="Symbol" pitchFamily="18" charset="2"/>
              </a:rPr>
              <a:t>p</a:t>
            </a:r>
            <a:r>
              <a:rPr lang="en-GB" sz="2000" dirty="0"/>
              <a:t>/2.</a:t>
            </a:r>
          </a:p>
        </p:txBody>
      </p:sp>
      <p:grpSp>
        <p:nvGrpSpPr>
          <p:cNvPr id="181284" name="Group 36"/>
          <p:cNvGrpSpPr>
            <a:grpSpLocks/>
          </p:cNvGrpSpPr>
          <p:nvPr/>
        </p:nvGrpSpPr>
        <p:grpSpPr bwMode="auto">
          <a:xfrm>
            <a:off x="234950" y="2076450"/>
            <a:ext cx="4386263" cy="3622675"/>
            <a:chOff x="148" y="1344"/>
            <a:chExt cx="2763" cy="2282"/>
          </a:xfrm>
        </p:grpSpPr>
        <p:grpSp>
          <p:nvGrpSpPr>
            <p:cNvPr id="181261" name="Group 13"/>
            <p:cNvGrpSpPr>
              <a:grpSpLocks/>
            </p:cNvGrpSpPr>
            <p:nvPr/>
          </p:nvGrpSpPr>
          <p:grpSpPr bwMode="auto">
            <a:xfrm>
              <a:off x="148" y="1344"/>
              <a:ext cx="2584" cy="1956"/>
              <a:chOff x="148" y="1461"/>
              <a:chExt cx="2584" cy="1956"/>
            </a:xfrm>
          </p:grpSpPr>
          <p:graphicFrame>
            <p:nvGraphicFramePr>
              <p:cNvPr id="181260" name="Object 12"/>
              <p:cNvGraphicFramePr>
                <a:graphicFrameLocks noChangeAspect="1"/>
              </p:cNvGraphicFramePr>
              <p:nvPr/>
            </p:nvGraphicFramePr>
            <p:xfrm>
              <a:off x="297" y="1461"/>
              <a:ext cx="2435" cy="1956"/>
            </p:xfrm>
            <a:graphic>
              <a:graphicData uri="http://schemas.openxmlformats.org/presentationml/2006/ole">
                <p:oleObj spid="_x0000_s181260" name="Mathcad" r:id="rId4" imgW="2762280" imgH="2219400" progId="Mathcad">
                  <p:embed/>
                </p:oleObj>
              </a:graphicData>
            </a:graphic>
          </p:graphicFrame>
          <p:sp>
            <p:nvSpPr>
              <p:cNvPr id="181256" name="Text Box 8"/>
              <p:cNvSpPr txBox="1">
                <a:spLocks noChangeArrowheads="1"/>
              </p:cNvSpPr>
              <p:nvPr/>
            </p:nvSpPr>
            <p:spPr bwMode="auto">
              <a:xfrm>
                <a:off x="148" y="1805"/>
                <a:ext cx="431" cy="101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/>
              </a:p>
              <a:p>
                <a:endParaRPr lang="en-GB"/>
              </a:p>
              <a:p>
                <a:r>
                  <a:rPr lang="en-GB"/>
                  <a:t>I (A)</a:t>
                </a:r>
              </a:p>
              <a:p>
                <a:endParaRPr lang="en-GB"/>
              </a:p>
              <a:p>
                <a:endParaRPr lang="en-GB"/>
              </a:p>
            </p:txBody>
          </p:sp>
        </p:grpSp>
        <p:grpSp>
          <p:nvGrpSpPr>
            <p:cNvPr id="181275" name="Group 27"/>
            <p:cNvGrpSpPr>
              <a:grpSpLocks/>
            </p:cNvGrpSpPr>
            <p:nvPr/>
          </p:nvGrpSpPr>
          <p:grpSpPr bwMode="auto">
            <a:xfrm>
              <a:off x="1943" y="3042"/>
              <a:ext cx="968" cy="584"/>
              <a:chOff x="719" y="3096"/>
              <a:chExt cx="968" cy="584"/>
            </a:xfrm>
          </p:grpSpPr>
          <p:sp>
            <p:nvSpPr>
              <p:cNvPr id="181269" name="Line 21"/>
              <p:cNvSpPr>
                <a:spLocks noChangeShapeType="1"/>
              </p:cNvSpPr>
              <p:nvPr/>
            </p:nvSpPr>
            <p:spPr bwMode="auto">
              <a:xfrm>
                <a:off x="719" y="3228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0" name="Text Box 22"/>
              <p:cNvSpPr txBox="1">
                <a:spLocks noChangeArrowheads="1"/>
              </p:cNvSpPr>
              <p:nvPr/>
            </p:nvSpPr>
            <p:spPr bwMode="auto">
              <a:xfrm>
                <a:off x="930" y="3096"/>
                <a:ext cx="6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2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71" name="Line 23"/>
              <p:cNvSpPr>
                <a:spLocks noChangeShapeType="1"/>
              </p:cNvSpPr>
              <p:nvPr/>
            </p:nvSpPr>
            <p:spPr bwMode="auto">
              <a:xfrm>
                <a:off x="720" y="3391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2" name="Text Box 24"/>
              <p:cNvSpPr txBox="1">
                <a:spLocks noChangeArrowheads="1"/>
              </p:cNvSpPr>
              <p:nvPr/>
            </p:nvSpPr>
            <p:spPr bwMode="auto">
              <a:xfrm>
                <a:off x="931" y="3259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0.5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73" name="Line 25"/>
              <p:cNvSpPr>
                <a:spLocks noChangeShapeType="1"/>
              </p:cNvSpPr>
              <p:nvPr/>
            </p:nvSpPr>
            <p:spPr bwMode="auto">
              <a:xfrm>
                <a:off x="720" y="3562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99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4" name="Text Box 26"/>
              <p:cNvSpPr txBox="1">
                <a:spLocks noChangeArrowheads="1"/>
              </p:cNvSpPr>
              <p:nvPr/>
            </p:nvSpPr>
            <p:spPr bwMode="auto">
              <a:xfrm>
                <a:off x="931" y="3430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0.1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</p:grpSp>
      </p:grp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5122863" y="2136775"/>
            <a:ext cx="4654550" cy="3398838"/>
            <a:chOff x="3227" y="1346"/>
            <a:chExt cx="2932" cy="2141"/>
          </a:xfrm>
        </p:grpSpPr>
        <p:grpSp>
          <p:nvGrpSpPr>
            <p:cNvPr id="181277" name="Group 29"/>
            <p:cNvGrpSpPr>
              <a:grpSpLocks/>
            </p:cNvGrpSpPr>
            <p:nvPr/>
          </p:nvGrpSpPr>
          <p:grpSpPr bwMode="auto">
            <a:xfrm>
              <a:off x="5191" y="2639"/>
              <a:ext cx="968" cy="584"/>
              <a:chOff x="719" y="3096"/>
              <a:chExt cx="968" cy="584"/>
            </a:xfrm>
          </p:grpSpPr>
          <p:sp>
            <p:nvSpPr>
              <p:cNvPr id="181278" name="Line 30"/>
              <p:cNvSpPr>
                <a:spLocks noChangeShapeType="1"/>
              </p:cNvSpPr>
              <p:nvPr/>
            </p:nvSpPr>
            <p:spPr bwMode="auto">
              <a:xfrm>
                <a:off x="719" y="3228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79" name="Text Box 31"/>
              <p:cNvSpPr txBox="1">
                <a:spLocks noChangeArrowheads="1"/>
              </p:cNvSpPr>
              <p:nvPr/>
            </p:nvSpPr>
            <p:spPr bwMode="auto">
              <a:xfrm>
                <a:off x="930" y="3096"/>
                <a:ext cx="6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2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80" name="Line 32"/>
              <p:cNvSpPr>
                <a:spLocks noChangeShapeType="1"/>
              </p:cNvSpPr>
              <p:nvPr/>
            </p:nvSpPr>
            <p:spPr bwMode="auto">
              <a:xfrm>
                <a:off x="720" y="3391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81" name="Text Box 33"/>
              <p:cNvSpPr txBox="1">
                <a:spLocks noChangeArrowheads="1"/>
              </p:cNvSpPr>
              <p:nvPr/>
            </p:nvSpPr>
            <p:spPr bwMode="auto">
              <a:xfrm>
                <a:off x="931" y="3259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0.5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  <p:sp>
            <p:nvSpPr>
              <p:cNvPr id="181282" name="Line 34"/>
              <p:cNvSpPr>
                <a:spLocks noChangeShapeType="1"/>
              </p:cNvSpPr>
              <p:nvPr/>
            </p:nvSpPr>
            <p:spPr bwMode="auto">
              <a:xfrm>
                <a:off x="720" y="3562"/>
                <a:ext cx="208" cy="0"/>
              </a:xfrm>
              <a:prstGeom prst="line">
                <a:avLst/>
              </a:prstGeom>
              <a:noFill/>
              <a:ln w="9525">
                <a:solidFill>
                  <a:srgbClr val="99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283" name="Text Box 35"/>
              <p:cNvSpPr txBox="1">
                <a:spLocks noChangeArrowheads="1"/>
              </p:cNvSpPr>
              <p:nvPr/>
            </p:nvSpPr>
            <p:spPr bwMode="auto">
              <a:xfrm>
                <a:off x="931" y="3430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R = 0.1 </a:t>
                </a:r>
                <a:r>
                  <a:rPr lang="en-GB">
                    <a:latin typeface="Symbol" pitchFamily="18" charset="2"/>
                  </a:rPr>
                  <a:t>W</a:t>
                </a:r>
              </a:p>
            </p:txBody>
          </p:sp>
        </p:grpSp>
        <p:grpSp>
          <p:nvGrpSpPr>
            <p:cNvPr id="181291" name="Group 43"/>
            <p:cNvGrpSpPr>
              <a:grpSpLocks/>
            </p:cNvGrpSpPr>
            <p:nvPr/>
          </p:nvGrpSpPr>
          <p:grpSpPr bwMode="auto">
            <a:xfrm>
              <a:off x="3227" y="1346"/>
              <a:ext cx="2018" cy="2141"/>
              <a:chOff x="3227" y="1346"/>
              <a:chExt cx="2018" cy="2141"/>
            </a:xfrm>
          </p:grpSpPr>
          <p:graphicFrame>
            <p:nvGraphicFramePr>
              <p:cNvPr id="181287" name="Object 39"/>
              <p:cNvGraphicFramePr>
                <a:graphicFrameLocks noChangeAspect="1"/>
              </p:cNvGraphicFramePr>
              <p:nvPr/>
            </p:nvGraphicFramePr>
            <p:xfrm>
              <a:off x="3227" y="1346"/>
              <a:ext cx="2018" cy="2141"/>
            </p:xfrm>
            <a:graphic>
              <a:graphicData uri="http://schemas.openxmlformats.org/presentationml/2006/ole">
                <p:oleObj spid="_x0000_s181287" name="Mathcad" r:id="rId5" imgW="2666880" imgH="2828880" progId="Mathcad">
                  <p:embed/>
                </p:oleObj>
              </a:graphicData>
            </a:graphic>
          </p:graphicFrame>
          <p:sp>
            <p:nvSpPr>
              <p:cNvPr id="181266" name="Text Box 18"/>
              <p:cNvSpPr txBox="1">
                <a:spLocks noChangeArrowheads="1"/>
              </p:cNvSpPr>
              <p:nvPr/>
            </p:nvSpPr>
            <p:spPr bwMode="auto">
              <a:xfrm>
                <a:off x="3612" y="1691"/>
                <a:ext cx="6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X</a:t>
                </a:r>
                <a:r>
                  <a:rPr lang="en-GB" baseline="-25000"/>
                  <a:t>C</a:t>
                </a:r>
                <a:r>
                  <a:rPr lang="en-GB"/>
                  <a:t> &gt; X</a:t>
                </a:r>
                <a:r>
                  <a:rPr lang="en-GB" baseline="-25000"/>
                  <a:t>L</a:t>
                </a:r>
                <a:endParaRPr lang="en-GB"/>
              </a:p>
            </p:txBody>
          </p:sp>
          <p:sp>
            <p:nvSpPr>
              <p:cNvPr id="181267" name="Text Box 19"/>
              <p:cNvSpPr txBox="1">
                <a:spLocks noChangeArrowheads="1"/>
              </p:cNvSpPr>
              <p:nvPr/>
            </p:nvSpPr>
            <p:spPr bwMode="auto">
              <a:xfrm>
                <a:off x="4467" y="2687"/>
                <a:ext cx="6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X</a:t>
                </a:r>
                <a:r>
                  <a:rPr lang="en-GB" baseline="-25000"/>
                  <a:t>L</a:t>
                </a:r>
                <a:r>
                  <a:rPr lang="en-GB"/>
                  <a:t> &gt; X</a:t>
                </a:r>
                <a:r>
                  <a:rPr lang="en-GB" baseline="-25000"/>
                  <a:t>C</a:t>
                </a:r>
                <a:endParaRPr lang="en-GB"/>
              </a:p>
            </p:txBody>
          </p:sp>
          <p:sp>
            <p:nvSpPr>
              <p:cNvPr id="181288" name="Text Box 40"/>
              <p:cNvSpPr txBox="1">
                <a:spLocks noChangeArrowheads="1"/>
              </p:cNvSpPr>
              <p:nvPr/>
            </p:nvSpPr>
            <p:spPr bwMode="auto">
              <a:xfrm>
                <a:off x="3252" y="1429"/>
                <a:ext cx="239" cy="178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r>
                  <a:rPr lang="en-GB">
                    <a:latin typeface="Symbol" pitchFamily="18" charset="2"/>
                  </a:rPr>
                  <a:t> f</a:t>
                </a: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  <a:p>
                <a:endParaRPr lang="en-GB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Transients</a:t>
            </a:r>
          </a:p>
        </p:txBody>
      </p:sp>
      <p:sp>
        <p:nvSpPr>
          <p:cNvPr id="187417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3721100" cy="5135563"/>
          </a:xfrm>
        </p:spPr>
        <p:txBody>
          <a:bodyPr/>
          <a:lstStyle/>
          <a:p>
            <a:r>
              <a:rPr lang="en-GB" sz="2000" dirty="0"/>
              <a:t>Note, when the </a:t>
            </a:r>
            <a:r>
              <a:rPr lang="en-GB" sz="2000" dirty="0" err="1"/>
              <a:t>emf</a:t>
            </a:r>
            <a:r>
              <a:rPr lang="en-GB" sz="2000" dirty="0"/>
              <a:t> is first applied, it  can take some time for the current to settle down to the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described by the equation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/>
              <a:t>= I sin (</a:t>
            </a:r>
            <a:r>
              <a:rPr lang="en-GB" sz="2000" dirty="0" err="1">
                <a:latin typeface="Symbol" pitchFamily="18" charset="2"/>
              </a:rPr>
              <a:t>w</a:t>
            </a:r>
            <a:r>
              <a:rPr lang="en-GB" sz="2000" baseline="-25000" dirty="0" err="1"/>
              <a:t>d</a:t>
            </a:r>
            <a:r>
              <a:rPr lang="en-GB" sz="2000" dirty="0" err="1"/>
              <a:t>t</a:t>
            </a:r>
            <a:r>
              <a:rPr lang="en-GB" sz="2000" dirty="0"/>
              <a:t> –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). </a:t>
            </a:r>
          </a:p>
          <a:p>
            <a:r>
              <a:rPr lang="en-GB" sz="2000" dirty="0"/>
              <a:t>The additional current that flows initially is called the transient current.</a:t>
            </a:r>
          </a:p>
          <a:p>
            <a:r>
              <a:rPr lang="en-GB" sz="2000" dirty="0"/>
              <a:t>The speed with which the </a:t>
            </a:r>
            <a:r>
              <a:rPr lang="en-GB" dirty="0" smtClean="0"/>
              <a:t>_____________</a:t>
            </a:r>
            <a:r>
              <a:rPr lang="en-GB" sz="2000" dirty="0" smtClean="0"/>
              <a:t> </a:t>
            </a:r>
            <a:r>
              <a:rPr lang="en-GB" sz="2000" dirty="0"/>
              <a:t>current dies out is determined by the time constants of the circuit </a:t>
            </a:r>
            <a:br>
              <a:rPr lang="en-GB" sz="2000" dirty="0"/>
            </a:br>
            <a:r>
              <a:rPr lang="en-GB" sz="2000" dirty="0">
                <a:latin typeface="Symbol" pitchFamily="18" charset="2"/>
              </a:rPr>
              <a:t>t</a:t>
            </a:r>
            <a:r>
              <a:rPr lang="en-GB" sz="2000" dirty="0"/>
              <a:t> = L/R and </a:t>
            </a:r>
            <a:r>
              <a:rPr lang="en-GB" sz="2000" dirty="0">
                <a:latin typeface="Symbol" pitchFamily="18" charset="2"/>
              </a:rPr>
              <a:t>t</a:t>
            </a:r>
            <a:r>
              <a:rPr lang="en-GB" sz="2000" dirty="0"/>
              <a:t> = RC.</a:t>
            </a:r>
          </a:p>
        </p:txBody>
      </p:sp>
      <p:sp>
        <p:nvSpPr>
          <p:cNvPr id="187418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594225" y="1533525"/>
            <a:ext cx="4816475" cy="5135563"/>
          </a:xfrm>
        </p:spPr>
        <p:txBody>
          <a:bodyPr/>
          <a:lstStyle/>
          <a:p>
            <a:r>
              <a:rPr lang="en-GB" sz="2000"/>
              <a:t>Example of behaviour that might be observed in LCR circuit at “start-up”:</a:t>
            </a:r>
          </a:p>
        </p:txBody>
      </p:sp>
      <p:grpSp>
        <p:nvGrpSpPr>
          <p:cNvPr id="187422" name="Group 30"/>
          <p:cNvGrpSpPr>
            <a:grpSpLocks/>
          </p:cNvGrpSpPr>
          <p:nvPr/>
        </p:nvGrpSpPr>
        <p:grpSpPr bwMode="auto">
          <a:xfrm>
            <a:off x="4184650" y="2214563"/>
            <a:ext cx="5534025" cy="3635375"/>
            <a:chOff x="2636" y="1863"/>
            <a:chExt cx="3486" cy="2290"/>
          </a:xfrm>
        </p:grpSpPr>
        <p:graphicFrame>
          <p:nvGraphicFramePr>
            <p:cNvPr id="187415" name="Object 23"/>
            <p:cNvGraphicFramePr>
              <a:graphicFrameLocks noChangeAspect="1"/>
            </p:cNvGraphicFramePr>
            <p:nvPr/>
          </p:nvGraphicFramePr>
          <p:xfrm>
            <a:off x="2660" y="1863"/>
            <a:ext cx="3456" cy="2280"/>
          </p:xfrm>
          <a:graphic>
            <a:graphicData uri="http://schemas.openxmlformats.org/presentationml/2006/ole">
              <p:oleObj spid="_x0000_s187415" name="Mathcad" r:id="rId4" imgW="4867200" imgH="3209760" progId="Mathcad">
                <p:embed/>
              </p:oleObj>
            </a:graphicData>
          </a:graphic>
        </p:graphicFrame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2636" y="3001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5784" y="2997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sp>
          <p:nvSpPr>
            <p:cNvPr id="187421" name="Text Box 29"/>
            <p:cNvSpPr txBox="1">
              <a:spLocks noChangeArrowheads="1"/>
            </p:cNvSpPr>
            <p:nvPr/>
          </p:nvSpPr>
          <p:spPr bwMode="auto">
            <a:xfrm>
              <a:off x="4376" y="3903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 in AC Circuits</a:t>
            </a:r>
          </a:p>
        </p:txBody>
      </p:sp>
      <p:sp>
        <p:nvSpPr>
          <p:cNvPr id="190479" name="Rectangle 1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In LCR circuit energy is shifted between C and L (i.e. E and B fields) and lost to the circuit through the R.</a:t>
            </a:r>
          </a:p>
          <a:p>
            <a:r>
              <a:rPr lang="en-GB" sz="2000" dirty="0"/>
              <a:t>If have </a:t>
            </a:r>
            <a:r>
              <a:rPr lang="en-GB" sz="2000" dirty="0" err="1"/>
              <a:t>emf</a:t>
            </a:r>
            <a:r>
              <a:rPr lang="en-GB" sz="2000" dirty="0"/>
              <a:t>, this </a:t>
            </a:r>
            <a:r>
              <a:rPr lang="en-GB" dirty="0" smtClean="0"/>
              <a:t>__________</a:t>
            </a:r>
            <a:r>
              <a:rPr lang="en-GB" sz="2000" dirty="0" smtClean="0"/>
              <a:t> </a:t>
            </a:r>
            <a:r>
              <a:rPr lang="en-GB" sz="2000" dirty="0"/>
              <a:t>energy lost through R.</a:t>
            </a:r>
          </a:p>
          <a:p>
            <a:r>
              <a:rPr lang="en-GB" sz="2000" dirty="0"/>
              <a:t>Power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in R given by: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Mean rate of energy loss is this averaged over time. </a:t>
            </a:r>
          </a:p>
          <a:p>
            <a:r>
              <a:rPr lang="en-GB" sz="2000" dirty="0"/>
              <a:t>From plot opposite, see average value of sin</a:t>
            </a:r>
            <a:r>
              <a:rPr lang="en-GB" sz="2000" baseline="30000" dirty="0"/>
              <a:t>2</a:t>
            </a:r>
            <a:r>
              <a:rPr lang="en-GB" sz="2000" baseline="30000" dirty="0">
                <a:latin typeface="Symbol" pitchFamily="18" charset="2"/>
              </a:rPr>
              <a:t> </a:t>
            </a:r>
            <a:r>
              <a:rPr lang="en-GB" sz="2000" dirty="0">
                <a:latin typeface="Symbol" pitchFamily="18" charset="2"/>
              </a:rPr>
              <a:t>q, </a:t>
            </a:r>
            <a:r>
              <a:rPr lang="en-GB" sz="2000" dirty="0">
                <a:latin typeface="Symbol" pitchFamily="18" charset="2"/>
                <a:sym typeface="Symbol" pitchFamily="18" charset="2"/>
              </a:rPr>
              <a:t></a:t>
            </a:r>
            <a:r>
              <a:rPr lang="en-GB" sz="2000" dirty="0"/>
              <a:t>sin</a:t>
            </a:r>
            <a:r>
              <a:rPr lang="en-GB" sz="2000" baseline="30000" dirty="0"/>
              <a:t>2</a:t>
            </a:r>
            <a:r>
              <a:rPr lang="en-GB" sz="2000" baseline="30000" dirty="0">
                <a:latin typeface="Symbol" pitchFamily="18" charset="2"/>
              </a:rPr>
              <a:t> </a:t>
            </a:r>
            <a:r>
              <a:rPr lang="en-GB" sz="2000" dirty="0">
                <a:latin typeface="Symbol" pitchFamily="18" charset="2"/>
              </a:rPr>
              <a:t>q</a:t>
            </a:r>
            <a:r>
              <a:rPr lang="en-GB" sz="2000" dirty="0">
                <a:latin typeface="Symbol" pitchFamily="18" charset="2"/>
                <a:sym typeface="Symbol" pitchFamily="18" charset="2"/>
              </a:rPr>
              <a:t></a:t>
            </a:r>
            <a:r>
              <a:rPr lang="en-GB" sz="2000" dirty="0"/>
              <a:t> = ½, so: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914400" y="3556000"/>
          <a:ext cx="2857500" cy="355600"/>
        </p:xfrm>
        <a:graphic>
          <a:graphicData uri="http://schemas.openxmlformats.org/presentationml/2006/ole">
            <p:oleObj spid="_x0000_s190470" name="Equation" r:id="rId4" imgW="2857320" imgH="355320" progId="Equation.DSMT4">
              <p:embed/>
            </p:oleObj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920750" y="5202238"/>
          <a:ext cx="2552700" cy="1117600"/>
        </p:xfrm>
        <a:graphic>
          <a:graphicData uri="http://schemas.openxmlformats.org/presentationml/2006/ole">
            <p:oleObj spid="_x0000_s190474" name="Equation" r:id="rId5" imgW="2552400" imgH="1117440" progId="Equation.DSMT4">
              <p:embed/>
            </p:oleObj>
          </a:graphicData>
        </a:graphic>
      </p:graphicFrame>
      <p:sp>
        <p:nvSpPr>
          <p:cNvPr id="190481" name="Rectangle 1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Plot of sin</a:t>
            </a:r>
            <a:r>
              <a:rPr lang="en-GB" sz="2000" baseline="30000" dirty="0"/>
              <a:t> </a:t>
            </a:r>
            <a:r>
              <a:rPr lang="en-GB" sz="2000" dirty="0">
                <a:latin typeface="Symbol" pitchFamily="18" charset="2"/>
              </a:rPr>
              <a:t>q</a:t>
            </a:r>
            <a:r>
              <a:rPr lang="en-GB" sz="2000" dirty="0"/>
              <a:t> and sin</a:t>
            </a:r>
            <a:r>
              <a:rPr lang="en-GB" sz="2000" baseline="30000" dirty="0"/>
              <a:t>2 </a:t>
            </a:r>
            <a:r>
              <a:rPr lang="en-GB" sz="2000" dirty="0">
                <a:latin typeface="Symbol" pitchFamily="18" charset="2"/>
              </a:rPr>
              <a:t>q: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Introducing the quantity </a:t>
            </a:r>
            <a:br>
              <a:rPr lang="en-GB" sz="2000" dirty="0"/>
            </a:br>
            <a:r>
              <a:rPr lang="en-GB" sz="2000" dirty="0" err="1"/>
              <a:t>I</a:t>
            </a:r>
            <a:r>
              <a:rPr lang="en-GB" sz="2000" baseline="-25000" dirty="0" err="1"/>
              <a:t>rms</a:t>
            </a:r>
            <a:r>
              <a:rPr lang="en-GB" sz="2000" baseline="-25000" dirty="0"/>
              <a:t> </a:t>
            </a:r>
            <a:r>
              <a:rPr lang="en-GB" sz="2000" dirty="0"/>
              <a:t>= I/</a:t>
            </a:r>
            <a:r>
              <a:rPr lang="en-GB" sz="2000" dirty="0">
                <a:cs typeface="Times New Roman" pitchFamily="18" charset="0"/>
              </a:rPr>
              <a:t>√2            </a:t>
            </a:r>
            <a:r>
              <a:rPr lang="en-GB" sz="2000" dirty="0" smtClean="0">
                <a:cs typeface="Times New Roman" pitchFamily="18" charset="0"/>
              </a:rPr>
              <a:t>[</a:t>
            </a:r>
            <a:r>
              <a:rPr lang="en-GB" dirty="0" smtClean="0">
                <a:cs typeface="Times New Roman" pitchFamily="18" charset="0"/>
              </a:rPr>
              <a:t>20</a:t>
            </a:r>
            <a:r>
              <a:rPr lang="en-GB" sz="2000" dirty="0" smtClean="0">
                <a:cs typeface="Times New Roman" pitchFamily="18" charset="0"/>
              </a:rPr>
              <a:t>.7</a:t>
            </a:r>
            <a:r>
              <a:rPr lang="en-GB" sz="2000" dirty="0">
                <a:cs typeface="Times New Roman" pitchFamily="18" charset="0"/>
              </a:rPr>
              <a:t>] </a:t>
            </a:r>
            <a:br>
              <a:rPr lang="en-GB" sz="2000" dirty="0">
                <a:cs typeface="Times New Roman" pitchFamily="18" charset="0"/>
              </a:rPr>
            </a:br>
            <a:r>
              <a:rPr lang="en-GB" sz="2000" dirty="0">
                <a:cs typeface="Times New Roman" pitchFamily="18" charset="0"/>
              </a:rPr>
              <a:t>we can write:</a:t>
            </a:r>
            <a:r>
              <a:rPr lang="en-GB" sz="2000" dirty="0"/>
              <a:t>  </a:t>
            </a:r>
          </a:p>
        </p:txBody>
      </p:sp>
      <p:graphicFrame>
        <p:nvGraphicFramePr>
          <p:cNvPr id="190484" name="Object 20"/>
          <p:cNvGraphicFramePr>
            <a:graphicFrameLocks noChangeAspect="1"/>
          </p:cNvGraphicFramePr>
          <p:nvPr/>
        </p:nvGraphicFramePr>
        <p:xfrm>
          <a:off x="5240338" y="1828800"/>
          <a:ext cx="3735387" cy="3001963"/>
        </p:xfrm>
        <a:graphic>
          <a:graphicData uri="http://schemas.openxmlformats.org/presentationml/2006/ole">
            <p:oleObj spid="_x0000_s190484" name="Mathcad" r:id="rId6" imgW="2666880" imgH="2143080" progId="Mathcad">
              <p:embed/>
            </p:oleObj>
          </a:graphicData>
        </a:graphic>
      </p:graphicFrame>
      <p:graphicFrame>
        <p:nvGraphicFramePr>
          <p:cNvPr id="190485" name="Object 21"/>
          <p:cNvGraphicFramePr>
            <a:graphicFrameLocks noChangeAspect="1"/>
          </p:cNvGraphicFramePr>
          <p:nvPr/>
        </p:nvGraphicFramePr>
        <p:xfrm>
          <a:off x="5465763" y="5916613"/>
          <a:ext cx="2641600" cy="381000"/>
        </p:xfrm>
        <a:graphic>
          <a:graphicData uri="http://schemas.openxmlformats.org/presentationml/2006/ole">
            <p:oleObj spid="_x0000_s190485" name="Equation" r:id="rId7" imgW="264132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1638</TotalTime>
  <Words>621</Words>
  <Application>Microsoft Office PowerPoint</Application>
  <PresentationFormat>A4 Paper (210x297 mm)</PresentationFormat>
  <Paragraphs>183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TimA4landscape</vt:lpstr>
      <vt:lpstr>SmartDraw</vt:lpstr>
      <vt:lpstr>Equation</vt:lpstr>
      <vt:lpstr>Mathcad</vt:lpstr>
      <vt:lpstr>Lecture 20 </vt:lpstr>
      <vt:lpstr>Series LCR Circuit</vt:lpstr>
      <vt:lpstr>Series LCR Circuit</vt:lpstr>
      <vt:lpstr>Series LCR Circuit</vt:lpstr>
      <vt:lpstr>Series LCR Circuit</vt:lpstr>
      <vt:lpstr>Series LCR Circuit: Resonance</vt:lpstr>
      <vt:lpstr>Resonance and Phase</vt:lpstr>
      <vt:lpstr>Transients</vt:lpstr>
      <vt:lpstr>Power in AC Circuits</vt:lpstr>
      <vt:lpstr>Power in AC Circuits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LCR Circuit</dc:title>
  <dc:creator>Tim Greenshaw</dc:creator>
  <cp:lastModifiedBy>Tim Greenshaw</cp:lastModifiedBy>
  <cp:revision>80</cp:revision>
  <dcterms:created xsi:type="dcterms:W3CDTF">2005-12-06T08:13:22Z</dcterms:created>
  <dcterms:modified xsi:type="dcterms:W3CDTF">2010-11-17T16:33:36Z</dcterms:modified>
</cp:coreProperties>
</file>