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5" r:id="rId2"/>
    <p:sldId id="295" r:id="rId3"/>
    <p:sldId id="296" r:id="rId4"/>
    <p:sldId id="297" r:id="rId5"/>
    <p:sldId id="298" r:id="rId6"/>
    <p:sldId id="299" r:id="rId7"/>
    <p:sldId id="301" r:id="rId8"/>
    <p:sldId id="303" r:id="rId9"/>
    <p:sldId id="300" r:id="rId10"/>
    <p:sldId id="302" r:id="rId11"/>
    <p:sldId id="304" r:id="rId12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98" autoAdjust="0"/>
    <p:restoredTop sz="96594" autoAdjust="0"/>
  </p:normalViewPr>
  <p:slideViewPr>
    <p:cSldViewPr snapToGrid="0">
      <p:cViewPr varScale="1">
        <p:scale>
          <a:sx n="79" d="100"/>
          <a:sy n="79" d="100"/>
        </p:scale>
        <p:origin x="-582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28F327A-4B34-42B7-8569-16F018E105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7075"/>
            <a:ext cx="5264150" cy="364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E19A0C9-E146-4098-B437-C4EAA05488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4530E2-C957-4E1C-A2B5-382D620A864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A8F77F-A431-4B66-9646-7111CFD33CD8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91D77B-5C54-4AF3-BF3C-4D23F1E9F73F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C57EA5-A089-49A5-8982-17EB27D1C80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FD1B98-4543-4A04-8642-566A2DFD0A44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B86BD1-B11B-465B-8DEA-D97CC966F700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08B69D-7F10-47C3-8CFD-9CCB0EBB9CC6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802C9-39F5-4FFE-ADE8-01899455A665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C5314-DBAF-45C8-85DC-97D6DA950B90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B18CEC-29BD-4946-98BC-8FC783B3F0D3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B2B9C1-0ECB-461C-8102-84D554308EB1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green\Documents\Liverpool\Phys123\LectureMaterials\VoltCurrForL.avi" TargetMode="Externa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file:///C:\Users\green\Documents\Liverpool\Phys123\LectureMaterials\VoltCurrForR.avi" TargetMode="Externa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png"/><Relationship Id="rId5" Type="http://schemas.openxmlformats.org/officeDocument/2006/relationships/oleObject" Target="file:///C:\Users\green\Documents\Liverpool\Phys123\Lectures2007\ACcircuits.xmcd\Selection%203%20827%20324%201121" TargetMode="Externa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green\Documents\Liverpool\Phys123\LectureMaterials\VolrCurrForC.avi" TargetMode="Externa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19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Alternating current.</a:t>
            </a:r>
          </a:p>
          <a:p>
            <a:pPr lvl="1"/>
            <a:r>
              <a:rPr lang="en-GB" dirty="0" smtClean="0"/>
              <a:t>Resistive loads and phasors.</a:t>
            </a:r>
          </a:p>
          <a:p>
            <a:pPr lvl="1"/>
            <a:r>
              <a:rPr lang="en-GB" dirty="0" smtClean="0"/>
              <a:t>Capacitive loads and phasors.</a:t>
            </a:r>
          </a:p>
          <a:p>
            <a:pPr lvl="1"/>
            <a:r>
              <a:rPr lang="en-GB" dirty="0" smtClean="0"/>
              <a:t>Inductive loads and phasors.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Write down the equations which define the capacitive and inductive reactances. In what units are these measured?</a:t>
            </a:r>
          </a:p>
          <a:p>
            <a:r>
              <a:rPr lang="en-GB" dirty="0" smtClean="0"/>
              <a:t>Is the reactance of a capacitor largest for high or low frequencies?</a:t>
            </a:r>
          </a:p>
          <a:p>
            <a:r>
              <a:rPr lang="en-GB" dirty="0" smtClean="0"/>
              <a:t>Is the reactance of an inductor largest for high or low frequencies?</a:t>
            </a:r>
          </a:p>
          <a:p>
            <a:r>
              <a:rPr lang="en-GB" dirty="0" smtClean="0"/>
              <a:t>Describe the phase relationships between an AC voltage applied (separately) across a resistor, a capacitor and an inductance and the resulting current in each case.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Inductive Loads and Phasors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Plotting the voltage across the resistor and the current through it (using </a:t>
            </a:r>
            <a:r>
              <a:rPr lang="en-GB" sz="2000" smtClean="0">
                <a:latin typeface="Monotype Corsiva" pitchFamily="66" charset="0"/>
              </a:rPr>
              <a:t>E</a:t>
            </a:r>
            <a:r>
              <a:rPr lang="en-GB" sz="2000" smtClean="0"/>
              <a:t> = 325 V and L = 10 mH):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We see the current lags the voltage by </a:t>
            </a:r>
            <a:r>
              <a:rPr lang="en-GB" sz="2000" smtClean="0">
                <a:latin typeface="Symbol" pitchFamily="18" charset="2"/>
              </a:rPr>
              <a:t>p</a:t>
            </a:r>
            <a:r>
              <a:rPr lang="en-GB" sz="2000" smtClean="0"/>
              <a:t>/2, (i.e. current reaches peak after voltage).</a:t>
            </a:r>
          </a:p>
        </p:txBody>
      </p:sp>
      <p:sp>
        <p:nvSpPr>
          <p:cNvPr id="819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In terms of phasors, static picture: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258763" y="4103688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(V)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2632075" y="5229225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(s)</a:t>
            </a:r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4210050" y="41021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(A)</a:t>
            </a:r>
          </a:p>
        </p:txBody>
      </p:sp>
      <p:graphicFrame>
        <p:nvGraphicFramePr>
          <p:cNvPr id="8194" name="Object 9"/>
          <p:cNvGraphicFramePr>
            <a:graphicFrameLocks noChangeAspect="1"/>
          </p:cNvGraphicFramePr>
          <p:nvPr/>
        </p:nvGraphicFramePr>
        <p:xfrm>
          <a:off x="206375" y="2419350"/>
          <a:ext cx="4638675" cy="3206750"/>
        </p:xfrm>
        <a:graphic>
          <a:graphicData uri="http://schemas.openxmlformats.org/presentationml/2006/ole">
            <p:oleObj spid="_x0000_s8194" name="Mathcad" r:id="rId4" imgW="3209760" imgH="2219400" progId="Mathcad">
              <p:embed/>
            </p:oleObj>
          </a:graphicData>
        </a:graphic>
      </p:graphicFrame>
      <p:grpSp>
        <p:nvGrpSpPr>
          <p:cNvPr id="8202" name="Group 18"/>
          <p:cNvGrpSpPr>
            <a:grpSpLocks/>
          </p:cNvGrpSpPr>
          <p:nvPr/>
        </p:nvGrpSpPr>
        <p:grpSpPr bwMode="auto">
          <a:xfrm>
            <a:off x="4972050" y="1987550"/>
            <a:ext cx="4349750" cy="4014788"/>
            <a:chOff x="3132" y="1252"/>
            <a:chExt cx="2740" cy="2529"/>
          </a:xfrm>
        </p:grpSpPr>
        <p:graphicFrame>
          <p:nvGraphicFramePr>
            <p:cNvPr id="8195" name="Object 10"/>
            <p:cNvGraphicFramePr>
              <a:graphicFrameLocks noChangeAspect="1"/>
            </p:cNvGraphicFramePr>
            <p:nvPr/>
          </p:nvGraphicFramePr>
          <p:xfrm>
            <a:off x="3370" y="1252"/>
            <a:ext cx="2502" cy="2529"/>
          </p:xfrm>
          <a:graphic>
            <a:graphicData uri="http://schemas.openxmlformats.org/presentationml/2006/ole">
              <p:oleObj spid="_x0000_s8195" name="Mathcad" r:id="rId5" imgW="3057480" imgH="2800440" progId="Mathcad">
                <p:embed/>
              </p:oleObj>
            </a:graphicData>
          </a:graphic>
        </p:graphicFrame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3132" y="1572"/>
              <a:ext cx="527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/>
                <a:t>v</a:t>
              </a:r>
              <a:r>
                <a:rPr lang="en-GB" baseline="-25000"/>
                <a:t>R</a:t>
              </a:r>
              <a:r>
                <a:rPr lang="en-GB"/>
                <a:t> (V)</a:t>
              </a:r>
              <a:br>
                <a:rPr lang="en-GB"/>
              </a:br>
              <a:endParaRPr lang="en-GB"/>
            </a:p>
            <a:p>
              <a:pPr algn="r"/>
              <a:r>
                <a:rPr lang="en-GB"/>
                <a:t>i</a:t>
              </a:r>
              <a:r>
                <a:rPr lang="en-GB" baseline="-25000"/>
                <a:t>R</a:t>
              </a:r>
              <a:r>
                <a:rPr lang="en-GB"/>
                <a:t> (A)</a:t>
              </a:r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 flipH="1">
              <a:off x="4608" y="1907"/>
              <a:ext cx="77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 flipV="1">
              <a:off x="4608" y="1889"/>
              <a:ext cx="0" cy="64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 flipH="1">
              <a:off x="4599" y="2805"/>
              <a:ext cx="198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4608" y="2531"/>
              <a:ext cx="0" cy="273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4401" y="2056"/>
              <a:ext cx="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L</a:t>
              </a:r>
              <a:endParaRPr lang="en-GB"/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4411" y="2525"/>
              <a:ext cx="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  <a:r>
                <a:rPr lang="en-GB" baseline="-25000"/>
                <a:t>L</a:t>
              </a: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Phasors for Inductive Loads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230688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Animation of phasors for inductive loads:</a:t>
            </a:r>
          </a:p>
        </p:txBody>
      </p:sp>
      <p:sp>
        <p:nvSpPr>
          <p:cNvPr id="11269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______________</a:t>
            </a:r>
            <a:r>
              <a:rPr lang="en-GB" sz="2000" dirty="0" smtClean="0"/>
              <a:t> for remembering phase relationships etc:</a:t>
            </a:r>
            <a:br>
              <a:rPr lang="en-GB" sz="2000" dirty="0" smtClean="0"/>
            </a:br>
            <a:endParaRPr lang="en-GB" sz="2000" dirty="0" smtClean="0"/>
          </a:p>
          <a:p>
            <a:pPr lvl="1" eaLnBrk="1" hangingPunct="1"/>
            <a:r>
              <a:rPr lang="en-GB" sz="2000" dirty="0" smtClean="0"/>
              <a:t>          C   </a:t>
            </a:r>
            <a:r>
              <a:rPr lang="en-GB" sz="2000" dirty="0" err="1" smtClean="0"/>
              <a:t>i</a:t>
            </a:r>
            <a:r>
              <a:rPr lang="en-GB" sz="2000" dirty="0" smtClean="0"/>
              <a:t>   v   </a:t>
            </a:r>
            <a:r>
              <a:rPr lang="en-GB" sz="2000" dirty="0" err="1" smtClean="0"/>
              <a:t>i</a:t>
            </a:r>
            <a:r>
              <a:rPr lang="en-GB" sz="2000" dirty="0" smtClean="0"/>
              <a:t>   L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lvl="1" eaLnBrk="1" hangingPunct="1"/>
            <a:r>
              <a:rPr lang="en-GB" sz="2000" dirty="0" smtClean="0"/>
              <a:t>ELI positively is the ICE man. </a:t>
            </a:r>
            <a:br>
              <a:rPr lang="en-GB" sz="2000" dirty="0" smtClean="0"/>
            </a:br>
            <a:r>
              <a:rPr lang="en-GB" sz="2000" dirty="0" smtClean="0"/>
              <a:t>(i.e.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dirty="0" smtClean="0"/>
              <a:t> leads I for L, which has +</a:t>
            </a:r>
            <a:r>
              <a:rPr lang="en-GB" sz="2000" dirty="0" err="1" smtClean="0"/>
              <a:t>ive</a:t>
            </a:r>
            <a:r>
              <a:rPr lang="en-GB" sz="2000" dirty="0" smtClean="0"/>
              <a:t> phase, and I leads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dirty="0" smtClean="0"/>
              <a:t> for C).</a:t>
            </a:r>
          </a:p>
          <a:p>
            <a:pPr eaLnBrk="1" hangingPunct="1"/>
            <a:r>
              <a:rPr lang="en-GB" sz="2000" dirty="0" smtClean="0"/>
              <a:t>X</a:t>
            </a:r>
            <a:r>
              <a:rPr lang="en-GB" sz="2000" baseline="-25000" dirty="0" smtClean="0"/>
              <a:t>C</a:t>
            </a:r>
            <a:r>
              <a:rPr lang="en-GB" sz="2000" dirty="0" smtClean="0"/>
              <a:t> = </a:t>
            </a:r>
            <a:r>
              <a:rPr lang="en-GB" sz="2000" dirty="0" err="1" smtClean="0">
                <a:latin typeface="Symbol" pitchFamily="18" charset="2"/>
              </a:rPr>
              <a:t>w</a:t>
            </a:r>
            <a:r>
              <a:rPr lang="en-GB" sz="2000" baseline="-25000" dirty="0" err="1" smtClean="0"/>
              <a:t>d</a:t>
            </a:r>
            <a:r>
              <a:rPr lang="en-GB" sz="2000" dirty="0" err="1" smtClean="0"/>
              <a:t>C</a:t>
            </a:r>
            <a:r>
              <a:rPr lang="en-GB" sz="2000" dirty="0" smtClean="0"/>
              <a:t> or 1/</a:t>
            </a:r>
            <a:r>
              <a:rPr lang="en-GB" sz="2000" dirty="0" err="1" smtClean="0">
                <a:latin typeface="Symbol" pitchFamily="18" charset="2"/>
              </a:rPr>
              <a:t>w</a:t>
            </a:r>
            <a:r>
              <a:rPr lang="en-GB" sz="2000" baseline="-25000" dirty="0" err="1" smtClean="0"/>
              <a:t>d</a:t>
            </a:r>
            <a:r>
              <a:rPr lang="en-GB" sz="2000" dirty="0" err="1" smtClean="0"/>
              <a:t>C</a:t>
            </a:r>
            <a:r>
              <a:rPr lang="en-GB" sz="2000" dirty="0" smtClean="0"/>
              <a:t>? Remember that C is in Cellar, i.e. in the </a:t>
            </a:r>
            <a:r>
              <a:rPr lang="en-GB" dirty="0" smtClean="0"/>
              <a:t>__________</a:t>
            </a:r>
            <a:r>
              <a:rPr lang="en-GB" sz="2000" dirty="0" smtClean="0"/>
              <a:t>.</a:t>
            </a:r>
          </a:p>
        </p:txBody>
      </p:sp>
      <p:grpSp>
        <p:nvGrpSpPr>
          <p:cNvPr id="11270" name="Group 13"/>
          <p:cNvGrpSpPr>
            <a:grpSpLocks/>
          </p:cNvGrpSpPr>
          <p:nvPr/>
        </p:nvGrpSpPr>
        <p:grpSpPr bwMode="auto">
          <a:xfrm>
            <a:off x="5608638" y="2654300"/>
            <a:ext cx="3055937" cy="1374775"/>
            <a:chOff x="3525" y="1632"/>
            <a:chExt cx="1925" cy="866"/>
          </a:xfrm>
        </p:grpSpPr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 rot="5400000">
              <a:off x="4212" y="1488"/>
              <a:ext cx="34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6000"/>
                <a:t>}</a:t>
              </a:r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 rot="5400000">
              <a:off x="4600" y="1489"/>
              <a:ext cx="34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6000"/>
                <a:t>}</a:t>
              </a:r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H="1">
              <a:off x="3937" y="1868"/>
              <a:ext cx="387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3525" y="2248"/>
              <a:ext cx="8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C, i leads v</a:t>
              </a:r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4703" y="1868"/>
              <a:ext cx="387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4695" y="2248"/>
              <a:ext cx="75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 lags v, L</a:t>
              </a:r>
            </a:p>
          </p:txBody>
        </p:sp>
      </p:grpSp>
      <p:pic>
        <p:nvPicPr>
          <p:cNvPr id="13" name="VoltCurrForL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72440" y="2202180"/>
            <a:ext cx="44577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Alternating Current</a:t>
            </a: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414838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Recall electricity generator, coil rotated in </a:t>
            </a:r>
            <a:r>
              <a:rPr lang="en-GB" dirty="0" smtClean="0"/>
              <a:t>____________</a:t>
            </a:r>
            <a:r>
              <a:rPr lang="en-GB" sz="2000" dirty="0" smtClean="0"/>
              <a:t> field.</a:t>
            </a:r>
          </a:p>
          <a:p>
            <a:pPr eaLnBrk="1" hangingPunct="1"/>
            <a:r>
              <a:rPr lang="en-GB" sz="2000" dirty="0" smtClean="0"/>
              <a:t>Freq. </a:t>
            </a:r>
            <a:r>
              <a:rPr lang="en-GB" sz="2000" dirty="0" err="1" smtClean="0"/>
              <a:t>f</a:t>
            </a:r>
            <a:r>
              <a:rPr lang="en-GB" sz="2000" baseline="-25000" dirty="0" err="1" smtClean="0"/>
              <a:t>d</a:t>
            </a:r>
            <a:r>
              <a:rPr lang="en-GB" sz="2000" dirty="0" smtClean="0"/>
              <a:t>, angular freq. </a:t>
            </a:r>
            <a:r>
              <a:rPr lang="en-GB" sz="2000" dirty="0" smtClean="0">
                <a:latin typeface="Symbol" pitchFamily="18" charset="2"/>
              </a:rPr>
              <a:t>w</a:t>
            </a:r>
            <a:r>
              <a:rPr lang="en-GB" sz="2000" baseline="-25000" dirty="0" smtClean="0"/>
              <a:t>d</a:t>
            </a:r>
            <a:r>
              <a:rPr lang="en-GB" sz="2000" dirty="0" smtClean="0"/>
              <a:t> = 2</a:t>
            </a:r>
            <a:r>
              <a:rPr lang="en-GB" sz="2000" dirty="0" smtClean="0">
                <a:latin typeface="Symbol" pitchFamily="18" charset="2"/>
              </a:rPr>
              <a:t>p</a:t>
            </a:r>
            <a:r>
              <a:rPr lang="en-GB" sz="2000" dirty="0" smtClean="0"/>
              <a:t>f</a:t>
            </a:r>
            <a:r>
              <a:rPr lang="en-GB" sz="2000" baseline="-25000" dirty="0" smtClean="0"/>
              <a:t>d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Get </a:t>
            </a:r>
            <a:r>
              <a:rPr lang="en-GB" dirty="0" smtClean="0"/>
              <a:t>____________</a:t>
            </a:r>
            <a:r>
              <a:rPr lang="en-GB" sz="2000" dirty="0" smtClean="0"/>
              <a:t> </a:t>
            </a:r>
            <a:r>
              <a:rPr lang="en-GB" sz="2000" dirty="0" err="1" smtClean="0"/>
              <a:t>emf</a:t>
            </a:r>
            <a:r>
              <a:rPr lang="en-GB" sz="2000" dirty="0" smtClean="0"/>
              <a:t>:</a:t>
            </a:r>
            <a:br>
              <a:rPr lang="en-GB" sz="2000" dirty="0" smtClean="0"/>
            </a:br>
            <a:r>
              <a:rPr lang="en-GB" sz="2000" dirty="0" smtClean="0"/>
              <a:t> </a:t>
            </a:r>
          </a:p>
          <a:p>
            <a:pPr eaLnBrk="1" hangingPunct="1"/>
            <a:r>
              <a:rPr lang="en-GB" sz="2000" dirty="0" err="1" smtClean="0"/>
              <a:t>E.g</a:t>
            </a:r>
            <a:r>
              <a:rPr lang="en-GB" sz="2000" dirty="0" smtClean="0"/>
              <a:t> for mains, </a:t>
            </a:r>
            <a:r>
              <a:rPr lang="en-GB" sz="2000" dirty="0" err="1" smtClean="0">
                <a:latin typeface="Monotype Corsiva" pitchFamily="66" charset="0"/>
              </a:rPr>
              <a:t>E</a:t>
            </a:r>
            <a:r>
              <a:rPr lang="en-GB" sz="2000" baseline="-25000" dirty="0" err="1" smtClean="0"/>
              <a:t>m</a:t>
            </a:r>
            <a:r>
              <a:rPr lang="en-GB" sz="2000" dirty="0" smtClean="0"/>
              <a:t> = 325 V, </a:t>
            </a:r>
            <a:r>
              <a:rPr lang="en-GB" sz="2000" dirty="0" err="1" smtClean="0"/>
              <a:t>f</a:t>
            </a:r>
            <a:r>
              <a:rPr lang="en-GB" sz="2000" baseline="-25000" dirty="0" err="1" smtClean="0"/>
              <a:t>d</a:t>
            </a:r>
            <a:r>
              <a:rPr lang="en-GB" sz="2000" dirty="0" smtClean="0"/>
              <a:t> = 50 Hz</a:t>
            </a:r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Need to understand behaviour of electrical devices when driven by </a:t>
            </a:r>
            <a:r>
              <a:rPr lang="en-GB" sz="2000" dirty="0" err="1" smtClean="0"/>
              <a:t>emf</a:t>
            </a:r>
            <a:r>
              <a:rPr lang="en-GB" sz="2000" dirty="0" smtClean="0"/>
              <a:t> varying </a:t>
            </a:r>
            <a:r>
              <a:rPr lang="en-GB" dirty="0" smtClean="0"/>
              <a:t>_______________</a:t>
            </a:r>
            <a:r>
              <a:rPr lang="en-GB" sz="2000" dirty="0" smtClean="0"/>
              <a:t> with time.</a:t>
            </a:r>
          </a:p>
          <a:p>
            <a:pPr eaLnBrk="1" hangingPunct="1"/>
            <a:r>
              <a:rPr lang="en-GB" sz="2000" dirty="0" smtClean="0"/>
              <a:t>This </a:t>
            </a:r>
            <a:r>
              <a:rPr lang="en-GB" sz="2000" dirty="0" err="1" smtClean="0"/>
              <a:t>emf</a:t>
            </a:r>
            <a:r>
              <a:rPr lang="en-GB" sz="2000" dirty="0" smtClean="0"/>
              <a:t> will induce current in electrical components.</a:t>
            </a:r>
          </a:p>
          <a:p>
            <a:pPr eaLnBrk="1" hangingPunct="1"/>
            <a:r>
              <a:rPr lang="en-GB" sz="2000" dirty="0" smtClean="0"/>
              <a:t>Label _____________ of current I.</a:t>
            </a:r>
          </a:p>
          <a:p>
            <a:pPr eaLnBrk="1" hangingPunct="1"/>
            <a:r>
              <a:rPr lang="en-GB" sz="2000" dirty="0" smtClean="0"/>
              <a:t>May be out of </a:t>
            </a:r>
            <a:r>
              <a:rPr lang="en-GB" dirty="0" smtClean="0"/>
              <a:t>________</a:t>
            </a:r>
            <a:r>
              <a:rPr lang="en-GB" sz="2000" dirty="0" smtClean="0"/>
              <a:t> with </a:t>
            </a:r>
            <a:r>
              <a:rPr lang="en-GB" sz="2000" dirty="0" err="1" smtClean="0"/>
              <a:t>emf</a:t>
            </a:r>
            <a:r>
              <a:rPr lang="en-GB" sz="2000" dirty="0" smtClean="0"/>
              <a:t>, so write                               allowing for phase shift of </a:t>
            </a:r>
            <a:r>
              <a:rPr lang="en-GB" sz="2000" dirty="0" smtClean="0">
                <a:latin typeface="Symbol" pitchFamily="18" charset="2"/>
              </a:rPr>
              <a:t>f</a:t>
            </a:r>
            <a:r>
              <a:rPr lang="en-GB" sz="2000" dirty="0" smtClean="0"/>
              <a:t> </a:t>
            </a:r>
            <a:r>
              <a:rPr lang="en-GB" sz="2000" dirty="0" err="1" smtClean="0"/>
              <a:t>w.r.t</a:t>
            </a:r>
            <a:r>
              <a:rPr lang="en-GB" sz="2000" dirty="0" smtClean="0"/>
              <a:t>. driving voltage.</a:t>
            </a:r>
          </a:p>
          <a:p>
            <a:pPr eaLnBrk="1" hangingPunct="1"/>
            <a:r>
              <a:rPr lang="en-GB" sz="2000" dirty="0" smtClean="0"/>
              <a:t>Consider separately effects of </a:t>
            </a:r>
            <a:r>
              <a:rPr lang="en-GB" dirty="0" smtClean="0"/>
              <a:t>____________</a:t>
            </a:r>
            <a:r>
              <a:rPr lang="en-GB" sz="2000" dirty="0" smtClean="0"/>
              <a:t>, ____________ and ____________ loads.  </a:t>
            </a:r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/>
        </p:nvGraphicFramePr>
        <p:xfrm>
          <a:off x="6056313" y="3895725"/>
          <a:ext cx="1803400" cy="355600"/>
        </p:xfrm>
        <a:graphic>
          <a:graphicData uri="http://schemas.openxmlformats.org/presentationml/2006/ole">
            <p:oleObj spid="_x0000_s1026" name="Equation" r:id="rId4" imgW="1803240" imgH="355320" progId="Equation.DSMT4">
              <p:embed/>
            </p:oleObj>
          </a:graphicData>
        </a:graphic>
      </p:graphicFrame>
      <p:graphicFrame>
        <p:nvGraphicFramePr>
          <p:cNvPr id="1027" name="Object 13"/>
          <p:cNvGraphicFramePr>
            <a:graphicFrameLocks noChangeAspect="1"/>
          </p:cNvGraphicFramePr>
          <p:nvPr/>
        </p:nvGraphicFramePr>
        <p:xfrm>
          <a:off x="922338" y="2917825"/>
          <a:ext cx="3136900" cy="330200"/>
        </p:xfrm>
        <a:graphic>
          <a:graphicData uri="http://schemas.openxmlformats.org/presentationml/2006/ole">
            <p:oleObj spid="_x0000_s1027" name="Equation" r:id="rId5" imgW="3136680" imgH="330120" progId="Equation.DSMT4">
              <p:embed/>
            </p:oleObj>
          </a:graphicData>
        </a:graphic>
      </p:graphicFrame>
      <p:grpSp>
        <p:nvGrpSpPr>
          <p:cNvPr id="1032" name="Group 24"/>
          <p:cNvGrpSpPr>
            <a:grpSpLocks/>
          </p:cNvGrpSpPr>
          <p:nvPr/>
        </p:nvGrpSpPr>
        <p:grpSpPr bwMode="auto">
          <a:xfrm>
            <a:off x="225425" y="3524250"/>
            <a:ext cx="4189413" cy="3333750"/>
            <a:chOff x="142" y="2220"/>
            <a:chExt cx="2639" cy="2100"/>
          </a:xfrm>
        </p:grpSpPr>
        <p:graphicFrame>
          <p:nvGraphicFramePr>
            <p:cNvPr id="1028" name="Object 19"/>
            <p:cNvGraphicFramePr>
              <a:graphicFrameLocks noChangeAspect="1"/>
            </p:cNvGraphicFramePr>
            <p:nvPr/>
          </p:nvGraphicFramePr>
          <p:xfrm>
            <a:off x="142" y="2220"/>
            <a:ext cx="2639" cy="2084"/>
          </p:xfrm>
          <a:graphic>
            <a:graphicData uri="http://schemas.openxmlformats.org/presentationml/2006/ole">
              <p:oleObj spid="_x0000_s1028" name="Mathcad" r:id="rId6" imgW="2809800" imgH="2219400" progId="Mathcad">
                <p:embed/>
              </p:oleObj>
            </a:graphicData>
          </a:graphic>
        </p:graphicFrame>
        <p:sp>
          <p:nvSpPr>
            <p:cNvPr id="1033" name="Text Box 20"/>
            <p:cNvSpPr txBox="1">
              <a:spLocks noChangeArrowheads="1"/>
            </p:cNvSpPr>
            <p:nvPr/>
          </p:nvSpPr>
          <p:spPr bwMode="auto">
            <a:xfrm>
              <a:off x="200" y="3281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(V)</a:t>
              </a:r>
            </a:p>
          </p:txBody>
        </p:sp>
        <p:sp>
          <p:nvSpPr>
            <p:cNvPr id="1034" name="Text Box 21"/>
            <p:cNvSpPr txBox="1">
              <a:spLocks noChangeArrowheads="1"/>
            </p:cNvSpPr>
            <p:nvPr/>
          </p:nvSpPr>
          <p:spPr bwMode="auto">
            <a:xfrm>
              <a:off x="1675" y="4070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(s)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Resistive Load</a:t>
            </a:r>
          </a:p>
        </p:txBody>
      </p:sp>
      <p:sp>
        <p:nvSpPr>
          <p:cNvPr id="205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Circuit consists of </a:t>
            </a:r>
            <a:r>
              <a:rPr lang="en-GB" dirty="0" smtClean="0"/>
              <a:t>______________</a:t>
            </a:r>
            <a:r>
              <a:rPr lang="en-GB" sz="2000" dirty="0" smtClean="0"/>
              <a:t> </a:t>
            </a:r>
            <a:r>
              <a:rPr lang="en-GB" sz="2000" dirty="0" err="1" smtClean="0"/>
              <a:t>emf</a:t>
            </a:r>
            <a:r>
              <a:rPr lang="en-GB" sz="2000" dirty="0" smtClean="0"/>
              <a:t> and resistance: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Using </a:t>
            </a:r>
            <a:r>
              <a:rPr lang="en-GB" dirty="0" smtClean="0"/>
              <a:t>_________</a:t>
            </a:r>
            <a:r>
              <a:rPr lang="en-GB" sz="2000" dirty="0" smtClean="0"/>
              <a:t> loop rule, we have: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Inserting the expression for the </a:t>
            </a:r>
            <a:r>
              <a:rPr lang="en-GB" sz="2000" dirty="0" err="1" smtClean="0"/>
              <a:t>emf</a:t>
            </a:r>
            <a:r>
              <a:rPr lang="en-GB" sz="2000" dirty="0" smtClean="0"/>
              <a:t> we have                            or, using V</a:t>
            </a:r>
            <a:r>
              <a:rPr lang="en-GB" sz="2000" baseline="-25000" dirty="0" smtClean="0"/>
              <a:t>R</a:t>
            </a:r>
            <a:r>
              <a:rPr lang="en-GB" sz="2000" dirty="0" smtClean="0"/>
              <a:t> to represent the amplitude of the </a:t>
            </a:r>
            <a:r>
              <a:rPr lang="en-GB" dirty="0" smtClean="0"/>
              <a:t>_________</a:t>
            </a:r>
            <a:r>
              <a:rPr lang="en-GB" sz="2000" dirty="0" smtClean="0"/>
              <a:t> across R,</a:t>
            </a:r>
          </a:p>
        </p:txBody>
      </p:sp>
      <p:sp>
        <p:nvSpPr>
          <p:cNvPr id="205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The current through the resistor is given by </a:t>
            </a:r>
            <a:r>
              <a:rPr lang="en-GB" sz="2000" dirty="0" err="1" smtClean="0"/>
              <a:t>i</a:t>
            </a:r>
            <a:r>
              <a:rPr lang="en-GB" sz="2000" dirty="0" smtClean="0"/>
              <a:t> = __/</a:t>
            </a:r>
            <a:r>
              <a:rPr lang="en-GB" dirty="0" smtClean="0"/>
              <a:t>__</a:t>
            </a:r>
            <a:r>
              <a:rPr lang="en-GB" sz="2000" dirty="0" smtClean="0"/>
              <a:t>, therefore: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We can write this as</a:t>
            </a:r>
          </a:p>
          <a:p>
            <a:pPr eaLnBrk="1" hangingPunct="1"/>
            <a:r>
              <a:rPr lang="en-GB" sz="2000" dirty="0" smtClean="0"/>
              <a:t>The amplitudes of the current and voltage are related by: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The phase shift </a:t>
            </a:r>
            <a:r>
              <a:rPr lang="en-GB" sz="2000" dirty="0" smtClean="0">
                <a:latin typeface="Symbol" pitchFamily="18" charset="2"/>
              </a:rPr>
              <a:t>f</a:t>
            </a:r>
            <a:r>
              <a:rPr lang="en-GB" sz="2000" dirty="0" smtClean="0"/>
              <a:t> = 0: the voltage across the resistor and the current through it are in phase. </a:t>
            </a:r>
          </a:p>
          <a:p>
            <a:pPr eaLnBrk="1" hangingPunct="1"/>
            <a:r>
              <a:rPr lang="en-GB" sz="2000" dirty="0" smtClean="0"/>
              <a:t>These relationships apply for all </a:t>
            </a:r>
            <a:r>
              <a:rPr lang="en-GB" dirty="0" smtClean="0"/>
              <a:t>____________</a:t>
            </a:r>
            <a:r>
              <a:rPr lang="en-GB" sz="2000" dirty="0" smtClean="0"/>
              <a:t> in AC circuits. </a:t>
            </a:r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946150" y="5022850"/>
          <a:ext cx="1155700" cy="330200"/>
        </p:xfrm>
        <a:graphic>
          <a:graphicData uri="http://schemas.openxmlformats.org/presentationml/2006/ole">
            <p:oleObj spid="_x0000_s2050" name="Equation" r:id="rId4" imgW="1155600" imgH="330120" progId="Equation.DSMT4">
              <p:embed/>
            </p:oleObj>
          </a:graphicData>
        </a:graphic>
      </p:graphicFrame>
      <p:graphicFrame>
        <p:nvGraphicFramePr>
          <p:cNvPr id="2051" name="Object 15"/>
          <p:cNvGraphicFramePr>
            <a:graphicFrameLocks noChangeAspect="1"/>
          </p:cNvGraphicFramePr>
          <p:nvPr/>
        </p:nvGraphicFramePr>
        <p:xfrm>
          <a:off x="1868488" y="5665788"/>
          <a:ext cx="1574800" cy="330200"/>
        </p:xfrm>
        <a:graphic>
          <a:graphicData uri="http://schemas.openxmlformats.org/presentationml/2006/ole">
            <p:oleObj spid="_x0000_s2051" name="Equation" r:id="rId5" imgW="1574640" imgH="330120" progId="Equation.DSMT4">
              <p:embed/>
            </p:oleObj>
          </a:graphicData>
        </a:graphic>
      </p:graphicFrame>
      <p:graphicFrame>
        <p:nvGraphicFramePr>
          <p:cNvPr id="2052" name="Object 16"/>
          <p:cNvGraphicFramePr>
            <a:graphicFrameLocks noChangeAspect="1"/>
          </p:cNvGraphicFramePr>
          <p:nvPr/>
        </p:nvGraphicFramePr>
        <p:xfrm>
          <a:off x="5476875" y="2171700"/>
          <a:ext cx="2946400" cy="622300"/>
        </p:xfrm>
        <a:graphic>
          <a:graphicData uri="http://schemas.openxmlformats.org/presentationml/2006/ole">
            <p:oleObj spid="_x0000_s2052" name="Equation" r:id="rId6" imgW="2946240" imgH="622080" progId="Equation.DSMT4">
              <p:embed/>
            </p:oleObj>
          </a:graphicData>
        </a:graphic>
      </p:graphicFrame>
      <p:graphicFrame>
        <p:nvGraphicFramePr>
          <p:cNvPr id="2053" name="Object 17"/>
          <p:cNvGraphicFramePr>
            <a:graphicFrameLocks noChangeAspect="1"/>
          </p:cNvGraphicFramePr>
          <p:nvPr/>
        </p:nvGraphicFramePr>
        <p:xfrm>
          <a:off x="7578725" y="2865438"/>
          <a:ext cx="1511300" cy="330200"/>
        </p:xfrm>
        <a:graphic>
          <a:graphicData uri="http://schemas.openxmlformats.org/presentationml/2006/ole">
            <p:oleObj spid="_x0000_s2053" name="Equation" r:id="rId7" imgW="1511280" imgH="330120" progId="Equation.DSMT4">
              <p:embed/>
            </p:oleObj>
          </a:graphicData>
        </a:graphic>
      </p:graphicFrame>
      <p:graphicFrame>
        <p:nvGraphicFramePr>
          <p:cNvPr id="2054" name="Object 18"/>
          <p:cNvGraphicFramePr>
            <a:graphicFrameLocks noChangeAspect="1"/>
          </p:cNvGraphicFramePr>
          <p:nvPr/>
        </p:nvGraphicFramePr>
        <p:xfrm>
          <a:off x="5467350" y="3848100"/>
          <a:ext cx="2387600" cy="330200"/>
        </p:xfrm>
        <a:graphic>
          <a:graphicData uri="http://schemas.openxmlformats.org/presentationml/2006/ole">
            <p:oleObj spid="_x0000_s2054" name="Equation" r:id="rId8" imgW="2387520" imgH="330120" progId="Equation.DSMT4">
              <p:embed/>
            </p:oleObj>
          </a:graphicData>
        </a:graphic>
      </p:graphicFrame>
      <p:grpSp>
        <p:nvGrpSpPr>
          <p:cNvPr id="2060" name="Group 25"/>
          <p:cNvGrpSpPr>
            <a:grpSpLocks/>
          </p:cNvGrpSpPr>
          <p:nvPr/>
        </p:nvGrpSpPr>
        <p:grpSpPr bwMode="auto">
          <a:xfrm>
            <a:off x="898525" y="2324100"/>
            <a:ext cx="3022600" cy="2111375"/>
            <a:chOff x="566" y="1464"/>
            <a:chExt cx="1904" cy="1330"/>
          </a:xfrm>
        </p:grpSpPr>
        <p:graphicFrame>
          <p:nvGraphicFramePr>
            <p:cNvPr id="2056" name="Object 6"/>
            <p:cNvGraphicFramePr>
              <a:graphicFrameLocks noChangeAspect="1"/>
            </p:cNvGraphicFramePr>
            <p:nvPr/>
          </p:nvGraphicFramePr>
          <p:xfrm>
            <a:off x="733" y="1464"/>
            <a:ext cx="1449" cy="1330"/>
          </p:xfrm>
          <a:graphic>
            <a:graphicData uri="http://schemas.openxmlformats.org/presentationml/2006/ole">
              <p:oleObj spid="_x0000_s2056" name="SmartDraw" r:id="rId9" imgW="3311640" imgH="3040200" progId="">
                <p:embed/>
              </p:oleObj>
            </a:graphicData>
          </a:graphic>
        </p:graphicFrame>
        <p:sp>
          <p:nvSpPr>
            <p:cNvPr id="2061" name="Text Box 7"/>
            <p:cNvSpPr txBox="1">
              <a:spLocks noChangeArrowheads="1"/>
            </p:cNvSpPr>
            <p:nvPr/>
          </p:nvSpPr>
          <p:spPr bwMode="auto">
            <a:xfrm>
              <a:off x="566" y="2045"/>
              <a:ext cx="2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</a:p>
          </p:txBody>
        </p:sp>
        <p:sp>
          <p:nvSpPr>
            <p:cNvPr id="2062" name="Text Box 9"/>
            <p:cNvSpPr txBox="1">
              <a:spLocks noChangeArrowheads="1"/>
            </p:cNvSpPr>
            <p:nvPr/>
          </p:nvSpPr>
          <p:spPr bwMode="auto">
            <a:xfrm>
              <a:off x="1850" y="217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2063" name="Text Box 12"/>
            <p:cNvSpPr txBox="1">
              <a:spLocks noChangeArrowheads="1"/>
            </p:cNvSpPr>
            <p:nvPr/>
          </p:nvSpPr>
          <p:spPr bwMode="auto">
            <a:xfrm>
              <a:off x="2241" y="2023"/>
              <a:ext cx="2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/>
                <a:t>i</a:t>
              </a:r>
              <a:r>
                <a:rPr lang="en-GB" baseline="-25000"/>
                <a:t>R</a:t>
              </a:r>
            </a:p>
          </p:txBody>
        </p:sp>
        <p:sp>
          <p:nvSpPr>
            <p:cNvPr id="2064" name="Line 13"/>
            <p:cNvSpPr>
              <a:spLocks noChangeShapeType="1"/>
            </p:cNvSpPr>
            <p:nvPr/>
          </p:nvSpPr>
          <p:spPr bwMode="auto">
            <a:xfrm>
              <a:off x="2207" y="1717"/>
              <a:ext cx="0" cy="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5" name="Text Box 19"/>
            <p:cNvSpPr txBox="1">
              <a:spLocks noChangeArrowheads="1"/>
            </p:cNvSpPr>
            <p:nvPr/>
          </p:nvSpPr>
          <p:spPr bwMode="auto">
            <a:xfrm>
              <a:off x="1600" y="2002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R</a:t>
              </a:r>
            </a:p>
          </p:txBody>
        </p:sp>
        <p:sp>
          <p:nvSpPr>
            <p:cNvPr id="2066" name="Line 23"/>
            <p:cNvSpPr>
              <a:spLocks noChangeShapeType="1"/>
            </p:cNvSpPr>
            <p:nvPr/>
          </p:nvSpPr>
          <p:spPr bwMode="auto">
            <a:xfrm>
              <a:off x="1841" y="1492"/>
              <a:ext cx="0" cy="1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2055" name="Object 26"/>
          <p:cNvGraphicFramePr>
            <a:graphicFrameLocks noChangeAspect="1"/>
          </p:cNvGraphicFramePr>
          <p:nvPr/>
        </p:nvGraphicFramePr>
        <p:xfrm>
          <a:off x="3093403" y="6272213"/>
          <a:ext cx="1651000" cy="330200"/>
        </p:xfrm>
        <a:graphic>
          <a:graphicData uri="http://schemas.openxmlformats.org/presentationml/2006/ole">
            <p:oleObj spid="_x0000_s2055" name="Equation" r:id="rId10" imgW="165096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Resistive Loads and Phasors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Plotting the </a:t>
            </a:r>
            <a:r>
              <a:rPr lang="en-GB" dirty="0" smtClean="0"/>
              <a:t>___________</a:t>
            </a:r>
            <a:r>
              <a:rPr lang="en-GB" sz="2000" dirty="0" smtClean="0"/>
              <a:t> across the resistor and the </a:t>
            </a:r>
            <a:r>
              <a:rPr lang="en-GB" dirty="0" smtClean="0"/>
              <a:t>_______</a:t>
            </a:r>
            <a:r>
              <a:rPr lang="en-GB" sz="2000" dirty="0" smtClean="0"/>
              <a:t> through it (using </a:t>
            </a:r>
            <a:r>
              <a:rPr lang="en-GB" sz="2000" dirty="0" err="1" smtClean="0">
                <a:latin typeface="Monotype Corsiva" pitchFamily="66" charset="0"/>
              </a:rPr>
              <a:t>E</a:t>
            </a:r>
            <a:r>
              <a:rPr lang="en-GB" sz="2000" baseline="-25000" dirty="0" err="1" smtClean="0"/>
              <a:t>m</a:t>
            </a:r>
            <a:r>
              <a:rPr lang="en-GB" sz="2000" dirty="0" smtClean="0"/>
              <a:t> = 325 V and R = 3 </a:t>
            </a:r>
            <a:r>
              <a:rPr lang="en-GB" sz="2000" dirty="0" smtClean="0">
                <a:latin typeface="Symbol" pitchFamily="18" charset="2"/>
              </a:rPr>
              <a:t>W</a:t>
            </a:r>
            <a:r>
              <a:rPr lang="en-GB" sz="2000" dirty="0" smtClean="0"/>
              <a:t>):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See the voltage and the current oscillate together, i.e. are </a:t>
            </a:r>
            <a:r>
              <a:rPr lang="en-GB" dirty="0" smtClean="0"/>
              <a:t>_________</a:t>
            </a:r>
            <a:r>
              <a:rPr lang="en-GB" sz="2000" dirty="0" smtClean="0"/>
              <a:t>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The voltage and current can also be represented as phasors. </a:t>
            </a:r>
          </a:p>
          <a:p>
            <a:pPr eaLnBrk="1" hangingPunct="1"/>
            <a:r>
              <a:rPr lang="en-GB" sz="2000" dirty="0" smtClean="0"/>
              <a:t>Phasors are vectors whose length represents the </a:t>
            </a:r>
            <a:r>
              <a:rPr lang="en-GB" dirty="0" smtClean="0"/>
              <a:t>___________</a:t>
            </a:r>
            <a:r>
              <a:rPr lang="en-GB" sz="2000" dirty="0" smtClean="0"/>
              <a:t> of the voltage or current.</a:t>
            </a:r>
          </a:p>
          <a:p>
            <a:pPr eaLnBrk="1" hangingPunct="1"/>
            <a:r>
              <a:rPr lang="en-GB" sz="2000" dirty="0" smtClean="0"/>
              <a:t>The </a:t>
            </a:r>
            <a:r>
              <a:rPr lang="en-GB" dirty="0" smtClean="0"/>
              <a:t>_____________</a:t>
            </a:r>
            <a:r>
              <a:rPr lang="en-GB" sz="2000" dirty="0" smtClean="0"/>
              <a:t> of the phasor on the vertical axis represents the voltage or current at a particular time.</a:t>
            </a:r>
          </a:p>
          <a:p>
            <a:pPr eaLnBrk="1" hangingPunct="1"/>
            <a:r>
              <a:rPr lang="en-GB" sz="2000" dirty="0" smtClean="0"/>
              <a:t>The phasors rotate in a positive direction (i.e. </a:t>
            </a:r>
            <a:r>
              <a:rPr lang="en-GB" dirty="0" smtClean="0"/>
              <a:t>____________</a:t>
            </a:r>
            <a:r>
              <a:rPr lang="en-GB" sz="2000" dirty="0" smtClean="0"/>
              <a:t>) around the origin with angular velocity </a:t>
            </a:r>
            <a:r>
              <a:rPr lang="en-GB" sz="2000" dirty="0" smtClean="0">
                <a:latin typeface="Symbol" pitchFamily="18" charset="2"/>
              </a:rPr>
              <a:t>w</a:t>
            </a:r>
            <a:r>
              <a:rPr lang="en-GB" sz="2000" baseline="-25000" dirty="0" smtClean="0"/>
              <a:t>d</a:t>
            </a:r>
            <a:r>
              <a:rPr lang="en-GB" sz="2000" dirty="0" smtClean="0"/>
              <a:t>. </a:t>
            </a:r>
          </a:p>
        </p:txBody>
      </p:sp>
      <p:grpSp>
        <p:nvGrpSpPr>
          <p:cNvPr id="3078" name="Group 13"/>
          <p:cNvGrpSpPr>
            <a:grpSpLocks/>
          </p:cNvGrpSpPr>
          <p:nvPr/>
        </p:nvGrpSpPr>
        <p:grpSpPr bwMode="auto">
          <a:xfrm>
            <a:off x="217488" y="2379663"/>
            <a:ext cx="4700587" cy="3246437"/>
            <a:chOff x="137" y="1499"/>
            <a:chExt cx="2961" cy="2045"/>
          </a:xfrm>
        </p:grpSpPr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163" y="2558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(V)</a:t>
              </a:r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1658" y="3294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(s)</a:t>
              </a: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2670" y="2557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(A)</a:t>
              </a:r>
            </a:p>
          </p:txBody>
        </p:sp>
        <p:graphicFrame>
          <p:nvGraphicFramePr>
            <p:cNvPr id="3074" name="Object 12"/>
            <p:cNvGraphicFramePr>
              <a:graphicFrameLocks noChangeAspect="1"/>
            </p:cNvGraphicFramePr>
            <p:nvPr/>
          </p:nvGraphicFramePr>
          <p:xfrm>
            <a:off x="137" y="1499"/>
            <a:ext cx="2961" cy="2040"/>
          </p:xfrm>
          <a:graphic>
            <a:graphicData uri="http://schemas.openxmlformats.org/presentationml/2006/ole">
              <p:oleObj spid="_x0000_s3074" name="Mathcad" r:id="rId4" imgW="3219480" imgH="2219400" progId="Mathcad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Resistive Loads and Phasors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Static picture of _______ for voltage across, and current through, resistor (parameters as before) at time t: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59486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Allowing the phasors to rotate, we see how they describe the time variation of the </a:t>
            </a:r>
            <a:r>
              <a:rPr lang="en-GB" dirty="0" smtClean="0"/>
              <a:t>__________</a:t>
            </a:r>
            <a:r>
              <a:rPr lang="en-GB" sz="2000" dirty="0" smtClean="0"/>
              <a:t> and </a:t>
            </a:r>
            <a:r>
              <a:rPr lang="en-GB" dirty="0" smtClean="0"/>
              <a:t>__________</a:t>
            </a:r>
            <a:r>
              <a:rPr lang="en-GB" sz="2000" dirty="0" smtClean="0"/>
              <a:t>: </a:t>
            </a:r>
          </a:p>
        </p:txBody>
      </p:sp>
      <p:grpSp>
        <p:nvGrpSpPr>
          <p:cNvPr id="4103" name="Group 19"/>
          <p:cNvGrpSpPr>
            <a:grpSpLocks/>
          </p:cNvGrpSpPr>
          <p:nvPr/>
        </p:nvGrpSpPr>
        <p:grpSpPr bwMode="auto">
          <a:xfrm>
            <a:off x="138113" y="2268538"/>
            <a:ext cx="4876800" cy="4467225"/>
            <a:chOff x="-36513" y="2393950"/>
            <a:chExt cx="4876801" cy="4467225"/>
          </a:xfrm>
        </p:grpSpPr>
        <p:graphicFrame>
          <p:nvGraphicFramePr>
            <p:cNvPr id="4098" name="Object 20"/>
            <p:cNvGraphicFramePr>
              <a:graphicFrameLocks noChangeAspect="1"/>
            </p:cNvGraphicFramePr>
            <p:nvPr/>
          </p:nvGraphicFramePr>
          <p:xfrm>
            <a:off x="-36513" y="2393950"/>
            <a:ext cx="4876801" cy="4467225"/>
          </p:xfrm>
          <a:graphic>
            <a:graphicData uri="http://schemas.openxmlformats.org/presentationml/2006/ole">
              <p:oleObj spid="_x0000_s4098" name="Mathcad" r:id="rId5" imgW="3057480" imgH="2800440" progId="Mathcad">
                <p:link updateAutomatic="1"/>
              </p:oleObj>
            </a:graphicData>
          </a:graphic>
        </p:graphicFrame>
        <p:sp>
          <p:nvSpPr>
            <p:cNvPr id="4104" name="Line 7"/>
            <p:cNvSpPr>
              <a:spLocks noChangeShapeType="1"/>
            </p:cNvSpPr>
            <p:nvPr/>
          </p:nvSpPr>
          <p:spPr bwMode="auto">
            <a:xfrm>
              <a:off x="2849627" y="3379102"/>
              <a:ext cx="128905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5" name="Line 8"/>
            <p:cNvSpPr>
              <a:spLocks noChangeShapeType="1"/>
            </p:cNvSpPr>
            <p:nvPr/>
          </p:nvSpPr>
          <p:spPr bwMode="auto">
            <a:xfrm>
              <a:off x="2794064" y="4018954"/>
              <a:ext cx="460375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 flipV="1">
              <a:off x="2875027" y="3372751"/>
              <a:ext cx="0" cy="10336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 flipV="1">
              <a:off x="2802002" y="3998313"/>
              <a:ext cx="0" cy="387404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Text Box 13"/>
            <p:cNvSpPr txBox="1">
              <a:spLocks noChangeArrowheads="1"/>
            </p:cNvSpPr>
            <p:nvPr/>
          </p:nvSpPr>
          <p:spPr bwMode="auto">
            <a:xfrm>
              <a:off x="2471802" y="3974498"/>
              <a:ext cx="363537" cy="396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  <a:r>
                <a:rPr lang="en-GB" baseline="-25000"/>
                <a:t>R</a:t>
              </a:r>
              <a:endParaRPr lang="en-GB"/>
            </a:p>
          </p:txBody>
        </p:sp>
        <p:sp>
          <p:nvSpPr>
            <p:cNvPr id="4109" name="Text Box 14"/>
            <p:cNvSpPr txBox="1">
              <a:spLocks noChangeArrowheads="1"/>
            </p:cNvSpPr>
            <p:nvPr/>
          </p:nvSpPr>
          <p:spPr bwMode="auto">
            <a:xfrm>
              <a:off x="2843277" y="3394979"/>
              <a:ext cx="420687" cy="396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R</a:t>
              </a:r>
              <a:endParaRPr lang="en-GB"/>
            </a:p>
          </p:txBody>
        </p:sp>
        <p:sp>
          <p:nvSpPr>
            <p:cNvPr id="4110" name="Freeform 15"/>
            <p:cNvSpPr>
              <a:spLocks/>
            </p:cNvSpPr>
            <p:nvPr/>
          </p:nvSpPr>
          <p:spPr bwMode="auto">
            <a:xfrm>
              <a:off x="3425889" y="3957032"/>
              <a:ext cx="141287" cy="390580"/>
            </a:xfrm>
            <a:custGeom>
              <a:avLst/>
              <a:gdLst>
                <a:gd name="T0" fmla="*/ 667665142 w 42"/>
                <a:gd name="T1" fmla="*/ 1447579298 h 161"/>
                <a:gd name="T2" fmla="*/ 882673812 w 42"/>
                <a:gd name="T3" fmla="*/ 764981268 h 161"/>
                <a:gd name="T4" fmla="*/ 0 w 42"/>
                <a:gd name="T5" fmla="*/ 0 h 161"/>
                <a:gd name="T6" fmla="*/ 0 60000 65536"/>
                <a:gd name="T7" fmla="*/ 0 60000 65536"/>
                <a:gd name="T8" fmla="*/ 0 60000 65536"/>
                <a:gd name="T9" fmla="*/ 0 w 42"/>
                <a:gd name="T10" fmla="*/ 0 h 161"/>
                <a:gd name="T11" fmla="*/ 42 w 42"/>
                <a:gd name="T12" fmla="*/ 161 h 1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161">
                  <a:moveTo>
                    <a:pt x="28" y="161"/>
                  </a:moveTo>
                  <a:cubicBezTo>
                    <a:pt x="35" y="136"/>
                    <a:pt x="42" y="112"/>
                    <a:pt x="37" y="85"/>
                  </a:cubicBezTo>
                  <a:cubicBezTo>
                    <a:pt x="32" y="58"/>
                    <a:pt x="12" y="20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Text Box 16"/>
            <p:cNvSpPr txBox="1">
              <a:spLocks noChangeArrowheads="1"/>
            </p:cNvSpPr>
            <p:nvPr/>
          </p:nvSpPr>
          <p:spPr bwMode="auto">
            <a:xfrm>
              <a:off x="3086164" y="4017366"/>
              <a:ext cx="511175" cy="396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w</a:t>
              </a:r>
              <a:r>
                <a:rPr lang="en-GB" baseline="-25000"/>
                <a:t>d</a:t>
              </a:r>
              <a:r>
                <a:rPr lang="en-GB"/>
                <a:t>t</a:t>
              </a:r>
            </a:p>
          </p:txBody>
        </p:sp>
        <p:sp>
          <p:nvSpPr>
            <p:cNvPr id="4112" name="Text Box 17"/>
            <p:cNvSpPr txBox="1">
              <a:spLocks noChangeArrowheads="1"/>
            </p:cNvSpPr>
            <p:nvPr/>
          </p:nvSpPr>
          <p:spPr bwMode="auto">
            <a:xfrm>
              <a:off x="49021" y="3441566"/>
              <a:ext cx="914209" cy="19392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GB"/>
                <a:t>v</a:t>
              </a:r>
              <a:r>
                <a:rPr lang="en-GB" baseline="-25000"/>
                <a:t>R</a:t>
              </a:r>
              <a:r>
                <a:rPr lang="en-GB"/>
                <a:t> (V)</a:t>
              </a:r>
              <a:br>
                <a:rPr lang="en-GB"/>
              </a:br>
              <a:endParaRPr lang="en-GB"/>
            </a:p>
            <a:p>
              <a:pPr algn="r"/>
              <a:r>
                <a:rPr lang="en-GB"/>
                <a:t>i</a:t>
              </a:r>
              <a:r>
                <a:rPr lang="en-GB" baseline="-25000"/>
                <a:t>R</a:t>
              </a:r>
              <a:r>
                <a:rPr lang="en-GB"/>
                <a:t> (A)</a:t>
              </a:r>
            </a:p>
            <a:p>
              <a:pPr algn="r"/>
              <a:endParaRPr lang="en-GB"/>
            </a:p>
            <a:p>
              <a:pPr algn="r"/>
              <a:endParaRPr lang="en-GB"/>
            </a:p>
            <a:p>
              <a:pPr algn="r"/>
              <a:endParaRPr lang="en-GB"/>
            </a:p>
          </p:txBody>
        </p:sp>
        <p:sp>
          <p:nvSpPr>
            <p:cNvPr id="4113" name="Oval 20"/>
            <p:cNvSpPr>
              <a:spLocks noChangeArrowheads="1"/>
            </p:cNvSpPr>
            <p:nvPr/>
          </p:nvSpPr>
          <p:spPr bwMode="auto">
            <a:xfrm>
              <a:off x="4087878" y="3309242"/>
              <a:ext cx="134937" cy="1349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Oval 21"/>
            <p:cNvSpPr>
              <a:spLocks noChangeArrowheads="1"/>
            </p:cNvSpPr>
            <p:nvPr/>
          </p:nvSpPr>
          <p:spPr bwMode="auto">
            <a:xfrm>
              <a:off x="3189352" y="3963383"/>
              <a:ext cx="134937" cy="134957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Text Box 17"/>
            <p:cNvSpPr txBox="1">
              <a:spLocks noChangeArrowheads="1"/>
            </p:cNvSpPr>
            <p:nvPr/>
          </p:nvSpPr>
          <p:spPr bwMode="auto">
            <a:xfrm>
              <a:off x="1315297" y="6374816"/>
              <a:ext cx="3073888" cy="40016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GB"/>
                <a:t>v</a:t>
              </a:r>
              <a:r>
                <a:rPr lang="en-GB" baseline="-25000"/>
                <a:t>R</a:t>
              </a:r>
              <a:r>
                <a:rPr lang="en-GB"/>
                <a:t> (V) i</a:t>
              </a:r>
              <a:r>
                <a:rPr lang="en-GB" baseline="-25000"/>
                <a:t>R</a:t>
              </a:r>
              <a:r>
                <a:rPr lang="en-GB"/>
                <a:t> (A)</a:t>
              </a:r>
            </a:p>
          </p:txBody>
        </p:sp>
      </p:grpSp>
      <p:pic>
        <p:nvPicPr>
          <p:cNvPr id="20" name="VoltCurrForR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5364480" y="2632710"/>
            <a:ext cx="40005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Capacitive Load</a:t>
            </a:r>
          </a:p>
        </p:txBody>
      </p:sp>
      <p:sp>
        <p:nvSpPr>
          <p:cNvPr id="513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Circuit consists of alternating </a:t>
            </a:r>
            <a:r>
              <a:rPr lang="en-GB" sz="2000" dirty="0" err="1" smtClean="0"/>
              <a:t>emf</a:t>
            </a:r>
            <a:r>
              <a:rPr lang="en-GB" sz="2000" dirty="0" smtClean="0"/>
              <a:t> and capacitance: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Using </a:t>
            </a:r>
            <a:r>
              <a:rPr lang="en-GB" sz="2000" dirty="0" err="1" smtClean="0"/>
              <a:t>Kirchoff’s</a:t>
            </a:r>
            <a:r>
              <a:rPr lang="en-GB" sz="2000" dirty="0" smtClean="0"/>
              <a:t> loop rule, we have: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Inserting the expression for the </a:t>
            </a:r>
            <a:r>
              <a:rPr lang="en-GB" dirty="0" smtClean="0"/>
              <a:t>_____</a:t>
            </a:r>
            <a:r>
              <a:rPr lang="en-GB" sz="2000" dirty="0" smtClean="0"/>
              <a:t> we have: </a:t>
            </a:r>
          </a:p>
        </p:txBody>
      </p:sp>
      <p:sp>
        <p:nvSpPr>
          <p:cNvPr id="513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5212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From the definition of </a:t>
            </a:r>
            <a:r>
              <a:rPr lang="en-GB" dirty="0" smtClean="0"/>
              <a:t>____________</a:t>
            </a:r>
            <a:r>
              <a:rPr lang="en-GB" sz="2000" dirty="0" smtClean="0"/>
              <a:t>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From this we can find the </a:t>
            </a:r>
            <a:r>
              <a:rPr lang="en-GB" dirty="0" smtClean="0"/>
              <a:t>_________</a:t>
            </a:r>
            <a:r>
              <a:rPr lang="en-GB" sz="2000" dirty="0" smtClean="0"/>
              <a:t>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Introduce the capacitive </a:t>
            </a:r>
            <a:r>
              <a:rPr lang="en-GB" dirty="0" smtClean="0"/>
              <a:t>___________</a:t>
            </a:r>
            <a:r>
              <a:rPr lang="en-GB" sz="2000" dirty="0" smtClean="0"/>
              <a:t>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Using the substitution</a:t>
            </a:r>
            <a:br>
              <a:rPr lang="en-GB" sz="2000" dirty="0" smtClean="0"/>
            </a:br>
            <a:r>
              <a:rPr lang="en-GB" sz="2000" dirty="0" smtClean="0"/>
              <a:t>the expression for </a:t>
            </a:r>
            <a:r>
              <a:rPr lang="en-GB" sz="2000" dirty="0" err="1" smtClean="0"/>
              <a:t>i</a:t>
            </a:r>
            <a:r>
              <a:rPr lang="en-GB" sz="2000" baseline="-25000" dirty="0" err="1" smtClean="0"/>
              <a:t>C</a:t>
            </a:r>
            <a:r>
              <a:rPr lang="en-GB" sz="2000" dirty="0" smtClean="0"/>
              <a:t> becomes: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Writing this in our standard form,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with </a:t>
            </a:r>
            <a:r>
              <a:rPr lang="en-GB" sz="2000" dirty="0" smtClean="0">
                <a:latin typeface="Symbol" pitchFamily="18" charset="2"/>
              </a:rPr>
              <a:t>f</a:t>
            </a:r>
            <a:r>
              <a:rPr lang="en-GB" sz="2000" dirty="0" smtClean="0"/>
              <a:t> = </a:t>
            </a:r>
            <a:r>
              <a:rPr lang="en-GB" sz="2000" dirty="0" smtClean="0">
                <a:latin typeface="Symbol" pitchFamily="18" charset="2"/>
              </a:rPr>
              <a:t>-p</a:t>
            </a:r>
            <a:r>
              <a:rPr lang="en-GB" sz="2000" dirty="0" smtClean="0"/>
              <a:t>/2 and V</a:t>
            </a:r>
            <a:r>
              <a:rPr lang="en-GB" sz="2000" baseline="-25000" dirty="0" smtClean="0"/>
              <a:t>C</a:t>
            </a:r>
            <a:r>
              <a:rPr lang="en-GB" sz="2000" dirty="0" smtClean="0"/>
              <a:t> = I</a:t>
            </a:r>
            <a:r>
              <a:rPr lang="en-GB" sz="2000" baseline="-25000" dirty="0" smtClean="0"/>
              <a:t>C</a:t>
            </a:r>
            <a:r>
              <a:rPr lang="en-GB" sz="2000" dirty="0" smtClean="0"/>
              <a:t>X</a:t>
            </a:r>
            <a:r>
              <a:rPr lang="en-GB" sz="2000" baseline="-25000" dirty="0" smtClean="0"/>
              <a:t>C</a:t>
            </a:r>
            <a:r>
              <a:rPr lang="en-GB" sz="2000" dirty="0" smtClean="0"/>
              <a:t>      [19.6]</a:t>
            </a:r>
          </a:p>
        </p:txBody>
      </p:sp>
      <p:grpSp>
        <p:nvGrpSpPr>
          <p:cNvPr id="5133" name="Group 26"/>
          <p:cNvGrpSpPr>
            <a:grpSpLocks/>
          </p:cNvGrpSpPr>
          <p:nvPr/>
        </p:nvGrpSpPr>
        <p:grpSpPr bwMode="auto">
          <a:xfrm>
            <a:off x="898525" y="2341563"/>
            <a:ext cx="3022600" cy="2087562"/>
            <a:chOff x="566" y="1475"/>
            <a:chExt cx="1904" cy="1315"/>
          </a:xfrm>
        </p:grpSpPr>
        <p:grpSp>
          <p:nvGrpSpPr>
            <p:cNvPr id="5134" name="Group 8"/>
            <p:cNvGrpSpPr>
              <a:grpSpLocks noChangeAspect="1"/>
            </p:cNvGrpSpPr>
            <p:nvPr/>
          </p:nvGrpSpPr>
          <p:grpSpPr bwMode="auto">
            <a:xfrm>
              <a:off x="774" y="1475"/>
              <a:ext cx="1411" cy="1315"/>
              <a:chOff x="406" y="1380"/>
              <a:chExt cx="2080" cy="1939"/>
            </a:xfrm>
          </p:grpSpPr>
          <p:sp>
            <p:nvSpPr>
              <p:cNvPr id="5140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406" y="1380"/>
                <a:ext cx="2080" cy="19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1" name="Line 9"/>
              <p:cNvSpPr>
                <a:spLocks noChangeShapeType="1"/>
              </p:cNvSpPr>
              <p:nvPr/>
            </p:nvSpPr>
            <p:spPr bwMode="auto">
              <a:xfrm>
                <a:off x="644" y="1414"/>
                <a:ext cx="1651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2" name="Line 10"/>
              <p:cNvSpPr>
                <a:spLocks noChangeShapeType="1"/>
              </p:cNvSpPr>
              <p:nvPr/>
            </p:nvSpPr>
            <p:spPr bwMode="auto">
              <a:xfrm>
                <a:off x="644" y="3283"/>
                <a:ext cx="1651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3" name="Oval 11"/>
              <p:cNvSpPr>
                <a:spLocks noChangeArrowheads="1"/>
              </p:cNvSpPr>
              <p:nvPr/>
            </p:nvSpPr>
            <p:spPr bwMode="auto">
              <a:xfrm>
                <a:off x="438" y="2204"/>
                <a:ext cx="403" cy="40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Arc 12"/>
              <p:cNvSpPr>
                <a:spLocks/>
              </p:cNvSpPr>
              <p:nvPr/>
            </p:nvSpPr>
            <p:spPr bwMode="auto">
              <a:xfrm>
                <a:off x="494" y="2365"/>
                <a:ext cx="142" cy="93"/>
              </a:xfrm>
              <a:custGeom>
                <a:avLst/>
                <a:gdLst>
                  <a:gd name="T0" fmla="*/ 0 w 32852"/>
                  <a:gd name="T1" fmla="*/ 0 h 21600"/>
                  <a:gd name="T2" fmla="*/ 0 w 32852"/>
                  <a:gd name="T3" fmla="*/ 0 h 21600"/>
                  <a:gd name="T4" fmla="*/ 0 w 3285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2852"/>
                  <a:gd name="T10" fmla="*/ 0 h 21600"/>
                  <a:gd name="T11" fmla="*/ 32852 w 3285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2852" h="21600" fill="none" extrusionOk="0">
                    <a:moveTo>
                      <a:pt x="-1" y="7573"/>
                    </a:moveTo>
                    <a:cubicBezTo>
                      <a:pt x="4103" y="2767"/>
                      <a:pt x="10106" y="-1"/>
                      <a:pt x="16426" y="0"/>
                    </a:cubicBezTo>
                    <a:cubicBezTo>
                      <a:pt x="22745" y="0"/>
                      <a:pt x="28748" y="2767"/>
                      <a:pt x="32852" y="7573"/>
                    </a:cubicBezTo>
                  </a:path>
                  <a:path w="32852" h="21600" stroke="0" extrusionOk="0">
                    <a:moveTo>
                      <a:pt x="-1" y="7573"/>
                    </a:moveTo>
                    <a:cubicBezTo>
                      <a:pt x="4103" y="2767"/>
                      <a:pt x="10106" y="-1"/>
                      <a:pt x="16426" y="0"/>
                    </a:cubicBezTo>
                    <a:cubicBezTo>
                      <a:pt x="22745" y="0"/>
                      <a:pt x="28748" y="2767"/>
                      <a:pt x="32852" y="7573"/>
                    </a:cubicBezTo>
                    <a:lnTo>
                      <a:pt x="1642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Arc 13"/>
              <p:cNvSpPr>
                <a:spLocks/>
              </p:cNvSpPr>
              <p:nvPr/>
            </p:nvSpPr>
            <p:spPr bwMode="auto">
              <a:xfrm>
                <a:off x="642" y="2336"/>
                <a:ext cx="142" cy="92"/>
              </a:xfrm>
              <a:custGeom>
                <a:avLst/>
                <a:gdLst>
                  <a:gd name="T0" fmla="*/ 0 w 33628"/>
                  <a:gd name="T1" fmla="*/ 0 h 21600"/>
                  <a:gd name="T2" fmla="*/ 0 w 33628"/>
                  <a:gd name="T3" fmla="*/ 0 h 21600"/>
                  <a:gd name="T4" fmla="*/ 0 w 3362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3628"/>
                  <a:gd name="T10" fmla="*/ 0 h 21600"/>
                  <a:gd name="T11" fmla="*/ 33628 w 336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28" h="21600" fill="none" extrusionOk="0">
                    <a:moveTo>
                      <a:pt x="33628" y="13559"/>
                    </a:moveTo>
                    <a:cubicBezTo>
                      <a:pt x="29527" y="18643"/>
                      <a:pt x="23346" y="21599"/>
                      <a:pt x="16814" y="21600"/>
                    </a:cubicBezTo>
                    <a:cubicBezTo>
                      <a:pt x="10281" y="21600"/>
                      <a:pt x="4100" y="18643"/>
                      <a:pt x="-1" y="13559"/>
                    </a:cubicBezTo>
                  </a:path>
                  <a:path w="33628" h="21600" stroke="0" extrusionOk="0">
                    <a:moveTo>
                      <a:pt x="33628" y="13559"/>
                    </a:moveTo>
                    <a:cubicBezTo>
                      <a:pt x="29527" y="18643"/>
                      <a:pt x="23346" y="21599"/>
                      <a:pt x="16814" y="21600"/>
                    </a:cubicBezTo>
                    <a:cubicBezTo>
                      <a:pt x="10281" y="21600"/>
                      <a:pt x="4100" y="18643"/>
                      <a:pt x="-1" y="13559"/>
                    </a:cubicBezTo>
                    <a:lnTo>
                      <a:pt x="16814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Line 14"/>
              <p:cNvSpPr>
                <a:spLocks noChangeShapeType="1"/>
              </p:cNvSpPr>
              <p:nvPr/>
            </p:nvSpPr>
            <p:spPr bwMode="auto">
              <a:xfrm>
                <a:off x="644" y="1414"/>
                <a:ext cx="1" cy="78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7" name="Line 15"/>
              <p:cNvSpPr>
                <a:spLocks noChangeShapeType="1"/>
              </p:cNvSpPr>
              <p:nvPr/>
            </p:nvSpPr>
            <p:spPr bwMode="auto">
              <a:xfrm>
                <a:off x="644" y="2610"/>
                <a:ext cx="1" cy="67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8" name="Line 16"/>
              <p:cNvSpPr>
                <a:spLocks noChangeShapeType="1"/>
              </p:cNvSpPr>
              <p:nvPr/>
            </p:nvSpPr>
            <p:spPr bwMode="auto">
              <a:xfrm>
                <a:off x="2299" y="1417"/>
                <a:ext cx="1" cy="87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9" name="Line 17"/>
              <p:cNvSpPr>
                <a:spLocks noChangeShapeType="1"/>
              </p:cNvSpPr>
              <p:nvPr/>
            </p:nvSpPr>
            <p:spPr bwMode="auto">
              <a:xfrm flipH="1">
                <a:off x="2150" y="2405"/>
                <a:ext cx="299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0" name="Line 18"/>
              <p:cNvSpPr>
                <a:spLocks noChangeShapeType="1"/>
              </p:cNvSpPr>
              <p:nvPr/>
            </p:nvSpPr>
            <p:spPr bwMode="auto">
              <a:xfrm flipH="1">
                <a:off x="2150" y="2293"/>
                <a:ext cx="299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1" name="Line 19"/>
              <p:cNvSpPr>
                <a:spLocks noChangeShapeType="1"/>
              </p:cNvSpPr>
              <p:nvPr/>
            </p:nvSpPr>
            <p:spPr bwMode="auto">
              <a:xfrm>
                <a:off x="2299" y="2405"/>
                <a:ext cx="1" cy="87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2" name="Rectangle 20"/>
              <p:cNvSpPr>
                <a:spLocks noChangeArrowheads="1"/>
              </p:cNvSpPr>
              <p:nvPr/>
            </p:nvSpPr>
            <p:spPr bwMode="auto">
              <a:xfrm>
                <a:off x="2140" y="1409"/>
                <a:ext cx="317" cy="18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5" name="Text Box 21"/>
            <p:cNvSpPr txBox="1">
              <a:spLocks noChangeArrowheads="1"/>
            </p:cNvSpPr>
            <p:nvPr/>
          </p:nvSpPr>
          <p:spPr bwMode="auto">
            <a:xfrm>
              <a:off x="566" y="2045"/>
              <a:ext cx="2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</a:p>
          </p:txBody>
        </p:sp>
        <p:sp>
          <p:nvSpPr>
            <p:cNvPr id="5136" name="Text Box 22"/>
            <p:cNvSpPr txBox="1">
              <a:spLocks noChangeArrowheads="1"/>
            </p:cNvSpPr>
            <p:nvPr/>
          </p:nvSpPr>
          <p:spPr bwMode="auto">
            <a:xfrm>
              <a:off x="2241" y="2023"/>
              <a:ext cx="2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/>
                <a:t>i</a:t>
              </a:r>
              <a:r>
                <a:rPr lang="en-GB" baseline="-25000"/>
                <a:t>C</a:t>
              </a:r>
            </a:p>
          </p:txBody>
        </p:sp>
        <p:sp>
          <p:nvSpPr>
            <p:cNvPr id="5137" name="Line 23"/>
            <p:cNvSpPr>
              <a:spLocks noChangeShapeType="1"/>
            </p:cNvSpPr>
            <p:nvPr/>
          </p:nvSpPr>
          <p:spPr bwMode="auto">
            <a:xfrm>
              <a:off x="2207" y="1717"/>
              <a:ext cx="0" cy="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Text Box 24"/>
            <p:cNvSpPr txBox="1">
              <a:spLocks noChangeArrowheads="1"/>
            </p:cNvSpPr>
            <p:nvPr/>
          </p:nvSpPr>
          <p:spPr bwMode="auto">
            <a:xfrm>
              <a:off x="1600" y="2002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C</a:t>
              </a:r>
            </a:p>
          </p:txBody>
        </p:sp>
        <p:sp>
          <p:nvSpPr>
            <p:cNvPr id="5139" name="Line 25"/>
            <p:cNvSpPr>
              <a:spLocks noChangeShapeType="1"/>
            </p:cNvSpPr>
            <p:nvPr/>
          </p:nvSpPr>
          <p:spPr bwMode="auto">
            <a:xfrm>
              <a:off x="1841" y="1492"/>
              <a:ext cx="0" cy="1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5122" name="Object 27"/>
          <p:cNvGraphicFramePr>
            <a:graphicFrameLocks noChangeAspect="1"/>
          </p:cNvGraphicFramePr>
          <p:nvPr/>
        </p:nvGraphicFramePr>
        <p:xfrm>
          <a:off x="952500" y="5022850"/>
          <a:ext cx="1143000" cy="330200"/>
        </p:xfrm>
        <a:graphic>
          <a:graphicData uri="http://schemas.openxmlformats.org/presentationml/2006/ole">
            <p:oleObj spid="_x0000_s5122" name="Equation" r:id="rId4" imgW="1143000" imgH="330120" progId="Equation.DSMT4">
              <p:embed/>
            </p:oleObj>
          </a:graphicData>
        </a:graphic>
      </p:graphicFrame>
      <p:graphicFrame>
        <p:nvGraphicFramePr>
          <p:cNvPr id="5123" name="Object 28"/>
          <p:cNvGraphicFramePr>
            <a:graphicFrameLocks noChangeAspect="1"/>
          </p:cNvGraphicFramePr>
          <p:nvPr/>
        </p:nvGraphicFramePr>
        <p:xfrm>
          <a:off x="915988" y="5981700"/>
          <a:ext cx="2959100" cy="711200"/>
        </p:xfrm>
        <a:graphic>
          <a:graphicData uri="http://schemas.openxmlformats.org/presentationml/2006/ole">
            <p:oleObj spid="_x0000_s5123" name="Equation" r:id="rId5" imgW="2958840" imgH="711000" progId="Equation.DSMT4">
              <p:embed/>
            </p:oleObj>
          </a:graphicData>
        </a:graphic>
      </p:graphicFrame>
      <p:graphicFrame>
        <p:nvGraphicFramePr>
          <p:cNvPr id="5124" name="Object 29"/>
          <p:cNvGraphicFramePr>
            <a:graphicFrameLocks noChangeAspect="1"/>
          </p:cNvGraphicFramePr>
          <p:nvPr/>
        </p:nvGraphicFramePr>
        <p:xfrm>
          <a:off x="5476875" y="1919288"/>
          <a:ext cx="2489200" cy="330200"/>
        </p:xfrm>
        <a:graphic>
          <a:graphicData uri="http://schemas.openxmlformats.org/presentationml/2006/ole">
            <p:oleObj spid="_x0000_s5124" name="Equation" r:id="rId6" imgW="2489040" imgH="330120" progId="Equation.DSMT4">
              <p:embed/>
            </p:oleObj>
          </a:graphicData>
        </a:graphic>
      </p:graphicFrame>
      <p:graphicFrame>
        <p:nvGraphicFramePr>
          <p:cNvPr id="5125" name="Object 30"/>
          <p:cNvGraphicFramePr>
            <a:graphicFrameLocks noChangeAspect="1"/>
          </p:cNvGraphicFramePr>
          <p:nvPr/>
        </p:nvGraphicFramePr>
        <p:xfrm>
          <a:off x="5470525" y="2546350"/>
          <a:ext cx="2705100" cy="622300"/>
        </p:xfrm>
        <a:graphic>
          <a:graphicData uri="http://schemas.openxmlformats.org/presentationml/2006/ole">
            <p:oleObj spid="_x0000_s5125" name="Equation" r:id="rId7" imgW="2705040" imgH="622080" progId="Equation.DSMT4">
              <p:embed/>
            </p:oleObj>
          </a:graphicData>
        </a:graphic>
      </p:graphicFrame>
      <p:graphicFrame>
        <p:nvGraphicFramePr>
          <p:cNvPr id="5126" name="Object 31"/>
          <p:cNvGraphicFramePr>
            <a:graphicFrameLocks noChangeAspect="1"/>
          </p:cNvGraphicFramePr>
          <p:nvPr/>
        </p:nvGraphicFramePr>
        <p:xfrm>
          <a:off x="5473700" y="3503613"/>
          <a:ext cx="3378200" cy="673100"/>
        </p:xfrm>
        <a:graphic>
          <a:graphicData uri="http://schemas.openxmlformats.org/presentationml/2006/ole">
            <p:oleObj spid="_x0000_s5126" name="Equation" r:id="rId8" imgW="3377880" imgH="672840" progId="Equation.DSMT4">
              <p:embed/>
            </p:oleObj>
          </a:graphicData>
        </a:graphic>
      </p:graphicFrame>
      <p:graphicFrame>
        <p:nvGraphicFramePr>
          <p:cNvPr id="5127" name="Object 32"/>
          <p:cNvGraphicFramePr>
            <a:graphicFrameLocks noChangeAspect="1"/>
          </p:cNvGraphicFramePr>
          <p:nvPr/>
        </p:nvGraphicFramePr>
        <p:xfrm>
          <a:off x="7797800" y="4173538"/>
          <a:ext cx="1790700" cy="381000"/>
        </p:xfrm>
        <a:graphic>
          <a:graphicData uri="http://schemas.openxmlformats.org/presentationml/2006/ole">
            <p:oleObj spid="_x0000_s5127" name="Equation" r:id="rId9" imgW="1790640" imgH="380880" progId="Equation.DSMT4">
              <p:embed/>
            </p:oleObj>
          </a:graphicData>
        </a:graphic>
      </p:graphicFrame>
      <p:graphicFrame>
        <p:nvGraphicFramePr>
          <p:cNvPr id="5128" name="Object 33"/>
          <p:cNvGraphicFramePr>
            <a:graphicFrameLocks noChangeAspect="1"/>
          </p:cNvGraphicFramePr>
          <p:nvPr/>
        </p:nvGraphicFramePr>
        <p:xfrm>
          <a:off x="5459413" y="4832350"/>
          <a:ext cx="2286000" cy="685800"/>
        </p:xfrm>
        <a:graphic>
          <a:graphicData uri="http://schemas.openxmlformats.org/presentationml/2006/ole">
            <p:oleObj spid="_x0000_s5128" name="Equation" r:id="rId10" imgW="2286000" imgH="685800" progId="Equation.DSMT4">
              <p:embed/>
            </p:oleObj>
          </a:graphicData>
        </a:graphic>
      </p:graphicFrame>
      <p:graphicFrame>
        <p:nvGraphicFramePr>
          <p:cNvPr id="5129" name="Object 34"/>
          <p:cNvGraphicFramePr>
            <a:graphicFrameLocks noChangeAspect="1"/>
          </p:cNvGraphicFramePr>
          <p:nvPr/>
        </p:nvGraphicFramePr>
        <p:xfrm>
          <a:off x="5486400" y="5935663"/>
          <a:ext cx="1993900" cy="355600"/>
        </p:xfrm>
        <a:graphic>
          <a:graphicData uri="http://schemas.openxmlformats.org/presentationml/2006/ole">
            <p:oleObj spid="_x0000_s5129" name="Equation" r:id="rId11" imgW="199368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Phasors for Capacitive Loads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Plotting the voltage across the inductor and the current through it (using </a:t>
            </a:r>
            <a:r>
              <a:rPr lang="en-GB" sz="2000" dirty="0" err="1" smtClean="0">
                <a:latin typeface="Monotype Corsiva" pitchFamily="66" charset="0"/>
              </a:rPr>
              <a:t>E</a:t>
            </a:r>
            <a:r>
              <a:rPr lang="en-GB" sz="2000" baseline="-25000" dirty="0" err="1" smtClean="0"/>
              <a:t>m</a:t>
            </a:r>
            <a:r>
              <a:rPr lang="en-GB" sz="2000" dirty="0" smtClean="0"/>
              <a:t> = 325 V and C = 1 mF):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We see the current </a:t>
            </a:r>
            <a:r>
              <a:rPr lang="en-GB" dirty="0" smtClean="0"/>
              <a:t>______</a:t>
            </a:r>
            <a:r>
              <a:rPr lang="en-GB" sz="2000" dirty="0" smtClean="0"/>
              <a:t> the voltage by </a:t>
            </a:r>
            <a:r>
              <a:rPr lang="en-GB" sz="2000" dirty="0" smtClean="0">
                <a:latin typeface="Symbol" pitchFamily="18" charset="2"/>
              </a:rPr>
              <a:t>p</a:t>
            </a:r>
            <a:r>
              <a:rPr lang="en-GB" sz="2000" dirty="0" smtClean="0"/>
              <a:t>/2, (i.e. current reaches peak before voltage).</a:t>
            </a:r>
          </a:p>
        </p:txBody>
      </p:sp>
      <p:sp>
        <p:nvSpPr>
          <p:cNvPr id="615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In terms of phasors, static picture:</a:t>
            </a:r>
          </a:p>
        </p:txBody>
      </p:sp>
      <p:grpSp>
        <p:nvGrpSpPr>
          <p:cNvPr id="6151" name="Group 10"/>
          <p:cNvGrpSpPr>
            <a:grpSpLocks/>
          </p:cNvGrpSpPr>
          <p:nvPr/>
        </p:nvGrpSpPr>
        <p:grpSpPr bwMode="auto">
          <a:xfrm>
            <a:off x="242888" y="2447925"/>
            <a:ext cx="4606925" cy="3175000"/>
            <a:chOff x="153" y="1551"/>
            <a:chExt cx="2902" cy="2000"/>
          </a:xfrm>
        </p:grpSpPr>
        <p:sp>
          <p:nvSpPr>
            <p:cNvPr id="6160" name="Text Box 6"/>
            <p:cNvSpPr txBox="1">
              <a:spLocks noChangeArrowheads="1"/>
            </p:cNvSpPr>
            <p:nvPr/>
          </p:nvSpPr>
          <p:spPr bwMode="auto">
            <a:xfrm>
              <a:off x="163" y="2585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(V)</a:t>
              </a:r>
            </a:p>
          </p:txBody>
        </p:sp>
        <p:sp>
          <p:nvSpPr>
            <p:cNvPr id="6161" name="Text Box 7"/>
            <p:cNvSpPr txBox="1">
              <a:spLocks noChangeArrowheads="1"/>
            </p:cNvSpPr>
            <p:nvPr/>
          </p:nvSpPr>
          <p:spPr bwMode="auto">
            <a:xfrm>
              <a:off x="1658" y="3294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(s)</a:t>
              </a:r>
            </a:p>
          </p:txBody>
        </p:sp>
        <p:sp>
          <p:nvSpPr>
            <p:cNvPr id="6162" name="Text Box 8"/>
            <p:cNvSpPr txBox="1">
              <a:spLocks noChangeArrowheads="1"/>
            </p:cNvSpPr>
            <p:nvPr/>
          </p:nvSpPr>
          <p:spPr bwMode="auto">
            <a:xfrm>
              <a:off x="2652" y="2584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(A)</a:t>
              </a:r>
            </a:p>
          </p:txBody>
        </p:sp>
        <p:graphicFrame>
          <p:nvGraphicFramePr>
            <p:cNvPr id="6147" name="Object 9"/>
            <p:cNvGraphicFramePr>
              <a:graphicFrameLocks noChangeAspect="1"/>
            </p:cNvGraphicFramePr>
            <p:nvPr/>
          </p:nvGraphicFramePr>
          <p:xfrm>
            <a:off x="153" y="1551"/>
            <a:ext cx="2902" cy="2000"/>
          </p:xfrm>
          <a:graphic>
            <a:graphicData uri="http://schemas.openxmlformats.org/presentationml/2006/ole">
              <p:oleObj spid="_x0000_s6147" name="Mathcad" r:id="rId4" imgW="3219480" imgH="2219400" progId="Mathcad">
                <p:embed/>
              </p:oleObj>
            </a:graphicData>
          </a:graphic>
        </p:graphicFrame>
      </p:grpSp>
      <p:grpSp>
        <p:nvGrpSpPr>
          <p:cNvPr id="6152" name="Group 22"/>
          <p:cNvGrpSpPr>
            <a:grpSpLocks/>
          </p:cNvGrpSpPr>
          <p:nvPr/>
        </p:nvGrpSpPr>
        <p:grpSpPr bwMode="auto">
          <a:xfrm>
            <a:off x="4929188" y="1901825"/>
            <a:ext cx="4470400" cy="4138613"/>
            <a:chOff x="3105" y="1198"/>
            <a:chExt cx="2816" cy="2607"/>
          </a:xfrm>
        </p:grpSpPr>
        <p:graphicFrame>
          <p:nvGraphicFramePr>
            <p:cNvPr id="6146" name="Object 11"/>
            <p:cNvGraphicFramePr>
              <a:graphicFrameLocks noChangeAspect="1"/>
            </p:cNvGraphicFramePr>
            <p:nvPr/>
          </p:nvGraphicFramePr>
          <p:xfrm>
            <a:off x="3326" y="1198"/>
            <a:ext cx="2595" cy="2607"/>
          </p:xfrm>
          <a:graphic>
            <a:graphicData uri="http://schemas.openxmlformats.org/presentationml/2006/ole">
              <p:oleObj spid="_x0000_s6146" name="Mathcad" r:id="rId5" imgW="3057480" imgH="2800440" progId="Mathcad">
                <p:embed/>
              </p:oleObj>
            </a:graphicData>
          </a:graphic>
        </p:graphicFrame>
        <p:sp>
          <p:nvSpPr>
            <p:cNvPr id="6153" name="Line 12"/>
            <p:cNvSpPr>
              <a:spLocks noChangeShapeType="1"/>
            </p:cNvSpPr>
            <p:nvPr/>
          </p:nvSpPr>
          <p:spPr bwMode="auto">
            <a:xfrm flipH="1">
              <a:off x="4602" y="1885"/>
              <a:ext cx="79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4" name="Line 13"/>
            <p:cNvSpPr>
              <a:spLocks noChangeShapeType="1"/>
            </p:cNvSpPr>
            <p:nvPr/>
          </p:nvSpPr>
          <p:spPr bwMode="auto">
            <a:xfrm flipH="1">
              <a:off x="4439" y="2228"/>
              <a:ext cx="169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5" name="Line 15"/>
            <p:cNvSpPr>
              <a:spLocks noChangeShapeType="1"/>
            </p:cNvSpPr>
            <p:nvPr/>
          </p:nvSpPr>
          <p:spPr bwMode="auto">
            <a:xfrm flipV="1">
              <a:off x="4623" y="1876"/>
              <a:ext cx="0" cy="61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6" name="Text Box 16"/>
            <p:cNvSpPr txBox="1">
              <a:spLocks noChangeArrowheads="1"/>
            </p:cNvSpPr>
            <p:nvPr/>
          </p:nvSpPr>
          <p:spPr bwMode="auto">
            <a:xfrm>
              <a:off x="4599" y="1868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C</a:t>
              </a:r>
            </a:p>
          </p:txBody>
        </p:sp>
        <p:sp>
          <p:nvSpPr>
            <p:cNvPr id="6157" name="Text Box 17"/>
            <p:cNvSpPr txBox="1">
              <a:spLocks noChangeArrowheads="1"/>
            </p:cNvSpPr>
            <p:nvPr/>
          </p:nvSpPr>
          <p:spPr bwMode="auto">
            <a:xfrm>
              <a:off x="4234" y="2224"/>
              <a:ext cx="2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  <a:r>
                <a:rPr lang="en-GB" baseline="-25000"/>
                <a:t>C</a:t>
              </a:r>
            </a:p>
          </p:txBody>
        </p:sp>
        <p:sp>
          <p:nvSpPr>
            <p:cNvPr id="6158" name="Line 18"/>
            <p:cNvSpPr>
              <a:spLocks noChangeShapeType="1"/>
            </p:cNvSpPr>
            <p:nvPr/>
          </p:nvSpPr>
          <p:spPr bwMode="auto">
            <a:xfrm flipV="1">
              <a:off x="4430" y="2213"/>
              <a:ext cx="0" cy="283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9" name="Text Box 19"/>
            <p:cNvSpPr txBox="1">
              <a:spLocks noChangeArrowheads="1"/>
            </p:cNvSpPr>
            <p:nvPr/>
          </p:nvSpPr>
          <p:spPr bwMode="auto">
            <a:xfrm>
              <a:off x="3105" y="1545"/>
              <a:ext cx="527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/>
                <a:t>v</a:t>
              </a:r>
              <a:r>
                <a:rPr lang="en-GB" baseline="-25000"/>
                <a:t>R</a:t>
              </a:r>
              <a:r>
                <a:rPr lang="en-GB"/>
                <a:t> (V)</a:t>
              </a:r>
              <a:br>
                <a:rPr lang="en-GB"/>
              </a:br>
              <a:endParaRPr lang="en-GB"/>
            </a:p>
            <a:p>
              <a:pPr algn="r"/>
              <a:r>
                <a:rPr lang="en-GB"/>
                <a:t>i</a:t>
              </a:r>
              <a:r>
                <a:rPr lang="en-GB" baseline="-25000"/>
                <a:t>R</a:t>
              </a:r>
              <a:r>
                <a:rPr lang="en-GB"/>
                <a:t> (A)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Phasors for Capacitive Loads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71247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Animation of phasors for capacitive loads:</a:t>
            </a:r>
          </a:p>
        </p:txBody>
      </p:sp>
      <p:pic>
        <p:nvPicPr>
          <p:cNvPr id="5" name="VolrCurrForC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948940" y="2369820"/>
            <a:ext cx="4076700" cy="369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Inductive Load</a:t>
            </a:r>
          </a:p>
        </p:txBody>
      </p:sp>
      <p:sp>
        <p:nvSpPr>
          <p:cNvPr id="718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Circuit consists of ___________ </a:t>
            </a:r>
            <a:r>
              <a:rPr lang="en-GB" sz="2000" dirty="0" err="1" smtClean="0"/>
              <a:t>emf</a:t>
            </a:r>
            <a:r>
              <a:rPr lang="en-GB" sz="2000" dirty="0" smtClean="0"/>
              <a:t> and inductance: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Using </a:t>
            </a:r>
            <a:r>
              <a:rPr lang="en-GB" sz="2000" dirty="0" err="1" smtClean="0"/>
              <a:t>Kirchoff’s</a:t>
            </a:r>
            <a:r>
              <a:rPr lang="en-GB" sz="2000" dirty="0" smtClean="0"/>
              <a:t> loop rule, we have: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Inserting the </a:t>
            </a:r>
            <a:r>
              <a:rPr lang="en-GB" dirty="0" smtClean="0"/>
              <a:t>____________</a:t>
            </a:r>
            <a:r>
              <a:rPr lang="en-GB" sz="2000" dirty="0" smtClean="0"/>
              <a:t> for the </a:t>
            </a:r>
            <a:r>
              <a:rPr lang="en-GB" sz="2000" dirty="0" err="1" smtClean="0"/>
              <a:t>emf</a:t>
            </a:r>
            <a:r>
              <a:rPr lang="en-GB" sz="2000" dirty="0" smtClean="0"/>
              <a:t> we have: </a:t>
            </a:r>
          </a:p>
        </p:txBody>
      </p:sp>
      <p:sp>
        <p:nvSpPr>
          <p:cNvPr id="718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10125" y="1512888"/>
            <a:ext cx="4902200" cy="5135562"/>
          </a:xfrm>
        </p:spPr>
        <p:txBody>
          <a:bodyPr/>
          <a:lstStyle/>
          <a:p>
            <a:pPr eaLnBrk="1" hangingPunct="1"/>
            <a:r>
              <a:rPr lang="en-GB" sz="2000" dirty="0" smtClean="0"/>
              <a:t>From the definition of </a:t>
            </a:r>
            <a:r>
              <a:rPr lang="en-GB" dirty="0" smtClean="0"/>
              <a:t>____________</a:t>
            </a:r>
            <a:r>
              <a:rPr lang="en-GB" sz="2000" dirty="0" smtClean="0"/>
              <a:t>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We thus have: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Introduce the </a:t>
            </a:r>
            <a:r>
              <a:rPr lang="en-GB" dirty="0" smtClean="0"/>
              <a:t>____________</a:t>
            </a:r>
            <a:r>
              <a:rPr lang="en-GB" sz="2000" dirty="0" smtClean="0"/>
              <a:t> reactance: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Using the substitution</a:t>
            </a:r>
            <a:br>
              <a:rPr lang="en-GB" sz="2000" dirty="0" smtClean="0"/>
            </a:br>
            <a:r>
              <a:rPr lang="en-GB" sz="2000" dirty="0" smtClean="0"/>
              <a:t>the expression for </a:t>
            </a:r>
            <a:r>
              <a:rPr lang="en-GB" sz="2000" dirty="0" err="1" smtClean="0"/>
              <a:t>i</a:t>
            </a:r>
            <a:r>
              <a:rPr lang="en-GB" sz="2000" baseline="-25000" dirty="0" err="1" smtClean="0"/>
              <a:t>L</a:t>
            </a:r>
            <a:r>
              <a:rPr lang="en-GB" sz="2000" dirty="0" smtClean="0"/>
              <a:t> becomes: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Writing this in our standard form,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with </a:t>
            </a:r>
            <a:r>
              <a:rPr lang="en-GB" sz="2000" dirty="0" smtClean="0">
                <a:latin typeface="Symbol" pitchFamily="18" charset="2"/>
              </a:rPr>
              <a:t>f</a:t>
            </a:r>
            <a:r>
              <a:rPr lang="en-GB" sz="2000" dirty="0" smtClean="0"/>
              <a:t> = </a:t>
            </a:r>
            <a:r>
              <a:rPr lang="en-GB" sz="2000" dirty="0" smtClean="0">
                <a:latin typeface="Symbol" pitchFamily="18" charset="2"/>
              </a:rPr>
              <a:t>p</a:t>
            </a:r>
            <a:r>
              <a:rPr lang="en-GB" sz="2000" dirty="0" smtClean="0"/>
              <a:t>/2 and V</a:t>
            </a:r>
            <a:r>
              <a:rPr lang="en-GB" sz="2000" baseline="-25000" dirty="0" smtClean="0"/>
              <a:t>L</a:t>
            </a:r>
            <a:r>
              <a:rPr lang="en-GB" sz="2000" dirty="0" smtClean="0"/>
              <a:t> = I</a:t>
            </a:r>
            <a:r>
              <a:rPr lang="en-GB" sz="2000" baseline="-25000" dirty="0" smtClean="0"/>
              <a:t>L</a:t>
            </a:r>
            <a:r>
              <a:rPr lang="en-GB" sz="2000" dirty="0" smtClean="0"/>
              <a:t>X</a:t>
            </a:r>
            <a:r>
              <a:rPr lang="en-GB" sz="2000" baseline="-25000" dirty="0" smtClean="0"/>
              <a:t>L</a:t>
            </a:r>
            <a:r>
              <a:rPr lang="en-GB" sz="2000" dirty="0" smtClean="0"/>
              <a:t>            [19.9]</a:t>
            </a:r>
          </a:p>
        </p:txBody>
      </p:sp>
      <p:grpSp>
        <p:nvGrpSpPr>
          <p:cNvPr id="7183" name="Group 26"/>
          <p:cNvGrpSpPr>
            <a:grpSpLocks/>
          </p:cNvGrpSpPr>
          <p:nvPr/>
        </p:nvGrpSpPr>
        <p:grpSpPr bwMode="auto">
          <a:xfrm>
            <a:off x="1114425" y="2355850"/>
            <a:ext cx="3022600" cy="2085975"/>
            <a:chOff x="702" y="1484"/>
            <a:chExt cx="1904" cy="1314"/>
          </a:xfrm>
        </p:grpSpPr>
        <p:sp>
          <p:nvSpPr>
            <p:cNvPr id="7184" name="Text Box 20"/>
            <p:cNvSpPr txBox="1">
              <a:spLocks noChangeArrowheads="1"/>
            </p:cNvSpPr>
            <p:nvPr/>
          </p:nvSpPr>
          <p:spPr bwMode="auto">
            <a:xfrm>
              <a:off x="702" y="2055"/>
              <a:ext cx="2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</a:p>
          </p:txBody>
        </p:sp>
        <p:sp>
          <p:nvSpPr>
            <p:cNvPr id="7185" name="Text Box 21"/>
            <p:cNvSpPr txBox="1">
              <a:spLocks noChangeArrowheads="1"/>
            </p:cNvSpPr>
            <p:nvPr/>
          </p:nvSpPr>
          <p:spPr bwMode="auto">
            <a:xfrm>
              <a:off x="2377" y="2033"/>
              <a:ext cx="2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/>
                <a:t>i</a:t>
              </a:r>
              <a:r>
                <a:rPr lang="en-GB" baseline="-25000"/>
                <a:t>L</a:t>
              </a:r>
            </a:p>
          </p:txBody>
        </p:sp>
        <p:sp>
          <p:nvSpPr>
            <p:cNvPr id="7186" name="Line 22"/>
            <p:cNvSpPr>
              <a:spLocks noChangeShapeType="1"/>
            </p:cNvSpPr>
            <p:nvPr/>
          </p:nvSpPr>
          <p:spPr bwMode="auto">
            <a:xfrm>
              <a:off x="2343" y="1727"/>
              <a:ext cx="0" cy="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Text Box 23"/>
            <p:cNvSpPr txBox="1">
              <a:spLocks noChangeArrowheads="1"/>
            </p:cNvSpPr>
            <p:nvPr/>
          </p:nvSpPr>
          <p:spPr bwMode="auto">
            <a:xfrm>
              <a:off x="1736" y="2012"/>
              <a:ext cx="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L</a:t>
              </a:r>
            </a:p>
          </p:txBody>
        </p:sp>
        <p:sp>
          <p:nvSpPr>
            <p:cNvPr id="7188" name="Line 24"/>
            <p:cNvSpPr>
              <a:spLocks noChangeShapeType="1"/>
            </p:cNvSpPr>
            <p:nvPr/>
          </p:nvSpPr>
          <p:spPr bwMode="auto">
            <a:xfrm>
              <a:off x="1977" y="1502"/>
              <a:ext cx="0" cy="1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7179" name="Object 25"/>
            <p:cNvGraphicFramePr>
              <a:graphicFrameLocks noChangeAspect="1"/>
            </p:cNvGraphicFramePr>
            <p:nvPr/>
          </p:nvGraphicFramePr>
          <p:xfrm>
            <a:off x="878" y="1484"/>
            <a:ext cx="1437" cy="1314"/>
          </p:xfrm>
          <a:graphic>
            <a:graphicData uri="http://schemas.openxmlformats.org/presentationml/2006/ole">
              <p:oleObj spid="_x0000_s7179" name="SmartDraw" r:id="rId4" imgW="3348000" imgH="3060000" progId="">
                <p:embed/>
              </p:oleObj>
            </a:graphicData>
          </a:graphic>
        </p:graphicFrame>
      </p:grpSp>
      <p:graphicFrame>
        <p:nvGraphicFramePr>
          <p:cNvPr id="7170" name="Object 27"/>
          <p:cNvGraphicFramePr>
            <a:graphicFrameLocks noChangeAspect="1"/>
          </p:cNvGraphicFramePr>
          <p:nvPr/>
        </p:nvGraphicFramePr>
        <p:xfrm>
          <a:off x="952500" y="5022850"/>
          <a:ext cx="1143000" cy="330200"/>
        </p:xfrm>
        <a:graphic>
          <a:graphicData uri="http://schemas.openxmlformats.org/presentationml/2006/ole">
            <p:oleObj spid="_x0000_s7170" name="Equation" r:id="rId5" imgW="1143000" imgH="330120" progId="Equation.DSMT4">
              <p:embed/>
            </p:oleObj>
          </a:graphicData>
        </a:graphic>
      </p:graphicFrame>
      <p:graphicFrame>
        <p:nvGraphicFramePr>
          <p:cNvPr id="7171" name="Object 28"/>
          <p:cNvGraphicFramePr>
            <a:graphicFrameLocks noChangeAspect="1"/>
          </p:cNvGraphicFramePr>
          <p:nvPr/>
        </p:nvGraphicFramePr>
        <p:xfrm>
          <a:off x="909638" y="5994400"/>
          <a:ext cx="2946400" cy="711200"/>
        </p:xfrm>
        <a:graphic>
          <a:graphicData uri="http://schemas.openxmlformats.org/presentationml/2006/ole">
            <p:oleObj spid="_x0000_s7171" name="Equation" r:id="rId6" imgW="2946240" imgH="711000" progId="Equation.DSMT4">
              <p:embed/>
            </p:oleObj>
          </a:graphicData>
        </a:graphic>
      </p:graphicFrame>
      <p:graphicFrame>
        <p:nvGraphicFramePr>
          <p:cNvPr id="7172" name="Object 29"/>
          <p:cNvGraphicFramePr>
            <a:graphicFrameLocks noChangeAspect="1"/>
          </p:cNvGraphicFramePr>
          <p:nvPr/>
        </p:nvGraphicFramePr>
        <p:xfrm>
          <a:off x="5267325" y="1858963"/>
          <a:ext cx="1181100" cy="622300"/>
        </p:xfrm>
        <a:graphic>
          <a:graphicData uri="http://schemas.openxmlformats.org/presentationml/2006/ole">
            <p:oleObj spid="_x0000_s7172" name="Equation" r:id="rId7" imgW="1180800" imgH="622080" progId="Equation.DSMT4">
              <p:embed/>
            </p:oleObj>
          </a:graphicData>
        </a:graphic>
      </p:graphicFrame>
      <p:graphicFrame>
        <p:nvGraphicFramePr>
          <p:cNvPr id="7173" name="Object 31"/>
          <p:cNvGraphicFramePr>
            <a:graphicFrameLocks noChangeAspect="1"/>
          </p:cNvGraphicFramePr>
          <p:nvPr/>
        </p:nvGraphicFramePr>
        <p:xfrm>
          <a:off x="6754813" y="2359025"/>
          <a:ext cx="1727200" cy="622300"/>
        </p:xfrm>
        <a:graphic>
          <a:graphicData uri="http://schemas.openxmlformats.org/presentationml/2006/ole">
            <p:oleObj spid="_x0000_s7173" name="Equation" r:id="rId8" imgW="1726920" imgH="622080" progId="Equation.DSMT4">
              <p:embed/>
            </p:oleObj>
          </a:graphicData>
        </a:graphic>
      </p:graphicFrame>
      <p:graphicFrame>
        <p:nvGraphicFramePr>
          <p:cNvPr id="7174" name="Object 32"/>
          <p:cNvGraphicFramePr>
            <a:graphicFrameLocks noChangeAspect="1"/>
          </p:cNvGraphicFramePr>
          <p:nvPr/>
        </p:nvGraphicFramePr>
        <p:xfrm>
          <a:off x="5227638" y="3065463"/>
          <a:ext cx="4597400" cy="685800"/>
        </p:xfrm>
        <a:graphic>
          <a:graphicData uri="http://schemas.openxmlformats.org/presentationml/2006/ole">
            <p:oleObj spid="_x0000_s7174" name="Equation" r:id="rId9" imgW="4597200" imgH="685800" progId="Equation.DSMT4">
              <p:embed/>
            </p:oleObj>
          </a:graphicData>
        </a:graphic>
      </p:graphicFrame>
      <p:graphicFrame>
        <p:nvGraphicFramePr>
          <p:cNvPr id="7175" name="Object 33"/>
          <p:cNvGraphicFramePr>
            <a:graphicFrameLocks noChangeAspect="1"/>
          </p:cNvGraphicFramePr>
          <p:nvPr/>
        </p:nvGraphicFramePr>
        <p:xfrm>
          <a:off x="5256213" y="4219575"/>
          <a:ext cx="3416300" cy="330200"/>
        </p:xfrm>
        <a:graphic>
          <a:graphicData uri="http://schemas.openxmlformats.org/presentationml/2006/ole">
            <p:oleObj spid="_x0000_s7175" name="Equation" r:id="rId10" imgW="3416040" imgH="330120" progId="Equation.DSMT4">
              <p:embed/>
            </p:oleObj>
          </a:graphicData>
        </a:graphic>
      </p:graphicFrame>
      <p:graphicFrame>
        <p:nvGraphicFramePr>
          <p:cNvPr id="7176" name="Object 34"/>
          <p:cNvGraphicFramePr>
            <a:graphicFrameLocks noChangeAspect="1"/>
          </p:cNvGraphicFramePr>
          <p:nvPr/>
        </p:nvGraphicFramePr>
        <p:xfrm>
          <a:off x="7546975" y="4524375"/>
          <a:ext cx="1968500" cy="381000"/>
        </p:xfrm>
        <a:graphic>
          <a:graphicData uri="http://schemas.openxmlformats.org/presentationml/2006/ole">
            <p:oleObj spid="_x0000_s7176" name="Equation" r:id="rId11" imgW="1968480" imgH="380880" progId="Equation.DSMT4">
              <p:embed/>
            </p:oleObj>
          </a:graphicData>
        </a:graphic>
      </p:graphicFrame>
      <p:graphicFrame>
        <p:nvGraphicFramePr>
          <p:cNvPr id="7177" name="Object 35"/>
          <p:cNvGraphicFramePr>
            <a:graphicFrameLocks noChangeAspect="1"/>
          </p:cNvGraphicFramePr>
          <p:nvPr/>
        </p:nvGraphicFramePr>
        <p:xfrm>
          <a:off x="5270500" y="5138738"/>
          <a:ext cx="2273300" cy="685800"/>
        </p:xfrm>
        <a:graphic>
          <a:graphicData uri="http://schemas.openxmlformats.org/presentationml/2006/ole">
            <p:oleObj spid="_x0000_s7177" name="Equation" r:id="rId12" imgW="2273040" imgH="685800" progId="Equation.DSMT4">
              <p:embed/>
            </p:oleObj>
          </a:graphicData>
        </a:graphic>
      </p:graphicFrame>
      <p:graphicFrame>
        <p:nvGraphicFramePr>
          <p:cNvPr id="7178" name="Object 36"/>
          <p:cNvGraphicFramePr>
            <a:graphicFrameLocks noChangeAspect="1"/>
          </p:cNvGraphicFramePr>
          <p:nvPr/>
        </p:nvGraphicFramePr>
        <p:xfrm>
          <a:off x="5283200" y="6132513"/>
          <a:ext cx="1981200" cy="355600"/>
        </p:xfrm>
        <a:graphic>
          <a:graphicData uri="http://schemas.openxmlformats.org/presentationml/2006/ole">
            <p:oleObj spid="_x0000_s7178" name="Equation" r:id="rId13" imgW="198108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728</TotalTime>
  <Words>585</Words>
  <Application>Microsoft Office PowerPoint</Application>
  <PresentationFormat>A4 Paper (210x297 mm)</PresentationFormat>
  <Paragraphs>135</Paragraphs>
  <Slides>11</Slides>
  <Notes>11</Notes>
  <HiddenSlides>0</HiddenSlides>
  <MMClips>3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TimA4landscape</vt:lpstr>
      <vt:lpstr>C:\Users\green\Documents\Liverpool\Phys123\Lectures2007\ACcircuits.xmcd\Selection 3 827 324 1121</vt:lpstr>
      <vt:lpstr>Equation</vt:lpstr>
      <vt:lpstr>Mathcad</vt:lpstr>
      <vt:lpstr>SmartDraw</vt:lpstr>
      <vt:lpstr>Lecture 19 </vt:lpstr>
      <vt:lpstr>Alternating Current</vt:lpstr>
      <vt:lpstr>Resistive Load</vt:lpstr>
      <vt:lpstr>Resistive Loads and Phasors</vt:lpstr>
      <vt:lpstr>Resistive Loads and Phasors</vt:lpstr>
      <vt:lpstr>Capacitive Load</vt:lpstr>
      <vt:lpstr>Phasors for Capacitive Loads</vt:lpstr>
      <vt:lpstr>Phasors for Capacitive Loads</vt:lpstr>
      <vt:lpstr>Inductive Load</vt:lpstr>
      <vt:lpstr>Inductive Loads and Phasors</vt:lpstr>
      <vt:lpstr>Phasors for Inductive Loads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Current</dc:title>
  <dc:creator>Tim Greenshaw</dc:creator>
  <cp:lastModifiedBy>Tim Greenshaw</cp:lastModifiedBy>
  <cp:revision>67</cp:revision>
  <dcterms:created xsi:type="dcterms:W3CDTF">2005-12-03T16:28:00Z</dcterms:created>
  <dcterms:modified xsi:type="dcterms:W3CDTF">2010-11-17T16:34:23Z</dcterms:modified>
</cp:coreProperties>
</file>