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4" r:id="rId2"/>
    <p:sldId id="295" r:id="rId3"/>
    <p:sldId id="296" r:id="rId4"/>
    <p:sldId id="297" r:id="rId5"/>
    <p:sldId id="299" r:id="rId6"/>
    <p:sldId id="300" r:id="rId7"/>
    <p:sldId id="301" r:id="rId8"/>
    <p:sldId id="302" r:id="rId9"/>
    <p:sldId id="303" r:id="rId10"/>
  </p:sldIdLst>
  <p:sldSz cx="9906000" cy="6858000" type="A4"/>
  <p:notesSz cx="6742113" cy="97170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594" autoAdjust="0"/>
  </p:normalViewPr>
  <p:slideViewPr>
    <p:cSldViewPr snapToGrid="0">
      <p:cViewPr varScale="1">
        <p:scale>
          <a:sx n="79" d="100"/>
          <a:sy n="79" d="100"/>
        </p:scale>
        <p:origin x="-63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4741A5B-6D07-4285-A5B1-151028C249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9775" y="727075"/>
            <a:ext cx="5264150" cy="3644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14863"/>
            <a:ext cx="53927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130DB05-303F-4426-9139-CC9CF57F3F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4530E2-C957-4E1C-A2B5-382D620A8643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ECD0EB-A7D5-4C42-A10F-3AE14AD03482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AF19F6-9E8D-418E-85C8-D2E5D3B4983D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87DDD9-0CD3-41C1-9341-E953D8178716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2FEE0E-F238-4465-82AE-1BC68B05951B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411DA3-35BE-4D67-A32B-A32F936F1D79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E4566B-CFFA-4657-BA67-899547826B33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543ADC-7214-4192-A20F-D189324F68C6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C5BFBD-AF88-4CDE-B5D8-6C38CA2BB0FD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18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In this lecture we will look at:</a:t>
            </a:r>
          </a:p>
          <a:p>
            <a:pPr lvl="1"/>
            <a:r>
              <a:rPr lang="en-GB" dirty="0" smtClean="0"/>
              <a:t>Circuits containing capacitance and inductance.</a:t>
            </a:r>
          </a:p>
          <a:p>
            <a:pPr lvl="1"/>
            <a:r>
              <a:rPr lang="en-GB" dirty="0" smtClean="0"/>
              <a:t>Charge current and energy oscillations.</a:t>
            </a:r>
          </a:p>
          <a:p>
            <a:pPr lvl="1"/>
            <a:r>
              <a:rPr lang="en-GB" smtClean="0"/>
              <a:t>LCR </a:t>
            </a:r>
            <a:r>
              <a:rPr lang="en-GB" dirty="0" smtClean="0"/>
              <a:t>circuits.</a:t>
            </a:r>
          </a:p>
          <a:p>
            <a:pPr lvl="1"/>
            <a:r>
              <a:rPr lang="en-GB" dirty="0" smtClean="0"/>
              <a:t>Damped charge, current and energy oscillations.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Write down the differential equation describing the charge oscillations of a circuit containing an inductance and a capacitance.</a:t>
            </a:r>
          </a:p>
          <a:p>
            <a:r>
              <a:rPr lang="en-GB" dirty="0" smtClean="0"/>
              <a:t>How does this equation change if a series resistance is introduced to the circuit?</a:t>
            </a:r>
          </a:p>
          <a:p>
            <a:r>
              <a:rPr lang="en-GB" dirty="0" smtClean="0"/>
              <a:t>Explain the behaviour of a lightly damped series LCR circuit, starting from the point at which the capacitor is charged and there is no current flowing in the circuit.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Electromagnetic Oscillations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4249738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Look at circuits containing both </a:t>
            </a:r>
            <a:r>
              <a:rPr lang="en-GB" dirty="0" smtClean="0"/>
              <a:t>____________</a:t>
            </a:r>
            <a:r>
              <a:rPr lang="en-GB" sz="2000" dirty="0" smtClean="0"/>
              <a:t> and </a:t>
            </a:r>
            <a:r>
              <a:rPr lang="en-GB" dirty="0" smtClean="0"/>
              <a:t>____________</a:t>
            </a:r>
            <a:r>
              <a:rPr lang="en-GB" sz="2000" dirty="0" smtClean="0"/>
              <a:t>.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Have shown that energy stored in a capacitor and inductor given by:</a:t>
            </a:r>
            <a:br>
              <a:rPr lang="en-GB" sz="2000" dirty="0" smtClean="0"/>
            </a:br>
            <a:endParaRPr lang="en-GB" sz="2000" dirty="0" smtClean="0"/>
          </a:p>
          <a:p>
            <a:pPr lvl="1" eaLnBrk="1" hangingPunct="1"/>
            <a:r>
              <a:rPr lang="en-GB" sz="2000" dirty="0" smtClean="0"/>
              <a:t> </a:t>
            </a:r>
            <a:br>
              <a:rPr lang="en-GB" sz="2000" dirty="0" smtClean="0"/>
            </a:br>
            <a:endParaRPr lang="en-GB" sz="2000" dirty="0" smtClean="0"/>
          </a:p>
          <a:p>
            <a:pPr lvl="1" eaLnBrk="1" hangingPunct="1"/>
            <a:r>
              <a:rPr lang="en-GB" sz="2000" dirty="0" smtClean="0"/>
              <a:t> </a:t>
            </a:r>
          </a:p>
        </p:txBody>
      </p:sp>
      <p:sp>
        <p:nvSpPr>
          <p:cNvPr id="1032" name="Rectangle 11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If start with </a:t>
            </a:r>
            <a:r>
              <a:rPr lang="en-GB" dirty="0" smtClean="0"/>
              <a:t>________</a:t>
            </a:r>
            <a:r>
              <a:rPr lang="en-GB" sz="2000" dirty="0" smtClean="0"/>
              <a:t> charged, have energy in E field, energy </a:t>
            </a:r>
            <a:r>
              <a:rPr lang="en-GB" dirty="0" smtClean="0"/>
              <a:t>_________</a:t>
            </a:r>
            <a:r>
              <a:rPr lang="en-GB" sz="2000" dirty="0" smtClean="0"/>
              <a:t>: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Capacitor will </a:t>
            </a:r>
            <a:r>
              <a:rPr lang="en-GB" dirty="0" smtClean="0"/>
              <a:t>___________</a:t>
            </a:r>
            <a:r>
              <a:rPr lang="en-GB" sz="2000" dirty="0" smtClean="0"/>
              <a:t> through inductor.</a:t>
            </a:r>
          </a:p>
          <a:p>
            <a:pPr eaLnBrk="1" hangingPunct="1"/>
            <a:r>
              <a:rPr lang="en-GB" sz="2000" dirty="0" smtClean="0"/>
              <a:t>Current will cause build up of </a:t>
            </a:r>
            <a:r>
              <a:rPr lang="en-GB" dirty="0" smtClean="0"/>
              <a:t>____________</a:t>
            </a:r>
            <a:r>
              <a:rPr lang="en-GB" sz="2000" dirty="0" smtClean="0"/>
              <a:t> field, energy then stored in B field, energy density: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B field will then decay, inducing </a:t>
            </a:r>
            <a:r>
              <a:rPr lang="en-GB" dirty="0" smtClean="0"/>
              <a:t>_______</a:t>
            </a:r>
            <a:r>
              <a:rPr lang="en-GB" sz="2000" dirty="0" smtClean="0"/>
              <a:t> and charging up capacitor...</a:t>
            </a:r>
          </a:p>
          <a:p>
            <a:pPr eaLnBrk="1" hangingPunct="1"/>
            <a:r>
              <a:rPr lang="en-GB" sz="2000" dirty="0" smtClean="0"/>
              <a:t>Note, using small letters for varying quantities (e.g. charge q) and large letters for constants (e.g. amplitude of charge oscillations, Q).</a:t>
            </a:r>
          </a:p>
        </p:txBody>
      </p:sp>
      <p:graphicFrame>
        <p:nvGraphicFramePr>
          <p:cNvPr id="1026" name="Object 12"/>
          <p:cNvGraphicFramePr>
            <a:graphicFrameLocks noChangeAspect="1"/>
          </p:cNvGraphicFramePr>
          <p:nvPr/>
        </p:nvGraphicFramePr>
        <p:xfrm>
          <a:off x="1296988" y="5883593"/>
          <a:ext cx="1168400" cy="673100"/>
        </p:xfrm>
        <a:graphic>
          <a:graphicData uri="http://schemas.openxmlformats.org/presentationml/2006/ole">
            <p:oleObj spid="_x0000_s1026" name="Equation" r:id="rId4" imgW="1168200" imgH="672840" progId="Equation.DSMT4">
              <p:embed/>
            </p:oleObj>
          </a:graphicData>
        </a:graphic>
      </p:graphicFrame>
      <p:graphicFrame>
        <p:nvGraphicFramePr>
          <p:cNvPr id="1027" name="Object 13"/>
          <p:cNvGraphicFramePr>
            <a:graphicFrameLocks noChangeAspect="1"/>
          </p:cNvGraphicFramePr>
          <p:nvPr/>
        </p:nvGraphicFramePr>
        <p:xfrm>
          <a:off x="1291273" y="5191443"/>
          <a:ext cx="1168400" cy="673100"/>
        </p:xfrm>
        <a:graphic>
          <a:graphicData uri="http://schemas.openxmlformats.org/presentationml/2006/ole">
            <p:oleObj spid="_x0000_s1027" name="Equation" r:id="rId5" imgW="1168200" imgH="672840" progId="Equation.DSMT4">
              <p:embed/>
            </p:oleObj>
          </a:graphicData>
        </a:graphic>
      </p:graphicFrame>
      <p:sp>
        <p:nvSpPr>
          <p:cNvPr id="1033" name="Text Box 34"/>
          <p:cNvSpPr txBox="1">
            <a:spLocks noChangeArrowheads="1"/>
          </p:cNvSpPr>
          <p:nvPr/>
        </p:nvSpPr>
        <p:spPr bwMode="auto">
          <a:xfrm>
            <a:off x="2276475" y="2224088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C</a:t>
            </a:r>
          </a:p>
        </p:txBody>
      </p:sp>
      <p:grpSp>
        <p:nvGrpSpPr>
          <p:cNvPr id="1034" name="Group 38"/>
          <p:cNvGrpSpPr>
            <a:grpSpLocks/>
          </p:cNvGrpSpPr>
          <p:nvPr/>
        </p:nvGrpSpPr>
        <p:grpSpPr bwMode="auto">
          <a:xfrm>
            <a:off x="1357313" y="2613025"/>
            <a:ext cx="2147887" cy="1428750"/>
            <a:chOff x="855" y="1646"/>
            <a:chExt cx="1353" cy="900"/>
          </a:xfrm>
        </p:grpSpPr>
        <p:sp>
          <p:nvSpPr>
            <p:cNvPr id="1035" name="AutoShape 15"/>
            <p:cNvSpPr>
              <a:spLocks noChangeAspect="1" noChangeArrowheads="1" noTextEdit="1"/>
            </p:cNvSpPr>
            <p:nvPr/>
          </p:nvSpPr>
          <p:spPr bwMode="auto">
            <a:xfrm rot="5400000">
              <a:off x="1082" y="1419"/>
              <a:ext cx="900" cy="1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6" name="Line 17"/>
            <p:cNvSpPr>
              <a:spLocks noChangeShapeType="1"/>
            </p:cNvSpPr>
            <p:nvPr/>
          </p:nvSpPr>
          <p:spPr bwMode="auto">
            <a:xfrm rot="5400000" flipV="1">
              <a:off x="1187" y="1423"/>
              <a:ext cx="0" cy="61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7" name="Line 18"/>
            <p:cNvSpPr>
              <a:spLocks noChangeShapeType="1"/>
            </p:cNvSpPr>
            <p:nvPr/>
          </p:nvSpPr>
          <p:spPr bwMode="auto">
            <a:xfrm rot="5400000">
              <a:off x="1504" y="1728"/>
              <a:ext cx="133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8" name="Line 19"/>
            <p:cNvSpPr>
              <a:spLocks noChangeShapeType="1"/>
            </p:cNvSpPr>
            <p:nvPr/>
          </p:nvSpPr>
          <p:spPr bwMode="auto">
            <a:xfrm rot="5400000">
              <a:off x="1425" y="1728"/>
              <a:ext cx="133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9" name="Line 20"/>
            <p:cNvSpPr>
              <a:spLocks noChangeShapeType="1"/>
            </p:cNvSpPr>
            <p:nvPr/>
          </p:nvSpPr>
          <p:spPr bwMode="auto">
            <a:xfrm rot="5400000" flipV="1">
              <a:off x="1877" y="1422"/>
              <a:ext cx="0" cy="61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0" name="Rectangle 21"/>
            <p:cNvSpPr>
              <a:spLocks noChangeArrowheads="1"/>
            </p:cNvSpPr>
            <p:nvPr/>
          </p:nvSpPr>
          <p:spPr bwMode="auto">
            <a:xfrm rot="5400000">
              <a:off x="1462" y="1072"/>
              <a:ext cx="139" cy="1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Line 22"/>
            <p:cNvSpPr>
              <a:spLocks noChangeShapeType="1"/>
            </p:cNvSpPr>
            <p:nvPr/>
          </p:nvSpPr>
          <p:spPr bwMode="auto">
            <a:xfrm rot="5400000">
              <a:off x="1961" y="2302"/>
              <a:ext cx="1" cy="29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2" name="Line 23"/>
            <p:cNvSpPr>
              <a:spLocks noChangeShapeType="1"/>
            </p:cNvSpPr>
            <p:nvPr/>
          </p:nvSpPr>
          <p:spPr bwMode="auto">
            <a:xfrm rot="5400000">
              <a:off x="1063" y="2304"/>
              <a:ext cx="1" cy="29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" name="Freeform 24"/>
            <p:cNvSpPr>
              <a:spLocks/>
            </p:cNvSpPr>
            <p:nvPr/>
          </p:nvSpPr>
          <p:spPr bwMode="auto">
            <a:xfrm rot="5400000">
              <a:off x="1702" y="2411"/>
              <a:ext cx="79" cy="164"/>
            </a:xfrm>
            <a:custGeom>
              <a:avLst/>
              <a:gdLst>
                <a:gd name="T0" fmla="*/ 0 w 361"/>
                <a:gd name="T1" fmla="*/ 53 h 476"/>
                <a:gd name="T2" fmla="*/ 1 w 361"/>
                <a:gd name="T3" fmla="*/ 54 h 476"/>
                <a:gd name="T4" fmla="*/ 2 w 361"/>
                <a:gd name="T5" fmla="*/ 54 h 476"/>
                <a:gd name="T6" fmla="*/ 2 w 361"/>
                <a:gd name="T7" fmla="*/ 55 h 476"/>
                <a:gd name="T8" fmla="*/ 2 w 361"/>
                <a:gd name="T9" fmla="*/ 55 h 476"/>
                <a:gd name="T10" fmla="*/ 3 w 361"/>
                <a:gd name="T11" fmla="*/ 55 h 476"/>
                <a:gd name="T12" fmla="*/ 3 w 361"/>
                <a:gd name="T13" fmla="*/ 56 h 476"/>
                <a:gd name="T14" fmla="*/ 4 w 361"/>
                <a:gd name="T15" fmla="*/ 56 h 476"/>
                <a:gd name="T16" fmla="*/ 4 w 361"/>
                <a:gd name="T17" fmla="*/ 56 h 476"/>
                <a:gd name="T18" fmla="*/ 5 w 361"/>
                <a:gd name="T19" fmla="*/ 57 h 476"/>
                <a:gd name="T20" fmla="*/ 5 w 361"/>
                <a:gd name="T21" fmla="*/ 57 h 476"/>
                <a:gd name="T22" fmla="*/ 6 w 361"/>
                <a:gd name="T23" fmla="*/ 57 h 476"/>
                <a:gd name="T24" fmla="*/ 6 w 361"/>
                <a:gd name="T25" fmla="*/ 57 h 476"/>
                <a:gd name="T26" fmla="*/ 7 w 361"/>
                <a:gd name="T27" fmla="*/ 57 h 476"/>
                <a:gd name="T28" fmla="*/ 8 w 361"/>
                <a:gd name="T29" fmla="*/ 56 h 476"/>
                <a:gd name="T30" fmla="*/ 9 w 361"/>
                <a:gd name="T31" fmla="*/ 55 h 476"/>
                <a:gd name="T32" fmla="*/ 10 w 361"/>
                <a:gd name="T33" fmla="*/ 55 h 476"/>
                <a:gd name="T34" fmla="*/ 11 w 361"/>
                <a:gd name="T35" fmla="*/ 54 h 476"/>
                <a:gd name="T36" fmla="*/ 12 w 361"/>
                <a:gd name="T37" fmla="*/ 52 h 476"/>
                <a:gd name="T38" fmla="*/ 13 w 361"/>
                <a:gd name="T39" fmla="*/ 51 h 476"/>
                <a:gd name="T40" fmla="*/ 14 w 361"/>
                <a:gd name="T41" fmla="*/ 49 h 476"/>
                <a:gd name="T42" fmla="*/ 14 w 361"/>
                <a:gd name="T43" fmla="*/ 47 h 476"/>
                <a:gd name="T44" fmla="*/ 15 w 361"/>
                <a:gd name="T45" fmla="*/ 43 h 476"/>
                <a:gd name="T46" fmla="*/ 16 w 361"/>
                <a:gd name="T47" fmla="*/ 39 h 476"/>
                <a:gd name="T48" fmla="*/ 17 w 361"/>
                <a:gd name="T49" fmla="*/ 28 h 476"/>
                <a:gd name="T50" fmla="*/ 16 w 361"/>
                <a:gd name="T51" fmla="*/ 19 h 476"/>
                <a:gd name="T52" fmla="*/ 16 w 361"/>
                <a:gd name="T53" fmla="*/ 14 h 476"/>
                <a:gd name="T54" fmla="*/ 15 w 361"/>
                <a:gd name="T55" fmla="*/ 11 h 476"/>
                <a:gd name="T56" fmla="*/ 14 w 361"/>
                <a:gd name="T57" fmla="*/ 8 h 476"/>
                <a:gd name="T58" fmla="*/ 13 w 361"/>
                <a:gd name="T59" fmla="*/ 6 h 476"/>
                <a:gd name="T60" fmla="*/ 12 w 361"/>
                <a:gd name="T61" fmla="*/ 4 h 476"/>
                <a:gd name="T62" fmla="*/ 11 w 361"/>
                <a:gd name="T63" fmla="*/ 3 h 476"/>
                <a:gd name="T64" fmla="*/ 10 w 361"/>
                <a:gd name="T65" fmla="*/ 2 h 476"/>
                <a:gd name="T66" fmla="*/ 9 w 361"/>
                <a:gd name="T67" fmla="*/ 1 h 476"/>
                <a:gd name="T68" fmla="*/ 8 w 361"/>
                <a:gd name="T69" fmla="*/ 1 h 476"/>
                <a:gd name="T70" fmla="*/ 7 w 361"/>
                <a:gd name="T71" fmla="*/ 0 h 476"/>
                <a:gd name="T72" fmla="*/ 6 w 361"/>
                <a:gd name="T73" fmla="*/ 0 h 476"/>
                <a:gd name="T74" fmla="*/ 6 w 361"/>
                <a:gd name="T75" fmla="*/ 0 h 476"/>
                <a:gd name="T76" fmla="*/ 5 w 361"/>
                <a:gd name="T77" fmla="*/ 0 h 476"/>
                <a:gd name="T78" fmla="*/ 5 w 361"/>
                <a:gd name="T79" fmla="*/ 0 h 476"/>
                <a:gd name="T80" fmla="*/ 4 w 361"/>
                <a:gd name="T81" fmla="*/ 0 h 476"/>
                <a:gd name="T82" fmla="*/ 4 w 361"/>
                <a:gd name="T83" fmla="*/ 1 h 476"/>
                <a:gd name="T84" fmla="*/ 4 w 361"/>
                <a:gd name="T85" fmla="*/ 1 h 476"/>
                <a:gd name="T86" fmla="*/ 3 w 361"/>
                <a:gd name="T87" fmla="*/ 1 h 476"/>
                <a:gd name="T88" fmla="*/ 2 w 361"/>
                <a:gd name="T89" fmla="*/ 1 h 476"/>
                <a:gd name="T90" fmla="*/ 2 w 361"/>
                <a:gd name="T91" fmla="*/ 2 h 476"/>
                <a:gd name="T92" fmla="*/ 2 w 361"/>
                <a:gd name="T93" fmla="*/ 2 h 476"/>
                <a:gd name="T94" fmla="*/ 1 w 361"/>
                <a:gd name="T95" fmla="*/ 3 h 476"/>
                <a:gd name="T96" fmla="*/ 0 w 361"/>
                <a:gd name="T97" fmla="*/ 3 h 476"/>
                <a:gd name="T98" fmla="*/ 0 w 361"/>
                <a:gd name="T99" fmla="*/ 4 h 47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61"/>
                <a:gd name="T151" fmla="*/ 0 h 476"/>
                <a:gd name="T152" fmla="*/ 361 w 361"/>
                <a:gd name="T153" fmla="*/ 476 h 47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61" h="476">
                  <a:moveTo>
                    <a:pt x="2" y="442"/>
                  </a:moveTo>
                  <a:lnTo>
                    <a:pt x="5" y="444"/>
                  </a:lnTo>
                  <a:lnTo>
                    <a:pt x="7" y="446"/>
                  </a:lnTo>
                  <a:lnTo>
                    <a:pt x="9" y="446"/>
                  </a:lnTo>
                  <a:lnTo>
                    <a:pt x="13" y="448"/>
                  </a:lnTo>
                  <a:lnTo>
                    <a:pt x="15" y="450"/>
                  </a:lnTo>
                  <a:lnTo>
                    <a:pt x="17" y="450"/>
                  </a:lnTo>
                  <a:lnTo>
                    <a:pt x="19" y="452"/>
                  </a:lnTo>
                  <a:lnTo>
                    <a:pt x="23" y="453"/>
                  </a:lnTo>
                  <a:lnTo>
                    <a:pt x="25" y="453"/>
                  </a:lnTo>
                  <a:lnTo>
                    <a:pt x="27" y="455"/>
                  </a:lnTo>
                  <a:lnTo>
                    <a:pt x="30" y="455"/>
                  </a:lnTo>
                  <a:lnTo>
                    <a:pt x="32" y="457"/>
                  </a:lnTo>
                  <a:lnTo>
                    <a:pt x="34" y="459"/>
                  </a:lnTo>
                  <a:lnTo>
                    <a:pt x="36" y="459"/>
                  </a:lnTo>
                  <a:lnTo>
                    <a:pt x="40" y="461"/>
                  </a:lnTo>
                  <a:lnTo>
                    <a:pt x="42" y="461"/>
                  </a:lnTo>
                  <a:lnTo>
                    <a:pt x="44" y="461"/>
                  </a:lnTo>
                  <a:lnTo>
                    <a:pt x="48" y="463"/>
                  </a:lnTo>
                  <a:lnTo>
                    <a:pt x="50" y="463"/>
                  </a:lnTo>
                  <a:lnTo>
                    <a:pt x="52" y="465"/>
                  </a:lnTo>
                  <a:lnTo>
                    <a:pt x="53" y="465"/>
                  </a:lnTo>
                  <a:lnTo>
                    <a:pt x="57" y="467"/>
                  </a:lnTo>
                  <a:lnTo>
                    <a:pt x="59" y="467"/>
                  </a:lnTo>
                  <a:lnTo>
                    <a:pt x="61" y="467"/>
                  </a:lnTo>
                  <a:lnTo>
                    <a:pt x="65" y="469"/>
                  </a:lnTo>
                  <a:lnTo>
                    <a:pt x="67" y="469"/>
                  </a:lnTo>
                  <a:lnTo>
                    <a:pt x="69" y="469"/>
                  </a:lnTo>
                  <a:lnTo>
                    <a:pt x="71" y="471"/>
                  </a:lnTo>
                  <a:lnTo>
                    <a:pt x="75" y="471"/>
                  </a:lnTo>
                  <a:lnTo>
                    <a:pt x="77" y="471"/>
                  </a:lnTo>
                  <a:lnTo>
                    <a:pt x="78" y="471"/>
                  </a:lnTo>
                  <a:lnTo>
                    <a:pt x="82" y="473"/>
                  </a:lnTo>
                  <a:lnTo>
                    <a:pt x="84" y="473"/>
                  </a:lnTo>
                  <a:lnTo>
                    <a:pt x="86" y="473"/>
                  </a:lnTo>
                  <a:lnTo>
                    <a:pt x="88" y="473"/>
                  </a:lnTo>
                  <a:lnTo>
                    <a:pt x="92" y="473"/>
                  </a:lnTo>
                  <a:lnTo>
                    <a:pt x="94" y="475"/>
                  </a:lnTo>
                  <a:lnTo>
                    <a:pt x="96" y="475"/>
                  </a:lnTo>
                  <a:lnTo>
                    <a:pt x="100" y="475"/>
                  </a:lnTo>
                  <a:lnTo>
                    <a:pt x="101" y="475"/>
                  </a:lnTo>
                  <a:lnTo>
                    <a:pt x="103" y="475"/>
                  </a:lnTo>
                  <a:lnTo>
                    <a:pt x="105" y="475"/>
                  </a:lnTo>
                  <a:lnTo>
                    <a:pt x="109" y="475"/>
                  </a:lnTo>
                  <a:lnTo>
                    <a:pt x="111" y="475"/>
                  </a:lnTo>
                  <a:lnTo>
                    <a:pt x="113" y="475"/>
                  </a:lnTo>
                  <a:lnTo>
                    <a:pt x="117" y="475"/>
                  </a:lnTo>
                  <a:lnTo>
                    <a:pt x="119" y="475"/>
                  </a:lnTo>
                  <a:lnTo>
                    <a:pt x="121" y="475"/>
                  </a:lnTo>
                  <a:lnTo>
                    <a:pt x="123" y="476"/>
                  </a:lnTo>
                  <a:lnTo>
                    <a:pt x="126" y="475"/>
                  </a:lnTo>
                  <a:lnTo>
                    <a:pt x="132" y="475"/>
                  </a:lnTo>
                  <a:lnTo>
                    <a:pt x="136" y="475"/>
                  </a:lnTo>
                  <a:lnTo>
                    <a:pt x="142" y="475"/>
                  </a:lnTo>
                  <a:lnTo>
                    <a:pt x="146" y="475"/>
                  </a:lnTo>
                  <a:lnTo>
                    <a:pt x="151" y="475"/>
                  </a:lnTo>
                  <a:lnTo>
                    <a:pt x="155" y="473"/>
                  </a:lnTo>
                  <a:lnTo>
                    <a:pt x="161" y="473"/>
                  </a:lnTo>
                  <a:lnTo>
                    <a:pt x="165" y="471"/>
                  </a:lnTo>
                  <a:lnTo>
                    <a:pt x="171" y="471"/>
                  </a:lnTo>
                  <a:lnTo>
                    <a:pt x="174" y="469"/>
                  </a:lnTo>
                  <a:lnTo>
                    <a:pt x="180" y="469"/>
                  </a:lnTo>
                  <a:lnTo>
                    <a:pt x="184" y="467"/>
                  </a:lnTo>
                  <a:lnTo>
                    <a:pt x="190" y="465"/>
                  </a:lnTo>
                  <a:lnTo>
                    <a:pt x="194" y="465"/>
                  </a:lnTo>
                  <a:lnTo>
                    <a:pt x="199" y="463"/>
                  </a:lnTo>
                  <a:lnTo>
                    <a:pt x="205" y="461"/>
                  </a:lnTo>
                  <a:lnTo>
                    <a:pt x="209" y="459"/>
                  </a:lnTo>
                  <a:lnTo>
                    <a:pt x="215" y="457"/>
                  </a:lnTo>
                  <a:lnTo>
                    <a:pt x="219" y="455"/>
                  </a:lnTo>
                  <a:lnTo>
                    <a:pt x="224" y="453"/>
                  </a:lnTo>
                  <a:lnTo>
                    <a:pt x="228" y="450"/>
                  </a:lnTo>
                  <a:lnTo>
                    <a:pt x="234" y="448"/>
                  </a:lnTo>
                  <a:lnTo>
                    <a:pt x="238" y="446"/>
                  </a:lnTo>
                  <a:lnTo>
                    <a:pt x="244" y="442"/>
                  </a:lnTo>
                  <a:lnTo>
                    <a:pt x="247" y="440"/>
                  </a:lnTo>
                  <a:lnTo>
                    <a:pt x="253" y="436"/>
                  </a:lnTo>
                  <a:lnTo>
                    <a:pt x="257" y="432"/>
                  </a:lnTo>
                  <a:lnTo>
                    <a:pt x="263" y="428"/>
                  </a:lnTo>
                  <a:lnTo>
                    <a:pt x="267" y="427"/>
                  </a:lnTo>
                  <a:lnTo>
                    <a:pt x="272" y="423"/>
                  </a:lnTo>
                  <a:lnTo>
                    <a:pt x="276" y="417"/>
                  </a:lnTo>
                  <a:lnTo>
                    <a:pt x="282" y="413"/>
                  </a:lnTo>
                  <a:lnTo>
                    <a:pt x="288" y="409"/>
                  </a:lnTo>
                  <a:lnTo>
                    <a:pt x="292" y="404"/>
                  </a:lnTo>
                  <a:lnTo>
                    <a:pt x="297" y="400"/>
                  </a:lnTo>
                  <a:lnTo>
                    <a:pt x="301" y="394"/>
                  </a:lnTo>
                  <a:lnTo>
                    <a:pt x="307" y="388"/>
                  </a:lnTo>
                  <a:lnTo>
                    <a:pt x="311" y="382"/>
                  </a:lnTo>
                  <a:lnTo>
                    <a:pt x="316" y="375"/>
                  </a:lnTo>
                  <a:lnTo>
                    <a:pt x="320" y="367"/>
                  </a:lnTo>
                  <a:lnTo>
                    <a:pt x="326" y="359"/>
                  </a:lnTo>
                  <a:lnTo>
                    <a:pt x="330" y="352"/>
                  </a:lnTo>
                  <a:lnTo>
                    <a:pt x="336" y="342"/>
                  </a:lnTo>
                  <a:lnTo>
                    <a:pt x="340" y="332"/>
                  </a:lnTo>
                  <a:lnTo>
                    <a:pt x="345" y="319"/>
                  </a:lnTo>
                  <a:lnTo>
                    <a:pt x="349" y="306"/>
                  </a:lnTo>
                  <a:lnTo>
                    <a:pt x="355" y="285"/>
                  </a:lnTo>
                  <a:lnTo>
                    <a:pt x="359" y="238"/>
                  </a:lnTo>
                  <a:lnTo>
                    <a:pt x="361" y="238"/>
                  </a:lnTo>
                  <a:lnTo>
                    <a:pt x="355" y="192"/>
                  </a:lnTo>
                  <a:lnTo>
                    <a:pt x="349" y="171"/>
                  </a:lnTo>
                  <a:lnTo>
                    <a:pt x="345" y="158"/>
                  </a:lnTo>
                  <a:lnTo>
                    <a:pt x="340" y="144"/>
                  </a:lnTo>
                  <a:lnTo>
                    <a:pt x="336" y="135"/>
                  </a:lnTo>
                  <a:lnTo>
                    <a:pt x="330" y="125"/>
                  </a:lnTo>
                  <a:lnTo>
                    <a:pt x="326" y="117"/>
                  </a:lnTo>
                  <a:lnTo>
                    <a:pt x="320" y="110"/>
                  </a:lnTo>
                  <a:lnTo>
                    <a:pt x="316" y="102"/>
                  </a:lnTo>
                  <a:lnTo>
                    <a:pt x="311" y="94"/>
                  </a:lnTo>
                  <a:lnTo>
                    <a:pt x="307" y="89"/>
                  </a:lnTo>
                  <a:lnTo>
                    <a:pt x="301" y="83"/>
                  </a:lnTo>
                  <a:lnTo>
                    <a:pt x="297" y="77"/>
                  </a:lnTo>
                  <a:lnTo>
                    <a:pt x="292" y="73"/>
                  </a:lnTo>
                  <a:lnTo>
                    <a:pt x="288" y="68"/>
                  </a:lnTo>
                  <a:lnTo>
                    <a:pt x="282" y="64"/>
                  </a:lnTo>
                  <a:lnTo>
                    <a:pt x="276" y="60"/>
                  </a:lnTo>
                  <a:lnTo>
                    <a:pt x="272" y="54"/>
                  </a:lnTo>
                  <a:lnTo>
                    <a:pt x="267" y="50"/>
                  </a:lnTo>
                  <a:lnTo>
                    <a:pt x="263" y="48"/>
                  </a:lnTo>
                  <a:lnTo>
                    <a:pt x="257" y="45"/>
                  </a:lnTo>
                  <a:lnTo>
                    <a:pt x="253" y="41"/>
                  </a:lnTo>
                  <a:lnTo>
                    <a:pt x="247" y="37"/>
                  </a:lnTo>
                  <a:lnTo>
                    <a:pt x="244" y="35"/>
                  </a:lnTo>
                  <a:lnTo>
                    <a:pt x="238" y="31"/>
                  </a:lnTo>
                  <a:lnTo>
                    <a:pt x="234" y="29"/>
                  </a:lnTo>
                  <a:lnTo>
                    <a:pt x="228" y="27"/>
                  </a:lnTo>
                  <a:lnTo>
                    <a:pt x="224" y="23"/>
                  </a:lnTo>
                  <a:lnTo>
                    <a:pt x="219" y="22"/>
                  </a:lnTo>
                  <a:lnTo>
                    <a:pt x="215" y="20"/>
                  </a:lnTo>
                  <a:lnTo>
                    <a:pt x="209" y="18"/>
                  </a:lnTo>
                  <a:lnTo>
                    <a:pt x="205" y="16"/>
                  </a:lnTo>
                  <a:lnTo>
                    <a:pt x="199" y="14"/>
                  </a:lnTo>
                  <a:lnTo>
                    <a:pt x="194" y="12"/>
                  </a:lnTo>
                  <a:lnTo>
                    <a:pt x="190" y="12"/>
                  </a:lnTo>
                  <a:lnTo>
                    <a:pt x="184" y="10"/>
                  </a:lnTo>
                  <a:lnTo>
                    <a:pt x="180" y="8"/>
                  </a:lnTo>
                  <a:lnTo>
                    <a:pt x="174" y="8"/>
                  </a:lnTo>
                  <a:lnTo>
                    <a:pt x="171" y="6"/>
                  </a:lnTo>
                  <a:lnTo>
                    <a:pt x="165" y="6"/>
                  </a:lnTo>
                  <a:lnTo>
                    <a:pt x="161" y="4"/>
                  </a:lnTo>
                  <a:lnTo>
                    <a:pt x="155" y="4"/>
                  </a:lnTo>
                  <a:lnTo>
                    <a:pt x="151" y="2"/>
                  </a:lnTo>
                  <a:lnTo>
                    <a:pt x="146" y="2"/>
                  </a:lnTo>
                  <a:lnTo>
                    <a:pt x="142" y="2"/>
                  </a:lnTo>
                  <a:lnTo>
                    <a:pt x="136" y="2"/>
                  </a:lnTo>
                  <a:lnTo>
                    <a:pt x="132" y="2"/>
                  </a:lnTo>
                  <a:lnTo>
                    <a:pt x="126" y="2"/>
                  </a:lnTo>
                  <a:lnTo>
                    <a:pt x="123" y="0"/>
                  </a:lnTo>
                  <a:lnTo>
                    <a:pt x="121" y="2"/>
                  </a:lnTo>
                  <a:lnTo>
                    <a:pt x="119" y="2"/>
                  </a:lnTo>
                  <a:lnTo>
                    <a:pt x="117" y="2"/>
                  </a:lnTo>
                  <a:lnTo>
                    <a:pt x="113" y="2"/>
                  </a:lnTo>
                  <a:lnTo>
                    <a:pt x="111" y="2"/>
                  </a:lnTo>
                  <a:lnTo>
                    <a:pt x="109" y="2"/>
                  </a:lnTo>
                  <a:lnTo>
                    <a:pt x="105" y="2"/>
                  </a:lnTo>
                  <a:lnTo>
                    <a:pt x="103" y="2"/>
                  </a:lnTo>
                  <a:lnTo>
                    <a:pt x="101" y="2"/>
                  </a:lnTo>
                  <a:lnTo>
                    <a:pt x="98" y="2"/>
                  </a:lnTo>
                  <a:lnTo>
                    <a:pt x="96" y="2"/>
                  </a:lnTo>
                  <a:lnTo>
                    <a:pt x="94" y="2"/>
                  </a:lnTo>
                  <a:lnTo>
                    <a:pt x="92" y="4"/>
                  </a:lnTo>
                  <a:lnTo>
                    <a:pt x="88" y="4"/>
                  </a:lnTo>
                  <a:lnTo>
                    <a:pt x="86" y="4"/>
                  </a:lnTo>
                  <a:lnTo>
                    <a:pt x="84" y="4"/>
                  </a:lnTo>
                  <a:lnTo>
                    <a:pt x="80" y="6"/>
                  </a:lnTo>
                  <a:lnTo>
                    <a:pt x="78" y="6"/>
                  </a:lnTo>
                  <a:lnTo>
                    <a:pt x="77" y="6"/>
                  </a:lnTo>
                  <a:lnTo>
                    <a:pt x="73" y="6"/>
                  </a:lnTo>
                  <a:lnTo>
                    <a:pt x="71" y="8"/>
                  </a:lnTo>
                  <a:lnTo>
                    <a:pt x="69" y="8"/>
                  </a:lnTo>
                  <a:lnTo>
                    <a:pt x="65" y="8"/>
                  </a:lnTo>
                  <a:lnTo>
                    <a:pt x="63" y="10"/>
                  </a:lnTo>
                  <a:lnTo>
                    <a:pt x="61" y="10"/>
                  </a:lnTo>
                  <a:lnTo>
                    <a:pt x="59" y="10"/>
                  </a:lnTo>
                  <a:lnTo>
                    <a:pt x="55" y="12"/>
                  </a:lnTo>
                  <a:lnTo>
                    <a:pt x="53" y="12"/>
                  </a:lnTo>
                  <a:lnTo>
                    <a:pt x="52" y="12"/>
                  </a:lnTo>
                  <a:lnTo>
                    <a:pt x="48" y="14"/>
                  </a:lnTo>
                  <a:lnTo>
                    <a:pt x="46" y="14"/>
                  </a:lnTo>
                  <a:lnTo>
                    <a:pt x="44" y="16"/>
                  </a:lnTo>
                  <a:lnTo>
                    <a:pt x="40" y="16"/>
                  </a:lnTo>
                  <a:lnTo>
                    <a:pt x="38" y="18"/>
                  </a:lnTo>
                  <a:lnTo>
                    <a:pt x="36" y="18"/>
                  </a:lnTo>
                  <a:lnTo>
                    <a:pt x="32" y="20"/>
                  </a:lnTo>
                  <a:lnTo>
                    <a:pt x="30" y="20"/>
                  </a:lnTo>
                  <a:lnTo>
                    <a:pt x="29" y="22"/>
                  </a:lnTo>
                  <a:lnTo>
                    <a:pt x="27" y="22"/>
                  </a:lnTo>
                  <a:lnTo>
                    <a:pt x="23" y="23"/>
                  </a:lnTo>
                  <a:lnTo>
                    <a:pt x="21" y="25"/>
                  </a:lnTo>
                  <a:lnTo>
                    <a:pt x="19" y="25"/>
                  </a:lnTo>
                  <a:lnTo>
                    <a:pt x="15" y="27"/>
                  </a:lnTo>
                  <a:lnTo>
                    <a:pt x="13" y="29"/>
                  </a:lnTo>
                  <a:lnTo>
                    <a:pt x="11" y="29"/>
                  </a:lnTo>
                  <a:lnTo>
                    <a:pt x="7" y="31"/>
                  </a:lnTo>
                  <a:lnTo>
                    <a:pt x="5" y="33"/>
                  </a:lnTo>
                  <a:lnTo>
                    <a:pt x="4" y="35"/>
                  </a:lnTo>
                  <a:lnTo>
                    <a:pt x="0" y="35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25"/>
            <p:cNvSpPr>
              <a:spLocks/>
            </p:cNvSpPr>
            <p:nvPr/>
          </p:nvSpPr>
          <p:spPr bwMode="auto">
            <a:xfrm rot="5400000">
              <a:off x="1551" y="2411"/>
              <a:ext cx="79" cy="164"/>
            </a:xfrm>
            <a:custGeom>
              <a:avLst/>
              <a:gdLst>
                <a:gd name="T0" fmla="*/ 0 w 361"/>
                <a:gd name="T1" fmla="*/ 53 h 476"/>
                <a:gd name="T2" fmla="*/ 1 w 361"/>
                <a:gd name="T3" fmla="*/ 53 h 476"/>
                <a:gd name="T4" fmla="*/ 2 w 361"/>
                <a:gd name="T5" fmla="*/ 54 h 476"/>
                <a:gd name="T6" fmla="*/ 2 w 361"/>
                <a:gd name="T7" fmla="*/ 55 h 476"/>
                <a:gd name="T8" fmla="*/ 2 w 361"/>
                <a:gd name="T9" fmla="*/ 55 h 476"/>
                <a:gd name="T10" fmla="*/ 3 w 361"/>
                <a:gd name="T11" fmla="*/ 55 h 476"/>
                <a:gd name="T12" fmla="*/ 3 w 361"/>
                <a:gd name="T13" fmla="*/ 55 h 476"/>
                <a:gd name="T14" fmla="*/ 4 w 361"/>
                <a:gd name="T15" fmla="*/ 56 h 476"/>
                <a:gd name="T16" fmla="*/ 4 w 361"/>
                <a:gd name="T17" fmla="*/ 56 h 476"/>
                <a:gd name="T18" fmla="*/ 5 w 361"/>
                <a:gd name="T19" fmla="*/ 56 h 476"/>
                <a:gd name="T20" fmla="*/ 5 w 361"/>
                <a:gd name="T21" fmla="*/ 56 h 476"/>
                <a:gd name="T22" fmla="*/ 6 w 361"/>
                <a:gd name="T23" fmla="*/ 56 h 476"/>
                <a:gd name="T24" fmla="*/ 6 w 361"/>
                <a:gd name="T25" fmla="*/ 56 h 476"/>
                <a:gd name="T26" fmla="*/ 7 w 361"/>
                <a:gd name="T27" fmla="*/ 56 h 476"/>
                <a:gd name="T28" fmla="*/ 8 w 361"/>
                <a:gd name="T29" fmla="*/ 56 h 476"/>
                <a:gd name="T30" fmla="*/ 9 w 361"/>
                <a:gd name="T31" fmla="*/ 55 h 476"/>
                <a:gd name="T32" fmla="*/ 10 w 361"/>
                <a:gd name="T33" fmla="*/ 55 h 476"/>
                <a:gd name="T34" fmla="*/ 11 w 361"/>
                <a:gd name="T35" fmla="*/ 54 h 476"/>
                <a:gd name="T36" fmla="*/ 12 w 361"/>
                <a:gd name="T37" fmla="*/ 52 h 476"/>
                <a:gd name="T38" fmla="*/ 13 w 361"/>
                <a:gd name="T39" fmla="*/ 51 h 476"/>
                <a:gd name="T40" fmla="*/ 14 w 361"/>
                <a:gd name="T41" fmla="*/ 49 h 476"/>
                <a:gd name="T42" fmla="*/ 14 w 361"/>
                <a:gd name="T43" fmla="*/ 47 h 476"/>
                <a:gd name="T44" fmla="*/ 15 w 361"/>
                <a:gd name="T45" fmla="*/ 43 h 476"/>
                <a:gd name="T46" fmla="*/ 16 w 361"/>
                <a:gd name="T47" fmla="*/ 39 h 476"/>
                <a:gd name="T48" fmla="*/ 17 w 361"/>
                <a:gd name="T49" fmla="*/ 28 h 476"/>
                <a:gd name="T50" fmla="*/ 16 w 361"/>
                <a:gd name="T51" fmla="*/ 19 h 476"/>
                <a:gd name="T52" fmla="*/ 16 w 361"/>
                <a:gd name="T53" fmla="*/ 14 h 476"/>
                <a:gd name="T54" fmla="*/ 15 w 361"/>
                <a:gd name="T55" fmla="*/ 10 h 476"/>
                <a:gd name="T56" fmla="*/ 14 w 361"/>
                <a:gd name="T57" fmla="*/ 8 h 476"/>
                <a:gd name="T58" fmla="*/ 13 w 361"/>
                <a:gd name="T59" fmla="*/ 6 h 476"/>
                <a:gd name="T60" fmla="*/ 12 w 361"/>
                <a:gd name="T61" fmla="*/ 4 h 476"/>
                <a:gd name="T62" fmla="*/ 11 w 361"/>
                <a:gd name="T63" fmla="*/ 3 h 476"/>
                <a:gd name="T64" fmla="*/ 10 w 361"/>
                <a:gd name="T65" fmla="*/ 2 h 476"/>
                <a:gd name="T66" fmla="*/ 9 w 361"/>
                <a:gd name="T67" fmla="*/ 1 h 476"/>
                <a:gd name="T68" fmla="*/ 8 w 361"/>
                <a:gd name="T69" fmla="*/ 1 h 476"/>
                <a:gd name="T70" fmla="*/ 7 w 361"/>
                <a:gd name="T71" fmla="*/ 0 h 476"/>
                <a:gd name="T72" fmla="*/ 6 w 361"/>
                <a:gd name="T73" fmla="*/ 0 h 476"/>
                <a:gd name="T74" fmla="*/ 6 w 361"/>
                <a:gd name="T75" fmla="*/ 0 h 476"/>
                <a:gd name="T76" fmla="*/ 5 w 361"/>
                <a:gd name="T77" fmla="*/ 0 h 476"/>
                <a:gd name="T78" fmla="*/ 5 w 361"/>
                <a:gd name="T79" fmla="*/ 0 h 476"/>
                <a:gd name="T80" fmla="*/ 4 w 361"/>
                <a:gd name="T81" fmla="*/ 0 h 476"/>
                <a:gd name="T82" fmla="*/ 4 w 361"/>
                <a:gd name="T83" fmla="*/ 1 h 476"/>
                <a:gd name="T84" fmla="*/ 4 w 361"/>
                <a:gd name="T85" fmla="*/ 1 h 476"/>
                <a:gd name="T86" fmla="*/ 3 w 361"/>
                <a:gd name="T87" fmla="*/ 1 h 476"/>
                <a:gd name="T88" fmla="*/ 2 w 361"/>
                <a:gd name="T89" fmla="*/ 1 h 476"/>
                <a:gd name="T90" fmla="*/ 2 w 361"/>
                <a:gd name="T91" fmla="*/ 2 h 476"/>
                <a:gd name="T92" fmla="*/ 2 w 361"/>
                <a:gd name="T93" fmla="*/ 2 h 476"/>
                <a:gd name="T94" fmla="*/ 1 w 361"/>
                <a:gd name="T95" fmla="*/ 3 h 476"/>
                <a:gd name="T96" fmla="*/ 0 w 361"/>
                <a:gd name="T97" fmla="*/ 3 h 476"/>
                <a:gd name="T98" fmla="*/ 0 w 361"/>
                <a:gd name="T99" fmla="*/ 4 h 47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61"/>
                <a:gd name="T151" fmla="*/ 0 h 476"/>
                <a:gd name="T152" fmla="*/ 361 w 361"/>
                <a:gd name="T153" fmla="*/ 476 h 47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61" h="476">
                  <a:moveTo>
                    <a:pt x="2" y="442"/>
                  </a:moveTo>
                  <a:lnTo>
                    <a:pt x="5" y="444"/>
                  </a:lnTo>
                  <a:lnTo>
                    <a:pt x="7" y="445"/>
                  </a:lnTo>
                  <a:lnTo>
                    <a:pt x="9" y="445"/>
                  </a:lnTo>
                  <a:lnTo>
                    <a:pt x="13" y="447"/>
                  </a:lnTo>
                  <a:lnTo>
                    <a:pt x="15" y="449"/>
                  </a:lnTo>
                  <a:lnTo>
                    <a:pt x="17" y="449"/>
                  </a:lnTo>
                  <a:lnTo>
                    <a:pt x="19" y="451"/>
                  </a:lnTo>
                  <a:lnTo>
                    <a:pt x="23" y="453"/>
                  </a:lnTo>
                  <a:lnTo>
                    <a:pt x="25" y="453"/>
                  </a:lnTo>
                  <a:lnTo>
                    <a:pt x="27" y="455"/>
                  </a:lnTo>
                  <a:lnTo>
                    <a:pt x="30" y="455"/>
                  </a:lnTo>
                  <a:lnTo>
                    <a:pt x="32" y="457"/>
                  </a:lnTo>
                  <a:lnTo>
                    <a:pt x="34" y="459"/>
                  </a:lnTo>
                  <a:lnTo>
                    <a:pt x="36" y="459"/>
                  </a:lnTo>
                  <a:lnTo>
                    <a:pt x="40" y="461"/>
                  </a:lnTo>
                  <a:lnTo>
                    <a:pt x="42" y="461"/>
                  </a:lnTo>
                  <a:lnTo>
                    <a:pt x="44" y="461"/>
                  </a:lnTo>
                  <a:lnTo>
                    <a:pt x="48" y="463"/>
                  </a:lnTo>
                  <a:lnTo>
                    <a:pt x="50" y="463"/>
                  </a:lnTo>
                  <a:lnTo>
                    <a:pt x="52" y="465"/>
                  </a:lnTo>
                  <a:lnTo>
                    <a:pt x="53" y="465"/>
                  </a:lnTo>
                  <a:lnTo>
                    <a:pt x="57" y="467"/>
                  </a:lnTo>
                  <a:lnTo>
                    <a:pt x="59" y="467"/>
                  </a:lnTo>
                  <a:lnTo>
                    <a:pt x="61" y="467"/>
                  </a:lnTo>
                  <a:lnTo>
                    <a:pt x="65" y="468"/>
                  </a:lnTo>
                  <a:lnTo>
                    <a:pt x="67" y="468"/>
                  </a:lnTo>
                  <a:lnTo>
                    <a:pt x="69" y="468"/>
                  </a:lnTo>
                  <a:lnTo>
                    <a:pt x="71" y="470"/>
                  </a:lnTo>
                  <a:lnTo>
                    <a:pt x="75" y="470"/>
                  </a:lnTo>
                  <a:lnTo>
                    <a:pt x="77" y="470"/>
                  </a:lnTo>
                  <a:lnTo>
                    <a:pt x="78" y="470"/>
                  </a:lnTo>
                  <a:lnTo>
                    <a:pt x="82" y="472"/>
                  </a:lnTo>
                  <a:lnTo>
                    <a:pt x="84" y="472"/>
                  </a:lnTo>
                  <a:lnTo>
                    <a:pt x="86" y="472"/>
                  </a:lnTo>
                  <a:lnTo>
                    <a:pt x="88" y="472"/>
                  </a:lnTo>
                  <a:lnTo>
                    <a:pt x="92" y="472"/>
                  </a:lnTo>
                  <a:lnTo>
                    <a:pt x="94" y="474"/>
                  </a:lnTo>
                  <a:lnTo>
                    <a:pt x="96" y="474"/>
                  </a:lnTo>
                  <a:lnTo>
                    <a:pt x="100" y="474"/>
                  </a:lnTo>
                  <a:lnTo>
                    <a:pt x="101" y="474"/>
                  </a:lnTo>
                  <a:lnTo>
                    <a:pt x="103" y="474"/>
                  </a:lnTo>
                  <a:lnTo>
                    <a:pt x="105" y="474"/>
                  </a:lnTo>
                  <a:lnTo>
                    <a:pt x="109" y="474"/>
                  </a:lnTo>
                  <a:lnTo>
                    <a:pt x="111" y="474"/>
                  </a:lnTo>
                  <a:lnTo>
                    <a:pt x="113" y="474"/>
                  </a:lnTo>
                  <a:lnTo>
                    <a:pt x="117" y="474"/>
                  </a:lnTo>
                  <a:lnTo>
                    <a:pt x="119" y="474"/>
                  </a:lnTo>
                  <a:lnTo>
                    <a:pt x="121" y="474"/>
                  </a:lnTo>
                  <a:lnTo>
                    <a:pt x="123" y="476"/>
                  </a:lnTo>
                  <a:lnTo>
                    <a:pt x="126" y="474"/>
                  </a:lnTo>
                  <a:lnTo>
                    <a:pt x="132" y="474"/>
                  </a:lnTo>
                  <a:lnTo>
                    <a:pt x="136" y="474"/>
                  </a:lnTo>
                  <a:lnTo>
                    <a:pt x="142" y="474"/>
                  </a:lnTo>
                  <a:lnTo>
                    <a:pt x="146" y="474"/>
                  </a:lnTo>
                  <a:lnTo>
                    <a:pt x="151" y="474"/>
                  </a:lnTo>
                  <a:lnTo>
                    <a:pt x="155" y="472"/>
                  </a:lnTo>
                  <a:lnTo>
                    <a:pt x="161" y="472"/>
                  </a:lnTo>
                  <a:lnTo>
                    <a:pt x="165" y="470"/>
                  </a:lnTo>
                  <a:lnTo>
                    <a:pt x="171" y="470"/>
                  </a:lnTo>
                  <a:lnTo>
                    <a:pt x="174" y="468"/>
                  </a:lnTo>
                  <a:lnTo>
                    <a:pt x="180" y="468"/>
                  </a:lnTo>
                  <a:lnTo>
                    <a:pt x="184" y="467"/>
                  </a:lnTo>
                  <a:lnTo>
                    <a:pt x="190" y="465"/>
                  </a:lnTo>
                  <a:lnTo>
                    <a:pt x="194" y="465"/>
                  </a:lnTo>
                  <a:lnTo>
                    <a:pt x="199" y="463"/>
                  </a:lnTo>
                  <a:lnTo>
                    <a:pt x="205" y="461"/>
                  </a:lnTo>
                  <a:lnTo>
                    <a:pt x="209" y="459"/>
                  </a:lnTo>
                  <a:lnTo>
                    <a:pt x="215" y="457"/>
                  </a:lnTo>
                  <a:lnTo>
                    <a:pt x="219" y="455"/>
                  </a:lnTo>
                  <a:lnTo>
                    <a:pt x="224" y="453"/>
                  </a:lnTo>
                  <a:lnTo>
                    <a:pt x="228" y="449"/>
                  </a:lnTo>
                  <a:lnTo>
                    <a:pt x="234" y="447"/>
                  </a:lnTo>
                  <a:lnTo>
                    <a:pt x="238" y="445"/>
                  </a:lnTo>
                  <a:lnTo>
                    <a:pt x="244" y="442"/>
                  </a:lnTo>
                  <a:lnTo>
                    <a:pt x="247" y="440"/>
                  </a:lnTo>
                  <a:lnTo>
                    <a:pt x="253" y="436"/>
                  </a:lnTo>
                  <a:lnTo>
                    <a:pt x="257" y="432"/>
                  </a:lnTo>
                  <a:lnTo>
                    <a:pt x="263" y="428"/>
                  </a:lnTo>
                  <a:lnTo>
                    <a:pt x="267" y="426"/>
                  </a:lnTo>
                  <a:lnTo>
                    <a:pt x="272" y="422"/>
                  </a:lnTo>
                  <a:lnTo>
                    <a:pt x="276" y="417"/>
                  </a:lnTo>
                  <a:lnTo>
                    <a:pt x="282" y="413"/>
                  </a:lnTo>
                  <a:lnTo>
                    <a:pt x="288" y="409"/>
                  </a:lnTo>
                  <a:lnTo>
                    <a:pt x="292" y="403"/>
                  </a:lnTo>
                  <a:lnTo>
                    <a:pt x="297" y="399"/>
                  </a:lnTo>
                  <a:lnTo>
                    <a:pt x="301" y="394"/>
                  </a:lnTo>
                  <a:lnTo>
                    <a:pt x="307" y="388"/>
                  </a:lnTo>
                  <a:lnTo>
                    <a:pt x="311" y="382"/>
                  </a:lnTo>
                  <a:lnTo>
                    <a:pt x="316" y="374"/>
                  </a:lnTo>
                  <a:lnTo>
                    <a:pt x="320" y="367"/>
                  </a:lnTo>
                  <a:lnTo>
                    <a:pt x="326" y="359"/>
                  </a:lnTo>
                  <a:lnTo>
                    <a:pt x="330" y="351"/>
                  </a:lnTo>
                  <a:lnTo>
                    <a:pt x="336" y="342"/>
                  </a:lnTo>
                  <a:lnTo>
                    <a:pt x="340" y="332"/>
                  </a:lnTo>
                  <a:lnTo>
                    <a:pt x="345" y="319"/>
                  </a:lnTo>
                  <a:lnTo>
                    <a:pt x="349" y="305"/>
                  </a:lnTo>
                  <a:lnTo>
                    <a:pt x="355" y="284"/>
                  </a:lnTo>
                  <a:lnTo>
                    <a:pt x="359" y="238"/>
                  </a:lnTo>
                  <a:lnTo>
                    <a:pt x="361" y="238"/>
                  </a:lnTo>
                  <a:lnTo>
                    <a:pt x="355" y="192"/>
                  </a:lnTo>
                  <a:lnTo>
                    <a:pt x="349" y="171"/>
                  </a:lnTo>
                  <a:lnTo>
                    <a:pt x="345" y="157"/>
                  </a:lnTo>
                  <a:lnTo>
                    <a:pt x="340" y="144"/>
                  </a:lnTo>
                  <a:lnTo>
                    <a:pt x="336" y="134"/>
                  </a:lnTo>
                  <a:lnTo>
                    <a:pt x="330" y="125"/>
                  </a:lnTo>
                  <a:lnTo>
                    <a:pt x="326" y="117"/>
                  </a:lnTo>
                  <a:lnTo>
                    <a:pt x="320" y="109"/>
                  </a:lnTo>
                  <a:lnTo>
                    <a:pt x="316" y="102"/>
                  </a:lnTo>
                  <a:lnTo>
                    <a:pt x="311" y="94"/>
                  </a:lnTo>
                  <a:lnTo>
                    <a:pt x="307" y="88"/>
                  </a:lnTo>
                  <a:lnTo>
                    <a:pt x="301" y="83"/>
                  </a:lnTo>
                  <a:lnTo>
                    <a:pt x="297" y="77"/>
                  </a:lnTo>
                  <a:lnTo>
                    <a:pt x="292" y="73"/>
                  </a:lnTo>
                  <a:lnTo>
                    <a:pt x="288" y="67"/>
                  </a:lnTo>
                  <a:lnTo>
                    <a:pt x="282" y="63"/>
                  </a:lnTo>
                  <a:lnTo>
                    <a:pt x="276" y="60"/>
                  </a:lnTo>
                  <a:lnTo>
                    <a:pt x="272" y="54"/>
                  </a:lnTo>
                  <a:lnTo>
                    <a:pt x="267" y="50"/>
                  </a:lnTo>
                  <a:lnTo>
                    <a:pt x="263" y="48"/>
                  </a:lnTo>
                  <a:lnTo>
                    <a:pt x="257" y="44"/>
                  </a:lnTo>
                  <a:lnTo>
                    <a:pt x="253" y="40"/>
                  </a:lnTo>
                  <a:lnTo>
                    <a:pt x="247" y="37"/>
                  </a:lnTo>
                  <a:lnTo>
                    <a:pt x="244" y="35"/>
                  </a:lnTo>
                  <a:lnTo>
                    <a:pt x="238" y="31"/>
                  </a:lnTo>
                  <a:lnTo>
                    <a:pt x="234" y="29"/>
                  </a:lnTo>
                  <a:lnTo>
                    <a:pt x="228" y="27"/>
                  </a:lnTo>
                  <a:lnTo>
                    <a:pt x="224" y="23"/>
                  </a:lnTo>
                  <a:lnTo>
                    <a:pt x="219" y="21"/>
                  </a:lnTo>
                  <a:lnTo>
                    <a:pt x="215" y="19"/>
                  </a:lnTo>
                  <a:lnTo>
                    <a:pt x="209" y="17"/>
                  </a:lnTo>
                  <a:lnTo>
                    <a:pt x="205" y="15"/>
                  </a:lnTo>
                  <a:lnTo>
                    <a:pt x="199" y="14"/>
                  </a:lnTo>
                  <a:lnTo>
                    <a:pt x="194" y="12"/>
                  </a:lnTo>
                  <a:lnTo>
                    <a:pt x="190" y="12"/>
                  </a:lnTo>
                  <a:lnTo>
                    <a:pt x="184" y="10"/>
                  </a:lnTo>
                  <a:lnTo>
                    <a:pt x="180" y="8"/>
                  </a:lnTo>
                  <a:lnTo>
                    <a:pt x="174" y="8"/>
                  </a:lnTo>
                  <a:lnTo>
                    <a:pt x="171" y="6"/>
                  </a:lnTo>
                  <a:lnTo>
                    <a:pt x="165" y="6"/>
                  </a:lnTo>
                  <a:lnTo>
                    <a:pt x="161" y="4"/>
                  </a:lnTo>
                  <a:lnTo>
                    <a:pt x="155" y="4"/>
                  </a:lnTo>
                  <a:lnTo>
                    <a:pt x="151" y="2"/>
                  </a:lnTo>
                  <a:lnTo>
                    <a:pt x="146" y="2"/>
                  </a:lnTo>
                  <a:lnTo>
                    <a:pt x="142" y="2"/>
                  </a:lnTo>
                  <a:lnTo>
                    <a:pt x="136" y="2"/>
                  </a:lnTo>
                  <a:lnTo>
                    <a:pt x="132" y="2"/>
                  </a:lnTo>
                  <a:lnTo>
                    <a:pt x="126" y="2"/>
                  </a:lnTo>
                  <a:lnTo>
                    <a:pt x="123" y="0"/>
                  </a:lnTo>
                  <a:lnTo>
                    <a:pt x="121" y="2"/>
                  </a:lnTo>
                  <a:lnTo>
                    <a:pt x="119" y="2"/>
                  </a:lnTo>
                  <a:lnTo>
                    <a:pt x="117" y="2"/>
                  </a:lnTo>
                  <a:lnTo>
                    <a:pt x="113" y="2"/>
                  </a:lnTo>
                  <a:lnTo>
                    <a:pt x="111" y="2"/>
                  </a:lnTo>
                  <a:lnTo>
                    <a:pt x="109" y="2"/>
                  </a:lnTo>
                  <a:lnTo>
                    <a:pt x="105" y="2"/>
                  </a:lnTo>
                  <a:lnTo>
                    <a:pt x="103" y="2"/>
                  </a:lnTo>
                  <a:lnTo>
                    <a:pt x="101" y="2"/>
                  </a:lnTo>
                  <a:lnTo>
                    <a:pt x="98" y="2"/>
                  </a:lnTo>
                  <a:lnTo>
                    <a:pt x="96" y="2"/>
                  </a:lnTo>
                  <a:lnTo>
                    <a:pt x="94" y="2"/>
                  </a:lnTo>
                  <a:lnTo>
                    <a:pt x="92" y="4"/>
                  </a:lnTo>
                  <a:lnTo>
                    <a:pt x="88" y="4"/>
                  </a:lnTo>
                  <a:lnTo>
                    <a:pt x="86" y="4"/>
                  </a:lnTo>
                  <a:lnTo>
                    <a:pt x="84" y="4"/>
                  </a:lnTo>
                  <a:lnTo>
                    <a:pt x="80" y="6"/>
                  </a:lnTo>
                  <a:lnTo>
                    <a:pt x="78" y="6"/>
                  </a:lnTo>
                  <a:lnTo>
                    <a:pt x="77" y="6"/>
                  </a:lnTo>
                  <a:lnTo>
                    <a:pt x="73" y="6"/>
                  </a:lnTo>
                  <a:lnTo>
                    <a:pt x="71" y="8"/>
                  </a:lnTo>
                  <a:lnTo>
                    <a:pt x="69" y="8"/>
                  </a:lnTo>
                  <a:lnTo>
                    <a:pt x="65" y="8"/>
                  </a:lnTo>
                  <a:lnTo>
                    <a:pt x="63" y="10"/>
                  </a:lnTo>
                  <a:lnTo>
                    <a:pt x="61" y="10"/>
                  </a:lnTo>
                  <a:lnTo>
                    <a:pt x="59" y="10"/>
                  </a:lnTo>
                  <a:lnTo>
                    <a:pt x="55" y="12"/>
                  </a:lnTo>
                  <a:lnTo>
                    <a:pt x="53" y="12"/>
                  </a:lnTo>
                  <a:lnTo>
                    <a:pt x="52" y="12"/>
                  </a:lnTo>
                  <a:lnTo>
                    <a:pt x="48" y="14"/>
                  </a:lnTo>
                  <a:lnTo>
                    <a:pt x="46" y="14"/>
                  </a:lnTo>
                  <a:lnTo>
                    <a:pt x="44" y="15"/>
                  </a:lnTo>
                  <a:lnTo>
                    <a:pt x="40" y="15"/>
                  </a:lnTo>
                  <a:lnTo>
                    <a:pt x="38" y="17"/>
                  </a:lnTo>
                  <a:lnTo>
                    <a:pt x="36" y="17"/>
                  </a:lnTo>
                  <a:lnTo>
                    <a:pt x="32" y="19"/>
                  </a:lnTo>
                  <a:lnTo>
                    <a:pt x="30" y="19"/>
                  </a:lnTo>
                  <a:lnTo>
                    <a:pt x="29" y="21"/>
                  </a:lnTo>
                  <a:lnTo>
                    <a:pt x="27" y="21"/>
                  </a:lnTo>
                  <a:lnTo>
                    <a:pt x="23" y="23"/>
                  </a:lnTo>
                  <a:lnTo>
                    <a:pt x="21" y="25"/>
                  </a:lnTo>
                  <a:lnTo>
                    <a:pt x="19" y="25"/>
                  </a:lnTo>
                  <a:lnTo>
                    <a:pt x="15" y="27"/>
                  </a:lnTo>
                  <a:lnTo>
                    <a:pt x="13" y="29"/>
                  </a:lnTo>
                  <a:lnTo>
                    <a:pt x="11" y="29"/>
                  </a:lnTo>
                  <a:lnTo>
                    <a:pt x="7" y="31"/>
                  </a:lnTo>
                  <a:lnTo>
                    <a:pt x="5" y="33"/>
                  </a:lnTo>
                  <a:lnTo>
                    <a:pt x="4" y="35"/>
                  </a:lnTo>
                  <a:lnTo>
                    <a:pt x="0" y="35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26"/>
            <p:cNvSpPr>
              <a:spLocks/>
            </p:cNvSpPr>
            <p:nvPr/>
          </p:nvSpPr>
          <p:spPr bwMode="auto">
            <a:xfrm rot="5400000">
              <a:off x="1398" y="2409"/>
              <a:ext cx="79" cy="164"/>
            </a:xfrm>
            <a:custGeom>
              <a:avLst/>
              <a:gdLst>
                <a:gd name="T0" fmla="*/ 0 w 361"/>
                <a:gd name="T1" fmla="*/ 53 h 476"/>
                <a:gd name="T2" fmla="*/ 1 w 361"/>
                <a:gd name="T3" fmla="*/ 53 h 476"/>
                <a:gd name="T4" fmla="*/ 2 w 361"/>
                <a:gd name="T5" fmla="*/ 54 h 476"/>
                <a:gd name="T6" fmla="*/ 2 w 361"/>
                <a:gd name="T7" fmla="*/ 54 h 476"/>
                <a:gd name="T8" fmla="*/ 2 w 361"/>
                <a:gd name="T9" fmla="*/ 55 h 476"/>
                <a:gd name="T10" fmla="*/ 3 w 361"/>
                <a:gd name="T11" fmla="*/ 55 h 476"/>
                <a:gd name="T12" fmla="*/ 3 w 361"/>
                <a:gd name="T13" fmla="*/ 55 h 476"/>
                <a:gd name="T14" fmla="*/ 4 w 361"/>
                <a:gd name="T15" fmla="*/ 56 h 476"/>
                <a:gd name="T16" fmla="*/ 4 w 361"/>
                <a:gd name="T17" fmla="*/ 56 h 476"/>
                <a:gd name="T18" fmla="*/ 5 w 361"/>
                <a:gd name="T19" fmla="*/ 56 h 476"/>
                <a:gd name="T20" fmla="*/ 5 w 361"/>
                <a:gd name="T21" fmla="*/ 56 h 476"/>
                <a:gd name="T22" fmla="*/ 6 w 361"/>
                <a:gd name="T23" fmla="*/ 56 h 476"/>
                <a:gd name="T24" fmla="*/ 6 w 361"/>
                <a:gd name="T25" fmla="*/ 56 h 476"/>
                <a:gd name="T26" fmla="*/ 7 w 361"/>
                <a:gd name="T27" fmla="*/ 56 h 476"/>
                <a:gd name="T28" fmla="*/ 8 w 361"/>
                <a:gd name="T29" fmla="*/ 56 h 476"/>
                <a:gd name="T30" fmla="*/ 9 w 361"/>
                <a:gd name="T31" fmla="*/ 55 h 476"/>
                <a:gd name="T32" fmla="*/ 10 w 361"/>
                <a:gd name="T33" fmla="*/ 54 h 476"/>
                <a:gd name="T34" fmla="*/ 11 w 361"/>
                <a:gd name="T35" fmla="*/ 54 h 476"/>
                <a:gd name="T36" fmla="*/ 12 w 361"/>
                <a:gd name="T37" fmla="*/ 52 h 476"/>
                <a:gd name="T38" fmla="*/ 13 w 361"/>
                <a:gd name="T39" fmla="*/ 51 h 476"/>
                <a:gd name="T40" fmla="*/ 14 w 361"/>
                <a:gd name="T41" fmla="*/ 49 h 476"/>
                <a:gd name="T42" fmla="*/ 14 w 361"/>
                <a:gd name="T43" fmla="*/ 47 h 476"/>
                <a:gd name="T44" fmla="*/ 15 w 361"/>
                <a:gd name="T45" fmla="*/ 43 h 476"/>
                <a:gd name="T46" fmla="*/ 16 w 361"/>
                <a:gd name="T47" fmla="*/ 39 h 476"/>
                <a:gd name="T48" fmla="*/ 17 w 361"/>
                <a:gd name="T49" fmla="*/ 28 h 476"/>
                <a:gd name="T50" fmla="*/ 17 w 361"/>
                <a:gd name="T51" fmla="*/ 19 h 476"/>
                <a:gd name="T52" fmla="*/ 16 w 361"/>
                <a:gd name="T53" fmla="*/ 14 h 476"/>
                <a:gd name="T54" fmla="*/ 15 w 361"/>
                <a:gd name="T55" fmla="*/ 10 h 476"/>
                <a:gd name="T56" fmla="*/ 14 w 361"/>
                <a:gd name="T57" fmla="*/ 8 h 476"/>
                <a:gd name="T58" fmla="*/ 13 w 361"/>
                <a:gd name="T59" fmla="*/ 6 h 476"/>
                <a:gd name="T60" fmla="*/ 12 w 361"/>
                <a:gd name="T61" fmla="*/ 4 h 476"/>
                <a:gd name="T62" fmla="*/ 11 w 361"/>
                <a:gd name="T63" fmla="*/ 3 h 476"/>
                <a:gd name="T64" fmla="*/ 10 w 361"/>
                <a:gd name="T65" fmla="*/ 2 h 476"/>
                <a:gd name="T66" fmla="*/ 9 w 361"/>
                <a:gd name="T67" fmla="*/ 1 h 476"/>
                <a:gd name="T68" fmla="*/ 8 w 361"/>
                <a:gd name="T69" fmla="*/ 1 h 476"/>
                <a:gd name="T70" fmla="*/ 7 w 361"/>
                <a:gd name="T71" fmla="*/ 0 h 476"/>
                <a:gd name="T72" fmla="*/ 6 w 361"/>
                <a:gd name="T73" fmla="*/ 0 h 476"/>
                <a:gd name="T74" fmla="*/ 6 w 361"/>
                <a:gd name="T75" fmla="*/ 0 h 476"/>
                <a:gd name="T76" fmla="*/ 5 w 361"/>
                <a:gd name="T77" fmla="*/ 0 h 476"/>
                <a:gd name="T78" fmla="*/ 5 w 361"/>
                <a:gd name="T79" fmla="*/ 0 h 476"/>
                <a:gd name="T80" fmla="*/ 4 w 361"/>
                <a:gd name="T81" fmla="*/ 0 h 476"/>
                <a:gd name="T82" fmla="*/ 4 w 361"/>
                <a:gd name="T83" fmla="*/ 1 h 476"/>
                <a:gd name="T84" fmla="*/ 4 w 361"/>
                <a:gd name="T85" fmla="*/ 1 h 476"/>
                <a:gd name="T86" fmla="*/ 3 w 361"/>
                <a:gd name="T87" fmla="*/ 1 h 476"/>
                <a:gd name="T88" fmla="*/ 2 w 361"/>
                <a:gd name="T89" fmla="*/ 1 h 476"/>
                <a:gd name="T90" fmla="*/ 2 w 361"/>
                <a:gd name="T91" fmla="*/ 2 h 476"/>
                <a:gd name="T92" fmla="*/ 2 w 361"/>
                <a:gd name="T93" fmla="*/ 2 h 476"/>
                <a:gd name="T94" fmla="*/ 1 w 361"/>
                <a:gd name="T95" fmla="*/ 3 h 476"/>
                <a:gd name="T96" fmla="*/ 1 w 361"/>
                <a:gd name="T97" fmla="*/ 3 h 476"/>
                <a:gd name="T98" fmla="*/ 0 w 361"/>
                <a:gd name="T99" fmla="*/ 4 h 47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61"/>
                <a:gd name="T151" fmla="*/ 0 h 476"/>
                <a:gd name="T152" fmla="*/ 361 w 361"/>
                <a:gd name="T153" fmla="*/ 476 h 47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61" h="476">
                  <a:moveTo>
                    <a:pt x="2" y="441"/>
                  </a:moveTo>
                  <a:lnTo>
                    <a:pt x="6" y="443"/>
                  </a:lnTo>
                  <a:lnTo>
                    <a:pt x="8" y="445"/>
                  </a:lnTo>
                  <a:lnTo>
                    <a:pt x="10" y="445"/>
                  </a:lnTo>
                  <a:lnTo>
                    <a:pt x="14" y="447"/>
                  </a:lnTo>
                  <a:lnTo>
                    <a:pt x="16" y="449"/>
                  </a:lnTo>
                  <a:lnTo>
                    <a:pt x="17" y="449"/>
                  </a:lnTo>
                  <a:lnTo>
                    <a:pt x="19" y="451"/>
                  </a:lnTo>
                  <a:lnTo>
                    <a:pt x="23" y="453"/>
                  </a:lnTo>
                  <a:lnTo>
                    <a:pt x="25" y="453"/>
                  </a:lnTo>
                  <a:lnTo>
                    <a:pt x="27" y="454"/>
                  </a:lnTo>
                  <a:lnTo>
                    <a:pt x="31" y="454"/>
                  </a:lnTo>
                  <a:lnTo>
                    <a:pt x="33" y="456"/>
                  </a:lnTo>
                  <a:lnTo>
                    <a:pt x="35" y="458"/>
                  </a:lnTo>
                  <a:lnTo>
                    <a:pt x="37" y="458"/>
                  </a:lnTo>
                  <a:lnTo>
                    <a:pt x="41" y="460"/>
                  </a:lnTo>
                  <a:lnTo>
                    <a:pt x="42" y="460"/>
                  </a:lnTo>
                  <a:lnTo>
                    <a:pt x="44" y="460"/>
                  </a:lnTo>
                  <a:lnTo>
                    <a:pt x="48" y="462"/>
                  </a:lnTo>
                  <a:lnTo>
                    <a:pt x="50" y="462"/>
                  </a:lnTo>
                  <a:lnTo>
                    <a:pt x="52" y="464"/>
                  </a:lnTo>
                  <a:lnTo>
                    <a:pt x="54" y="464"/>
                  </a:lnTo>
                  <a:lnTo>
                    <a:pt x="58" y="466"/>
                  </a:lnTo>
                  <a:lnTo>
                    <a:pt x="60" y="466"/>
                  </a:lnTo>
                  <a:lnTo>
                    <a:pt x="62" y="466"/>
                  </a:lnTo>
                  <a:lnTo>
                    <a:pt x="65" y="468"/>
                  </a:lnTo>
                  <a:lnTo>
                    <a:pt x="67" y="468"/>
                  </a:lnTo>
                  <a:lnTo>
                    <a:pt x="69" y="468"/>
                  </a:lnTo>
                  <a:lnTo>
                    <a:pt x="71" y="470"/>
                  </a:lnTo>
                  <a:lnTo>
                    <a:pt x="75" y="470"/>
                  </a:lnTo>
                  <a:lnTo>
                    <a:pt x="77" y="470"/>
                  </a:lnTo>
                  <a:lnTo>
                    <a:pt x="79" y="470"/>
                  </a:lnTo>
                  <a:lnTo>
                    <a:pt x="83" y="472"/>
                  </a:lnTo>
                  <a:lnTo>
                    <a:pt x="85" y="472"/>
                  </a:lnTo>
                  <a:lnTo>
                    <a:pt x="87" y="472"/>
                  </a:lnTo>
                  <a:lnTo>
                    <a:pt x="89" y="472"/>
                  </a:lnTo>
                  <a:lnTo>
                    <a:pt x="92" y="472"/>
                  </a:lnTo>
                  <a:lnTo>
                    <a:pt x="94" y="474"/>
                  </a:lnTo>
                  <a:lnTo>
                    <a:pt x="96" y="474"/>
                  </a:lnTo>
                  <a:lnTo>
                    <a:pt x="100" y="474"/>
                  </a:lnTo>
                  <a:lnTo>
                    <a:pt x="102" y="474"/>
                  </a:lnTo>
                  <a:lnTo>
                    <a:pt x="104" y="474"/>
                  </a:lnTo>
                  <a:lnTo>
                    <a:pt x="106" y="474"/>
                  </a:lnTo>
                  <a:lnTo>
                    <a:pt x="110" y="474"/>
                  </a:lnTo>
                  <a:lnTo>
                    <a:pt x="112" y="474"/>
                  </a:lnTo>
                  <a:lnTo>
                    <a:pt x="113" y="474"/>
                  </a:lnTo>
                  <a:lnTo>
                    <a:pt x="117" y="474"/>
                  </a:lnTo>
                  <a:lnTo>
                    <a:pt x="119" y="474"/>
                  </a:lnTo>
                  <a:lnTo>
                    <a:pt x="121" y="474"/>
                  </a:lnTo>
                  <a:lnTo>
                    <a:pt x="123" y="476"/>
                  </a:lnTo>
                  <a:lnTo>
                    <a:pt x="127" y="474"/>
                  </a:lnTo>
                  <a:lnTo>
                    <a:pt x="133" y="474"/>
                  </a:lnTo>
                  <a:lnTo>
                    <a:pt x="137" y="474"/>
                  </a:lnTo>
                  <a:lnTo>
                    <a:pt x="142" y="474"/>
                  </a:lnTo>
                  <a:lnTo>
                    <a:pt x="146" y="474"/>
                  </a:lnTo>
                  <a:lnTo>
                    <a:pt x="152" y="474"/>
                  </a:lnTo>
                  <a:lnTo>
                    <a:pt x="156" y="472"/>
                  </a:lnTo>
                  <a:lnTo>
                    <a:pt x="161" y="472"/>
                  </a:lnTo>
                  <a:lnTo>
                    <a:pt x="165" y="470"/>
                  </a:lnTo>
                  <a:lnTo>
                    <a:pt x="171" y="470"/>
                  </a:lnTo>
                  <a:lnTo>
                    <a:pt x="175" y="468"/>
                  </a:lnTo>
                  <a:lnTo>
                    <a:pt x="181" y="468"/>
                  </a:lnTo>
                  <a:lnTo>
                    <a:pt x="184" y="466"/>
                  </a:lnTo>
                  <a:lnTo>
                    <a:pt x="190" y="464"/>
                  </a:lnTo>
                  <a:lnTo>
                    <a:pt x="194" y="464"/>
                  </a:lnTo>
                  <a:lnTo>
                    <a:pt x="200" y="462"/>
                  </a:lnTo>
                  <a:lnTo>
                    <a:pt x="206" y="460"/>
                  </a:lnTo>
                  <a:lnTo>
                    <a:pt x="209" y="458"/>
                  </a:lnTo>
                  <a:lnTo>
                    <a:pt x="215" y="456"/>
                  </a:lnTo>
                  <a:lnTo>
                    <a:pt x="219" y="454"/>
                  </a:lnTo>
                  <a:lnTo>
                    <a:pt x="225" y="453"/>
                  </a:lnTo>
                  <a:lnTo>
                    <a:pt x="229" y="449"/>
                  </a:lnTo>
                  <a:lnTo>
                    <a:pt x="234" y="447"/>
                  </a:lnTo>
                  <a:lnTo>
                    <a:pt x="238" y="445"/>
                  </a:lnTo>
                  <a:lnTo>
                    <a:pt x="244" y="441"/>
                  </a:lnTo>
                  <a:lnTo>
                    <a:pt x="248" y="439"/>
                  </a:lnTo>
                  <a:lnTo>
                    <a:pt x="254" y="435"/>
                  </a:lnTo>
                  <a:lnTo>
                    <a:pt x="257" y="431"/>
                  </a:lnTo>
                  <a:lnTo>
                    <a:pt x="263" y="428"/>
                  </a:lnTo>
                  <a:lnTo>
                    <a:pt x="267" y="426"/>
                  </a:lnTo>
                  <a:lnTo>
                    <a:pt x="273" y="422"/>
                  </a:lnTo>
                  <a:lnTo>
                    <a:pt x="277" y="416"/>
                  </a:lnTo>
                  <a:lnTo>
                    <a:pt x="282" y="412"/>
                  </a:lnTo>
                  <a:lnTo>
                    <a:pt x="288" y="408"/>
                  </a:lnTo>
                  <a:lnTo>
                    <a:pt x="292" y="403"/>
                  </a:lnTo>
                  <a:lnTo>
                    <a:pt x="298" y="399"/>
                  </a:lnTo>
                  <a:lnTo>
                    <a:pt x="302" y="393"/>
                  </a:lnTo>
                  <a:lnTo>
                    <a:pt x="307" y="387"/>
                  </a:lnTo>
                  <a:lnTo>
                    <a:pt x="311" y="382"/>
                  </a:lnTo>
                  <a:lnTo>
                    <a:pt x="317" y="374"/>
                  </a:lnTo>
                  <a:lnTo>
                    <a:pt x="321" y="366"/>
                  </a:lnTo>
                  <a:lnTo>
                    <a:pt x="327" y="358"/>
                  </a:lnTo>
                  <a:lnTo>
                    <a:pt x="330" y="351"/>
                  </a:lnTo>
                  <a:lnTo>
                    <a:pt x="336" y="341"/>
                  </a:lnTo>
                  <a:lnTo>
                    <a:pt x="340" y="332"/>
                  </a:lnTo>
                  <a:lnTo>
                    <a:pt x="346" y="318"/>
                  </a:lnTo>
                  <a:lnTo>
                    <a:pt x="350" y="305"/>
                  </a:lnTo>
                  <a:lnTo>
                    <a:pt x="355" y="284"/>
                  </a:lnTo>
                  <a:lnTo>
                    <a:pt x="359" y="238"/>
                  </a:lnTo>
                  <a:lnTo>
                    <a:pt x="361" y="238"/>
                  </a:lnTo>
                  <a:lnTo>
                    <a:pt x="355" y="191"/>
                  </a:lnTo>
                  <a:lnTo>
                    <a:pt x="350" y="170"/>
                  </a:lnTo>
                  <a:lnTo>
                    <a:pt x="346" y="157"/>
                  </a:lnTo>
                  <a:lnTo>
                    <a:pt x="340" y="143"/>
                  </a:lnTo>
                  <a:lnTo>
                    <a:pt x="336" y="134"/>
                  </a:lnTo>
                  <a:lnTo>
                    <a:pt x="330" y="124"/>
                  </a:lnTo>
                  <a:lnTo>
                    <a:pt x="327" y="117"/>
                  </a:lnTo>
                  <a:lnTo>
                    <a:pt x="321" y="109"/>
                  </a:lnTo>
                  <a:lnTo>
                    <a:pt x="317" y="101"/>
                  </a:lnTo>
                  <a:lnTo>
                    <a:pt x="311" y="94"/>
                  </a:lnTo>
                  <a:lnTo>
                    <a:pt x="307" y="88"/>
                  </a:lnTo>
                  <a:lnTo>
                    <a:pt x="302" y="82"/>
                  </a:lnTo>
                  <a:lnTo>
                    <a:pt x="298" y="76"/>
                  </a:lnTo>
                  <a:lnTo>
                    <a:pt x="292" y="72"/>
                  </a:lnTo>
                  <a:lnTo>
                    <a:pt x="288" y="67"/>
                  </a:lnTo>
                  <a:lnTo>
                    <a:pt x="282" y="63"/>
                  </a:lnTo>
                  <a:lnTo>
                    <a:pt x="277" y="59"/>
                  </a:lnTo>
                  <a:lnTo>
                    <a:pt x="273" y="53"/>
                  </a:lnTo>
                  <a:lnTo>
                    <a:pt x="267" y="49"/>
                  </a:lnTo>
                  <a:lnTo>
                    <a:pt x="263" y="48"/>
                  </a:lnTo>
                  <a:lnTo>
                    <a:pt x="257" y="44"/>
                  </a:lnTo>
                  <a:lnTo>
                    <a:pt x="254" y="40"/>
                  </a:lnTo>
                  <a:lnTo>
                    <a:pt x="248" y="36"/>
                  </a:lnTo>
                  <a:lnTo>
                    <a:pt x="244" y="34"/>
                  </a:lnTo>
                  <a:lnTo>
                    <a:pt x="238" y="30"/>
                  </a:lnTo>
                  <a:lnTo>
                    <a:pt x="234" y="28"/>
                  </a:lnTo>
                  <a:lnTo>
                    <a:pt x="229" y="26"/>
                  </a:lnTo>
                  <a:lnTo>
                    <a:pt x="225" y="23"/>
                  </a:lnTo>
                  <a:lnTo>
                    <a:pt x="219" y="21"/>
                  </a:lnTo>
                  <a:lnTo>
                    <a:pt x="215" y="19"/>
                  </a:lnTo>
                  <a:lnTo>
                    <a:pt x="209" y="17"/>
                  </a:lnTo>
                  <a:lnTo>
                    <a:pt x="206" y="15"/>
                  </a:lnTo>
                  <a:lnTo>
                    <a:pt x="200" y="13"/>
                  </a:lnTo>
                  <a:lnTo>
                    <a:pt x="194" y="11"/>
                  </a:lnTo>
                  <a:lnTo>
                    <a:pt x="190" y="11"/>
                  </a:lnTo>
                  <a:lnTo>
                    <a:pt x="184" y="9"/>
                  </a:lnTo>
                  <a:lnTo>
                    <a:pt x="181" y="7"/>
                  </a:lnTo>
                  <a:lnTo>
                    <a:pt x="175" y="7"/>
                  </a:lnTo>
                  <a:lnTo>
                    <a:pt x="171" y="5"/>
                  </a:lnTo>
                  <a:lnTo>
                    <a:pt x="165" y="5"/>
                  </a:lnTo>
                  <a:lnTo>
                    <a:pt x="161" y="3"/>
                  </a:lnTo>
                  <a:lnTo>
                    <a:pt x="156" y="3"/>
                  </a:lnTo>
                  <a:lnTo>
                    <a:pt x="152" y="1"/>
                  </a:lnTo>
                  <a:lnTo>
                    <a:pt x="146" y="1"/>
                  </a:lnTo>
                  <a:lnTo>
                    <a:pt x="142" y="1"/>
                  </a:lnTo>
                  <a:lnTo>
                    <a:pt x="137" y="1"/>
                  </a:lnTo>
                  <a:lnTo>
                    <a:pt x="133" y="1"/>
                  </a:lnTo>
                  <a:lnTo>
                    <a:pt x="127" y="1"/>
                  </a:lnTo>
                  <a:lnTo>
                    <a:pt x="123" y="0"/>
                  </a:lnTo>
                  <a:lnTo>
                    <a:pt x="121" y="1"/>
                  </a:lnTo>
                  <a:lnTo>
                    <a:pt x="119" y="1"/>
                  </a:lnTo>
                  <a:lnTo>
                    <a:pt x="117" y="1"/>
                  </a:lnTo>
                  <a:lnTo>
                    <a:pt x="113" y="1"/>
                  </a:lnTo>
                  <a:lnTo>
                    <a:pt x="112" y="1"/>
                  </a:lnTo>
                  <a:lnTo>
                    <a:pt x="110" y="1"/>
                  </a:lnTo>
                  <a:lnTo>
                    <a:pt x="106" y="1"/>
                  </a:lnTo>
                  <a:lnTo>
                    <a:pt x="104" y="1"/>
                  </a:lnTo>
                  <a:lnTo>
                    <a:pt x="102" y="1"/>
                  </a:lnTo>
                  <a:lnTo>
                    <a:pt x="98" y="1"/>
                  </a:lnTo>
                  <a:lnTo>
                    <a:pt x="96" y="1"/>
                  </a:lnTo>
                  <a:lnTo>
                    <a:pt x="94" y="1"/>
                  </a:lnTo>
                  <a:lnTo>
                    <a:pt x="92" y="3"/>
                  </a:lnTo>
                  <a:lnTo>
                    <a:pt x="89" y="3"/>
                  </a:lnTo>
                  <a:lnTo>
                    <a:pt x="87" y="3"/>
                  </a:lnTo>
                  <a:lnTo>
                    <a:pt x="85" y="3"/>
                  </a:lnTo>
                  <a:lnTo>
                    <a:pt x="81" y="5"/>
                  </a:lnTo>
                  <a:lnTo>
                    <a:pt x="79" y="5"/>
                  </a:lnTo>
                  <a:lnTo>
                    <a:pt x="77" y="5"/>
                  </a:lnTo>
                  <a:lnTo>
                    <a:pt x="73" y="5"/>
                  </a:lnTo>
                  <a:lnTo>
                    <a:pt x="71" y="7"/>
                  </a:lnTo>
                  <a:lnTo>
                    <a:pt x="69" y="7"/>
                  </a:lnTo>
                  <a:lnTo>
                    <a:pt x="65" y="7"/>
                  </a:lnTo>
                  <a:lnTo>
                    <a:pt x="64" y="9"/>
                  </a:lnTo>
                  <a:lnTo>
                    <a:pt x="62" y="9"/>
                  </a:lnTo>
                  <a:lnTo>
                    <a:pt x="60" y="9"/>
                  </a:lnTo>
                  <a:lnTo>
                    <a:pt x="56" y="11"/>
                  </a:lnTo>
                  <a:lnTo>
                    <a:pt x="54" y="11"/>
                  </a:lnTo>
                  <a:lnTo>
                    <a:pt x="52" y="11"/>
                  </a:lnTo>
                  <a:lnTo>
                    <a:pt x="48" y="13"/>
                  </a:lnTo>
                  <a:lnTo>
                    <a:pt x="46" y="13"/>
                  </a:lnTo>
                  <a:lnTo>
                    <a:pt x="44" y="15"/>
                  </a:lnTo>
                  <a:lnTo>
                    <a:pt x="41" y="15"/>
                  </a:lnTo>
                  <a:lnTo>
                    <a:pt x="39" y="17"/>
                  </a:lnTo>
                  <a:lnTo>
                    <a:pt x="37" y="17"/>
                  </a:lnTo>
                  <a:lnTo>
                    <a:pt x="33" y="19"/>
                  </a:lnTo>
                  <a:lnTo>
                    <a:pt x="31" y="19"/>
                  </a:lnTo>
                  <a:lnTo>
                    <a:pt x="29" y="21"/>
                  </a:lnTo>
                  <a:lnTo>
                    <a:pt x="27" y="21"/>
                  </a:lnTo>
                  <a:lnTo>
                    <a:pt x="23" y="23"/>
                  </a:lnTo>
                  <a:lnTo>
                    <a:pt x="21" y="24"/>
                  </a:lnTo>
                  <a:lnTo>
                    <a:pt x="19" y="24"/>
                  </a:lnTo>
                  <a:lnTo>
                    <a:pt x="16" y="26"/>
                  </a:lnTo>
                  <a:lnTo>
                    <a:pt x="14" y="28"/>
                  </a:lnTo>
                  <a:lnTo>
                    <a:pt x="12" y="28"/>
                  </a:lnTo>
                  <a:lnTo>
                    <a:pt x="8" y="30"/>
                  </a:lnTo>
                  <a:lnTo>
                    <a:pt x="6" y="32"/>
                  </a:lnTo>
                  <a:lnTo>
                    <a:pt x="4" y="34"/>
                  </a:lnTo>
                  <a:lnTo>
                    <a:pt x="0" y="34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27"/>
            <p:cNvSpPr>
              <a:spLocks/>
            </p:cNvSpPr>
            <p:nvPr/>
          </p:nvSpPr>
          <p:spPr bwMode="auto">
            <a:xfrm rot="5400000">
              <a:off x="1247" y="2408"/>
              <a:ext cx="78" cy="171"/>
            </a:xfrm>
            <a:custGeom>
              <a:avLst/>
              <a:gdLst>
                <a:gd name="T0" fmla="*/ 0 w 361"/>
                <a:gd name="T1" fmla="*/ 56 h 495"/>
                <a:gd name="T2" fmla="*/ 1 w 361"/>
                <a:gd name="T3" fmla="*/ 56 h 495"/>
                <a:gd name="T4" fmla="*/ 1 w 361"/>
                <a:gd name="T5" fmla="*/ 57 h 495"/>
                <a:gd name="T6" fmla="*/ 2 w 361"/>
                <a:gd name="T7" fmla="*/ 57 h 495"/>
                <a:gd name="T8" fmla="*/ 2 w 361"/>
                <a:gd name="T9" fmla="*/ 58 h 495"/>
                <a:gd name="T10" fmla="*/ 3 w 361"/>
                <a:gd name="T11" fmla="*/ 58 h 495"/>
                <a:gd name="T12" fmla="*/ 3 w 361"/>
                <a:gd name="T13" fmla="*/ 58 h 495"/>
                <a:gd name="T14" fmla="*/ 3 w 361"/>
                <a:gd name="T15" fmla="*/ 58 h 495"/>
                <a:gd name="T16" fmla="*/ 4 w 361"/>
                <a:gd name="T17" fmla="*/ 59 h 495"/>
                <a:gd name="T18" fmla="*/ 5 w 361"/>
                <a:gd name="T19" fmla="*/ 59 h 495"/>
                <a:gd name="T20" fmla="*/ 5 w 361"/>
                <a:gd name="T21" fmla="*/ 59 h 495"/>
                <a:gd name="T22" fmla="*/ 5 w 361"/>
                <a:gd name="T23" fmla="*/ 59 h 495"/>
                <a:gd name="T24" fmla="*/ 6 w 361"/>
                <a:gd name="T25" fmla="*/ 59 h 495"/>
                <a:gd name="T26" fmla="*/ 6 w 361"/>
                <a:gd name="T27" fmla="*/ 59 h 495"/>
                <a:gd name="T28" fmla="*/ 8 w 361"/>
                <a:gd name="T29" fmla="*/ 58 h 495"/>
                <a:gd name="T30" fmla="*/ 8 w 361"/>
                <a:gd name="T31" fmla="*/ 58 h 495"/>
                <a:gd name="T32" fmla="*/ 10 w 361"/>
                <a:gd name="T33" fmla="*/ 57 h 495"/>
                <a:gd name="T34" fmla="*/ 10 w 361"/>
                <a:gd name="T35" fmla="*/ 56 h 495"/>
                <a:gd name="T36" fmla="*/ 11 w 361"/>
                <a:gd name="T37" fmla="*/ 55 h 495"/>
                <a:gd name="T38" fmla="*/ 12 w 361"/>
                <a:gd name="T39" fmla="*/ 53 h 495"/>
                <a:gd name="T40" fmla="*/ 13 w 361"/>
                <a:gd name="T41" fmla="*/ 51 h 495"/>
                <a:gd name="T42" fmla="*/ 14 w 361"/>
                <a:gd name="T43" fmla="*/ 49 h 495"/>
                <a:gd name="T44" fmla="*/ 15 w 361"/>
                <a:gd name="T45" fmla="*/ 46 h 495"/>
                <a:gd name="T46" fmla="*/ 16 w 361"/>
                <a:gd name="T47" fmla="*/ 41 h 495"/>
                <a:gd name="T48" fmla="*/ 17 w 361"/>
                <a:gd name="T49" fmla="*/ 29 h 495"/>
                <a:gd name="T50" fmla="*/ 16 w 361"/>
                <a:gd name="T51" fmla="*/ 19 h 495"/>
                <a:gd name="T52" fmla="*/ 15 w 361"/>
                <a:gd name="T53" fmla="*/ 14 h 495"/>
                <a:gd name="T54" fmla="*/ 14 w 361"/>
                <a:gd name="T55" fmla="*/ 11 h 495"/>
                <a:gd name="T56" fmla="*/ 13 w 361"/>
                <a:gd name="T57" fmla="*/ 9 h 495"/>
                <a:gd name="T58" fmla="*/ 12 w 361"/>
                <a:gd name="T59" fmla="*/ 6 h 495"/>
                <a:gd name="T60" fmla="*/ 11 w 361"/>
                <a:gd name="T61" fmla="*/ 4 h 495"/>
                <a:gd name="T62" fmla="*/ 11 w 361"/>
                <a:gd name="T63" fmla="*/ 3 h 495"/>
                <a:gd name="T64" fmla="*/ 10 w 361"/>
                <a:gd name="T65" fmla="*/ 2 h 495"/>
                <a:gd name="T66" fmla="*/ 9 w 361"/>
                <a:gd name="T67" fmla="*/ 1 h 495"/>
                <a:gd name="T68" fmla="*/ 8 w 361"/>
                <a:gd name="T69" fmla="*/ 1 h 495"/>
                <a:gd name="T70" fmla="*/ 7 w 361"/>
                <a:gd name="T71" fmla="*/ 0 h 495"/>
                <a:gd name="T72" fmla="*/ 6 w 361"/>
                <a:gd name="T73" fmla="*/ 0 h 495"/>
                <a:gd name="T74" fmla="*/ 5 w 361"/>
                <a:gd name="T75" fmla="*/ 0 h 495"/>
                <a:gd name="T76" fmla="*/ 5 w 361"/>
                <a:gd name="T77" fmla="*/ 0 h 495"/>
                <a:gd name="T78" fmla="*/ 5 w 361"/>
                <a:gd name="T79" fmla="*/ 0 h 495"/>
                <a:gd name="T80" fmla="*/ 4 w 361"/>
                <a:gd name="T81" fmla="*/ 0 h 495"/>
                <a:gd name="T82" fmla="*/ 4 w 361"/>
                <a:gd name="T83" fmla="*/ 0 h 495"/>
                <a:gd name="T84" fmla="*/ 3 w 361"/>
                <a:gd name="T85" fmla="*/ 1 h 495"/>
                <a:gd name="T86" fmla="*/ 3 w 361"/>
                <a:gd name="T87" fmla="*/ 1 h 495"/>
                <a:gd name="T88" fmla="*/ 2 w 361"/>
                <a:gd name="T89" fmla="*/ 1 h 495"/>
                <a:gd name="T90" fmla="*/ 2 w 361"/>
                <a:gd name="T91" fmla="*/ 2 h 495"/>
                <a:gd name="T92" fmla="*/ 1 w 361"/>
                <a:gd name="T93" fmla="*/ 2 h 495"/>
                <a:gd name="T94" fmla="*/ 1 w 361"/>
                <a:gd name="T95" fmla="*/ 3 h 495"/>
                <a:gd name="T96" fmla="*/ 0 w 361"/>
                <a:gd name="T97" fmla="*/ 3 h 495"/>
                <a:gd name="T98" fmla="*/ 0 w 361"/>
                <a:gd name="T99" fmla="*/ 4 h 49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61"/>
                <a:gd name="T151" fmla="*/ 0 h 495"/>
                <a:gd name="T152" fmla="*/ 361 w 361"/>
                <a:gd name="T153" fmla="*/ 495 h 49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61" h="495">
                  <a:moveTo>
                    <a:pt x="0" y="464"/>
                  </a:moveTo>
                  <a:lnTo>
                    <a:pt x="4" y="464"/>
                  </a:lnTo>
                  <a:lnTo>
                    <a:pt x="6" y="466"/>
                  </a:lnTo>
                  <a:lnTo>
                    <a:pt x="8" y="468"/>
                  </a:lnTo>
                  <a:lnTo>
                    <a:pt x="10" y="468"/>
                  </a:lnTo>
                  <a:lnTo>
                    <a:pt x="14" y="470"/>
                  </a:lnTo>
                  <a:lnTo>
                    <a:pt x="16" y="470"/>
                  </a:lnTo>
                  <a:lnTo>
                    <a:pt x="18" y="472"/>
                  </a:lnTo>
                  <a:lnTo>
                    <a:pt x="20" y="474"/>
                  </a:lnTo>
                  <a:lnTo>
                    <a:pt x="24" y="474"/>
                  </a:lnTo>
                  <a:lnTo>
                    <a:pt x="25" y="476"/>
                  </a:lnTo>
                  <a:lnTo>
                    <a:pt x="27" y="476"/>
                  </a:lnTo>
                  <a:lnTo>
                    <a:pt x="29" y="478"/>
                  </a:lnTo>
                  <a:lnTo>
                    <a:pt x="33" y="478"/>
                  </a:lnTo>
                  <a:lnTo>
                    <a:pt x="35" y="479"/>
                  </a:lnTo>
                  <a:lnTo>
                    <a:pt x="37" y="479"/>
                  </a:lnTo>
                  <a:lnTo>
                    <a:pt x="39" y="481"/>
                  </a:lnTo>
                  <a:lnTo>
                    <a:pt x="43" y="481"/>
                  </a:lnTo>
                  <a:lnTo>
                    <a:pt x="45" y="481"/>
                  </a:lnTo>
                  <a:lnTo>
                    <a:pt x="47" y="483"/>
                  </a:lnTo>
                  <a:lnTo>
                    <a:pt x="48" y="483"/>
                  </a:lnTo>
                  <a:lnTo>
                    <a:pt x="52" y="485"/>
                  </a:lnTo>
                  <a:lnTo>
                    <a:pt x="54" y="485"/>
                  </a:lnTo>
                  <a:lnTo>
                    <a:pt x="56" y="485"/>
                  </a:lnTo>
                  <a:lnTo>
                    <a:pt x="58" y="487"/>
                  </a:lnTo>
                  <a:lnTo>
                    <a:pt x="62" y="487"/>
                  </a:lnTo>
                  <a:lnTo>
                    <a:pt x="64" y="487"/>
                  </a:lnTo>
                  <a:lnTo>
                    <a:pt x="66" y="487"/>
                  </a:lnTo>
                  <a:lnTo>
                    <a:pt x="68" y="489"/>
                  </a:lnTo>
                  <a:lnTo>
                    <a:pt x="72" y="489"/>
                  </a:lnTo>
                  <a:lnTo>
                    <a:pt x="73" y="489"/>
                  </a:lnTo>
                  <a:lnTo>
                    <a:pt x="75" y="489"/>
                  </a:lnTo>
                  <a:lnTo>
                    <a:pt x="77" y="491"/>
                  </a:lnTo>
                  <a:lnTo>
                    <a:pt x="81" y="491"/>
                  </a:lnTo>
                  <a:lnTo>
                    <a:pt x="83" y="491"/>
                  </a:lnTo>
                  <a:lnTo>
                    <a:pt x="85" y="491"/>
                  </a:lnTo>
                  <a:lnTo>
                    <a:pt x="87" y="491"/>
                  </a:lnTo>
                  <a:lnTo>
                    <a:pt x="91" y="493"/>
                  </a:lnTo>
                  <a:lnTo>
                    <a:pt x="93" y="493"/>
                  </a:lnTo>
                  <a:lnTo>
                    <a:pt x="95" y="493"/>
                  </a:lnTo>
                  <a:lnTo>
                    <a:pt x="96" y="493"/>
                  </a:lnTo>
                  <a:lnTo>
                    <a:pt x="100" y="493"/>
                  </a:lnTo>
                  <a:lnTo>
                    <a:pt x="102" y="493"/>
                  </a:lnTo>
                  <a:lnTo>
                    <a:pt x="104" y="493"/>
                  </a:lnTo>
                  <a:lnTo>
                    <a:pt x="106" y="493"/>
                  </a:lnTo>
                  <a:lnTo>
                    <a:pt x="110" y="493"/>
                  </a:lnTo>
                  <a:lnTo>
                    <a:pt x="112" y="493"/>
                  </a:lnTo>
                  <a:lnTo>
                    <a:pt x="114" y="493"/>
                  </a:lnTo>
                  <a:lnTo>
                    <a:pt x="116" y="493"/>
                  </a:lnTo>
                  <a:lnTo>
                    <a:pt x="118" y="495"/>
                  </a:lnTo>
                  <a:lnTo>
                    <a:pt x="121" y="493"/>
                  </a:lnTo>
                  <a:lnTo>
                    <a:pt x="127" y="493"/>
                  </a:lnTo>
                  <a:lnTo>
                    <a:pt x="131" y="493"/>
                  </a:lnTo>
                  <a:lnTo>
                    <a:pt x="137" y="493"/>
                  </a:lnTo>
                  <a:lnTo>
                    <a:pt x="141" y="493"/>
                  </a:lnTo>
                  <a:lnTo>
                    <a:pt x="146" y="493"/>
                  </a:lnTo>
                  <a:lnTo>
                    <a:pt x="152" y="491"/>
                  </a:lnTo>
                  <a:lnTo>
                    <a:pt x="156" y="491"/>
                  </a:lnTo>
                  <a:lnTo>
                    <a:pt x="162" y="489"/>
                  </a:lnTo>
                  <a:lnTo>
                    <a:pt x="166" y="489"/>
                  </a:lnTo>
                  <a:lnTo>
                    <a:pt x="171" y="487"/>
                  </a:lnTo>
                  <a:lnTo>
                    <a:pt x="177" y="487"/>
                  </a:lnTo>
                  <a:lnTo>
                    <a:pt x="181" y="485"/>
                  </a:lnTo>
                  <a:lnTo>
                    <a:pt x="187" y="483"/>
                  </a:lnTo>
                  <a:lnTo>
                    <a:pt x="191" y="481"/>
                  </a:lnTo>
                  <a:lnTo>
                    <a:pt x="196" y="479"/>
                  </a:lnTo>
                  <a:lnTo>
                    <a:pt x="202" y="478"/>
                  </a:lnTo>
                  <a:lnTo>
                    <a:pt x="206" y="476"/>
                  </a:lnTo>
                  <a:lnTo>
                    <a:pt x="212" y="474"/>
                  </a:lnTo>
                  <a:lnTo>
                    <a:pt x="215" y="472"/>
                  </a:lnTo>
                  <a:lnTo>
                    <a:pt x="221" y="470"/>
                  </a:lnTo>
                  <a:lnTo>
                    <a:pt x="227" y="468"/>
                  </a:lnTo>
                  <a:lnTo>
                    <a:pt x="231" y="464"/>
                  </a:lnTo>
                  <a:lnTo>
                    <a:pt x="237" y="462"/>
                  </a:lnTo>
                  <a:lnTo>
                    <a:pt x="240" y="458"/>
                  </a:lnTo>
                  <a:lnTo>
                    <a:pt x="246" y="456"/>
                  </a:lnTo>
                  <a:lnTo>
                    <a:pt x="250" y="453"/>
                  </a:lnTo>
                  <a:lnTo>
                    <a:pt x="256" y="449"/>
                  </a:lnTo>
                  <a:lnTo>
                    <a:pt x="262" y="445"/>
                  </a:lnTo>
                  <a:lnTo>
                    <a:pt x="265" y="441"/>
                  </a:lnTo>
                  <a:lnTo>
                    <a:pt x="271" y="437"/>
                  </a:lnTo>
                  <a:lnTo>
                    <a:pt x="275" y="433"/>
                  </a:lnTo>
                  <a:lnTo>
                    <a:pt x="281" y="430"/>
                  </a:lnTo>
                  <a:lnTo>
                    <a:pt x="287" y="424"/>
                  </a:lnTo>
                  <a:lnTo>
                    <a:pt x="290" y="420"/>
                  </a:lnTo>
                  <a:lnTo>
                    <a:pt x="296" y="414"/>
                  </a:lnTo>
                  <a:lnTo>
                    <a:pt x="300" y="408"/>
                  </a:lnTo>
                  <a:lnTo>
                    <a:pt x="306" y="403"/>
                  </a:lnTo>
                  <a:lnTo>
                    <a:pt x="311" y="397"/>
                  </a:lnTo>
                  <a:lnTo>
                    <a:pt x="315" y="389"/>
                  </a:lnTo>
                  <a:lnTo>
                    <a:pt x="321" y="382"/>
                  </a:lnTo>
                  <a:lnTo>
                    <a:pt x="325" y="374"/>
                  </a:lnTo>
                  <a:lnTo>
                    <a:pt x="331" y="364"/>
                  </a:lnTo>
                  <a:lnTo>
                    <a:pt x="336" y="355"/>
                  </a:lnTo>
                  <a:lnTo>
                    <a:pt x="340" y="345"/>
                  </a:lnTo>
                  <a:lnTo>
                    <a:pt x="346" y="332"/>
                  </a:lnTo>
                  <a:lnTo>
                    <a:pt x="350" y="316"/>
                  </a:lnTo>
                  <a:lnTo>
                    <a:pt x="356" y="295"/>
                  </a:lnTo>
                  <a:lnTo>
                    <a:pt x="359" y="247"/>
                  </a:lnTo>
                  <a:lnTo>
                    <a:pt x="361" y="247"/>
                  </a:lnTo>
                  <a:lnTo>
                    <a:pt x="356" y="199"/>
                  </a:lnTo>
                  <a:lnTo>
                    <a:pt x="350" y="178"/>
                  </a:lnTo>
                  <a:lnTo>
                    <a:pt x="346" y="163"/>
                  </a:lnTo>
                  <a:lnTo>
                    <a:pt x="340" y="149"/>
                  </a:lnTo>
                  <a:lnTo>
                    <a:pt x="336" y="140"/>
                  </a:lnTo>
                  <a:lnTo>
                    <a:pt x="331" y="130"/>
                  </a:lnTo>
                  <a:lnTo>
                    <a:pt x="325" y="120"/>
                  </a:lnTo>
                  <a:lnTo>
                    <a:pt x="321" y="113"/>
                  </a:lnTo>
                  <a:lnTo>
                    <a:pt x="315" y="105"/>
                  </a:lnTo>
                  <a:lnTo>
                    <a:pt x="311" y="97"/>
                  </a:lnTo>
                  <a:lnTo>
                    <a:pt x="306" y="92"/>
                  </a:lnTo>
                  <a:lnTo>
                    <a:pt x="300" y="86"/>
                  </a:lnTo>
                  <a:lnTo>
                    <a:pt x="296" y="80"/>
                  </a:lnTo>
                  <a:lnTo>
                    <a:pt x="290" y="74"/>
                  </a:lnTo>
                  <a:lnTo>
                    <a:pt x="287" y="71"/>
                  </a:lnTo>
                  <a:lnTo>
                    <a:pt x="281" y="65"/>
                  </a:lnTo>
                  <a:lnTo>
                    <a:pt x="275" y="61"/>
                  </a:lnTo>
                  <a:lnTo>
                    <a:pt x="271" y="57"/>
                  </a:lnTo>
                  <a:lnTo>
                    <a:pt x="265" y="53"/>
                  </a:lnTo>
                  <a:lnTo>
                    <a:pt x="262" y="49"/>
                  </a:lnTo>
                  <a:lnTo>
                    <a:pt x="256" y="46"/>
                  </a:lnTo>
                  <a:lnTo>
                    <a:pt x="250" y="42"/>
                  </a:lnTo>
                  <a:lnTo>
                    <a:pt x="246" y="38"/>
                  </a:lnTo>
                  <a:lnTo>
                    <a:pt x="240" y="36"/>
                  </a:lnTo>
                  <a:lnTo>
                    <a:pt x="237" y="32"/>
                  </a:lnTo>
                  <a:lnTo>
                    <a:pt x="231" y="30"/>
                  </a:lnTo>
                  <a:lnTo>
                    <a:pt x="227" y="26"/>
                  </a:lnTo>
                  <a:lnTo>
                    <a:pt x="221" y="24"/>
                  </a:lnTo>
                  <a:lnTo>
                    <a:pt x="215" y="23"/>
                  </a:lnTo>
                  <a:lnTo>
                    <a:pt x="212" y="21"/>
                  </a:lnTo>
                  <a:lnTo>
                    <a:pt x="206" y="19"/>
                  </a:lnTo>
                  <a:lnTo>
                    <a:pt x="202" y="17"/>
                  </a:lnTo>
                  <a:lnTo>
                    <a:pt x="196" y="15"/>
                  </a:lnTo>
                  <a:lnTo>
                    <a:pt x="191" y="13"/>
                  </a:lnTo>
                  <a:lnTo>
                    <a:pt x="187" y="11"/>
                  </a:lnTo>
                  <a:lnTo>
                    <a:pt x="181" y="9"/>
                  </a:lnTo>
                  <a:lnTo>
                    <a:pt x="177" y="7"/>
                  </a:lnTo>
                  <a:lnTo>
                    <a:pt x="171" y="7"/>
                  </a:lnTo>
                  <a:lnTo>
                    <a:pt x="166" y="5"/>
                  </a:lnTo>
                  <a:lnTo>
                    <a:pt x="162" y="5"/>
                  </a:lnTo>
                  <a:lnTo>
                    <a:pt x="156" y="3"/>
                  </a:lnTo>
                  <a:lnTo>
                    <a:pt x="152" y="3"/>
                  </a:lnTo>
                  <a:lnTo>
                    <a:pt x="146" y="1"/>
                  </a:lnTo>
                  <a:lnTo>
                    <a:pt x="141" y="1"/>
                  </a:lnTo>
                  <a:lnTo>
                    <a:pt x="137" y="1"/>
                  </a:lnTo>
                  <a:lnTo>
                    <a:pt x="131" y="1"/>
                  </a:lnTo>
                  <a:lnTo>
                    <a:pt x="127" y="1"/>
                  </a:lnTo>
                  <a:lnTo>
                    <a:pt x="121" y="1"/>
                  </a:lnTo>
                  <a:lnTo>
                    <a:pt x="118" y="0"/>
                  </a:lnTo>
                  <a:lnTo>
                    <a:pt x="116" y="1"/>
                  </a:lnTo>
                  <a:lnTo>
                    <a:pt x="114" y="1"/>
                  </a:lnTo>
                  <a:lnTo>
                    <a:pt x="112" y="1"/>
                  </a:lnTo>
                  <a:lnTo>
                    <a:pt x="108" y="1"/>
                  </a:lnTo>
                  <a:lnTo>
                    <a:pt x="106" y="1"/>
                  </a:lnTo>
                  <a:lnTo>
                    <a:pt x="104" y="1"/>
                  </a:lnTo>
                  <a:lnTo>
                    <a:pt x="102" y="1"/>
                  </a:lnTo>
                  <a:lnTo>
                    <a:pt x="98" y="1"/>
                  </a:lnTo>
                  <a:lnTo>
                    <a:pt x="96" y="1"/>
                  </a:lnTo>
                  <a:lnTo>
                    <a:pt x="95" y="1"/>
                  </a:lnTo>
                  <a:lnTo>
                    <a:pt x="93" y="1"/>
                  </a:lnTo>
                  <a:lnTo>
                    <a:pt x="89" y="1"/>
                  </a:lnTo>
                  <a:lnTo>
                    <a:pt x="87" y="3"/>
                  </a:lnTo>
                  <a:lnTo>
                    <a:pt x="85" y="3"/>
                  </a:lnTo>
                  <a:lnTo>
                    <a:pt x="83" y="3"/>
                  </a:lnTo>
                  <a:lnTo>
                    <a:pt x="79" y="3"/>
                  </a:lnTo>
                  <a:lnTo>
                    <a:pt x="77" y="3"/>
                  </a:lnTo>
                  <a:lnTo>
                    <a:pt x="75" y="5"/>
                  </a:lnTo>
                  <a:lnTo>
                    <a:pt x="72" y="5"/>
                  </a:lnTo>
                  <a:lnTo>
                    <a:pt x="70" y="5"/>
                  </a:lnTo>
                  <a:lnTo>
                    <a:pt x="68" y="5"/>
                  </a:lnTo>
                  <a:lnTo>
                    <a:pt x="66" y="7"/>
                  </a:lnTo>
                  <a:lnTo>
                    <a:pt x="62" y="7"/>
                  </a:lnTo>
                  <a:lnTo>
                    <a:pt x="60" y="7"/>
                  </a:lnTo>
                  <a:lnTo>
                    <a:pt x="58" y="9"/>
                  </a:lnTo>
                  <a:lnTo>
                    <a:pt x="56" y="9"/>
                  </a:lnTo>
                  <a:lnTo>
                    <a:pt x="52" y="9"/>
                  </a:lnTo>
                  <a:lnTo>
                    <a:pt x="50" y="11"/>
                  </a:lnTo>
                  <a:lnTo>
                    <a:pt x="48" y="11"/>
                  </a:lnTo>
                  <a:lnTo>
                    <a:pt x="47" y="11"/>
                  </a:lnTo>
                  <a:lnTo>
                    <a:pt x="43" y="13"/>
                  </a:lnTo>
                  <a:lnTo>
                    <a:pt x="41" y="13"/>
                  </a:lnTo>
                  <a:lnTo>
                    <a:pt x="39" y="15"/>
                  </a:lnTo>
                  <a:lnTo>
                    <a:pt x="35" y="15"/>
                  </a:lnTo>
                  <a:lnTo>
                    <a:pt x="33" y="17"/>
                  </a:lnTo>
                  <a:lnTo>
                    <a:pt x="31" y="17"/>
                  </a:lnTo>
                  <a:lnTo>
                    <a:pt x="29" y="19"/>
                  </a:lnTo>
                  <a:lnTo>
                    <a:pt x="25" y="19"/>
                  </a:lnTo>
                  <a:lnTo>
                    <a:pt x="24" y="21"/>
                  </a:lnTo>
                  <a:lnTo>
                    <a:pt x="22" y="21"/>
                  </a:lnTo>
                  <a:lnTo>
                    <a:pt x="20" y="23"/>
                  </a:lnTo>
                  <a:lnTo>
                    <a:pt x="16" y="23"/>
                  </a:lnTo>
                  <a:lnTo>
                    <a:pt x="14" y="24"/>
                  </a:lnTo>
                  <a:lnTo>
                    <a:pt x="12" y="26"/>
                  </a:lnTo>
                  <a:lnTo>
                    <a:pt x="10" y="26"/>
                  </a:lnTo>
                  <a:lnTo>
                    <a:pt x="6" y="28"/>
                  </a:lnTo>
                  <a:lnTo>
                    <a:pt x="4" y="30"/>
                  </a:lnTo>
                  <a:lnTo>
                    <a:pt x="2" y="30"/>
                  </a:lnTo>
                  <a:lnTo>
                    <a:pt x="0" y="3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Rectangle 28"/>
            <p:cNvSpPr>
              <a:spLocks noChangeArrowheads="1"/>
            </p:cNvSpPr>
            <p:nvPr/>
          </p:nvSpPr>
          <p:spPr bwMode="auto">
            <a:xfrm rot="5400000">
              <a:off x="1470" y="1888"/>
              <a:ext cx="87" cy="1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Line 29"/>
            <p:cNvSpPr>
              <a:spLocks noChangeShapeType="1"/>
            </p:cNvSpPr>
            <p:nvPr/>
          </p:nvSpPr>
          <p:spPr bwMode="auto">
            <a:xfrm rot="5400000">
              <a:off x="1816" y="2089"/>
              <a:ext cx="72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9" name="Line 30"/>
            <p:cNvSpPr>
              <a:spLocks noChangeShapeType="1"/>
            </p:cNvSpPr>
            <p:nvPr/>
          </p:nvSpPr>
          <p:spPr bwMode="auto">
            <a:xfrm rot="5400000">
              <a:off x="2142" y="2414"/>
              <a:ext cx="0" cy="7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0" name="Line 31"/>
            <p:cNvSpPr>
              <a:spLocks noChangeShapeType="1"/>
            </p:cNvSpPr>
            <p:nvPr/>
          </p:nvSpPr>
          <p:spPr bwMode="auto">
            <a:xfrm rot="5400000">
              <a:off x="525" y="2090"/>
              <a:ext cx="721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1" name="Line 32"/>
            <p:cNvSpPr>
              <a:spLocks noChangeShapeType="1"/>
            </p:cNvSpPr>
            <p:nvPr/>
          </p:nvSpPr>
          <p:spPr bwMode="auto">
            <a:xfrm rot="5400000">
              <a:off x="900" y="2435"/>
              <a:ext cx="0" cy="2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2" name="Text Box 35"/>
            <p:cNvSpPr txBox="1">
              <a:spLocks noChangeArrowheads="1"/>
            </p:cNvSpPr>
            <p:nvPr/>
          </p:nvSpPr>
          <p:spPr bwMode="auto">
            <a:xfrm>
              <a:off x="1457" y="2172"/>
              <a:ext cx="2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L</a:t>
              </a:r>
            </a:p>
          </p:txBody>
        </p:sp>
      </p:grpSp>
      <p:graphicFrame>
        <p:nvGraphicFramePr>
          <p:cNvPr id="1028" name="Object 36"/>
          <p:cNvGraphicFramePr>
            <a:graphicFrameLocks noChangeAspect="1"/>
          </p:cNvGraphicFramePr>
          <p:nvPr/>
        </p:nvGraphicFramePr>
        <p:xfrm>
          <a:off x="5480050" y="2176463"/>
          <a:ext cx="1231900" cy="355600"/>
        </p:xfrm>
        <a:graphic>
          <a:graphicData uri="http://schemas.openxmlformats.org/presentationml/2006/ole">
            <p:oleObj spid="_x0000_s1028" name="Equation" r:id="rId6" imgW="1231560" imgH="355320" progId="Equation.DSMT4">
              <p:embed/>
            </p:oleObj>
          </a:graphicData>
        </a:graphic>
      </p:graphicFrame>
      <p:graphicFrame>
        <p:nvGraphicFramePr>
          <p:cNvPr id="1029" name="Object 37"/>
          <p:cNvGraphicFramePr>
            <a:graphicFrameLocks noChangeAspect="1"/>
          </p:cNvGraphicFramePr>
          <p:nvPr/>
        </p:nvGraphicFramePr>
        <p:xfrm>
          <a:off x="5487988" y="4102100"/>
          <a:ext cx="1054100" cy="711200"/>
        </p:xfrm>
        <a:graphic>
          <a:graphicData uri="http://schemas.openxmlformats.org/presentationml/2006/ole">
            <p:oleObj spid="_x0000_s1029" name="Equation" r:id="rId7" imgW="1054080" imgH="711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Electromagnetic Oscillations</a:t>
            </a:r>
          </a:p>
        </p:txBody>
      </p:sp>
      <p:pic>
        <p:nvPicPr>
          <p:cNvPr id="9219" name="Picture 8" descr="LCresonanc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813" y="2003425"/>
            <a:ext cx="46005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9" descr="LCresonance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4150" y="4289425"/>
            <a:ext cx="460057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10" descr="LCresonance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0475" y="2005013"/>
            <a:ext cx="47815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1" descr="LCresonance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92700" y="4178300"/>
            <a:ext cx="460057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Rectangle 1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1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2</a:t>
            </a:r>
          </a:p>
        </p:txBody>
      </p:sp>
      <p:sp>
        <p:nvSpPr>
          <p:cNvPr id="9224" name="Rectangle 1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3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Energy in LC Circuit</a:t>
            </a:r>
          </a:p>
        </p:txBody>
      </p:sp>
      <p:sp>
        <p:nvSpPr>
          <p:cNvPr id="205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Total energy in L and C is: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As no resistance in circuit, no energy is </a:t>
            </a:r>
            <a:r>
              <a:rPr lang="en-GB" dirty="0" smtClean="0"/>
              <a:t>_____________</a:t>
            </a:r>
            <a:r>
              <a:rPr lang="en-GB" sz="2000" dirty="0" smtClean="0"/>
              <a:t>, that is: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Making the substitutions: 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we then have: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This differential equation describes the </a:t>
            </a:r>
            <a:r>
              <a:rPr lang="en-GB" dirty="0" smtClean="0"/>
              <a:t>_____________</a:t>
            </a:r>
            <a:r>
              <a:rPr lang="en-GB" sz="2000" dirty="0" smtClean="0"/>
              <a:t> of the LC circuit.</a:t>
            </a:r>
          </a:p>
        </p:txBody>
      </p:sp>
      <p:sp>
        <p:nvSpPr>
          <p:cNvPr id="2058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33525"/>
            <a:ext cx="4584700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Try solution q = Q</a:t>
            </a:r>
            <a:r>
              <a:rPr lang="en-GB" sz="2000" baseline="30000" dirty="0" smtClean="0"/>
              <a:t> </a:t>
            </a:r>
            <a:r>
              <a:rPr lang="en-GB" sz="2000" dirty="0" err="1" smtClean="0"/>
              <a:t>cos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(</a:t>
            </a:r>
            <a:r>
              <a:rPr lang="en-GB" sz="2000" dirty="0" smtClean="0">
                <a:latin typeface="Symbol" pitchFamily="18" charset="2"/>
              </a:rPr>
              <a:t>w</a:t>
            </a:r>
            <a:r>
              <a:rPr lang="en-GB" sz="2000" dirty="0" smtClean="0"/>
              <a:t>t +</a:t>
            </a:r>
            <a:r>
              <a:rPr lang="en-GB" sz="2000" dirty="0" smtClean="0">
                <a:latin typeface="Symbol" pitchFamily="18" charset="2"/>
              </a:rPr>
              <a:t>f</a:t>
            </a:r>
            <a:r>
              <a:rPr lang="en-GB" sz="2000" dirty="0" smtClean="0"/>
              <a:t>)     [18.2]</a:t>
            </a:r>
          </a:p>
          <a:p>
            <a:pPr eaLnBrk="1" hangingPunct="1"/>
            <a:r>
              <a:rPr lang="en-GB" sz="2000" dirty="0" smtClean="0"/>
              <a:t>Calculate derivatives: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Substitute into </a:t>
            </a:r>
            <a:r>
              <a:rPr lang="en-GB" dirty="0" smtClean="0"/>
              <a:t>___________</a:t>
            </a:r>
            <a:r>
              <a:rPr lang="en-GB" sz="2000" dirty="0" smtClean="0"/>
              <a:t> equation:</a:t>
            </a: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931863" y="1839913"/>
          <a:ext cx="2641600" cy="647700"/>
        </p:xfrm>
        <a:graphic>
          <a:graphicData uri="http://schemas.openxmlformats.org/presentationml/2006/ole">
            <p:oleObj spid="_x0000_s2050" name="Equation" r:id="rId4" imgW="2641320" imgH="647640" progId="Equation.DSMT4">
              <p:embed/>
            </p:oleObj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871538" y="3168650"/>
          <a:ext cx="4000500" cy="736600"/>
        </p:xfrm>
        <a:graphic>
          <a:graphicData uri="http://schemas.openxmlformats.org/presentationml/2006/ole">
            <p:oleObj spid="_x0000_s2051" name="Equation" r:id="rId5" imgW="4000320" imgH="736560" progId="Equation.DSMT4">
              <p:embed/>
            </p:oleObj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982980" y="4075113"/>
          <a:ext cx="2197100" cy="711200"/>
        </p:xfrm>
        <a:graphic>
          <a:graphicData uri="http://schemas.openxmlformats.org/presentationml/2006/ole">
            <p:oleObj spid="_x0000_s2052" name="Equation" r:id="rId6" imgW="2197080" imgH="711000" progId="Equation.DSMT4">
              <p:embed/>
            </p:oleObj>
          </a:graphicData>
        </a:graphic>
      </p:graphicFrame>
      <p:graphicFrame>
        <p:nvGraphicFramePr>
          <p:cNvPr id="2053" name="Object 9"/>
          <p:cNvGraphicFramePr>
            <a:graphicFrameLocks noChangeAspect="1"/>
          </p:cNvGraphicFramePr>
          <p:nvPr/>
        </p:nvGraphicFramePr>
        <p:xfrm>
          <a:off x="963930" y="5053013"/>
          <a:ext cx="2959100" cy="647700"/>
        </p:xfrm>
        <a:graphic>
          <a:graphicData uri="http://schemas.openxmlformats.org/presentationml/2006/ole">
            <p:oleObj spid="_x0000_s2053" name="Equation" r:id="rId7" imgW="2958840" imgH="647640" progId="Equation.DSMT4">
              <p:embed/>
            </p:oleObj>
          </a:graphicData>
        </a:graphic>
      </p:graphicFrame>
      <p:graphicFrame>
        <p:nvGraphicFramePr>
          <p:cNvPr id="2054" name="Object 10"/>
          <p:cNvGraphicFramePr>
            <a:graphicFrameLocks noChangeAspect="1"/>
          </p:cNvGraphicFramePr>
          <p:nvPr/>
        </p:nvGraphicFramePr>
        <p:xfrm>
          <a:off x="5445125" y="2230438"/>
          <a:ext cx="2501900" cy="1320800"/>
        </p:xfrm>
        <a:graphic>
          <a:graphicData uri="http://schemas.openxmlformats.org/presentationml/2006/ole">
            <p:oleObj spid="_x0000_s2054" name="Equation" r:id="rId8" imgW="2501640" imgH="1320480" progId="Equation.DSMT4">
              <p:embed/>
            </p:oleObj>
          </a:graphicData>
        </a:graphic>
      </p:graphicFrame>
      <p:graphicFrame>
        <p:nvGraphicFramePr>
          <p:cNvPr id="2055" name="Object 11"/>
          <p:cNvGraphicFramePr>
            <a:graphicFrameLocks noChangeAspect="1"/>
          </p:cNvGraphicFramePr>
          <p:nvPr/>
        </p:nvGraphicFramePr>
        <p:xfrm>
          <a:off x="5491798" y="3871913"/>
          <a:ext cx="4229100" cy="2692400"/>
        </p:xfrm>
        <a:graphic>
          <a:graphicData uri="http://schemas.openxmlformats.org/presentationml/2006/ole">
            <p:oleObj spid="_x0000_s2055" name="Equation" r:id="rId9" imgW="4228920" imgH="2692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Charge and Current Oscillations</a:t>
            </a:r>
          </a:p>
        </p:txBody>
      </p:sp>
      <p:sp>
        <p:nvSpPr>
          <p:cNvPr id="307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Hence q = Q</a:t>
            </a:r>
            <a:r>
              <a:rPr lang="en-GB" sz="2000" baseline="30000" dirty="0" smtClean="0"/>
              <a:t> </a:t>
            </a:r>
            <a:r>
              <a:rPr lang="en-GB" sz="2000" dirty="0" err="1" smtClean="0"/>
              <a:t>cos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(</a:t>
            </a:r>
            <a:r>
              <a:rPr lang="en-GB" sz="2000" dirty="0" smtClean="0">
                <a:latin typeface="Symbol" pitchFamily="18" charset="2"/>
              </a:rPr>
              <a:t>w</a:t>
            </a:r>
            <a:r>
              <a:rPr lang="en-GB" sz="2000" dirty="0" smtClean="0"/>
              <a:t>t +</a:t>
            </a:r>
            <a:r>
              <a:rPr lang="en-GB" sz="2000" dirty="0" smtClean="0">
                <a:latin typeface="Symbol" pitchFamily="18" charset="2"/>
              </a:rPr>
              <a:t>f</a:t>
            </a:r>
            <a:r>
              <a:rPr lang="en-GB" sz="2000" dirty="0" smtClean="0"/>
              <a:t>) is solution of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Thus the charge stored on the capacitor exhibits </a:t>
            </a:r>
            <a:r>
              <a:rPr lang="en-GB" dirty="0" smtClean="0"/>
              <a:t>_____________</a:t>
            </a:r>
            <a:r>
              <a:rPr lang="en-GB" sz="2000" dirty="0" smtClean="0"/>
              <a:t> oscillations with frequency 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Current in circuit is given by 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Hence current also shows sinusoidal </a:t>
            </a:r>
            <a:r>
              <a:rPr lang="en-GB" dirty="0" smtClean="0"/>
              <a:t>____________</a:t>
            </a:r>
            <a:r>
              <a:rPr lang="en-GB" sz="2000" dirty="0" smtClean="0"/>
              <a:t>, with </a:t>
            </a:r>
            <a:r>
              <a:rPr lang="en-GB" dirty="0" smtClean="0"/>
              <a:t>_________</a:t>
            </a:r>
            <a:r>
              <a:rPr lang="en-GB" sz="2000" dirty="0" smtClean="0"/>
              <a:t> </a:t>
            </a:r>
            <a:r>
              <a:rPr lang="en-GB" sz="2000" dirty="0" err="1" smtClean="0"/>
              <a:t>Q</a:t>
            </a:r>
            <a:r>
              <a:rPr lang="en-GB" sz="2000" dirty="0" err="1" smtClean="0">
                <a:latin typeface="Symbol" pitchFamily="18" charset="2"/>
              </a:rPr>
              <a:t>w</a:t>
            </a:r>
            <a:r>
              <a:rPr lang="en-GB" sz="2000" dirty="0" smtClean="0"/>
              <a:t>.</a:t>
            </a:r>
          </a:p>
        </p:txBody>
      </p:sp>
      <p:sp>
        <p:nvSpPr>
          <p:cNvPr id="308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33525"/>
            <a:ext cx="4502150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Graph of charge stored on capacitor and current in circuit, with C = 10</a:t>
            </a:r>
            <a:r>
              <a:rPr lang="en-GB" sz="2000" baseline="30000" dirty="0" smtClean="0"/>
              <a:t>-6</a:t>
            </a:r>
            <a:r>
              <a:rPr lang="en-GB" sz="2000" dirty="0" smtClean="0"/>
              <a:t> F, L = 2 H (gives f = 112 Hz), charge on capacitor at t = 0 is 10</a:t>
            </a:r>
            <a:r>
              <a:rPr lang="en-GB" sz="2000" baseline="30000" dirty="0" smtClean="0"/>
              <a:t>-5</a:t>
            </a:r>
            <a:r>
              <a:rPr lang="en-GB" sz="2000" dirty="0" smtClean="0"/>
              <a:t> C (i.e. initial potential 10 V):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917575" y="1866900"/>
          <a:ext cx="3644900" cy="685800"/>
        </p:xfrm>
        <a:graphic>
          <a:graphicData uri="http://schemas.openxmlformats.org/presentationml/2006/ole">
            <p:oleObj spid="_x0000_s3074" name="Equation" r:id="rId4" imgW="3644640" imgH="685800" progId="Equation.DSMT4">
              <p:embed/>
            </p:oleObj>
          </a:graphicData>
        </a:graphic>
      </p:graphicFrame>
      <p:graphicFrame>
        <p:nvGraphicFramePr>
          <p:cNvPr id="3075" name="Object 10"/>
          <p:cNvGraphicFramePr>
            <a:graphicFrameLocks noChangeAspect="1"/>
          </p:cNvGraphicFramePr>
          <p:nvPr/>
        </p:nvGraphicFramePr>
        <p:xfrm>
          <a:off x="962025" y="3432175"/>
          <a:ext cx="1295400" cy="647700"/>
        </p:xfrm>
        <a:graphic>
          <a:graphicData uri="http://schemas.openxmlformats.org/presentationml/2006/ole">
            <p:oleObj spid="_x0000_s3075" name="Equation" r:id="rId5" imgW="1295280" imgH="647640" progId="Equation.DSMT4">
              <p:embed/>
            </p:oleObj>
          </a:graphicData>
        </a:graphic>
      </p:graphicFrame>
      <p:graphicFrame>
        <p:nvGraphicFramePr>
          <p:cNvPr id="3076" name="Object 11"/>
          <p:cNvGraphicFramePr>
            <a:graphicFrameLocks noChangeAspect="1"/>
          </p:cNvGraphicFramePr>
          <p:nvPr/>
        </p:nvGraphicFramePr>
        <p:xfrm>
          <a:off x="944563" y="4451350"/>
          <a:ext cx="3517900" cy="609600"/>
        </p:xfrm>
        <a:graphic>
          <a:graphicData uri="http://schemas.openxmlformats.org/presentationml/2006/ole">
            <p:oleObj spid="_x0000_s3076" name="Equation" r:id="rId6" imgW="3517560" imgH="609480" progId="Equation.DSMT4">
              <p:embed/>
            </p:oleObj>
          </a:graphicData>
        </a:graphic>
      </p:graphicFrame>
      <p:graphicFrame>
        <p:nvGraphicFramePr>
          <p:cNvPr id="3077" name="Object 13"/>
          <p:cNvGraphicFramePr>
            <a:graphicFrameLocks noChangeAspect="1"/>
          </p:cNvGraphicFramePr>
          <p:nvPr/>
        </p:nvGraphicFramePr>
        <p:xfrm>
          <a:off x="4613275" y="3157538"/>
          <a:ext cx="5097463" cy="3425825"/>
        </p:xfrm>
        <a:graphic>
          <a:graphicData uri="http://schemas.openxmlformats.org/presentationml/2006/ole">
            <p:oleObj spid="_x0000_s3077" name="Mathcad" r:id="rId7" imgW="3571920" imgH="2400480" progId="Mathcad">
              <p:embed/>
            </p:oleObj>
          </a:graphicData>
        </a:graphic>
      </p:graphicFrame>
      <p:sp>
        <p:nvSpPr>
          <p:cNvPr id="3081" name="Text Box 14"/>
          <p:cNvSpPr txBox="1">
            <a:spLocks noChangeArrowheads="1"/>
          </p:cNvSpPr>
          <p:nvPr/>
        </p:nvSpPr>
        <p:spPr bwMode="auto">
          <a:xfrm>
            <a:off x="7377113" y="6188075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(s)</a:t>
            </a:r>
          </a:p>
        </p:txBody>
      </p:sp>
      <p:sp>
        <p:nvSpPr>
          <p:cNvPr id="3082" name="Text Box 15"/>
          <p:cNvSpPr txBox="1">
            <a:spLocks noChangeArrowheads="1"/>
          </p:cNvSpPr>
          <p:nvPr/>
        </p:nvSpPr>
        <p:spPr bwMode="auto">
          <a:xfrm>
            <a:off x="9105900" y="483235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(A)</a:t>
            </a:r>
          </a:p>
        </p:txBody>
      </p:sp>
      <p:sp>
        <p:nvSpPr>
          <p:cNvPr id="3083" name="Text Box 16"/>
          <p:cNvSpPr txBox="1">
            <a:spLocks noChangeArrowheads="1"/>
          </p:cNvSpPr>
          <p:nvPr/>
        </p:nvSpPr>
        <p:spPr bwMode="auto">
          <a:xfrm>
            <a:off x="5019675" y="4540250"/>
            <a:ext cx="52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13"/>
          <p:cNvGraphicFramePr>
            <a:graphicFrameLocks noChangeAspect="1"/>
          </p:cNvGraphicFramePr>
          <p:nvPr/>
        </p:nvGraphicFramePr>
        <p:xfrm>
          <a:off x="4424363" y="2284413"/>
          <a:ext cx="5481637" cy="3713162"/>
        </p:xfrm>
        <a:graphic>
          <a:graphicData uri="http://schemas.openxmlformats.org/presentationml/2006/ole">
            <p:oleObj spid="_x0000_s4098" name="Mathcad" r:id="rId4" imgW="3543480" imgH="2400480" progId="Mathcad">
              <p:embed/>
            </p:oleObj>
          </a:graphicData>
        </a:graphic>
      </p:graphicFrame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Energy Oscillations</a:t>
            </a:r>
          </a:p>
        </p:txBody>
      </p:sp>
      <p:sp>
        <p:nvSpPr>
          <p:cNvPr id="410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Can now check that total energy is </a:t>
            </a:r>
            <a:r>
              <a:rPr lang="en-GB" dirty="0" smtClean="0"/>
              <a:t>______________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Look at energy stored in E field in </a:t>
            </a:r>
            <a:r>
              <a:rPr lang="en-GB" dirty="0" smtClean="0"/>
              <a:t>_____________</a:t>
            </a:r>
            <a:r>
              <a:rPr lang="en-GB" sz="2000" dirty="0" smtClean="0"/>
              <a:t>...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...and at energy stored in B field in </a:t>
            </a:r>
            <a:r>
              <a:rPr lang="en-GB" dirty="0" smtClean="0"/>
              <a:t>_____________</a:t>
            </a:r>
            <a:r>
              <a:rPr lang="en-GB" sz="2000" dirty="0" smtClean="0"/>
              <a:t>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Substituting for </a:t>
            </a:r>
            <a:r>
              <a:rPr lang="en-GB" sz="2000" dirty="0" smtClean="0">
                <a:latin typeface="Symbol" pitchFamily="18" charset="2"/>
              </a:rPr>
              <a:t>w</a:t>
            </a:r>
            <a:r>
              <a:rPr lang="en-GB" sz="2000" dirty="0" smtClean="0"/>
              <a:t> gives:</a:t>
            </a:r>
          </a:p>
        </p:txBody>
      </p:sp>
      <p:sp>
        <p:nvSpPr>
          <p:cNvPr id="410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33525"/>
            <a:ext cx="4560570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Plotting these quantities and their sum, U, for the values of C, L and Q used previously gives: 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Notice total energy looks constant as expected: exercise, prove this!</a:t>
            </a:r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966788" y="2844800"/>
          <a:ext cx="2819400" cy="647700"/>
        </p:xfrm>
        <a:graphic>
          <a:graphicData uri="http://schemas.openxmlformats.org/presentationml/2006/ole">
            <p:oleObj spid="_x0000_s4099" name="Equation" r:id="rId5" imgW="2819160" imgH="647640" progId="Equation.DSMT4">
              <p:embed/>
            </p:oleObj>
          </a:graphicData>
        </a:graphic>
      </p:graphicFrame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915988" y="4140200"/>
          <a:ext cx="3302000" cy="647700"/>
        </p:xfrm>
        <a:graphic>
          <a:graphicData uri="http://schemas.openxmlformats.org/presentationml/2006/ole">
            <p:oleObj spid="_x0000_s4100" name="Equation" r:id="rId6" imgW="3301920" imgH="647640" progId="Equation.DSMT4">
              <p:embed/>
            </p:oleObj>
          </a:graphicData>
        </a:graphic>
      </p:graphicFrame>
      <p:graphicFrame>
        <p:nvGraphicFramePr>
          <p:cNvPr id="4101" name="Object 8"/>
          <p:cNvGraphicFramePr>
            <a:graphicFrameLocks noChangeAspect="1"/>
          </p:cNvGraphicFramePr>
          <p:nvPr/>
        </p:nvGraphicFramePr>
        <p:xfrm>
          <a:off x="911225" y="5138738"/>
          <a:ext cx="2870200" cy="647700"/>
        </p:xfrm>
        <a:graphic>
          <a:graphicData uri="http://schemas.openxmlformats.org/presentationml/2006/ole">
            <p:oleObj spid="_x0000_s4101" name="Equation" r:id="rId7" imgW="2869920" imgH="647640" progId="Equation.DSMT4">
              <p:embed/>
            </p:oleObj>
          </a:graphicData>
        </a:graphic>
      </p:graphicFrame>
      <p:sp>
        <p:nvSpPr>
          <p:cNvPr id="4105" name="Text Box 10"/>
          <p:cNvSpPr txBox="1">
            <a:spLocks noChangeArrowheads="1"/>
          </p:cNvSpPr>
          <p:nvPr/>
        </p:nvSpPr>
        <p:spPr bwMode="auto">
          <a:xfrm>
            <a:off x="7334250" y="5573713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(s)</a:t>
            </a:r>
          </a:p>
        </p:txBody>
      </p:sp>
      <p:sp>
        <p:nvSpPr>
          <p:cNvPr id="4106" name="Text Box 11"/>
          <p:cNvSpPr txBox="1">
            <a:spLocks noChangeArrowheads="1"/>
          </p:cNvSpPr>
          <p:nvPr/>
        </p:nvSpPr>
        <p:spPr bwMode="auto">
          <a:xfrm>
            <a:off x="9269413" y="4135438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(A)</a:t>
            </a:r>
          </a:p>
        </p:txBody>
      </p:sp>
      <p:sp>
        <p:nvSpPr>
          <p:cNvPr id="4107" name="Text Box 12"/>
          <p:cNvSpPr txBox="1">
            <a:spLocks noChangeArrowheads="1"/>
          </p:cNvSpPr>
          <p:nvPr/>
        </p:nvSpPr>
        <p:spPr bwMode="auto">
          <a:xfrm>
            <a:off x="4959350" y="3713163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(J)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RLC Circuit</a:t>
            </a:r>
          </a:p>
        </p:txBody>
      </p:sp>
      <p:sp>
        <p:nvSpPr>
          <p:cNvPr id="512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Now include </a:t>
            </a:r>
            <a:r>
              <a:rPr lang="en-GB" dirty="0" smtClean="0"/>
              <a:t>________</a:t>
            </a:r>
            <a:r>
              <a:rPr lang="en-GB" sz="2000" dirty="0" smtClean="0"/>
              <a:t> in the circuit: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The total electromagnetic energy, </a:t>
            </a:r>
            <a:br>
              <a:rPr lang="en-GB" sz="2000" dirty="0" smtClean="0"/>
            </a:br>
            <a:r>
              <a:rPr lang="en-GB" sz="2000" dirty="0" smtClean="0"/>
              <a:t>U = U</a:t>
            </a:r>
            <a:r>
              <a:rPr lang="en-GB" sz="2000" baseline="-25000" dirty="0" smtClean="0"/>
              <a:t>E</a:t>
            </a:r>
            <a:r>
              <a:rPr lang="en-GB" sz="2000" dirty="0" smtClean="0"/>
              <a:t> + U</a:t>
            </a:r>
            <a:r>
              <a:rPr lang="en-GB" sz="2000" baseline="-25000" dirty="0" smtClean="0"/>
              <a:t>B</a:t>
            </a:r>
            <a:r>
              <a:rPr lang="en-GB" sz="2000" dirty="0" smtClean="0"/>
              <a:t>, is now no longer constant as it is converted to </a:t>
            </a:r>
            <a:r>
              <a:rPr lang="en-GB" dirty="0" smtClean="0"/>
              <a:t>______</a:t>
            </a:r>
            <a:r>
              <a:rPr lang="en-GB" sz="2000" dirty="0" smtClean="0"/>
              <a:t> in the resistor at a rate given by i</a:t>
            </a:r>
            <a:r>
              <a:rPr lang="en-GB" sz="2000" baseline="30000" dirty="0" smtClean="0"/>
              <a:t>2</a:t>
            </a:r>
            <a:r>
              <a:rPr lang="en-GB" sz="2000" dirty="0" smtClean="0"/>
              <a:t>R.</a:t>
            </a:r>
          </a:p>
        </p:txBody>
      </p:sp>
      <p:sp>
        <p:nvSpPr>
          <p:cNvPr id="512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That is: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Substituting for the current as before: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The solution to this equation is: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The </a:t>
            </a:r>
            <a:r>
              <a:rPr lang="en-GB" dirty="0" smtClean="0"/>
              <a:t>____________</a:t>
            </a:r>
            <a:r>
              <a:rPr lang="en-GB" sz="2000" dirty="0" smtClean="0"/>
              <a:t> of the charge oscillations decreases with time (i.e. they are damped) according to</a:t>
            </a:r>
          </a:p>
        </p:txBody>
      </p:sp>
      <p:grpSp>
        <p:nvGrpSpPr>
          <p:cNvPr id="5129" name="Group 42"/>
          <p:cNvGrpSpPr>
            <a:grpSpLocks/>
          </p:cNvGrpSpPr>
          <p:nvPr/>
        </p:nvGrpSpPr>
        <p:grpSpPr bwMode="auto">
          <a:xfrm>
            <a:off x="987425" y="1987550"/>
            <a:ext cx="3314700" cy="2719388"/>
            <a:chOff x="622" y="1252"/>
            <a:chExt cx="2088" cy="1713"/>
          </a:xfrm>
        </p:grpSpPr>
        <p:sp>
          <p:nvSpPr>
            <p:cNvPr id="5130" name="Text Box 8"/>
            <p:cNvSpPr txBox="1">
              <a:spLocks noChangeArrowheads="1"/>
            </p:cNvSpPr>
            <p:nvPr/>
          </p:nvSpPr>
          <p:spPr bwMode="auto">
            <a:xfrm>
              <a:off x="622" y="2045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C</a:t>
              </a:r>
            </a:p>
          </p:txBody>
        </p:sp>
        <p:sp>
          <p:nvSpPr>
            <p:cNvPr id="5131" name="Text Box 9"/>
            <p:cNvSpPr txBox="1">
              <a:spLocks noChangeArrowheads="1"/>
            </p:cNvSpPr>
            <p:nvPr/>
          </p:nvSpPr>
          <p:spPr bwMode="auto">
            <a:xfrm>
              <a:off x="2496" y="2114"/>
              <a:ext cx="2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L</a:t>
              </a:r>
            </a:p>
          </p:txBody>
        </p:sp>
        <p:sp>
          <p:nvSpPr>
            <p:cNvPr id="5132" name="Text Box 10"/>
            <p:cNvSpPr txBox="1">
              <a:spLocks noChangeArrowheads="1"/>
            </p:cNvSpPr>
            <p:nvPr/>
          </p:nvSpPr>
          <p:spPr bwMode="auto">
            <a:xfrm>
              <a:off x="1509" y="160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sp>
          <p:nvSpPr>
            <p:cNvPr id="5133" name="AutoShape 11"/>
            <p:cNvSpPr>
              <a:spLocks noChangeAspect="1" noChangeArrowheads="1" noTextEdit="1"/>
            </p:cNvSpPr>
            <p:nvPr/>
          </p:nvSpPr>
          <p:spPr bwMode="auto">
            <a:xfrm>
              <a:off x="803" y="1252"/>
              <a:ext cx="1648" cy="1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Line 13"/>
            <p:cNvSpPr>
              <a:spLocks noChangeShapeType="1"/>
            </p:cNvSpPr>
            <p:nvPr/>
          </p:nvSpPr>
          <p:spPr bwMode="auto">
            <a:xfrm flipV="1">
              <a:off x="954" y="2227"/>
              <a:ext cx="1" cy="707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Line 14"/>
            <p:cNvSpPr>
              <a:spLocks noChangeShapeType="1"/>
            </p:cNvSpPr>
            <p:nvPr/>
          </p:nvSpPr>
          <p:spPr bwMode="auto">
            <a:xfrm>
              <a:off x="833" y="2136"/>
              <a:ext cx="242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Line 15"/>
            <p:cNvSpPr>
              <a:spLocks noChangeShapeType="1"/>
            </p:cNvSpPr>
            <p:nvPr/>
          </p:nvSpPr>
          <p:spPr bwMode="auto">
            <a:xfrm>
              <a:off x="833" y="2227"/>
              <a:ext cx="242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Line 16"/>
            <p:cNvSpPr>
              <a:spLocks noChangeShapeType="1"/>
            </p:cNvSpPr>
            <p:nvPr/>
          </p:nvSpPr>
          <p:spPr bwMode="auto">
            <a:xfrm flipV="1">
              <a:off x="954" y="1428"/>
              <a:ext cx="1" cy="708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Rectangle 17"/>
            <p:cNvSpPr>
              <a:spLocks noChangeArrowheads="1"/>
            </p:cNvSpPr>
            <p:nvPr/>
          </p:nvSpPr>
          <p:spPr bwMode="auto">
            <a:xfrm>
              <a:off x="826" y="1420"/>
              <a:ext cx="257" cy="1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18"/>
            <p:cNvSpPr>
              <a:spLocks noChangeShapeType="1"/>
            </p:cNvSpPr>
            <p:nvPr/>
          </p:nvSpPr>
          <p:spPr bwMode="auto">
            <a:xfrm>
              <a:off x="2276" y="1511"/>
              <a:ext cx="1" cy="346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Line 19"/>
            <p:cNvSpPr>
              <a:spLocks noChangeShapeType="1"/>
            </p:cNvSpPr>
            <p:nvPr/>
          </p:nvSpPr>
          <p:spPr bwMode="auto">
            <a:xfrm>
              <a:off x="2276" y="2554"/>
              <a:ext cx="1" cy="339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Freeform 20"/>
            <p:cNvSpPr>
              <a:spLocks/>
            </p:cNvSpPr>
            <p:nvPr/>
          </p:nvSpPr>
          <p:spPr bwMode="auto">
            <a:xfrm>
              <a:off x="2281" y="1843"/>
              <a:ext cx="145" cy="190"/>
            </a:xfrm>
            <a:custGeom>
              <a:avLst/>
              <a:gdLst>
                <a:gd name="T0" fmla="*/ 2 w 288"/>
                <a:gd name="T1" fmla="*/ 89 h 381"/>
                <a:gd name="T2" fmla="*/ 4 w 288"/>
                <a:gd name="T3" fmla="*/ 90 h 381"/>
                <a:gd name="T4" fmla="*/ 6 w 288"/>
                <a:gd name="T5" fmla="*/ 91 h 381"/>
                <a:gd name="T6" fmla="*/ 8 w 288"/>
                <a:gd name="T7" fmla="*/ 92 h 381"/>
                <a:gd name="T8" fmla="*/ 10 w 288"/>
                <a:gd name="T9" fmla="*/ 92 h 381"/>
                <a:gd name="T10" fmla="*/ 12 w 288"/>
                <a:gd name="T11" fmla="*/ 93 h 381"/>
                <a:gd name="T12" fmla="*/ 14 w 288"/>
                <a:gd name="T13" fmla="*/ 93 h 381"/>
                <a:gd name="T14" fmla="*/ 16 w 288"/>
                <a:gd name="T15" fmla="*/ 94 h 381"/>
                <a:gd name="T16" fmla="*/ 18 w 288"/>
                <a:gd name="T17" fmla="*/ 94 h 381"/>
                <a:gd name="T18" fmla="*/ 20 w 288"/>
                <a:gd name="T19" fmla="*/ 95 h 381"/>
                <a:gd name="T20" fmla="*/ 22 w 288"/>
                <a:gd name="T21" fmla="*/ 95 h 381"/>
                <a:gd name="T22" fmla="*/ 24 w 288"/>
                <a:gd name="T23" fmla="*/ 95 h 381"/>
                <a:gd name="T24" fmla="*/ 26 w 288"/>
                <a:gd name="T25" fmla="*/ 95 h 381"/>
                <a:gd name="T26" fmla="*/ 29 w 288"/>
                <a:gd name="T27" fmla="*/ 95 h 381"/>
                <a:gd name="T28" fmla="*/ 33 w 288"/>
                <a:gd name="T29" fmla="*/ 94 h 381"/>
                <a:gd name="T30" fmla="*/ 37 w 288"/>
                <a:gd name="T31" fmla="*/ 93 h 381"/>
                <a:gd name="T32" fmla="*/ 42 w 288"/>
                <a:gd name="T33" fmla="*/ 92 h 381"/>
                <a:gd name="T34" fmla="*/ 45 w 288"/>
                <a:gd name="T35" fmla="*/ 90 h 381"/>
                <a:gd name="T36" fmla="*/ 49 w 288"/>
                <a:gd name="T37" fmla="*/ 88 h 381"/>
                <a:gd name="T38" fmla="*/ 53 w 288"/>
                <a:gd name="T39" fmla="*/ 85 h 381"/>
                <a:gd name="T40" fmla="*/ 57 w 288"/>
                <a:gd name="T41" fmla="*/ 82 h 381"/>
                <a:gd name="T42" fmla="*/ 61 w 288"/>
                <a:gd name="T43" fmla="*/ 78 h 381"/>
                <a:gd name="T44" fmla="*/ 65 w 288"/>
                <a:gd name="T45" fmla="*/ 73 h 381"/>
                <a:gd name="T46" fmla="*/ 68 w 288"/>
                <a:gd name="T47" fmla="*/ 66 h 381"/>
                <a:gd name="T48" fmla="*/ 73 w 288"/>
                <a:gd name="T49" fmla="*/ 47 h 381"/>
                <a:gd name="T50" fmla="*/ 70 w 288"/>
                <a:gd name="T51" fmla="*/ 31 h 381"/>
                <a:gd name="T52" fmla="*/ 66 w 288"/>
                <a:gd name="T53" fmla="*/ 23 h 381"/>
                <a:gd name="T54" fmla="*/ 62 w 288"/>
                <a:gd name="T55" fmla="*/ 17 h 381"/>
                <a:gd name="T56" fmla="*/ 58 w 288"/>
                <a:gd name="T57" fmla="*/ 13 h 381"/>
                <a:gd name="T58" fmla="*/ 54 w 288"/>
                <a:gd name="T59" fmla="*/ 10 h 381"/>
                <a:gd name="T60" fmla="*/ 50 w 288"/>
                <a:gd name="T61" fmla="*/ 7 h 381"/>
                <a:gd name="T62" fmla="*/ 46 w 288"/>
                <a:gd name="T63" fmla="*/ 5 h 381"/>
                <a:gd name="T64" fmla="*/ 42 w 288"/>
                <a:gd name="T65" fmla="*/ 3 h 381"/>
                <a:gd name="T66" fmla="*/ 39 w 288"/>
                <a:gd name="T67" fmla="*/ 2 h 381"/>
                <a:gd name="T68" fmla="*/ 34 w 288"/>
                <a:gd name="T69" fmla="*/ 1 h 381"/>
                <a:gd name="T70" fmla="*/ 31 w 288"/>
                <a:gd name="T71" fmla="*/ 0 h 381"/>
                <a:gd name="T72" fmla="*/ 27 w 288"/>
                <a:gd name="T73" fmla="*/ 0 h 381"/>
                <a:gd name="T74" fmla="*/ 24 w 288"/>
                <a:gd name="T75" fmla="*/ 0 h 381"/>
                <a:gd name="T76" fmla="*/ 23 w 288"/>
                <a:gd name="T77" fmla="*/ 0 h 381"/>
                <a:gd name="T78" fmla="*/ 21 w 288"/>
                <a:gd name="T79" fmla="*/ 0 h 381"/>
                <a:gd name="T80" fmla="*/ 19 w 288"/>
                <a:gd name="T81" fmla="*/ 1 h 381"/>
                <a:gd name="T82" fmla="*/ 16 w 288"/>
                <a:gd name="T83" fmla="*/ 1 h 381"/>
                <a:gd name="T84" fmla="*/ 14 w 288"/>
                <a:gd name="T85" fmla="*/ 1 h 381"/>
                <a:gd name="T86" fmla="*/ 13 w 288"/>
                <a:gd name="T87" fmla="*/ 2 h 381"/>
                <a:gd name="T88" fmla="*/ 11 w 288"/>
                <a:gd name="T89" fmla="*/ 2 h 381"/>
                <a:gd name="T90" fmla="*/ 8 w 288"/>
                <a:gd name="T91" fmla="*/ 3 h 381"/>
                <a:gd name="T92" fmla="*/ 6 w 288"/>
                <a:gd name="T93" fmla="*/ 4 h 381"/>
                <a:gd name="T94" fmla="*/ 4 w 288"/>
                <a:gd name="T95" fmla="*/ 5 h 381"/>
                <a:gd name="T96" fmla="*/ 3 w 288"/>
                <a:gd name="T97" fmla="*/ 5 h 381"/>
                <a:gd name="T98" fmla="*/ 0 w 288"/>
                <a:gd name="T99" fmla="*/ 7 h 38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88"/>
                <a:gd name="T151" fmla="*/ 0 h 381"/>
                <a:gd name="T152" fmla="*/ 288 w 288"/>
                <a:gd name="T153" fmla="*/ 381 h 38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88" h="381">
                  <a:moveTo>
                    <a:pt x="1" y="354"/>
                  </a:moveTo>
                  <a:lnTo>
                    <a:pt x="4" y="355"/>
                  </a:lnTo>
                  <a:lnTo>
                    <a:pt x="6" y="357"/>
                  </a:lnTo>
                  <a:lnTo>
                    <a:pt x="7" y="357"/>
                  </a:lnTo>
                  <a:lnTo>
                    <a:pt x="10" y="358"/>
                  </a:lnTo>
                  <a:lnTo>
                    <a:pt x="12" y="360"/>
                  </a:lnTo>
                  <a:lnTo>
                    <a:pt x="13" y="360"/>
                  </a:lnTo>
                  <a:lnTo>
                    <a:pt x="15" y="361"/>
                  </a:lnTo>
                  <a:lnTo>
                    <a:pt x="18" y="363"/>
                  </a:lnTo>
                  <a:lnTo>
                    <a:pt x="20" y="363"/>
                  </a:lnTo>
                  <a:lnTo>
                    <a:pt x="21" y="365"/>
                  </a:lnTo>
                  <a:lnTo>
                    <a:pt x="24" y="365"/>
                  </a:lnTo>
                  <a:lnTo>
                    <a:pt x="26" y="366"/>
                  </a:lnTo>
                  <a:lnTo>
                    <a:pt x="27" y="368"/>
                  </a:lnTo>
                  <a:lnTo>
                    <a:pt x="29" y="368"/>
                  </a:lnTo>
                  <a:lnTo>
                    <a:pt x="32" y="369"/>
                  </a:lnTo>
                  <a:lnTo>
                    <a:pt x="33" y="369"/>
                  </a:lnTo>
                  <a:lnTo>
                    <a:pt x="35" y="369"/>
                  </a:lnTo>
                  <a:lnTo>
                    <a:pt x="38" y="371"/>
                  </a:lnTo>
                  <a:lnTo>
                    <a:pt x="40" y="371"/>
                  </a:lnTo>
                  <a:lnTo>
                    <a:pt x="41" y="372"/>
                  </a:lnTo>
                  <a:lnTo>
                    <a:pt x="43" y="372"/>
                  </a:lnTo>
                  <a:lnTo>
                    <a:pt x="46" y="374"/>
                  </a:lnTo>
                  <a:lnTo>
                    <a:pt x="47" y="374"/>
                  </a:lnTo>
                  <a:lnTo>
                    <a:pt x="49" y="374"/>
                  </a:lnTo>
                  <a:lnTo>
                    <a:pt x="52" y="375"/>
                  </a:lnTo>
                  <a:lnTo>
                    <a:pt x="53" y="375"/>
                  </a:lnTo>
                  <a:lnTo>
                    <a:pt x="55" y="375"/>
                  </a:lnTo>
                  <a:lnTo>
                    <a:pt x="56" y="377"/>
                  </a:lnTo>
                  <a:lnTo>
                    <a:pt x="59" y="377"/>
                  </a:lnTo>
                  <a:lnTo>
                    <a:pt x="61" y="377"/>
                  </a:lnTo>
                  <a:lnTo>
                    <a:pt x="63" y="377"/>
                  </a:lnTo>
                  <a:lnTo>
                    <a:pt x="66" y="378"/>
                  </a:lnTo>
                  <a:lnTo>
                    <a:pt x="67" y="378"/>
                  </a:lnTo>
                  <a:lnTo>
                    <a:pt x="69" y="378"/>
                  </a:lnTo>
                  <a:lnTo>
                    <a:pt x="70" y="378"/>
                  </a:lnTo>
                  <a:lnTo>
                    <a:pt x="73" y="378"/>
                  </a:lnTo>
                  <a:lnTo>
                    <a:pt x="75" y="380"/>
                  </a:lnTo>
                  <a:lnTo>
                    <a:pt x="76" y="380"/>
                  </a:lnTo>
                  <a:lnTo>
                    <a:pt x="79" y="380"/>
                  </a:lnTo>
                  <a:lnTo>
                    <a:pt x="81" y="380"/>
                  </a:lnTo>
                  <a:lnTo>
                    <a:pt x="83" y="380"/>
                  </a:lnTo>
                  <a:lnTo>
                    <a:pt x="84" y="380"/>
                  </a:lnTo>
                  <a:lnTo>
                    <a:pt x="87" y="380"/>
                  </a:lnTo>
                  <a:lnTo>
                    <a:pt x="89" y="380"/>
                  </a:lnTo>
                  <a:lnTo>
                    <a:pt x="90" y="380"/>
                  </a:lnTo>
                  <a:lnTo>
                    <a:pt x="93" y="380"/>
                  </a:lnTo>
                  <a:lnTo>
                    <a:pt x="95" y="380"/>
                  </a:lnTo>
                  <a:lnTo>
                    <a:pt x="96" y="380"/>
                  </a:lnTo>
                  <a:lnTo>
                    <a:pt x="98" y="381"/>
                  </a:lnTo>
                  <a:lnTo>
                    <a:pt x="101" y="380"/>
                  </a:lnTo>
                  <a:lnTo>
                    <a:pt x="106" y="380"/>
                  </a:lnTo>
                  <a:lnTo>
                    <a:pt x="109" y="380"/>
                  </a:lnTo>
                  <a:lnTo>
                    <a:pt x="113" y="380"/>
                  </a:lnTo>
                  <a:lnTo>
                    <a:pt x="116" y="380"/>
                  </a:lnTo>
                  <a:lnTo>
                    <a:pt x="121" y="380"/>
                  </a:lnTo>
                  <a:lnTo>
                    <a:pt x="124" y="378"/>
                  </a:lnTo>
                  <a:lnTo>
                    <a:pt x="129" y="378"/>
                  </a:lnTo>
                  <a:lnTo>
                    <a:pt x="132" y="377"/>
                  </a:lnTo>
                  <a:lnTo>
                    <a:pt x="136" y="377"/>
                  </a:lnTo>
                  <a:lnTo>
                    <a:pt x="139" y="375"/>
                  </a:lnTo>
                  <a:lnTo>
                    <a:pt x="144" y="375"/>
                  </a:lnTo>
                  <a:lnTo>
                    <a:pt x="147" y="374"/>
                  </a:lnTo>
                  <a:lnTo>
                    <a:pt x="152" y="372"/>
                  </a:lnTo>
                  <a:lnTo>
                    <a:pt x="155" y="372"/>
                  </a:lnTo>
                  <a:lnTo>
                    <a:pt x="159" y="371"/>
                  </a:lnTo>
                  <a:lnTo>
                    <a:pt x="164" y="369"/>
                  </a:lnTo>
                  <a:lnTo>
                    <a:pt x="167" y="368"/>
                  </a:lnTo>
                  <a:lnTo>
                    <a:pt x="172" y="366"/>
                  </a:lnTo>
                  <a:lnTo>
                    <a:pt x="175" y="365"/>
                  </a:lnTo>
                  <a:lnTo>
                    <a:pt x="179" y="363"/>
                  </a:lnTo>
                  <a:lnTo>
                    <a:pt x="182" y="360"/>
                  </a:lnTo>
                  <a:lnTo>
                    <a:pt x="187" y="358"/>
                  </a:lnTo>
                  <a:lnTo>
                    <a:pt x="190" y="357"/>
                  </a:lnTo>
                  <a:lnTo>
                    <a:pt x="195" y="354"/>
                  </a:lnTo>
                  <a:lnTo>
                    <a:pt x="198" y="352"/>
                  </a:lnTo>
                  <a:lnTo>
                    <a:pt x="202" y="349"/>
                  </a:lnTo>
                  <a:lnTo>
                    <a:pt x="205" y="346"/>
                  </a:lnTo>
                  <a:lnTo>
                    <a:pt x="210" y="343"/>
                  </a:lnTo>
                  <a:lnTo>
                    <a:pt x="213" y="341"/>
                  </a:lnTo>
                  <a:lnTo>
                    <a:pt x="218" y="338"/>
                  </a:lnTo>
                  <a:lnTo>
                    <a:pt x="221" y="334"/>
                  </a:lnTo>
                  <a:lnTo>
                    <a:pt x="225" y="331"/>
                  </a:lnTo>
                  <a:lnTo>
                    <a:pt x="230" y="328"/>
                  </a:lnTo>
                  <a:lnTo>
                    <a:pt x="233" y="323"/>
                  </a:lnTo>
                  <a:lnTo>
                    <a:pt x="238" y="320"/>
                  </a:lnTo>
                  <a:lnTo>
                    <a:pt x="241" y="315"/>
                  </a:lnTo>
                  <a:lnTo>
                    <a:pt x="245" y="311"/>
                  </a:lnTo>
                  <a:lnTo>
                    <a:pt x="248" y="306"/>
                  </a:lnTo>
                  <a:lnTo>
                    <a:pt x="253" y="300"/>
                  </a:lnTo>
                  <a:lnTo>
                    <a:pt x="256" y="294"/>
                  </a:lnTo>
                  <a:lnTo>
                    <a:pt x="261" y="288"/>
                  </a:lnTo>
                  <a:lnTo>
                    <a:pt x="264" y="282"/>
                  </a:lnTo>
                  <a:lnTo>
                    <a:pt x="268" y="274"/>
                  </a:lnTo>
                  <a:lnTo>
                    <a:pt x="271" y="266"/>
                  </a:lnTo>
                  <a:lnTo>
                    <a:pt x="276" y="255"/>
                  </a:lnTo>
                  <a:lnTo>
                    <a:pt x="279" y="245"/>
                  </a:lnTo>
                  <a:lnTo>
                    <a:pt x="284" y="228"/>
                  </a:lnTo>
                  <a:lnTo>
                    <a:pt x="287" y="191"/>
                  </a:lnTo>
                  <a:lnTo>
                    <a:pt x="288" y="191"/>
                  </a:lnTo>
                  <a:lnTo>
                    <a:pt x="284" y="154"/>
                  </a:lnTo>
                  <a:lnTo>
                    <a:pt x="279" y="137"/>
                  </a:lnTo>
                  <a:lnTo>
                    <a:pt x="276" y="126"/>
                  </a:lnTo>
                  <a:lnTo>
                    <a:pt x="271" y="116"/>
                  </a:lnTo>
                  <a:lnTo>
                    <a:pt x="268" y="108"/>
                  </a:lnTo>
                  <a:lnTo>
                    <a:pt x="264" y="100"/>
                  </a:lnTo>
                  <a:lnTo>
                    <a:pt x="261" y="94"/>
                  </a:lnTo>
                  <a:lnTo>
                    <a:pt x="256" y="88"/>
                  </a:lnTo>
                  <a:lnTo>
                    <a:pt x="253" y="82"/>
                  </a:lnTo>
                  <a:lnTo>
                    <a:pt x="248" y="76"/>
                  </a:lnTo>
                  <a:lnTo>
                    <a:pt x="245" y="71"/>
                  </a:lnTo>
                  <a:lnTo>
                    <a:pt x="241" y="66"/>
                  </a:lnTo>
                  <a:lnTo>
                    <a:pt x="238" y="62"/>
                  </a:lnTo>
                  <a:lnTo>
                    <a:pt x="233" y="59"/>
                  </a:lnTo>
                  <a:lnTo>
                    <a:pt x="230" y="54"/>
                  </a:lnTo>
                  <a:lnTo>
                    <a:pt x="225" y="51"/>
                  </a:lnTo>
                  <a:lnTo>
                    <a:pt x="221" y="48"/>
                  </a:lnTo>
                  <a:lnTo>
                    <a:pt x="218" y="43"/>
                  </a:lnTo>
                  <a:lnTo>
                    <a:pt x="213" y="40"/>
                  </a:lnTo>
                  <a:lnTo>
                    <a:pt x="210" y="39"/>
                  </a:lnTo>
                  <a:lnTo>
                    <a:pt x="205" y="36"/>
                  </a:lnTo>
                  <a:lnTo>
                    <a:pt x="202" y="33"/>
                  </a:lnTo>
                  <a:lnTo>
                    <a:pt x="198" y="30"/>
                  </a:lnTo>
                  <a:lnTo>
                    <a:pt x="195" y="28"/>
                  </a:lnTo>
                  <a:lnTo>
                    <a:pt x="190" y="25"/>
                  </a:lnTo>
                  <a:lnTo>
                    <a:pt x="187" y="23"/>
                  </a:lnTo>
                  <a:lnTo>
                    <a:pt x="182" y="22"/>
                  </a:lnTo>
                  <a:lnTo>
                    <a:pt x="179" y="19"/>
                  </a:lnTo>
                  <a:lnTo>
                    <a:pt x="175" y="17"/>
                  </a:lnTo>
                  <a:lnTo>
                    <a:pt x="172" y="16"/>
                  </a:lnTo>
                  <a:lnTo>
                    <a:pt x="167" y="14"/>
                  </a:lnTo>
                  <a:lnTo>
                    <a:pt x="164" y="13"/>
                  </a:lnTo>
                  <a:lnTo>
                    <a:pt x="159" y="11"/>
                  </a:lnTo>
                  <a:lnTo>
                    <a:pt x="155" y="10"/>
                  </a:lnTo>
                  <a:lnTo>
                    <a:pt x="152" y="10"/>
                  </a:lnTo>
                  <a:lnTo>
                    <a:pt x="147" y="8"/>
                  </a:lnTo>
                  <a:lnTo>
                    <a:pt x="144" y="7"/>
                  </a:lnTo>
                  <a:lnTo>
                    <a:pt x="139" y="7"/>
                  </a:lnTo>
                  <a:lnTo>
                    <a:pt x="136" y="5"/>
                  </a:lnTo>
                  <a:lnTo>
                    <a:pt x="132" y="5"/>
                  </a:lnTo>
                  <a:lnTo>
                    <a:pt x="129" y="4"/>
                  </a:lnTo>
                  <a:lnTo>
                    <a:pt x="124" y="4"/>
                  </a:lnTo>
                  <a:lnTo>
                    <a:pt x="121" y="2"/>
                  </a:lnTo>
                  <a:lnTo>
                    <a:pt x="116" y="2"/>
                  </a:lnTo>
                  <a:lnTo>
                    <a:pt x="113" y="2"/>
                  </a:lnTo>
                  <a:lnTo>
                    <a:pt x="109" y="2"/>
                  </a:lnTo>
                  <a:lnTo>
                    <a:pt x="106" y="2"/>
                  </a:lnTo>
                  <a:lnTo>
                    <a:pt x="101" y="2"/>
                  </a:lnTo>
                  <a:lnTo>
                    <a:pt x="98" y="0"/>
                  </a:lnTo>
                  <a:lnTo>
                    <a:pt x="96" y="2"/>
                  </a:lnTo>
                  <a:lnTo>
                    <a:pt x="95" y="2"/>
                  </a:lnTo>
                  <a:lnTo>
                    <a:pt x="93" y="2"/>
                  </a:lnTo>
                  <a:lnTo>
                    <a:pt x="90" y="2"/>
                  </a:lnTo>
                  <a:lnTo>
                    <a:pt x="89" y="2"/>
                  </a:lnTo>
                  <a:lnTo>
                    <a:pt x="87" y="2"/>
                  </a:lnTo>
                  <a:lnTo>
                    <a:pt x="84" y="2"/>
                  </a:lnTo>
                  <a:lnTo>
                    <a:pt x="83" y="2"/>
                  </a:lnTo>
                  <a:lnTo>
                    <a:pt x="81" y="2"/>
                  </a:lnTo>
                  <a:lnTo>
                    <a:pt x="78" y="2"/>
                  </a:lnTo>
                  <a:lnTo>
                    <a:pt x="76" y="2"/>
                  </a:lnTo>
                  <a:lnTo>
                    <a:pt x="75" y="2"/>
                  </a:lnTo>
                  <a:lnTo>
                    <a:pt x="73" y="4"/>
                  </a:lnTo>
                  <a:lnTo>
                    <a:pt x="70" y="4"/>
                  </a:lnTo>
                  <a:lnTo>
                    <a:pt x="69" y="4"/>
                  </a:lnTo>
                  <a:lnTo>
                    <a:pt x="67" y="4"/>
                  </a:lnTo>
                  <a:lnTo>
                    <a:pt x="64" y="5"/>
                  </a:lnTo>
                  <a:lnTo>
                    <a:pt x="63" y="5"/>
                  </a:lnTo>
                  <a:lnTo>
                    <a:pt x="61" y="5"/>
                  </a:lnTo>
                  <a:lnTo>
                    <a:pt x="58" y="5"/>
                  </a:lnTo>
                  <a:lnTo>
                    <a:pt x="56" y="7"/>
                  </a:lnTo>
                  <a:lnTo>
                    <a:pt x="55" y="7"/>
                  </a:lnTo>
                  <a:lnTo>
                    <a:pt x="52" y="7"/>
                  </a:lnTo>
                  <a:lnTo>
                    <a:pt x="50" y="8"/>
                  </a:lnTo>
                  <a:lnTo>
                    <a:pt x="49" y="8"/>
                  </a:lnTo>
                  <a:lnTo>
                    <a:pt x="47" y="8"/>
                  </a:lnTo>
                  <a:lnTo>
                    <a:pt x="44" y="10"/>
                  </a:lnTo>
                  <a:lnTo>
                    <a:pt x="43" y="10"/>
                  </a:lnTo>
                  <a:lnTo>
                    <a:pt x="41" y="10"/>
                  </a:lnTo>
                  <a:lnTo>
                    <a:pt x="38" y="11"/>
                  </a:lnTo>
                  <a:lnTo>
                    <a:pt x="36" y="11"/>
                  </a:lnTo>
                  <a:lnTo>
                    <a:pt x="35" y="13"/>
                  </a:lnTo>
                  <a:lnTo>
                    <a:pt x="32" y="13"/>
                  </a:lnTo>
                  <a:lnTo>
                    <a:pt x="30" y="14"/>
                  </a:lnTo>
                  <a:lnTo>
                    <a:pt x="29" y="14"/>
                  </a:lnTo>
                  <a:lnTo>
                    <a:pt x="26" y="16"/>
                  </a:lnTo>
                  <a:lnTo>
                    <a:pt x="24" y="16"/>
                  </a:lnTo>
                  <a:lnTo>
                    <a:pt x="23" y="17"/>
                  </a:lnTo>
                  <a:lnTo>
                    <a:pt x="21" y="17"/>
                  </a:lnTo>
                  <a:lnTo>
                    <a:pt x="18" y="19"/>
                  </a:lnTo>
                  <a:lnTo>
                    <a:pt x="16" y="20"/>
                  </a:lnTo>
                  <a:lnTo>
                    <a:pt x="15" y="20"/>
                  </a:lnTo>
                  <a:lnTo>
                    <a:pt x="12" y="22"/>
                  </a:lnTo>
                  <a:lnTo>
                    <a:pt x="10" y="23"/>
                  </a:lnTo>
                  <a:lnTo>
                    <a:pt x="9" y="23"/>
                  </a:lnTo>
                  <a:lnTo>
                    <a:pt x="6" y="25"/>
                  </a:lnTo>
                  <a:lnTo>
                    <a:pt x="4" y="27"/>
                  </a:lnTo>
                  <a:lnTo>
                    <a:pt x="3" y="28"/>
                  </a:lnTo>
                  <a:lnTo>
                    <a:pt x="0" y="28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21"/>
            <p:cNvSpPr>
              <a:spLocks/>
            </p:cNvSpPr>
            <p:nvPr/>
          </p:nvSpPr>
          <p:spPr bwMode="auto">
            <a:xfrm>
              <a:off x="2281" y="2018"/>
              <a:ext cx="145" cy="190"/>
            </a:xfrm>
            <a:custGeom>
              <a:avLst/>
              <a:gdLst>
                <a:gd name="T0" fmla="*/ 2 w 288"/>
                <a:gd name="T1" fmla="*/ 89 h 381"/>
                <a:gd name="T2" fmla="*/ 4 w 288"/>
                <a:gd name="T3" fmla="*/ 90 h 381"/>
                <a:gd name="T4" fmla="*/ 6 w 288"/>
                <a:gd name="T5" fmla="*/ 91 h 381"/>
                <a:gd name="T6" fmla="*/ 8 w 288"/>
                <a:gd name="T7" fmla="*/ 92 h 381"/>
                <a:gd name="T8" fmla="*/ 10 w 288"/>
                <a:gd name="T9" fmla="*/ 92 h 381"/>
                <a:gd name="T10" fmla="*/ 12 w 288"/>
                <a:gd name="T11" fmla="*/ 93 h 381"/>
                <a:gd name="T12" fmla="*/ 14 w 288"/>
                <a:gd name="T13" fmla="*/ 93 h 381"/>
                <a:gd name="T14" fmla="*/ 16 w 288"/>
                <a:gd name="T15" fmla="*/ 94 h 381"/>
                <a:gd name="T16" fmla="*/ 18 w 288"/>
                <a:gd name="T17" fmla="*/ 94 h 381"/>
                <a:gd name="T18" fmla="*/ 20 w 288"/>
                <a:gd name="T19" fmla="*/ 94 h 381"/>
                <a:gd name="T20" fmla="*/ 22 w 288"/>
                <a:gd name="T21" fmla="*/ 94 h 381"/>
                <a:gd name="T22" fmla="*/ 24 w 288"/>
                <a:gd name="T23" fmla="*/ 94 h 381"/>
                <a:gd name="T24" fmla="*/ 26 w 288"/>
                <a:gd name="T25" fmla="*/ 94 h 381"/>
                <a:gd name="T26" fmla="*/ 29 w 288"/>
                <a:gd name="T27" fmla="*/ 94 h 381"/>
                <a:gd name="T28" fmla="*/ 33 w 288"/>
                <a:gd name="T29" fmla="*/ 94 h 381"/>
                <a:gd name="T30" fmla="*/ 37 w 288"/>
                <a:gd name="T31" fmla="*/ 93 h 381"/>
                <a:gd name="T32" fmla="*/ 42 w 288"/>
                <a:gd name="T33" fmla="*/ 92 h 381"/>
                <a:gd name="T34" fmla="*/ 45 w 288"/>
                <a:gd name="T35" fmla="*/ 90 h 381"/>
                <a:gd name="T36" fmla="*/ 49 w 288"/>
                <a:gd name="T37" fmla="*/ 88 h 381"/>
                <a:gd name="T38" fmla="*/ 53 w 288"/>
                <a:gd name="T39" fmla="*/ 85 h 381"/>
                <a:gd name="T40" fmla="*/ 57 w 288"/>
                <a:gd name="T41" fmla="*/ 82 h 381"/>
                <a:gd name="T42" fmla="*/ 61 w 288"/>
                <a:gd name="T43" fmla="*/ 78 h 381"/>
                <a:gd name="T44" fmla="*/ 65 w 288"/>
                <a:gd name="T45" fmla="*/ 73 h 381"/>
                <a:gd name="T46" fmla="*/ 68 w 288"/>
                <a:gd name="T47" fmla="*/ 66 h 381"/>
                <a:gd name="T48" fmla="*/ 73 w 288"/>
                <a:gd name="T49" fmla="*/ 47 h 381"/>
                <a:gd name="T50" fmla="*/ 70 w 288"/>
                <a:gd name="T51" fmla="*/ 31 h 381"/>
                <a:gd name="T52" fmla="*/ 66 w 288"/>
                <a:gd name="T53" fmla="*/ 23 h 381"/>
                <a:gd name="T54" fmla="*/ 62 w 288"/>
                <a:gd name="T55" fmla="*/ 17 h 381"/>
                <a:gd name="T56" fmla="*/ 58 w 288"/>
                <a:gd name="T57" fmla="*/ 13 h 381"/>
                <a:gd name="T58" fmla="*/ 54 w 288"/>
                <a:gd name="T59" fmla="*/ 10 h 381"/>
                <a:gd name="T60" fmla="*/ 50 w 288"/>
                <a:gd name="T61" fmla="*/ 7 h 381"/>
                <a:gd name="T62" fmla="*/ 46 w 288"/>
                <a:gd name="T63" fmla="*/ 5 h 381"/>
                <a:gd name="T64" fmla="*/ 42 w 288"/>
                <a:gd name="T65" fmla="*/ 3 h 381"/>
                <a:gd name="T66" fmla="*/ 39 w 288"/>
                <a:gd name="T67" fmla="*/ 2 h 381"/>
                <a:gd name="T68" fmla="*/ 34 w 288"/>
                <a:gd name="T69" fmla="*/ 1 h 381"/>
                <a:gd name="T70" fmla="*/ 31 w 288"/>
                <a:gd name="T71" fmla="*/ 0 h 381"/>
                <a:gd name="T72" fmla="*/ 27 w 288"/>
                <a:gd name="T73" fmla="*/ 0 h 381"/>
                <a:gd name="T74" fmla="*/ 24 w 288"/>
                <a:gd name="T75" fmla="*/ 0 h 381"/>
                <a:gd name="T76" fmla="*/ 23 w 288"/>
                <a:gd name="T77" fmla="*/ 0 h 381"/>
                <a:gd name="T78" fmla="*/ 21 w 288"/>
                <a:gd name="T79" fmla="*/ 0 h 381"/>
                <a:gd name="T80" fmla="*/ 19 w 288"/>
                <a:gd name="T81" fmla="*/ 0 h 381"/>
                <a:gd name="T82" fmla="*/ 16 w 288"/>
                <a:gd name="T83" fmla="*/ 1 h 381"/>
                <a:gd name="T84" fmla="*/ 14 w 288"/>
                <a:gd name="T85" fmla="*/ 1 h 381"/>
                <a:gd name="T86" fmla="*/ 13 w 288"/>
                <a:gd name="T87" fmla="*/ 1 h 381"/>
                <a:gd name="T88" fmla="*/ 11 w 288"/>
                <a:gd name="T89" fmla="*/ 2 h 381"/>
                <a:gd name="T90" fmla="*/ 8 w 288"/>
                <a:gd name="T91" fmla="*/ 3 h 381"/>
                <a:gd name="T92" fmla="*/ 6 w 288"/>
                <a:gd name="T93" fmla="*/ 3 h 381"/>
                <a:gd name="T94" fmla="*/ 4 w 288"/>
                <a:gd name="T95" fmla="*/ 5 h 381"/>
                <a:gd name="T96" fmla="*/ 3 w 288"/>
                <a:gd name="T97" fmla="*/ 5 h 381"/>
                <a:gd name="T98" fmla="*/ 0 w 288"/>
                <a:gd name="T99" fmla="*/ 6 h 38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88"/>
                <a:gd name="T151" fmla="*/ 0 h 381"/>
                <a:gd name="T152" fmla="*/ 288 w 288"/>
                <a:gd name="T153" fmla="*/ 381 h 38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88" h="381">
                  <a:moveTo>
                    <a:pt x="1" y="353"/>
                  </a:moveTo>
                  <a:lnTo>
                    <a:pt x="4" y="355"/>
                  </a:lnTo>
                  <a:lnTo>
                    <a:pt x="6" y="356"/>
                  </a:lnTo>
                  <a:lnTo>
                    <a:pt x="7" y="356"/>
                  </a:lnTo>
                  <a:lnTo>
                    <a:pt x="10" y="358"/>
                  </a:lnTo>
                  <a:lnTo>
                    <a:pt x="12" y="359"/>
                  </a:lnTo>
                  <a:lnTo>
                    <a:pt x="13" y="359"/>
                  </a:lnTo>
                  <a:lnTo>
                    <a:pt x="15" y="361"/>
                  </a:lnTo>
                  <a:lnTo>
                    <a:pt x="18" y="362"/>
                  </a:lnTo>
                  <a:lnTo>
                    <a:pt x="20" y="362"/>
                  </a:lnTo>
                  <a:lnTo>
                    <a:pt x="21" y="364"/>
                  </a:lnTo>
                  <a:lnTo>
                    <a:pt x="24" y="364"/>
                  </a:lnTo>
                  <a:lnTo>
                    <a:pt x="26" y="365"/>
                  </a:lnTo>
                  <a:lnTo>
                    <a:pt x="27" y="367"/>
                  </a:lnTo>
                  <a:lnTo>
                    <a:pt x="29" y="367"/>
                  </a:lnTo>
                  <a:lnTo>
                    <a:pt x="32" y="368"/>
                  </a:lnTo>
                  <a:lnTo>
                    <a:pt x="33" y="368"/>
                  </a:lnTo>
                  <a:lnTo>
                    <a:pt x="35" y="368"/>
                  </a:lnTo>
                  <a:lnTo>
                    <a:pt x="38" y="370"/>
                  </a:lnTo>
                  <a:lnTo>
                    <a:pt x="40" y="370"/>
                  </a:lnTo>
                  <a:lnTo>
                    <a:pt x="41" y="372"/>
                  </a:lnTo>
                  <a:lnTo>
                    <a:pt x="43" y="372"/>
                  </a:lnTo>
                  <a:lnTo>
                    <a:pt x="46" y="373"/>
                  </a:lnTo>
                  <a:lnTo>
                    <a:pt x="47" y="373"/>
                  </a:lnTo>
                  <a:lnTo>
                    <a:pt x="49" y="373"/>
                  </a:lnTo>
                  <a:lnTo>
                    <a:pt x="52" y="375"/>
                  </a:lnTo>
                  <a:lnTo>
                    <a:pt x="53" y="375"/>
                  </a:lnTo>
                  <a:lnTo>
                    <a:pt x="55" y="375"/>
                  </a:lnTo>
                  <a:lnTo>
                    <a:pt x="56" y="376"/>
                  </a:lnTo>
                  <a:lnTo>
                    <a:pt x="59" y="376"/>
                  </a:lnTo>
                  <a:lnTo>
                    <a:pt x="61" y="376"/>
                  </a:lnTo>
                  <a:lnTo>
                    <a:pt x="63" y="376"/>
                  </a:lnTo>
                  <a:lnTo>
                    <a:pt x="66" y="378"/>
                  </a:lnTo>
                  <a:lnTo>
                    <a:pt x="67" y="378"/>
                  </a:lnTo>
                  <a:lnTo>
                    <a:pt x="69" y="378"/>
                  </a:lnTo>
                  <a:lnTo>
                    <a:pt x="70" y="378"/>
                  </a:lnTo>
                  <a:lnTo>
                    <a:pt x="73" y="378"/>
                  </a:lnTo>
                  <a:lnTo>
                    <a:pt x="75" y="379"/>
                  </a:lnTo>
                  <a:lnTo>
                    <a:pt x="76" y="379"/>
                  </a:lnTo>
                  <a:lnTo>
                    <a:pt x="79" y="379"/>
                  </a:lnTo>
                  <a:lnTo>
                    <a:pt x="81" y="379"/>
                  </a:lnTo>
                  <a:lnTo>
                    <a:pt x="83" y="379"/>
                  </a:lnTo>
                  <a:lnTo>
                    <a:pt x="84" y="379"/>
                  </a:lnTo>
                  <a:lnTo>
                    <a:pt x="87" y="379"/>
                  </a:lnTo>
                  <a:lnTo>
                    <a:pt x="89" y="379"/>
                  </a:lnTo>
                  <a:lnTo>
                    <a:pt x="90" y="379"/>
                  </a:lnTo>
                  <a:lnTo>
                    <a:pt x="93" y="379"/>
                  </a:lnTo>
                  <a:lnTo>
                    <a:pt x="95" y="379"/>
                  </a:lnTo>
                  <a:lnTo>
                    <a:pt x="96" y="379"/>
                  </a:lnTo>
                  <a:lnTo>
                    <a:pt x="98" y="381"/>
                  </a:lnTo>
                  <a:lnTo>
                    <a:pt x="101" y="379"/>
                  </a:lnTo>
                  <a:lnTo>
                    <a:pt x="106" y="379"/>
                  </a:lnTo>
                  <a:lnTo>
                    <a:pt x="109" y="379"/>
                  </a:lnTo>
                  <a:lnTo>
                    <a:pt x="113" y="379"/>
                  </a:lnTo>
                  <a:lnTo>
                    <a:pt x="116" y="379"/>
                  </a:lnTo>
                  <a:lnTo>
                    <a:pt x="121" y="379"/>
                  </a:lnTo>
                  <a:lnTo>
                    <a:pt x="124" y="378"/>
                  </a:lnTo>
                  <a:lnTo>
                    <a:pt x="129" y="378"/>
                  </a:lnTo>
                  <a:lnTo>
                    <a:pt x="132" y="376"/>
                  </a:lnTo>
                  <a:lnTo>
                    <a:pt x="136" y="376"/>
                  </a:lnTo>
                  <a:lnTo>
                    <a:pt x="139" y="375"/>
                  </a:lnTo>
                  <a:lnTo>
                    <a:pt x="144" y="375"/>
                  </a:lnTo>
                  <a:lnTo>
                    <a:pt x="147" y="373"/>
                  </a:lnTo>
                  <a:lnTo>
                    <a:pt x="152" y="372"/>
                  </a:lnTo>
                  <a:lnTo>
                    <a:pt x="155" y="372"/>
                  </a:lnTo>
                  <a:lnTo>
                    <a:pt x="159" y="370"/>
                  </a:lnTo>
                  <a:lnTo>
                    <a:pt x="164" y="368"/>
                  </a:lnTo>
                  <a:lnTo>
                    <a:pt x="167" y="367"/>
                  </a:lnTo>
                  <a:lnTo>
                    <a:pt x="172" y="365"/>
                  </a:lnTo>
                  <a:lnTo>
                    <a:pt x="175" y="364"/>
                  </a:lnTo>
                  <a:lnTo>
                    <a:pt x="179" y="362"/>
                  </a:lnTo>
                  <a:lnTo>
                    <a:pt x="182" y="359"/>
                  </a:lnTo>
                  <a:lnTo>
                    <a:pt x="187" y="358"/>
                  </a:lnTo>
                  <a:lnTo>
                    <a:pt x="190" y="356"/>
                  </a:lnTo>
                  <a:lnTo>
                    <a:pt x="195" y="353"/>
                  </a:lnTo>
                  <a:lnTo>
                    <a:pt x="198" y="352"/>
                  </a:lnTo>
                  <a:lnTo>
                    <a:pt x="202" y="348"/>
                  </a:lnTo>
                  <a:lnTo>
                    <a:pt x="205" y="345"/>
                  </a:lnTo>
                  <a:lnTo>
                    <a:pt x="210" y="342"/>
                  </a:lnTo>
                  <a:lnTo>
                    <a:pt x="213" y="341"/>
                  </a:lnTo>
                  <a:lnTo>
                    <a:pt x="218" y="338"/>
                  </a:lnTo>
                  <a:lnTo>
                    <a:pt x="221" y="333"/>
                  </a:lnTo>
                  <a:lnTo>
                    <a:pt x="225" y="330"/>
                  </a:lnTo>
                  <a:lnTo>
                    <a:pt x="230" y="327"/>
                  </a:lnTo>
                  <a:lnTo>
                    <a:pt x="233" y="322"/>
                  </a:lnTo>
                  <a:lnTo>
                    <a:pt x="238" y="319"/>
                  </a:lnTo>
                  <a:lnTo>
                    <a:pt x="241" y="315"/>
                  </a:lnTo>
                  <a:lnTo>
                    <a:pt x="245" y="310"/>
                  </a:lnTo>
                  <a:lnTo>
                    <a:pt x="248" y="305"/>
                  </a:lnTo>
                  <a:lnTo>
                    <a:pt x="253" y="299"/>
                  </a:lnTo>
                  <a:lnTo>
                    <a:pt x="256" y="293"/>
                  </a:lnTo>
                  <a:lnTo>
                    <a:pt x="261" y="287"/>
                  </a:lnTo>
                  <a:lnTo>
                    <a:pt x="264" y="281"/>
                  </a:lnTo>
                  <a:lnTo>
                    <a:pt x="268" y="273"/>
                  </a:lnTo>
                  <a:lnTo>
                    <a:pt x="271" y="265"/>
                  </a:lnTo>
                  <a:lnTo>
                    <a:pt x="276" y="255"/>
                  </a:lnTo>
                  <a:lnTo>
                    <a:pt x="279" y="244"/>
                  </a:lnTo>
                  <a:lnTo>
                    <a:pt x="284" y="227"/>
                  </a:lnTo>
                  <a:lnTo>
                    <a:pt x="287" y="190"/>
                  </a:lnTo>
                  <a:lnTo>
                    <a:pt x="288" y="190"/>
                  </a:lnTo>
                  <a:lnTo>
                    <a:pt x="284" y="153"/>
                  </a:lnTo>
                  <a:lnTo>
                    <a:pt x="279" y="136"/>
                  </a:lnTo>
                  <a:lnTo>
                    <a:pt x="276" y="126"/>
                  </a:lnTo>
                  <a:lnTo>
                    <a:pt x="271" y="115"/>
                  </a:lnTo>
                  <a:lnTo>
                    <a:pt x="268" y="107"/>
                  </a:lnTo>
                  <a:lnTo>
                    <a:pt x="264" y="100"/>
                  </a:lnTo>
                  <a:lnTo>
                    <a:pt x="261" y="93"/>
                  </a:lnTo>
                  <a:lnTo>
                    <a:pt x="256" y="87"/>
                  </a:lnTo>
                  <a:lnTo>
                    <a:pt x="253" y="81"/>
                  </a:lnTo>
                  <a:lnTo>
                    <a:pt x="248" y="75"/>
                  </a:lnTo>
                  <a:lnTo>
                    <a:pt x="245" y="70"/>
                  </a:lnTo>
                  <a:lnTo>
                    <a:pt x="241" y="66"/>
                  </a:lnTo>
                  <a:lnTo>
                    <a:pt x="238" y="61"/>
                  </a:lnTo>
                  <a:lnTo>
                    <a:pt x="233" y="58"/>
                  </a:lnTo>
                  <a:lnTo>
                    <a:pt x="230" y="53"/>
                  </a:lnTo>
                  <a:lnTo>
                    <a:pt x="225" y="50"/>
                  </a:lnTo>
                  <a:lnTo>
                    <a:pt x="221" y="47"/>
                  </a:lnTo>
                  <a:lnTo>
                    <a:pt x="218" y="43"/>
                  </a:lnTo>
                  <a:lnTo>
                    <a:pt x="213" y="40"/>
                  </a:lnTo>
                  <a:lnTo>
                    <a:pt x="210" y="38"/>
                  </a:lnTo>
                  <a:lnTo>
                    <a:pt x="205" y="35"/>
                  </a:lnTo>
                  <a:lnTo>
                    <a:pt x="202" y="32"/>
                  </a:lnTo>
                  <a:lnTo>
                    <a:pt x="198" y="29"/>
                  </a:lnTo>
                  <a:lnTo>
                    <a:pt x="195" y="27"/>
                  </a:lnTo>
                  <a:lnTo>
                    <a:pt x="190" y="24"/>
                  </a:lnTo>
                  <a:lnTo>
                    <a:pt x="187" y="23"/>
                  </a:lnTo>
                  <a:lnTo>
                    <a:pt x="182" y="21"/>
                  </a:lnTo>
                  <a:lnTo>
                    <a:pt x="179" y="18"/>
                  </a:lnTo>
                  <a:lnTo>
                    <a:pt x="175" y="17"/>
                  </a:lnTo>
                  <a:lnTo>
                    <a:pt x="172" y="15"/>
                  </a:lnTo>
                  <a:lnTo>
                    <a:pt x="167" y="14"/>
                  </a:lnTo>
                  <a:lnTo>
                    <a:pt x="164" y="12"/>
                  </a:lnTo>
                  <a:lnTo>
                    <a:pt x="159" y="10"/>
                  </a:lnTo>
                  <a:lnTo>
                    <a:pt x="155" y="9"/>
                  </a:lnTo>
                  <a:lnTo>
                    <a:pt x="152" y="9"/>
                  </a:lnTo>
                  <a:lnTo>
                    <a:pt x="147" y="7"/>
                  </a:lnTo>
                  <a:lnTo>
                    <a:pt x="144" y="6"/>
                  </a:lnTo>
                  <a:lnTo>
                    <a:pt x="139" y="6"/>
                  </a:lnTo>
                  <a:lnTo>
                    <a:pt x="136" y="4"/>
                  </a:lnTo>
                  <a:lnTo>
                    <a:pt x="132" y="4"/>
                  </a:lnTo>
                  <a:lnTo>
                    <a:pt x="129" y="3"/>
                  </a:lnTo>
                  <a:lnTo>
                    <a:pt x="124" y="3"/>
                  </a:lnTo>
                  <a:lnTo>
                    <a:pt x="121" y="1"/>
                  </a:lnTo>
                  <a:lnTo>
                    <a:pt x="116" y="1"/>
                  </a:lnTo>
                  <a:lnTo>
                    <a:pt x="113" y="1"/>
                  </a:lnTo>
                  <a:lnTo>
                    <a:pt x="109" y="1"/>
                  </a:lnTo>
                  <a:lnTo>
                    <a:pt x="106" y="1"/>
                  </a:lnTo>
                  <a:lnTo>
                    <a:pt x="101" y="1"/>
                  </a:lnTo>
                  <a:lnTo>
                    <a:pt x="98" y="0"/>
                  </a:lnTo>
                  <a:lnTo>
                    <a:pt x="96" y="1"/>
                  </a:lnTo>
                  <a:lnTo>
                    <a:pt x="95" y="1"/>
                  </a:lnTo>
                  <a:lnTo>
                    <a:pt x="93" y="1"/>
                  </a:lnTo>
                  <a:lnTo>
                    <a:pt x="90" y="1"/>
                  </a:lnTo>
                  <a:lnTo>
                    <a:pt x="89" y="1"/>
                  </a:lnTo>
                  <a:lnTo>
                    <a:pt x="87" y="1"/>
                  </a:lnTo>
                  <a:lnTo>
                    <a:pt x="84" y="1"/>
                  </a:lnTo>
                  <a:lnTo>
                    <a:pt x="83" y="1"/>
                  </a:lnTo>
                  <a:lnTo>
                    <a:pt x="81" y="1"/>
                  </a:lnTo>
                  <a:lnTo>
                    <a:pt x="78" y="1"/>
                  </a:lnTo>
                  <a:lnTo>
                    <a:pt x="76" y="1"/>
                  </a:lnTo>
                  <a:lnTo>
                    <a:pt x="75" y="1"/>
                  </a:lnTo>
                  <a:lnTo>
                    <a:pt x="73" y="3"/>
                  </a:lnTo>
                  <a:lnTo>
                    <a:pt x="70" y="3"/>
                  </a:lnTo>
                  <a:lnTo>
                    <a:pt x="69" y="3"/>
                  </a:lnTo>
                  <a:lnTo>
                    <a:pt x="67" y="3"/>
                  </a:lnTo>
                  <a:lnTo>
                    <a:pt x="64" y="4"/>
                  </a:lnTo>
                  <a:lnTo>
                    <a:pt x="63" y="4"/>
                  </a:lnTo>
                  <a:lnTo>
                    <a:pt x="61" y="4"/>
                  </a:lnTo>
                  <a:lnTo>
                    <a:pt x="58" y="4"/>
                  </a:lnTo>
                  <a:lnTo>
                    <a:pt x="56" y="6"/>
                  </a:lnTo>
                  <a:lnTo>
                    <a:pt x="55" y="6"/>
                  </a:lnTo>
                  <a:lnTo>
                    <a:pt x="52" y="6"/>
                  </a:lnTo>
                  <a:lnTo>
                    <a:pt x="50" y="7"/>
                  </a:lnTo>
                  <a:lnTo>
                    <a:pt x="49" y="7"/>
                  </a:lnTo>
                  <a:lnTo>
                    <a:pt x="47" y="7"/>
                  </a:lnTo>
                  <a:lnTo>
                    <a:pt x="44" y="9"/>
                  </a:lnTo>
                  <a:lnTo>
                    <a:pt x="43" y="9"/>
                  </a:lnTo>
                  <a:lnTo>
                    <a:pt x="41" y="9"/>
                  </a:lnTo>
                  <a:lnTo>
                    <a:pt x="38" y="10"/>
                  </a:lnTo>
                  <a:lnTo>
                    <a:pt x="36" y="10"/>
                  </a:lnTo>
                  <a:lnTo>
                    <a:pt x="35" y="12"/>
                  </a:lnTo>
                  <a:lnTo>
                    <a:pt x="32" y="12"/>
                  </a:lnTo>
                  <a:lnTo>
                    <a:pt x="30" y="14"/>
                  </a:lnTo>
                  <a:lnTo>
                    <a:pt x="29" y="14"/>
                  </a:lnTo>
                  <a:lnTo>
                    <a:pt x="26" y="15"/>
                  </a:lnTo>
                  <a:lnTo>
                    <a:pt x="24" y="15"/>
                  </a:lnTo>
                  <a:lnTo>
                    <a:pt x="23" y="17"/>
                  </a:lnTo>
                  <a:lnTo>
                    <a:pt x="21" y="17"/>
                  </a:lnTo>
                  <a:lnTo>
                    <a:pt x="18" y="18"/>
                  </a:lnTo>
                  <a:lnTo>
                    <a:pt x="16" y="20"/>
                  </a:lnTo>
                  <a:lnTo>
                    <a:pt x="15" y="20"/>
                  </a:lnTo>
                  <a:lnTo>
                    <a:pt x="12" y="21"/>
                  </a:lnTo>
                  <a:lnTo>
                    <a:pt x="10" y="23"/>
                  </a:lnTo>
                  <a:lnTo>
                    <a:pt x="9" y="23"/>
                  </a:lnTo>
                  <a:lnTo>
                    <a:pt x="6" y="24"/>
                  </a:lnTo>
                  <a:lnTo>
                    <a:pt x="4" y="26"/>
                  </a:lnTo>
                  <a:lnTo>
                    <a:pt x="3" y="27"/>
                  </a:lnTo>
                  <a:lnTo>
                    <a:pt x="0" y="27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22"/>
            <p:cNvSpPr>
              <a:spLocks/>
            </p:cNvSpPr>
            <p:nvPr/>
          </p:nvSpPr>
          <p:spPr bwMode="auto">
            <a:xfrm>
              <a:off x="2277" y="2195"/>
              <a:ext cx="144" cy="191"/>
            </a:xfrm>
            <a:custGeom>
              <a:avLst/>
              <a:gdLst>
                <a:gd name="T0" fmla="*/ 2 w 289"/>
                <a:gd name="T1" fmla="*/ 89 h 381"/>
                <a:gd name="T2" fmla="*/ 4 w 289"/>
                <a:gd name="T3" fmla="*/ 91 h 381"/>
                <a:gd name="T4" fmla="*/ 6 w 289"/>
                <a:gd name="T5" fmla="*/ 91 h 381"/>
                <a:gd name="T6" fmla="*/ 8 w 289"/>
                <a:gd name="T7" fmla="*/ 92 h 381"/>
                <a:gd name="T8" fmla="*/ 10 w 289"/>
                <a:gd name="T9" fmla="*/ 93 h 381"/>
                <a:gd name="T10" fmla="*/ 12 w 289"/>
                <a:gd name="T11" fmla="*/ 94 h 381"/>
                <a:gd name="T12" fmla="*/ 14 w 289"/>
                <a:gd name="T13" fmla="*/ 94 h 381"/>
                <a:gd name="T14" fmla="*/ 15 w 289"/>
                <a:gd name="T15" fmla="*/ 94 h 381"/>
                <a:gd name="T16" fmla="*/ 17 w 289"/>
                <a:gd name="T17" fmla="*/ 95 h 381"/>
                <a:gd name="T18" fmla="*/ 20 w 289"/>
                <a:gd name="T19" fmla="*/ 95 h 381"/>
                <a:gd name="T20" fmla="*/ 22 w 289"/>
                <a:gd name="T21" fmla="*/ 95 h 381"/>
                <a:gd name="T22" fmla="*/ 24 w 289"/>
                <a:gd name="T23" fmla="*/ 95 h 381"/>
                <a:gd name="T24" fmla="*/ 25 w 289"/>
                <a:gd name="T25" fmla="*/ 95 h 381"/>
                <a:gd name="T26" fmla="*/ 29 w 289"/>
                <a:gd name="T27" fmla="*/ 95 h 381"/>
                <a:gd name="T28" fmla="*/ 33 w 289"/>
                <a:gd name="T29" fmla="*/ 94 h 381"/>
                <a:gd name="T30" fmla="*/ 37 w 289"/>
                <a:gd name="T31" fmla="*/ 94 h 381"/>
                <a:gd name="T32" fmla="*/ 41 w 289"/>
                <a:gd name="T33" fmla="*/ 92 h 381"/>
                <a:gd name="T34" fmla="*/ 45 w 289"/>
                <a:gd name="T35" fmla="*/ 91 h 381"/>
                <a:gd name="T36" fmla="*/ 48 w 289"/>
                <a:gd name="T37" fmla="*/ 89 h 381"/>
                <a:gd name="T38" fmla="*/ 52 w 289"/>
                <a:gd name="T39" fmla="*/ 86 h 381"/>
                <a:gd name="T40" fmla="*/ 56 w 289"/>
                <a:gd name="T41" fmla="*/ 83 h 381"/>
                <a:gd name="T42" fmla="*/ 60 w 289"/>
                <a:gd name="T43" fmla="*/ 79 h 381"/>
                <a:gd name="T44" fmla="*/ 64 w 289"/>
                <a:gd name="T45" fmla="*/ 74 h 381"/>
                <a:gd name="T46" fmla="*/ 68 w 289"/>
                <a:gd name="T47" fmla="*/ 67 h 381"/>
                <a:gd name="T48" fmla="*/ 72 w 289"/>
                <a:gd name="T49" fmla="*/ 48 h 381"/>
                <a:gd name="T50" fmla="*/ 69 w 289"/>
                <a:gd name="T51" fmla="*/ 32 h 381"/>
                <a:gd name="T52" fmla="*/ 65 w 289"/>
                <a:gd name="T53" fmla="*/ 24 h 381"/>
                <a:gd name="T54" fmla="*/ 61 w 289"/>
                <a:gd name="T55" fmla="*/ 18 h 381"/>
                <a:gd name="T56" fmla="*/ 57 w 289"/>
                <a:gd name="T57" fmla="*/ 14 h 381"/>
                <a:gd name="T58" fmla="*/ 53 w 289"/>
                <a:gd name="T59" fmla="*/ 10 h 381"/>
                <a:gd name="T60" fmla="*/ 49 w 289"/>
                <a:gd name="T61" fmla="*/ 8 h 381"/>
                <a:gd name="T62" fmla="*/ 45 w 289"/>
                <a:gd name="T63" fmla="*/ 6 h 381"/>
                <a:gd name="T64" fmla="*/ 42 w 289"/>
                <a:gd name="T65" fmla="*/ 4 h 381"/>
                <a:gd name="T66" fmla="*/ 38 w 289"/>
                <a:gd name="T67" fmla="*/ 3 h 381"/>
                <a:gd name="T68" fmla="*/ 34 w 289"/>
                <a:gd name="T69" fmla="*/ 1 h 381"/>
                <a:gd name="T70" fmla="*/ 30 w 289"/>
                <a:gd name="T71" fmla="*/ 1 h 381"/>
                <a:gd name="T72" fmla="*/ 26 w 289"/>
                <a:gd name="T73" fmla="*/ 1 h 381"/>
                <a:gd name="T74" fmla="*/ 24 w 289"/>
                <a:gd name="T75" fmla="*/ 1 h 381"/>
                <a:gd name="T76" fmla="*/ 22 w 289"/>
                <a:gd name="T77" fmla="*/ 1 h 381"/>
                <a:gd name="T78" fmla="*/ 20 w 289"/>
                <a:gd name="T79" fmla="*/ 1 h 381"/>
                <a:gd name="T80" fmla="*/ 18 w 289"/>
                <a:gd name="T81" fmla="*/ 1 h 381"/>
                <a:gd name="T82" fmla="*/ 16 w 289"/>
                <a:gd name="T83" fmla="*/ 1 h 381"/>
                <a:gd name="T84" fmla="*/ 14 w 289"/>
                <a:gd name="T85" fmla="*/ 2 h 381"/>
                <a:gd name="T86" fmla="*/ 12 w 289"/>
                <a:gd name="T87" fmla="*/ 2 h 381"/>
                <a:gd name="T88" fmla="*/ 10 w 289"/>
                <a:gd name="T89" fmla="*/ 3 h 381"/>
                <a:gd name="T90" fmla="*/ 8 w 289"/>
                <a:gd name="T91" fmla="*/ 3 h 381"/>
                <a:gd name="T92" fmla="*/ 6 w 289"/>
                <a:gd name="T93" fmla="*/ 4 h 381"/>
                <a:gd name="T94" fmla="*/ 4 w 289"/>
                <a:gd name="T95" fmla="*/ 5 h 381"/>
                <a:gd name="T96" fmla="*/ 2 w 289"/>
                <a:gd name="T97" fmla="*/ 6 h 381"/>
                <a:gd name="T98" fmla="*/ 0 w 289"/>
                <a:gd name="T99" fmla="*/ 7 h 38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89"/>
                <a:gd name="T151" fmla="*/ 0 h 381"/>
                <a:gd name="T152" fmla="*/ 289 w 289"/>
                <a:gd name="T153" fmla="*/ 381 h 38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89" h="381">
                  <a:moveTo>
                    <a:pt x="2" y="353"/>
                  </a:moveTo>
                  <a:lnTo>
                    <a:pt x="5" y="354"/>
                  </a:lnTo>
                  <a:lnTo>
                    <a:pt x="6" y="356"/>
                  </a:lnTo>
                  <a:lnTo>
                    <a:pt x="8" y="356"/>
                  </a:lnTo>
                  <a:lnTo>
                    <a:pt x="11" y="358"/>
                  </a:lnTo>
                  <a:lnTo>
                    <a:pt x="13" y="359"/>
                  </a:lnTo>
                  <a:lnTo>
                    <a:pt x="14" y="359"/>
                  </a:lnTo>
                  <a:lnTo>
                    <a:pt x="16" y="361"/>
                  </a:lnTo>
                  <a:lnTo>
                    <a:pt x="19" y="362"/>
                  </a:lnTo>
                  <a:lnTo>
                    <a:pt x="20" y="362"/>
                  </a:lnTo>
                  <a:lnTo>
                    <a:pt x="22" y="364"/>
                  </a:lnTo>
                  <a:lnTo>
                    <a:pt x="25" y="364"/>
                  </a:lnTo>
                  <a:lnTo>
                    <a:pt x="26" y="365"/>
                  </a:lnTo>
                  <a:lnTo>
                    <a:pt x="28" y="367"/>
                  </a:lnTo>
                  <a:lnTo>
                    <a:pt x="30" y="367"/>
                  </a:lnTo>
                  <a:lnTo>
                    <a:pt x="33" y="368"/>
                  </a:lnTo>
                  <a:lnTo>
                    <a:pt x="34" y="368"/>
                  </a:lnTo>
                  <a:lnTo>
                    <a:pt x="36" y="368"/>
                  </a:lnTo>
                  <a:lnTo>
                    <a:pt x="39" y="370"/>
                  </a:lnTo>
                  <a:lnTo>
                    <a:pt x="40" y="370"/>
                  </a:lnTo>
                  <a:lnTo>
                    <a:pt x="42" y="371"/>
                  </a:lnTo>
                  <a:lnTo>
                    <a:pt x="43" y="371"/>
                  </a:lnTo>
                  <a:lnTo>
                    <a:pt x="46" y="373"/>
                  </a:lnTo>
                  <a:lnTo>
                    <a:pt x="48" y="373"/>
                  </a:lnTo>
                  <a:lnTo>
                    <a:pt x="50" y="373"/>
                  </a:lnTo>
                  <a:lnTo>
                    <a:pt x="53" y="374"/>
                  </a:lnTo>
                  <a:lnTo>
                    <a:pt x="54" y="374"/>
                  </a:lnTo>
                  <a:lnTo>
                    <a:pt x="56" y="374"/>
                  </a:lnTo>
                  <a:lnTo>
                    <a:pt x="57" y="376"/>
                  </a:lnTo>
                  <a:lnTo>
                    <a:pt x="60" y="376"/>
                  </a:lnTo>
                  <a:lnTo>
                    <a:pt x="62" y="376"/>
                  </a:lnTo>
                  <a:lnTo>
                    <a:pt x="63" y="376"/>
                  </a:lnTo>
                  <a:lnTo>
                    <a:pt x="66" y="378"/>
                  </a:lnTo>
                  <a:lnTo>
                    <a:pt x="68" y="378"/>
                  </a:lnTo>
                  <a:lnTo>
                    <a:pt x="69" y="378"/>
                  </a:lnTo>
                  <a:lnTo>
                    <a:pt x="71" y="378"/>
                  </a:lnTo>
                  <a:lnTo>
                    <a:pt x="74" y="378"/>
                  </a:lnTo>
                  <a:lnTo>
                    <a:pt x="76" y="379"/>
                  </a:lnTo>
                  <a:lnTo>
                    <a:pt x="77" y="379"/>
                  </a:lnTo>
                  <a:lnTo>
                    <a:pt x="80" y="379"/>
                  </a:lnTo>
                  <a:lnTo>
                    <a:pt x="82" y="379"/>
                  </a:lnTo>
                  <a:lnTo>
                    <a:pt x="83" y="379"/>
                  </a:lnTo>
                  <a:lnTo>
                    <a:pt x="85" y="379"/>
                  </a:lnTo>
                  <a:lnTo>
                    <a:pt x="88" y="379"/>
                  </a:lnTo>
                  <a:lnTo>
                    <a:pt x="89" y="379"/>
                  </a:lnTo>
                  <a:lnTo>
                    <a:pt x="91" y="379"/>
                  </a:lnTo>
                  <a:lnTo>
                    <a:pt x="94" y="379"/>
                  </a:lnTo>
                  <a:lnTo>
                    <a:pt x="96" y="379"/>
                  </a:lnTo>
                  <a:lnTo>
                    <a:pt x="97" y="379"/>
                  </a:lnTo>
                  <a:lnTo>
                    <a:pt x="99" y="381"/>
                  </a:lnTo>
                  <a:lnTo>
                    <a:pt x="102" y="379"/>
                  </a:lnTo>
                  <a:lnTo>
                    <a:pt x="106" y="379"/>
                  </a:lnTo>
                  <a:lnTo>
                    <a:pt x="109" y="379"/>
                  </a:lnTo>
                  <a:lnTo>
                    <a:pt x="114" y="379"/>
                  </a:lnTo>
                  <a:lnTo>
                    <a:pt x="117" y="379"/>
                  </a:lnTo>
                  <a:lnTo>
                    <a:pt x="122" y="379"/>
                  </a:lnTo>
                  <a:lnTo>
                    <a:pt x="125" y="378"/>
                  </a:lnTo>
                  <a:lnTo>
                    <a:pt x="129" y="378"/>
                  </a:lnTo>
                  <a:lnTo>
                    <a:pt x="132" y="376"/>
                  </a:lnTo>
                  <a:lnTo>
                    <a:pt x="137" y="376"/>
                  </a:lnTo>
                  <a:lnTo>
                    <a:pt x="140" y="374"/>
                  </a:lnTo>
                  <a:lnTo>
                    <a:pt x="145" y="374"/>
                  </a:lnTo>
                  <a:lnTo>
                    <a:pt x="148" y="373"/>
                  </a:lnTo>
                  <a:lnTo>
                    <a:pt x="152" y="371"/>
                  </a:lnTo>
                  <a:lnTo>
                    <a:pt x="155" y="371"/>
                  </a:lnTo>
                  <a:lnTo>
                    <a:pt x="160" y="370"/>
                  </a:lnTo>
                  <a:lnTo>
                    <a:pt x="165" y="368"/>
                  </a:lnTo>
                  <a:lnTo>
                    <a:pt x="168" y="367"/>
                  </a:lnTo>
                  <a:lnTo>
                    <a:pt x="172" y="365"/>
                  </a:lnTo>
                  <a:lnTo>
                    <a:pt x="175" y="364"/>
                  </a:lnTo>
                  <a:lnTo>
                    <a:pt x="180" y="362"/>
                  </a:lnTo>
                  <a:lnTo>
                    <a:pt x="183" y="359"/>
                  </a:lnTo>
                  <a:lnTo>
                    <a:pt x="188" y="358"/>
                  </a:lnTo>
                  <a:lnTo>
                    <a:pt x="191" y="356"/>
                  </a:lnTo>
                  <a:lnTo>
                    <a:pt x="195" y="353"/>
                  </a:lnTo>
                  <a:lnTo>
                    <a:pt x="198" y="351"/>
                  </a:lnTo>
                  <a:lnTo>
                    <a:pt x="203" y="348"/>
                  </a:lnTo>
                  <a:lnTo>
                    <a:pt x="206" y="345"/>
                  </a:lnTo>
                  <a:lnTo>
                    <a:pt x="211" y="342"/>
                  </a:lnTo>
                  <a:lnTo>
                    <a:pt x="214" y="341"/>
                  </a:lnTo>
                  <a:lnTo>
                    <a:pt x="218" y="338"/>
                  </a:lnTo>
                  <a:lnTo>
                    <a:pt x="222" y="333"/>
                  </a:lnTo>
                  <a:lnTo>
                    <a:pt x="226" y="330"/>
                  </a:lnTo>
                  <a:lnTo>
                    <a:pt x="231" y="327"/>
                  </a:lnTo>
                  <a:lnTo>
                    <a:pt x="234" y="322"/>
                  </a:lnTo>
                  <a:lnTo>
                    <a:pt x="238" y="319"/>
                  </a:lnTo>
                  <a:lnTo>
                    <a:pt x="241" y="315"/>
                  </a:lnTo>
                  <a:lnTo>
                    <a:pt x="246" y="310"/>
                  </a:lnTo>
                  <a:lnTo>
                    <a:pt x="249" y="305"/>
                  </a:lnTo>
                  <a:lnTo>
                    <a:pt x="254" y="299"/>
                  </a:lnTo>
                  <a:lnTo>
                    <a:pt x="257" y="293"/>
                  </a:lnTo>
                  <a:lnTo>
                    <a:pt x="261" y="287"/>
                  </a:lnTo>
                  <a:lnTo>
                    <a:pt x="265" y="281"/>
                  </a:lnTo>
                  <a:lnTo>
                    <a:pt x="269" y="273"/>
                  </a:lnTo>
                  <a:lnTo>
                    <a:pt x="272" y="265"/>
                  </a:lnTo>
                  <a:lnTo>
                    <a:pt x="277" y="255"/>
                  </a:lnTo>
                  <a:lnTo>
                    <a:pt x="280" y="244"/>
                  </a:lnTo>
                  <a:lnTo>
                    <a:pt x="284" y="227"/>
                  </a:lnTo>
                  <a:lnTo>
                    <a:pt x="288" y="190"/>
                  </a:lnTo>
                  <a:lnTo>
                    <a:pt x="289" y="190"/>
                  </a:lnTo>
                  <a:lnTo>
                    <a:pt x="284" y="153"/>
                  </a:lnTo>
                  <a:lnTo>
                    <a:pt x="280" y="136"/>
                  </a:lnTo>
                  <a:lnTo>
                    <a:pt x="277" y="126"/>
                  </a:lnTo>
                  <a:lnTo>
                    <a:pt x="272" y="115"/>
                  </a:lnTo>
                  <a:lnTo>
                    <a:pt x="269" y="107"/>
                  </a:lnTo>
                  <a:lnTo>
                    <a:pt x="265" y="99"/>
                  </a:lnTo>
                  <a:lnTo>
                    <a:pt x="261" y="93"/>
                  </a:lnTo>
                  <a:lnTo>
                    <a:pt x="257" y="87"/>
                  </a:lnTo>
                  <a:lnTo>
                    <a:pt x="254" y="81"/>
                  </a:lnTo>
                  <a:lnTo>
                    <a:pt x="249" y="75"/>
                  </a:lnTo>
                  <a:lnTo>
                    <a:pt x="246" y="70"/>
                  </a:lnTo>
                  <a:lnTo>
                    <a:pt x="241" y="66"/>
                  </a:lnTo>
                  <a:lnTo>
                    <a:pt x="238" y="61"/>
                  </a:lnTo>
                  <a:lnTo>
                    <a:pt x="234" y="58"/>
                  </a:lnTo>
                  <a:lnTo>
                    <a:pt x="231" y="53"/>
                  </a:lnTo>
                  <a:lnTo>
                    <a:pt x="226" y="50"/>
                  </a:lnTo>
                  <a:lnTo>
                    <a:pt x="222" y="47"/>
                  </a:lnTo>
                  <a:lnTo>
                    <a:pt x="218" y="43"/>
                  </a:lnTo>
                  <a:lnTo>
                    <a:pt x="214" y="40"/>
                  </a:lnTo>
                  <a:lnTo>
                    <a:pt x="211" y="38"/>
                  </a:lnTo>
                  <a:lnTo>
                    <a:pt x="206" y="35"/>
                  </a:lnTo>
                  <a:lnTo>
                    <a:pt x="203" y="32"/>
                  </a:lnTo>
                  <a:lnTo>
                    <a:pt x="198" y="29"/>
                  </a:lnTo>
                  <a:lnTo>
                    <a:pt x="195" y="27"/>
                  </a:lnTo>
                  <a:lnTo>
                    <a:pt x="191" y="24"/>
                  </a:lnTo>
                  <a:lnTo>
                    <a:pt x="188" y="23"/>
                  </a:lnTo>
                  <a:lnTo>
                    <a:pt x="183" y="21"/>
                  </a:lnTo>
                  <a:lnTo>
                    <a:pt x="180" y="18"/>
                  </a:lnTo>
                  <a:lnTo>
                    <a:pt x="175" y="17"/>
                  </a:lnTo>
                  <a:lnTo>
                    <a:pt x="172" y="15"/>
                  </a:lnTo>
                  <a:lnTo>
                    <a:pt x="168" y="13"/>
                  </a:lnTo>
                  <a:lnTo>
                    <a:pt x="165" y="12"/>
                  </a:lnTo>
                  <a:lnTo>
                    <a:pt x="160" y="10"/>
                  </a:lnTo>
                  <a:lnTo>
                    <a:pt x="155" y="9"/>
                  </a:lnTo>
                  <a:lnTo>
                    <a:pt x="152" y="9"/>
                  </a:lnTo>
                  <a:lnTo>
                    <a:pt x="148" y="7"/>
                  </a:lnTo>
                  <a:lnTo>
                    <a:pt x="145" y="6"/>
                  </a:lnTo>
                  <a:lnTo>
                    <a:pt x="140" y="6"/>
                  </a:lnTo>
                  <a:lnTo>
                    <a:pt x="137" y="4"/>
                  </a:lnTo>
                  <a:lnTo>
                    <a:pt x="132" y="4"/>
                  </a:lnTo>
                  <a:lnTo>
                    <a:pt x="129" y="3"/>
                  </a:lnTo>
                  <a:lnTo>
                    <a:pt x="125" y="3"/>
                  </a:lnTo>
                  <a:lnTo>
                    <a:pt x="122" y="1"/>
                  </a:lnTo>
                  <a:lnTo>
                    <a:pt x="117" y="1"/>
                  </a:lnTo>
                  <a:lnTo>
                    <a:pt x="114" y="1"/>
                  </a:lnTo>
                  <a:lnTo>
                    <a:pt x="109" y="1"/>
                  </a:lnTo>
                  <a:lnTo>
                    <a:pt x="106" y="1"/>
                  </a:lnTo>
                  <a:lnTo>
                    <a:pt x="102" y="1"/>
                  </a:lnTo>
                  <a:lnTo>
                    <a:pt x="99" y="0"/>
                  </a:lnTo>
                  <a:lnTo>
                    <a:pt x="97" y="1"/>
                  </a:lnTo>
                  <a:lnTo>
                    <a:pt x="96" y="1"/>
                  </a:lnTo>
                  <a:lnTo>
                    <a:pt x="94" y="1"/>
                  </a:lnTo>
                  <a:lnTo>
                    <a:pt x="91" y="1"/>
                  </a:lnTo>
                  <a:lnTo>
                    <a:pt x="89" y="1"/>
                  </a:lnTo>
                  <a:lnTo>
                    <a:pt x="88" y="1"/>
                  </a:lnTo>
                  <a:lnTo>
                    <a:pt x="85" y="1"/>
                  </a:lnTo>
                  <a:lnTo>
                    <a:pt x="83" y="1"/>
                  </a:lnTo>
                  <a:lnTo>
                    <a:pt x="82" y="1"/>
                  </a:lnTo>
                  <a:lnTo>
                    <a:pt x="79" y="1"/>
                  </a:lnTo>
                  <a:lnTo>
                    <a:pt x="77" y="1"/>
                  </a:lnTo>
                  <a:lnTo>
                    <a:pt x="76" y="1"/>
                  </a:lnTo>
                  <a:lnTo>
                    <a:pt x="74" y="3"/>
                  </a:lnTo>
                  <a:lnTo>
                    <a:pt x="71" y="3"/>
                  </a:lnTo>
                  <a:lnTo>
                    <a:pt x="69" y="3"/>
                  </a:lnTo>
                  <a:lnTo>
                    <a:pt x="68" y="3"/>
                  </a:lnTo>
                  <a:lnTo>
                    <a:pt x="65" y="4"/>
                  </a:lnTo>
                  <a:lnTo>
                    <a:pt x="63" y="4"/>
                  </a:lnTo>
                  <a:lnTo>
                    <a:pt x="62" y="4"/>
                  </a:lnTo>
                  <a:lnTo>
                    <a:pt x="59" y="4"/>
                  </a:lnTo>
                  <a:lnTo>
                    <a:pt x="57" y="6"/>
                  </a:lnTo>
                  <a:lnTo>
                    <a:pt x="56" y="6"/>
                  </a:lnTo>
                  <a:lnTo>
                    <a:pt x="53" y="6"/>
                  </a:lnTo>
                  <a:lnTo>
                    <a:pt x="51" y="7"/>
                  </a:lnTo>
                  <a:lnTo>
                    <a:pt x="50" y="7"/>
                  </a:lnTo>
                  <a:lnTo>
                    <a:pt x="48" y="7"/>
                  </a:lnTo>
                  <a:lnTo>
                    <a:pt x="45" y="9"/>
                  </a:lnTo>
                  <a:lnTo>
                    <a:pt x="43" y="9"/>
                  </a:lnTo>
                  <a:lnTo>
                    <a:pt x="42" y="9"/>
                  </a:lnTo>
                  <a:lnTo>
                    <a:pt x="39" y="10"/>
                  </a:lnTo>
                  <a:lnTo>
                    <a:pt x="37" y="10"/>
                  </a:lnTo>
                  <a:lnTo>
                    <a:pt x="36" y="12"/>
                  </a:lnTo>
                  <a:lnTo>
                    <a:pt x="33" y="12"/>
                  </a:lnTo>
                  <a:lnTo>
                    <a:pt x="31" y="13"/>
                  </a:lnTo>
                  <a:lnTo>
                    <a:pt x="30" y="13"/>
                  </a:lnTo>
                  <a:lnTo>
                    <a:pt x="26" y="15"/>
                  </a:lnTo>
                  <a:lnTo>
                    <a:pt x="25" y="15"/>
                  </a:lnTo>
                  <a:lnTo>
                    <a:pt x="23" y="17"/>
                  </a:lnTo>
                  <a:lnTo>
                    <a:pt x="22" y="17"/>
                  </a:lnTo>
                  <a:lnTo>
                    <a:pt x="19" y="18"/>
                  </a:lnTo>
                  <a:lnTo>
                    <a:pt x="17" y="20"/>
                  </a:lnTo>
                  <a:lnTo>
                    <a:pt x="16" y="20"/>
                  </a:lnTo>
                  <a:lnTo>
                    <a:pt x="13" y="21"/>
                  </a:lnTo>
                  <a:lnTo>
                    <a:pt x="11" y="23"/>
                  </a:lnTo>
                  <a:lnTo>
                    <a:pt x="10" y="23"/>
                  </a:lnTo>
                  <a:lnTo>
                    <a:pt x="6" y="24"/>
                  </a:lnTo>
                  <a:lnTo>
                    <a:pt x="5" y="26"/>
                  </a:lnTo>
                  <a:lnTo>
                    <a:pt x="3" y="27"/>
                  </a:lnTo>
                  <a:lnTo>
                    <a:pt x="0" y="27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Freeform 23"/>
            <p:cNvSpPr>
              <a:spLocks/>
            </p:cNvSpPr>
            <p:nvPr/>
          </p:nvSpPr>
          <p:spPr bwMode="auto">
            <a:xfrm>
              <a:off x="2284" y="2367"/>
              <a:ext cx="144" cy="199"/>
            </a:xfrm>
            <a:custGeom>
              <a:avLst/>
              <a:gdLst>
                <a:gd name="T0" fmla="*/ 1 w 289"/>
                <a:gd name="T1" fmla="*/ 94 h 396"/>
                <a:gd name="T2" fmla="*/ 3 w 289"/>
                <a:gd name="T3" fmla="*/ 95 h 396"/>
                <a:gd name="T4" fmla="*/ 5 w 289"/>
                <a:gd name="T5" fmla="*/ 96 h 396"/>
                <a:gd name="T6" fmla="*/ 7 w 289"/>
                <a:gd name="T7" fmla="*/ 97 h 396"/>
                <a:gd name="T8" fmla="*/ 9 w 289"/>
                <a:gd name="T9" fmla="*/ 97 h 396"/>
                <a:gd name="T10" fmla="*/ 11 w 289"/>
                <a:gd name="T11" fmla="*/ 98 h 396"/>
                <a:gd name="T12" fmla="*/ 13 w 289"/>
                <a:gd name="T13" fmla="*/ 98 h 396"/>
                <a:gd name="T14" fmla="*/ 15 w 289"/>
                <a:gd name="T15" fmla="*/ 99 h 396"/>
                <a:gd name="T16" fmla="*/ 17 w 289"/>
                <a:gd name="T17" fmla="*/ 99 h 396"/>
                <a:gd name="T18" fmla="*/ 18 w 289"/>
                <a:gd name="T19" fmla="*/ 100 h 396"/>
                <a:gd name="T20" fmla="*/ 20 w 289"/>
                <a:gd name="T21" fmla="*/ 100 h 396"/>
                <a:gd name="T22" fmla="*/ 22 w 289"/>
                <a:gd name="T23" fmla="*/ 100 h 396"/>
                <a:gd name="T24" fmla="*/ 24 w 289"/>
                <a:gd name="T25" fmla="*/ 100 h 396"/>
                <a:gd name="T26" fmla="*/ 28 w 289"/>
                <a:gd name="T27" fmla="*/ 100 h 396"/>
                <a:gd name="T28" fmla="*/ 32 w 289"/>
                <a:gd name="T29" fmla="*/ 99 h 396"/>
                <a:gd name="T30" fmla="*/ 36 w 289"/>
                <a:gd name="T31" fmla="*/ 98 h 396"/>
                <a:gd name="T32" fmla="*/ 40 w 289"/>
                <a:gd name="T33" fmla="*/ 96 h 396"/>
                <a:gd name="T34" fmla="*/ 44 w 289"/>
                <a:gd name="T35" fmla="*/ 95 h 396"/>
                <a:gd name="T36" fmla="*/ 48 w 289"/>
                <a:gd name="T37" fmla="*/ 92 h 396"/>
                <a:gd name="T38" fmla="*/ 52 w 289"/>
                <a:gd name="T39" fmla="*/ 90 h 396"/>
                <a:gd name="T40" fmla="*/ 56 w 289"/>
                <a:gd name="T41" fmla="*/ 87 h 396"/>
                <a:gd name="T42" fmla="*/ 60 w 289"/>
                <a:gd name="T43" fmla="*/ 82 h 396"/>
                <a:gd name="T44" fmla="*/ 64 w 289"/>
                <a:gd name="T45" fmla="*/ 77 h 396"/>
                <a:gd name="T46" fmla="*/ 68 w 289"/>
                <a:gd name="T47" fmla="*/ 70 h 396"/>
                <a:gd name="T48" fmla="*/ 71 w 289"/>
                <a:gd name="T49" fmla="*/ 50 h 396"/>
                <a:gd name="T50" fmla="*/ 69 w 289"/>
                <a:gd name="T51" fmla="*/ 33 h 396"/>
                <a:gd name="T52" fmla="*/ 65 w 289"/>
                <a:gd name="T53" fmla="*/ 25 h 396"/>
                <a:gd name="T54" fmla="*/ 61 w 289"/>
                <a:gd name="T55" fmla="*/ 19 h 396"/>
                <a:gd name="T56" fmla="*/ 57 w 289"/>
                <a:gd name="T57" fmla="*/ 15 h 396"/>
                <a:gd name="T58" fmla="*/ 53 w 289"/>
                <a:gd name="T59" fmla="*/ 11 h 396"/>
                <a:gd name="T60" fmla="*/ 49 w 289"/>
                <a:gd name="T61" fmla="*/ 8 h 396"/>
                <a:gd name="T62" fmla="*/ 45 w 289"/>
                <a:gd name="T63" fmla="*/ 6 h 396"/>
                <a:gd name="T64" fmla="*/ 41 w 289"/>
                <a:gd name="T65" fmla="*/ 4 h 396"/>
                <a:gd name="T66" fmla="*/ 37 w 289"/>
                <a:gd name="T67" fmla="*/ 3 h 396"/>
                <a:gd name="T68" fmla="*/ 33 w 289"/>
                <a:gd name="T69" fmla="*/ 1 h 396"/>
                <a:gd name="T70" fmla="*/ 29 w 289"/>
                <a:gd name="T71" fmla="*/ 1 h 396"/>
                <a:gd name="T72" fmla="*/ 25 w 289"/>
                <a:gd name="T73" fmla="*/ 1 h 396"/>
                <a:gd name="T74" fmla="*/ 23 w 289"/>
                <a:gd name="T75" fmla="*/ 1 h 396"/>
                <a:gd name="T76" fmla="*/ 21 w 289"/>
                <a:gd name="T77" fmla="*/ 1 h 396"/>
                <a:gd name="T78" fmla="*/ 19 w 289"/>
                <a:gd name="T79" fmla="*/ 1 h 396"/>
                <a:gd name="T80" fmla="*/ 17 w 289"/>
                <a:gd name="T81" fmla="*/ 1 h 396"/>
                <a:gd name="T82" fmla="*/ 15 w 289"/>
                <a:gd name="T83" fmla="*/ 1 h 396"/>
                <a:gd name="T84" fmla="*/ 13 w 289"/>
                <a:gd name="T85" fmla="*/ 1 h 396"/>
                <a:gd name="T86" fmla="*/ 11 w 289"/>
                <a:gd name="T87" fmla="*/ 2 h 396"/>
                <a:gd name="T88" fmla="*/ 9 w 289"/>
                <a:gd name="T89" fmla="*/ 3 h 396"/>
                <a:gd name="T90" fmla="*/ 7 w 289"/>
                <a:gd name="T91" fmla="*/ 3 h 396"/>
                <a:gd name="T92" fmla="*/ 5 w 289"/>
                <a:gd name="T93" fmla="*/ 4 h 396"/>
                <a:gd name="T94" fmla="*/ 4 w 289"/>
                <a:gd name="T95" fmla="*/ 5 h 396"/>
                <a:gd name="T96" fmla="*/ 2 w 289"/>
                <a:gd name="T97" fmla="*/ 6 h 396"/>
                <a:gd name="T98" fmla="*/ 0 w 289"/>
                <a:gd name="T99" fmla="*/ 7 h 39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89"/>
                <a:gd name="T151" fmla="*/ 0 h 396"/>
                <a:gd name="T152" fmla="*/ 289 w 289"/>
                <a:gd name="T153" fmla="*/ 396 h 39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89" h="396">
                  <a:moveTo>
                    <a:pt x="0" y="372"/>
                  </a:moveTo>
                  <a:lnTo>
                    <a:pt x="3" y="372"/>
                  </a:lnTo>
                  <a:lnTo>
                    <a:pt x="5" y="373"/>
                  </a:lnTo>
                  <a:lnTo>
                    <a:pt x="6" y="375"/>
                  </a:lnTo>
                  <a:lnTo>
                    <a:pt x="8" y="375"/>
                  </a:lnTo>
                  <a:lnTo>
                    <a:pt x="11" y="376"/>
                  </a:lnTo>
                  <a:lnTo>
                    <a:pt x="12" y="376"/>
                  </a:lnTo>
                  <a:lnTo>
                    <a:pt x="14" y="378"/>
                  </a:lnTo>
                  <a:lnTo>
                    <a:pt x="16" y="379"/>
                  </a:lnTo>
                  <a:lnTo>
                    <a:pt x="19" y="379"/>
                  </a:lnTo>
                  <a:lnTo>
                    <a:pt x="20" y="381"/>
                  </a:lnTo>
                  <a:lnTo>
                    <a:pt x="22" y="381"/>
                  </a:lnTo>
                  <a:lnTo>
                    <a:pt x="23" y="382"/>
                  </a:lnTo>
                  <a:lnTo>
                    <a:pt x="26" y="382"/>
                  </a:lnTo>
                  <a:lnTo>
                    <a:pt x="28" y="384"/>
                  </a:lnTo>
                  <a:lnTo>
                    <a:pt x="29" y="384"/>
                  </a:lnTo>
                  <a:lnTo>
                    <a:pt x="31" y="385"/>
                  </a:lnTo>
                  <a:lnTo>
                    <a:pt x="34" y="385"/>
                  </a:lnTo>
                  <a:lnTo>
                    <a:pt x="36" y="385"/>
                  </a:lnTo>
                  <a:lnTo>
                    <a:pt x="37" y="387"/>
                  </a:lnTo>
                  <a:lnTo>
                    <a:pt x="39" y="387"/>
                  </a:lnTo>
                  <a:lnTo>
                    <a:pt x="42" y="388"/>
                  </a:lnTo>
                  <a:lnTo>
                    <a:pt x="43" y="388"/>
                  </a:lnTo>
                  <a:lnTo>
                    <a:pt x="45" y="388"/>
                  </a:lnTo>
                  <a:lnTo>
                    <a:pt x="46" y="390"/>
                  </a:lnTo>
                  <a:lnTo>
                    <a:pt x="49" y="390"/>
                  </a:lnTo>
                  <a:lnTo>
                    <a:pt x="51" y="390"/>
                  </a:lnTo>
                  <a:lnTo>
                    <a:pt x="52" y="390"/>
                  </a:lnTo>
                  <a:lnTo>
                    <a:pt x="54" y="392"/>
                  </a:lnTo>
                  <a:lnTo>
                    <a:pt x="57" y="392"/>
                  </a:lnTo>
                  <a:lnTo>
                    <a:pt x="59" y="392"/>
                  </a:lnTo>
                  <a:lnTo>
                    <a:pt x="60" y="392"/>
                  </a:lnTo>
                  <a:lnTo>
                    <a:pt x="62" y="393"/>
                  </a:lnTo>
                  <a:lnTo>
                    <a:pt x="65" y="393"/>
                  </a:lnTo>
                  <a:lnTo>
                    <a:pt x="66" y="393"/>
                  </a:lnTo>
                  <a:lnTo>
                    <a:pt x="68" y="393"/>
                  </a:lnTo>
                  <a:lnTo>
                    <a:pt x="69" y="393"/>
                  </a:lnTo>
                  <a:lnTo>
                    <a:pt x="72" y="395"/>
                  </a:lnTo>
                  <a:lnTo>
                    <a:pt x="74" y="395"/>
                  </a:lnTo>
                  <a:lnTo>
                    <a:pt x="75" y="395"/>
                  </a:lnTo>
                  <a:lnTo>
                    <a:pt x="77" y="395"/>
                  </a:lnTo>
                  <a:lnTo>
                    <a:pt x="80" y="395"/>
                  </a:lnTo>
                  <a:lnTo>
                    <a:pt x="82" y="395"/>
                  </a:lnTo>
                  <a:lnTo>
                    <a:pt x="83" y="395"/>
                  </a:lnTo>
                  <a:lnTo>
                    <a:pt x="85" y="395"/>
                  </a:lnTo>
                  <a:lnTo>
                    <a:pt x="88" y="395"/>
                  </a:lnTo>
                  <a:lnTo>
                    <a:pt x="89" y="395"/>
                  </a:lnTo>
                  <a:lnTo>
                    <a:pt x="91" y="395"/>
                  </a:lnTo>
                  <a:lnTo>
                    <a:pt x="92" y="395"/>
                  </a:lnTo>
                  <a:lnTo>
                    <a:pt x="94" y="396"/>
                  </a:lnTo>
                  <a:lnTo>
                    <a:pt x="97" y="395"/>
                  </a:lnTo>
                  <a:lnTo>
                    <a:pt x="102" y="395"/>
                  </a:lnTo>
                  <a:lnTo>
                    <a:pt x="105" y="395"/>
                  </a:lnTo>
                  <a:lnTo>
                    <a:pt x="109" y="395"/>
                  </a:lnTo>
                  <a:lnTo>
                    <a:pt x="112" y="395"/>
                  </a:lnTo>
                  <a:lnTo>
                    <a:pt x="117" y="395"/>
                  </a:lnTo>
                  <a:lnTo>
                    <a:pt x="122" y="393"/>
                  </a:lnTo>
                  <a:lnTo>
                    <a:pt x="125" y="393"/>
                  </a:lnTo>
                  <a:lnTo>
                    <a:pt x="129" y="392"/>
                  </a:lnTo>
                  <a:lnTo>
                    <a:pt x="132" y="392"/>
                  </a:lnTo>
                  <a:lnTo>
                    <a:pt x="137" y="390"/>
                  </a:lnTo>
                  <a:lnTo>
                    <a:pt x="141" y="390"/>
                  </a:lnTo>
                  <a:lnTo>
                    <a:pt x="145" y="388"/>
                  </a:lnTo>
                  <a:lnTo>
                    <a:pt x="149" y="387"/>
                  </a:lnTo>
                  <a:lnTo>
                    <a:pt x="152" y="385"/>
                  </a:lnTo>
                  <a:lnTo>
                    <a:pt x="157" y="384"/>
                  </a:lnTo>
                  <a:lnTo>
                    <a:pt x="161" y="382"/>
                  </a:lnTo>
                  <a:lnTo>
                    <a:pt x="165" y="381"/>
                  </a:lnTo>
                  <a:lnTo>
                    <a:pt x="169" y="379"/>
                  </a:lnTo>
                  <a:lnTo>
                    <a:pt x="172" y="378"/>
                  </a:lnTo>
                  <a:lnTo>
                    <a:pt x="177" y="376"/>
                  </a:lnTo>
                  <a:lnTo>
                    <a:pt x="181" y="375"/>
                  </a:lnTo>
                  <a:lnTo>
                    <a:pt x="184" y="372"/>
                  </a:lnTo>
                  <a:lnTo>
                    <a:pt x="189" y="370"/>
                  </a:lnTo>
                  <a:lnTo>
                    <a:pt x="192" y="367"/>
                  </a:lnTo>
                  <a:lnTo>
                    <a:pt x="197" y="365"/>
                  </a:lnTo>
                  <a:lnTo>
                    <a:pt x="200" y="362"/>
                  </a:lnTo>
                  <a:lnTo>
                    <a:pt x="204" y="359"/>
                  </a:lnTo>
                  <a:lnTo>
                    <a:pt x="209" y="356"/>
                  </a:lnTo>
                  <a:lnTo>
                    <a:pt x="212" y="353"/>
                  </a:lnTo>
                  <a:lnTo>
                    <a:pt x="217" y="350"/>
                  </a:lnTo>
                  <a:lnTo>
                    <a:pt x="220" y="347"/>
                  </a:lnTo>
                  <a:lnTo>
                    <a:pt x="224" y="344"/>
                  </a:lnTo>
                  <a:lnTo>
                    <a:pt x="229" y="339"/>
                  </a:lnTo>
                  <a:lnTo>
                    <a:pt x="232" y="336"/>
                  </a:lnTo>
                  <a:lnTo>
                    <a:pt x="237" y="332"/>
                  </a:lnTo>
                  <a:lnTo>
                    <a:pt x="240" y="327"/>
                  </a:lnTo>
                  <a:lnTo>
                    <a:pt x="244" y="322"/>
                  </a:lnTo>
                  <a:lnTo>
                    <a:pt x="249" y="318"/>
                  </a:lnTo>
                  <a:lnTo>
                    <a:pt x="252" y="312"/>
                  </a:lnTo>
                  <a:lnTo>
                    <a:pt x="257" y="305"/>
                  </a:lnTo>
                  <a:lnTo>
                    <a:pt x="260" y="299"/>
                  </a:lnTo>
                  <a:lnTo>
                    <a:pt x="264" y="292"/>
                  </a:lnTo>
                  <a:lnTo>
                    <a:pt x="269" y="284"/>
                  </a:lnTo>
                  <a:lnTo>
                    <a:pt x="272" y="276"/>
                  </a:lnTo>
                  <a:lnTo>
                    <a:pt x="277" y="266"/>
                  </a:lnTo>
                  <a:lnTo>
                    <a:pt x="280" y="253"/>
                  </a:lnTo>
                  <a:lnTo>
                    <a:pt x="284" y="236"/>
                  </a:lnTo>
                  <a:lnTo>
                    <a:pt x="287" y="198"/>
                  </a:lnTo>
                  <a:lnTo>
                    <a:pt x="289" y="198"/>
                  </a:lnTo>
                  <a:lnTo>
                    <a:pt x="284" y="160"/>
                  </a:lnTo>
                  <a:lnTo>
                    <a:pt x="280" y="143"/>
                  </a:lnTo>
                  <a:lnTo>
                    <a:pt x="277" y="130"/>
                  </a:lnTo>
                  <a:lnTo>
                    <a:pt x="272" y="120"/>
                  </a:lnTo>
                  <a:lnTo>
                    <a:pt x="269" y="112"/>
                  </a:lnTo>
                  <a:lnTo>
                    <a:pt x="264" y="104"/>
                  </a:lnTo>
                  <a:lnTo>
                    <a:pt x="260" y="97"/>
                  </a:lnTo>
                  <a:lnTo>
                    <a:pt x="257" y="90"/>
                  </a:lnTo>
                  <a:lnTo>
                    <a:pt x="252" y="84"/>
                  </a:lnTo>
                  <a:lnTo>
                    <a:pt x="249" y="78"/>
                  </a:lnTo>
                  <a:lnTo>
                    <a:pt x="244" y="73"/>
                  </a:lnTo>
                  <a:lnTo>
                    <a:pt x="240" y="69"/>
                  </a:lnTo>
                  <a:lnTo>
                    <a:pt x="237" y="64"/>
                  </a:lnTo>
                  <a:lnTo>
                    <a:pt x="232" y="60"/>
                  </a:lnTo>
                  <a:lnTo>
                    <a:pt x="229" y="57"/>
                  </a:lnTo>
                  <a:lnTo>
                    <a:pt x="224" y="52"/>
                  </a:lnTo>
                  <a:lnTo>
                    <a:pt x="220" y="49"/>
                  </a:lnTo>
                  <a:lnTo>
                    <a:pt x="217" y="46"/>
                  </a:lnTo>
                  <a:lnTo>
                    <a:pt x="212" y="43"/>
                  </a:lnTo>
                  <a:lnTo>
                    <a:pt x="209" y="40"/>
                  </a:lnTo>
                  <a:lnTo>
                    <a:pt x="204" y="37"/>
                  </a:lnTo>
                  <a:lnTo>
                    <a:pt x="200" y="34"/>
                  </a:lnTo>
                  <a:lnTo>
                    <a:pt x="197" y="30"/>
                  </a:lnTo>
                  <a:lnTo>
                    <a:pt x="192" y="29"/>
                  </a:lnTo>
                  <a:lnTo>
                    <a:pt x="189" y="26"/>
                  </a:lnTo>
                  <a:lnTo>
                    <a:pt x="184" y="24"/>
                  </a:lnTo>
                  <a:lnTo>
                    <a:pt x="181" y="21"/>
                  </a:lnTo>
                  <a:lnTo>
                    <a:pt x="177" y="20"/>
                  </a:lnTo>
                  <a:lnTo>
                    <a:pt x="172" y="18"/>
                  </a:lnTo>
                  <a:lnTo>
                    <a:pt x="169" y="17"/>
                  </a:lnTo>
                  <a:lnTo>
                    <a:pt x="165" y="15"/>
                  </a:lnTo>
                  <a:lnTo>
                    <a:pt x="161" y="14"/>
                  </a:lnTo>
                  <a:lnTo>
                    <a:pt x="157" y="12"/>
                  </a:lnTo>
                  <a:lnTo>
                    <a:pt x="152" y="10"/>
                  </a:lnTo>
                  <a:lnTo>
                    <a:pt x="149" y="9"/>
                  </a:lnTo>
                  <a:lnTo>
                    <a:pt x="145" y="7"/>
                  </a:lnTo>
                  <a:lnTo>
                    <a:pt x="141" y="6"/>
                  </a:lnTo>
                  <a:lnTo>
                    <a:pt x="137" y="6"/>
                  </a:lnTo>
                  <a:lnTo>
                    <a:pt x="132" y="4"/>
                  </a:lnTo>
                  <a:lnTo>
                    <a:pt x="129" y="4"/>
                  </a:lnTo>
                  <a:lnTo>
                    <a:pt x="125" y="3"/>
                  </a:lnTo>
                  <a:lnTo>
                    <a:pt x="122" y="3"/>
                  </a:lnTo>
                  <a:lnTo>
                    <a:pt x="117" y="1"/>
                  </a:lnTo>
                  <a:lnTo>
                    <a:pt x="112" y="1"/>
                  </a:lnTo>
                  <a:lnTo>
                    <a:pt x="109" y="1"/>
                  </a:lnTo>
                  <a:lnTo>
                    <a:pt x="105" y="1"/>
                  </a:lnTo>
                  <a:lnTo>
                    <a:pt x="102" y="1"/>
                  </a:lnTo>
                  <a:lnTo>
                    <a:pt x="97" y="1"/>
                  </a:lnTo>
                  <a:lnTo>
                    <a:pt x="94" y="0"/>
                  </a:lnTo>
                  <a:lnTo>
                    <a:pt x="92" y="1"/>
                  </a:lnTo>
                  <a:lnTo>
                    <a:pt x="91" y="1"/>
                  </a:lnTo>
                  <a:lnTo>
                    <a:pt x="89" y="1"/>
                  </a:lnTo>
                  <a:lnTo>
                    <a:pt x="86" y="1"/>
                  </a:lnTo>
                  <a:lnTo>
                    <a:pt x="85" y="1"/>
                  </a:lnTo>
                  <a:lnTo>
                    <a:pt x="83" y="1"/>
                  </a:lnTo>
                  <a:lnTo>
                    <a:pt x="82" y="1"/>
                  </a:lnTo>
                  <a:lnTo>
                    <a:pt x="79" y="1"/>
                  </a:lnTo>
                  <a:lnTo>
                    <a:pt x="77" y="1"/>
                  </a:lnTo>
                  <a:lnTo>
                    <a:pt x="75" y="1"/>
                  </a:lnTo>
                  <a:lnTo>
                    <a:pt x="74" y="1"/>
                  </a:lnTo>
                  <a:lnTo>
                    <a:pt x="71" y="1"/>
                  </a:lnTo>
                  <a:lnTo>
                    <a:pt x="69" y="3"/>
                  </a:lnTo>
                  <a:lnTo>
                    <a:pt x="68" y="3"/>
                  </a:lnTo>
                  <a:lnTo>
                    <a:pt x="66" y="3"/>
                  </a:lnTo>
                  <a:lnTo>
                    <a:pt x="63" y="3"/>
                  </a:lnTo>
                  <a:lnTo>
                    <a:pt x="62" y="3"/>
                  </a:lnTo>
                  <a:lnTo>
                    <a:pt x="60" y="4"/>
                  </a:lnTo>
                  <a:lnTo>
                    <a:pt x="57" y="4"/>
                  </a:lnTo>
                  <a:lnTo>
                    <a:pt x="55" y="4"/>
                  </a:lnTo>
                  <a:lnTo>
                    <a:pt x="54" y="4"/>
                  </a:lnTo>
                  <a:lnTo>
                    <a:pt x="52" y="6"/>
                  </a:lnTo>
                  <a:lnTo>
                    <a:pt x="49" y="6"/>
                  </a:lnTo>
                  <a:lnTo>
                    <a:pt x="48" y="6"/>
                  </a:lnTo>
                  <a:lnTo>
                    <a:pt x="46" y="7"/>
                  </a:lnTo>
                  <a:lnTo>
                    <a:pt x="45" y="7"/>
                  </a:lnTo>
                  <a:lnTo>
                    <a:pt x="42" y="7"/>
                  </a:lnTo>
                  <a:lnTo>
                    <a:pt x="40" y="9"/>
                  </a:lnTo>
                  <a:lnTo>
                    <a:pt x="39" y="9"/>
                  </a:lnTo>
                  <a:lnTo>
                    <a:pt x="37" y="9"/>
                  </a:lnTo>
                  <a:lnTo>
                    <a:pt x="34" y="10"/>
                  </a:lnTo>
                  <a:lnTo>
                    <a:pt x="32" y="10"/>
                  </a:lnTo>
                  <a:lnTo>
                    <a:pt x="31" y="12"/>
                  </a:lnTo>
                  <a:lnTo>
                    <a:pt x="28" y="12"/>
                  </a:lnTo>
                  <a:lnTo>
                    <a:pt x="26" y="14"/>
                  </a:lnTo>
                  <a:lnTo>
                    <a:pt x="25" y="14"/>
                  </a:lnTo>
                  <a:lnTo>
                    <a:pt x="23" y="15"/>
                  </a:lnTo>
                  <a:lnTo>
                    <a:pt x="20" y="15"/>
                  </a:lnTo>
                  <a:lnTo>
                    <a:pt x="19" y="17"/>
                  </a:lnTo>
                  <a:lnTo>
                    <a:pt x="17" y="17"/>
                  </a:lnTo>
                  <a:lnTo>
                    <a:pt x="16" y="18"/>
                  </a:lnTo>
                  <a:lnTo>
                    <a:pt x="12" y="18"/>
                  </a:lnTo>
                  <a:lnTo>
                    <a:pt x="11" y="20"/>
                  </a:lnTo>
                  <a:lnTo>
                    <a:pt x="9" y="21"/>
                  </a:lnTo>
                  <a:lnTo>
                    <a:pt x="8" y="21"/>
                  </a:lnTo>
                  <a:lnTo>
                    <a:pt x="5" y="23"/>
                  </a:lnTo>
                  <a:lnTo>
                    <a:pt x="3" y="24"/>
                  </a:lnTo>
                  <a:lnTo>
                    <a:pt x="2" y="24"/>
                  </a:lnTo>
                  <a:lnTo>
                    <a:pt x="0" y="26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Rectangle 24"/>
            <p:cNvSpPr>
              <a:spLocks noChangeArrowheads="1"/>
            </p:cNvSpPr>
            <p:nvPr/>
          </p:nvSpPr>
          <p:spPr bwMode="auto">
            <a:xfrm>
              <a:off x="2267" y="1505"/>
              <a:ext cx="161" cy="13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25"/>
            <p:cNvSpPr>
              <a:spLocks noChangeShapeType="1"/>
            </p:cNvSpPr>
            <p:nvPr/>
          </p:nvSpPr>
          <p:spPr bwMode="auto">
            <a:xfrm>
              <a:off x="2275" y="1433"/>
              <a:ext cx="1" cy="8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7" name="Line 26"/>
            <p:cNvSpPr>
              <a:spLocks noChangeShapeType="1"/>
            </p:cNvSpPr>
            <p:nvPr/>
          </p:nvSpPr>
          <p:spPr bwMode="auto">
            <a:xfrm>
              <a:off x="954" y="2930"/>
              <a:ext cx="132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8" name="Line 27"/>
            <p:cNvSpPr>
              <a:spLocks noChangeShapeType="1"/>
            </p:cNvSpPr>
            <p:nvPr/>
          </p:nvSpPr>
          <p:spPr bwMode="auto">
            <a:xfrm>
              <a:off x="2275" y="2897"/>
              <a:ext cx="1" cy="3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9" name="Line 28"/>
            <p:cNvSpPr>
              <a:spLocks noChangeShapeType="1"/>
            </p:cNvSpPr>
            <p:nvPr/>
          </p:nvSpPr>
          <p:spPr bwMode="auto">
            <a:xfrm>
              <a:off x="988" y="1439"/>
              <a:ext cx="314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0" name="Line 29"/>
            <p:cNvSpPr>
              <a:spLocks noChangeShapeType="1"/>
            </p:cNvSpPr>
            <p:nvPr/>
          </p:nvSpPr>
          <p:spPr bwMode="auto">
            <a:xfrm>
              <a:off x="1361" y="1283"/>
              <a:ext cx="71" cy="31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1" name="Line 30"/>
            <p:cNvSpPr>
              <a:spLocks noChangeShapeType="1"/>
            </p:cNvSpPr>
            <p:nvPr/>
          </p:nvSpPr>
          <p:spPr bwMode="auto">
            <a:xfrm flipV="1">
              <a:off x="1432" y="1281"/>
              <a:ext cx="76" cy="2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2" name="Line 31"/>
            <p:cNvSpPr>
              <a:spLocks noChangeShapeType="1"/>
            </p:cNvSpPr>
            <p:nvPr/>
          </p:nvSpPr>
          <p:spPr bwMode="auto">
            <a:xfrm>
              <a:off x="1508" y="1283"/>
              <a:ext cx="71" cy="31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3" name="Line 32"/>
            <p:cNvSpPr>
              <a:spLocks noChangeShapeType="1"/>
            </p:cNvSpPr>
            <p:nvPr/>
          </p:nvSpPr>
          <p:spPr bwMode="auto">
            <a:xfrm flipV="1">
              <a:off x="1579" y="1281"/>
              <a:ext cx="76" cy="2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4" name="Line 33"/>
            <p:cNvSpPr>
              <a:spLocks noChangeShapeType="1"/>
            </p:cNvSpPr>
            <p:nvPr/>
          </p:nvSpPr>
          <p:spPr bwMode="auto">
            <a:xfrm>
              <a:off x="1656" y="1283"/>
              <a:ext cx="72" cy="31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Line 34"/>
            <p:cNvSpPr>
              <a:spLocks noChangeShapeType="1"/>
            </p:cNvSpPr>
            <p:nvPr/>
          </p:nvSpPr>
          <p:spPr bwMode="auto">
            <a:xfrm flipV="1">
              <a:off x="1728" y="1281"/>
              <a:ext cx="75" cy="2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6" name="Line 35"/>
            <p:cNvSpPr>
              <a:spLocks noChangeShapeType="1"/>
            </p:cNvSpPr>
            <p:nvPr/>
          </p:nvSpPr>
          <p:spPr bwMode="auto">
            <a:xfrm>
              <a:off x="1803" y="1283"/>
              <a:ext cx="71" cy="31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7" name="Line 36"/>
            <p:cNvSpPr>
              <a:spLocks noChangeShapeType="1"/>
            </p:cNvSpPr>
            <p:nvPr/>
          </p:nvSpPr>
          <p:spPr bwMode="auto">
            <a:xfrm flipV="1">
              <a:off x="1874" y="1439"/>
              <a:ext cx="38" cy="15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8" name="Line 37"/>
            <p:cNvSpPr>
              <a:spLocks noChangeShapeType="1"/>
            </p:cNvSpPr>
            <p:nvPr/>
          </p:nvSpPr>
          <p:spPr bwMode="auto">
            <a:xfrm flipV="1">
              <a:off x="1302" y="1281"/>
              <a:ext cx="59" cy="15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9" name="Line 38"/>
            <p:cNvSpPr>
              <a:spLocks noChangeShapeType="1"/>
            </p:cNvSpPr>
            <p:nvPr/>
          </p:nvSpPr>
          <p:spPr bwMode="auto">
            <a:xfrm>
              <a:off x="1912" y="1439"/>
              <a:ext cx="33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0" name="Rectangle 39"/>
            <p:cNvSpPr>
              <a:spLocks noChangeArrowheads="1"/>
            </p:cNvSpPr>
            <p:nvPr/>
          </p:nvSpPr>
          <p:spPr bwMode="auto">
            <a:xfrm>
              <a:off x="982" y="1275"/>
              <a:ext cx="1271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Line 40"/>
            <p:cNvSpPr>
              <a:spLocks noChangeShapeType="1"/>
            </p:cNvSpPr>
            <p:nvPr/>
          </p:nvSpPr>
          <p:spPr bwMode="auto">
            <a:xfrm>
              <a:off x="954" y="1433"/>
              <a:ext cx="29" cy="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2" name="Line 41"/>
            <p:cNvSpPr>
              <a:spLocks noChangeShapeType="1"/>
            </p:cNvSpPr>
            <p:nvPr/>
          </p:nvSpPr>
          <p:spPr bwMode="auto">
            <a:xfrm>
              <a:off x="2250" y="1439"/>
              <a:ext cx="25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aphicFrame>
        <p:nvGraphicFramePr>
          <p:cNvPr id="5122" name="Object 43"/>
          <p:cNvGraphicFramePr>
            <a:graphicFrameLocks noChangeAspect="1"/>
          </p:cNvGraphicFramePr>
          <p:nvPr/>
        </p:nvGraphicFramePr>
        <p:xfrm>
          <a:off x="5465763" y="1901825"/>
          <a:ext cx="2667000" cy="609600"/>
        </p:xfrm>
        <a:graphic>
          <a:graphicData uri="http://schemas.openxmlformats.org/presentationml/2006/ole">
            <p:oleObj spid="_x0000_s5122" name="Equation" r:id="rId4" imgW="2666880" imgH="609480" progId="Equation.DSMT4">
              <p:embed/>
            </p:oleObj>
          </a:graphicData>
        </a:graphic>
      </p:graphicFrame>
      <p:graphicFrame>
        <p:nvGraphicFramePr>
          <p:cNvPr id="5123" name="Object 44"/>
          <p:cNvGraphicFramePr>
            <a:graphicFrameLocks noChangeAspect="1"/>
          </p:cNvGraphicFramePr>
          <p:nvPr/>
        </p:nvGraphicFramePr>
        <p:xfrm>
          <a:off x="5451475" y="2865438"/>
          <a:ext cx="3695700" cy="647700"/>
        </p:xfrm>
        <a:graphic>
          <a:graphicData uri="http://schemas.openxmlformats.org/presentationml/2006/ole">
            <p:oleObj spid="_x0000_s5123" name="Equation" r:id="rId5" imgW="3695400" imgH="647640" progId="Equation.DSMT4">
              <p:embed/>
            </p:oleObj>
          </a:graphicData>
        </a:graphic>
      </p:graphicFrame>
      <p:graphicFrame>
        <p:nvGraphicFramePr>
          <p:cNvPr id="5124" name="Object 45"/>
          <p:cNvGraphicFramePr>
            <a:graphicFrameLocks noChangeAspect="1"/>
          </p:cNvGraphicFramePr>
          <p:nvPr/>
        </p:nvGraphicFramePr>
        <p:xfrm>
          <a:off x="5457825" y="3854450"/>
          <a:ext cx="4229100" cy="1143000"/>
        </p:xfrm>
        <a:graphic>
          <a:graphicData uri="http://schemas.openxmlformats.org/presentationml/2006/ole">
            <p:oleObj spid="_x0000_s5124" name="Equation" r:id="rId6" imgW="4228920" imgH="1143000" progId="Equation.DSMT4">
              <p:embed/>
            </p:oleObj>
          </a:graphicData>
        </a:graphic>
      </p:graphicFrame>
      <p:graphicFrame>
        <p:nvGraphicFramePr>
          <p:cNvPr id="5125" name="Object 46"/>
          <p:cNvGraphicFramePr>
            <a:graphicFrameLocks noChangeAspect="1"/>
          </p:cNvGraphicFramePr>
          <p:nvPr/>
        </p:nvGraphicFramePr>
        <p:xfrm>
          <a:off x="5465763" y="6008688"/>
          <a:ext cx="1435100" cy="660400"/>
        </p:xfrm>
        <a:graphic>
          <a:graphicData uri="http://schemas.openxmlformats.org/presentationml/2006/ole">
            <p:oleObj spid="_x0000_s5125" name="Equation" r:id="rId7" imgW="1434960" imgH="660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Damped Charge and Current Oscillations</a:t>
            </a:r>
          </a:p>
        </p:txBody>
      </p:sp>
      <p:sp>
        <p:nvSpPr>
          <p:cNvPr id="615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The (angular) </a:t>
            </a:r>
            <a:r>
              <a:rPr lang="en-GB" dirty="0" smtClean="0"/>
              <a:t>____________</a:t>
            </a:r>
            <a:r>
              <a:rPr lang="en-GB" sz="2000" dirty="0" smtClean="0"/>
              <a:t> of the oscillations is also decreased. </a:t>
            </a:r>
          </a:p>
          <a:p>
            <a:pPr eaLnBrk="1" hangingPunct="1"/>
            <a:r>
              <a:rPr lang="en-GB" sz="2000" dirty="0" smtClean="0"/>
              <a:t>Consider situations in which </a:t>
            </a:r>
            <a:br>
              <a:rPr lang="en-GB" sz="2000" dirty="0" smtClean="0"/>
            </a:br>
            <a:r>
              <a:rPr lang="en-GB" sz="2000" dirty="0" smtClean="0"/>
              <a:t>           , this is the case when the damping is not too </a:t>
            </a:r>
            <a:r>
              <a:rPr lang="en-GB" dirty="0" smtClean="0"/>
              <a:t>_________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The current is given by:</a:t>
            </a:r>
          </a:p>
        </p:txBody>
      </p:sp>
      <p:sp>
        <p:nvSpPr>
          <p:cNvPr id="615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With the same L and C values as before, adding a 200 </a:t>
            </a:r>
            <a:r>
              <a:rPr lang="en-GB" sz="2000" smtClean="0">
                <a:latin typeface="Symbol" pitchFamily="18" charset="2"/>
              </a:rPr>
              <a:t>W</a:t>
            </a:r>
            <a:r>
              <a:rPr lang="en-GB" sz="2000" smtClean="0"/>
              <a:t> resistor, the current and charge behave as below: </a:t>
            </a:r>
          </a:p>
        </p:txBody>
      </p:sp>
      <p:graphicFrame>
        <p:nvGraphicFramePr>
          <p:cNvPr id="6146" name="Object 6"/>
          <p:cNvGraphicFramePr>
            <a:graphicFrameLocks noChangeAspect="1"/>
          </p:cNvGraphicFramePr>
          <p:nvPr/>
        </p:nvGraphicFramePr>
        <p:xfrm>
          <a:off x="965200" y="2574925"/>
          <a:ext cx="685800" cy="254000"/>
        </p:xfrm>
        <a:graphic>
          <a:graphicData uri="http://schemas.openxmlformats.org/presentationml/2006/ole">
            <p:oleObj spid="_x0000_s6146" name="Equation" r:id="rId4" imgW="685800" imgH="253800" progId="Equation.DSMT4">
              <p:embed/>
            </p:oleObj>
          </a:graphicData>
        </a:graphic>
      </p:graphicFrame>
      <p:graphicFrame>
        <p:nvGraphicFramePr>
          <p:cNvPr id="6147" name="Object 7"/>
          <p:cNvGraphicFramePr>
            <a:graphicFrameLocks noChangeAspect="1"/>
          </p:cNvGraphicFramePr>
          <p:nvPr/>
        </p:nvGraphicFramePr>
        <p:xfrm>
          <a:off x="928688" y="3611563"/>
          <a:ext cx="3708400" cy="2133600"/>
        </p:xfrm>
        <a:graphic>
          <a:graphicData uri="http://schemas.openxmlformats.org/presentationml/2006/ole">
            <p:oleObj spid="_x0000_s6147" name="Equation" r:id="rId5" imgW="3708360" imgH="2133360" progId="Equation.DSMT4">
              <p:embed/>
            </p:oleObj>
          </a:graphicData>
        </a:graphic>
      </p:graphicFrame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7415213" y="5705475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(s)</a:t>
            </a:r>
          </a:p>
        </p:txBody>
      </p:sp>
      <p:sp>
        <p:nvSpPr>
          <p:cNvPr id="6153" name="Text Box 11"/>
          <p:cNvSpPr txBox="1">
            <a:spLocks noChangeArrowheads="1"/>
          </p:cNvSpPr>
          <p:nvPr/>
        </p:nvSpPr>
        <p:spPr bwMode="auto">
          <a:xfrm>
            <a:off x="9261475" y="436245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(A)</a:t>
            </a:r>
          </a:p>
        </p:txBody>
      </p:sp>
      <p:sp>
        <p:nvSpPr>
          <p:cNvPr id="6154" name="Text Box 12"/>
          <p:cNvSpPr txBox="1">
            <a:spLocks noChangeArrowheads="1"/>
          </p:cNvSpPr>
          <p:nvPr/>
        </p:nvSpPr>
        <p:spPr bwMode="auto">
          <a:xfrm>
            <a:off x="4968875" y="3948113"/>
            <a:ext cx="52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(C)</a:t>
            </a:r>
          </a:p>
        </p:txBody>
      </p:sp>
      <p:graphicFrame>
        <p:nvGraphicFramePr>
          <p:cNvPr id="6148" name="Object 13"/>
          <p:cNvGraphicFramePr>
            <a:graphicFrameLocks noChangeAspect="1"/>
          </p:cNvGraphicFramePr>
          <p:nvPr/>
        </p:nvGraphicFramePr>
        <p:xfrm>
          <a:off x="4452938" y="2486025"/>
          <a:ext cx="5414962" cy="3638550"/>
        </p:xfrm>
        <a:graphic>
          <a:graphicData uri="http://schemas.openxmlformats.org/presentationml/2006/ole">
            <p:oleObj spid="_x0000_s6148" name="Mathcad" r:id="rId6" imgW="3571920" imgH="2400480" progId="Mathcad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Damped Energy Oscillations</a:t>
            </a:r>
          </a:p>
        </p:txBody>
      </p:sp>
      <p:sp>
        <p:nvSpPr>
          <p:cNvPr id="717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The energy stored in the electric field of the capacitor is given by: </a:t>
            </a:r>
            <a:br>
              <a:rPr lang="en-GB" sz="2000" smtClean="0"/>
            </a:br>
            <a:endParaRPr lang="en-GB" sz="2000" smtClean="0"/>
          </a:p>
        </p:txBody>
      </p:sp>
      <p:sp>
        <p:nvSpPr>
          <p:cNvPr id="717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The expression for U</a:t>
            </a:r>
            <a:r>
              <a:rPr lang="en-GB" sz="2000" baseline="-25000" dirty="0" smtClean="0"/>
              <a:t>B</a:t>
            </a:r>
            <a:r>
              <a:rPr lang="en-GB" sz="2000" dirty="0" smtClean="0"/>
              <a:t> is a little messy, but adding this and the total </a:t>
            </a:r>
            <a:r>
              <a:rPr lang="en-GB" dirty="0" smtClean="0"/>
              <a:t>_______________</a:t>
            </a:r>
            <a:r>
              <a:rPr lang="en-GB" sz="2000" dirty="0" smtClean="0"/>
              <a:t> energy U to the plot gives:</a:t>
            </a:r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923925" y="2192338"/>
          <a:ext cx="4038600" cy="685800"/>
        </p:xfrm>
        <a:graphic>
          <a:graphicData uri="http://schemas.openxmlformats.org/presentationml/2006/ole">
            <p:oleObj spid="_x0000_s7170" name="Equation" r:id="rId4" imgW="4038480" imgH="685800" progId="Equation.DSMT4">
              <p:embed/>
            </p:oleObj>
          </a:graphicData>
        </a:graphic>
      </p:graphicFrame>
      <p:graphicFrame>
        <p:nvGraphicFramePr>
          <p:cNvPr id="7171" name="Object 8"/>
          <p:cNvGraphicFramePr>
            <a:graphicFrameLocks noChangeAspect="1"/>
          </p:cNvGraphicFramePr>
          <p:nvPr/>
        </p:nvGraphicFramePr>
        <p:xfrm>
          <a:off x="42863" y="2800350"/>
          <a:ext cx="4773612" cy="3657600"/>
        </p:xfrm>
        <a:graphic>
          <a:graphicData uri="http://schemas.openxmlformats.org/presentationml/2006/ole">
            <p:oleObj spid="_x0000_s7171" name="Mathcad" r:id="rId5" imgW="3133800" imgH="2400480" progId="Mathcad">
              <p:embed/>
            </p:oleObj>
          </a:graphicData>
        </a:graphic>
      </p:graphicFrame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2981325" y="6049963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(s)</a:t>
            </a:r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569913" y="4246563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(J)</a:t>
            </a:r>
          </a:p>
        </p:txBody>
      </p:sp>
      <p:graphicFrame>
        <p:nvGraphicFramePr>
          <p:cNvPr id="7172" name="Object 11"/>
          <p:cNvGraphicFramePr>
            <a:graphicFrameLocks noChangeAspect="1"/>
          </p:cNvGraphicFramePr>
          <p:nvPr/>
        </p:nvGraphicFramePr>
        <p:xfrm>
          <a:off x="4775200" y="2754313"/>
          <a:ext cx="4833938" cy="3692525"/>
        </p:xfrm>
        <a:graphic>
          <a:graphicData uri="http://schemas.openxmlformats.org/presentationml/2006/ole">
            <p:oleObj spid="_x0000_s7172" name="Mathcad" r:id="rId6" imgW="3143160" imgH="2400480" progId="Mathcad">
              <p:embed/>
            </p:oleObj>
          </a:graphicData>
        </a:graphic>
      </p:graphicFrame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7699375" y="602615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(s)</a:t>
            </a:r>
          </a:p>
        </p:txBody>
      </p:sp>
      <p:sp>
        <p:nvSpPr>
          <p:cNvPr id="7179" name="Text Box 13"/>
          <p:cNvSpPr txBox="1">
            <a:spLocks noChangeArrowheads="1"/>
          </p:cNvSpPr>
          <p:nvPr/>
        </p:nvSpPr>
        <p:spPr bwMode="auto">
          <a:xfrm>
            <a:off x="5381625" y="4202113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(J)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517</TotalTime>
  <Words>423</Words>
  <Application>Microsoft Office PowerPoint</Application>
  <PresentationFormat>A4 Paper (210x297 mm)</PresentationFormat>
  <Paragraphs>91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TimA4landscape</vt:lpstr>
      <vt:lpstr>Equation</vt:lpstr>
      <vt:lpstr>Mathcad</vt:lpstr>
      <vt:lpstr>Lecture 18 </vt:lpstr>
      <vt:lpstr>Electromagnetic Oscillations</vt:lpstr>
      <vt:lpstr>Electromagnetic Oscillations</vt:lpstr>
      <vt:lpstr>Energy in LC Circuit</vt:lpstr>
      <vt:lpstr>Charge and Current Oscillations</vt:lpstr>
      <vt:lpstr>Energy Oscillations</vt:lpstr>
      <vt:lpstr>RLC Circuit</vt:lpstr>
      <vt:lpstr>Damped Charge and Current Oscillations</vt:lpstr>
      <vt:lpstr>Damped Energy Oscillations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Greenshaw</dc:creator>
  <cp:lastModifiedBy>Tim Greenshaw</cp:lastModifiedBy>
  <cp:revision>50</cp:revision>
  <dcterms:created xsi:type="dcterms:W3CDTF">2005-11-25T19:50:13Z</dcterms:created>
  <dcterms:modified xsi:type="dcterms:W3CDTF">2010-11-17T16:30:41Z</dcterms:modified>
</cp:coreProperties>
</file>