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295" r:id="rId3"/>
    <p:sldId id="296" r:id="rId4"/>
    <p:sldId id="297" r:id="rId5"/>
    <p:sldId id="298" r:id="rId6"/>
    <p:sldId id="300" r:id="rId7"/>
    <p:sldId id="306" r:id="rId8"/>
    <p:sldId id="303" r:id="rId9"/>
    <p:sldId id="304" r:id="rId10"/>
    <p:sldId id="305" r:id="rId11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6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70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BA16CE-F148-4281-B462-B11EFC624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116C0A-1DF7-4531-B700-510E8CF1E9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F81D3-E5FA-4042-BF0D-5211F431621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91150-51AA-4CD4-881D-C6C98E5B442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F1AD-43A4-4909-8871-FCA5B2AAF22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B681B-8FD3-4757-8AAF-06DCEC4C21A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738AE-5477-4443-8F04-BE51ED700AA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F1AE8-550F-442E-B8E6-99353338132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3607B-2818-437F-A84A-FF8D00E2D4F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9EEDC-0569-4142-8FBE-BDC10BB9068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CD8CE-3350-413C-8151-B3DB714ACCD5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17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Electricity generators.</a:t>
            </a:r>
          </a:p>
          <a:p>
            <a:pPr lvl="1"/>
            <a:r>
              <a:rPr lang="en-GB" dirty="0" smtClean="0"/>
              <a:t>Inductors and inductance.</a:t>
            </a:r>
          </a:p>
          <a:p>
            <a:pPr lvl="1"/>
            <a:r>
              <a:rPr lang="en-GB" dirty="0" smtClean="0"/>
              <a:t>Inductance of a solenoid.</a:t>
            </a:r>
          </a:p>
          <a:p>
            <a:pPr lvl="1"/>
            <a:r>
              <a:rPr lang="en-GB" dirty="0" smtClean="0"/>
              <a:t>RL circuits.</a:t>
            </a:r>
          </a:p>
          <a:p>
            <a:pPr lvl="1"/>
            <a:r>
              <a:rPr lang="en-GB" dirty="0" smtClean="0"/>
              <a:t>Energy stored in a B field.</a:t>
            </a:r>
          </a:p>
          <a:p>
            <a:pPr lvl="1"/>
            <a:r>
              <a:rPr lang="en-GB" dirty="0" smtClean="0"/>
              <a:t>Energy density of a B field.</a:t>
            </a:r>
          </a:p>
          <a:p>
            <a:pPr lvl="1"/>
            <a:r>
              <a:rPr lang="en-GB" dirty="0" smtClean="0"/>
              <a:t>Mutual inductance.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</a:t>
            </a:r>
            <a:r>
              <a:rPr lang="en-GB" dirty="0" err="1" smtClean="0"/>
              <a:t>emf</a:t>
            </a:r>
            <a:r>
              <a:rPr lang="en-GB" dirty="0" smtClean="0"/>
              <a:t> induced in a coil of area 1 cm</a:t>
            </a:r>
            <a:r>
              <a:rPr lang="en-GB" baseline="30000" dirty="0" smtClean="0"/>
              <a:t>2</a:t>
            </a:r>
            <a:r>
              <a:rPr lang="en-GB" dirty="0" smtClean="0"/>
              <a:t> consisting of 100 turns of wire rotating with a frequency of </a:t>
            </a:r>
            <a:br>
              <a:rPr lang="en-GB" dirty="0" smtClean="0"/>
            </a:br>
            <a:r>
              <a:rPr lang="en-GB" dirty="0" smtClean="0"/>
              <a:t>60 Hz in a uniform magnetic field of strength 0.5 T. </a:t>
            </a:r>
          </a:p>
          <a:p>
            <a:r>
              <a:rPr lang="en-GB" dirty="0" smtClean="0"/>
              <a:t>How is inductance defined and what is the inductance of a coil with N turns?</a:t>
            </a:r>
          </a:p>
          <a:p>
            <a:r>
              <a:rPr lang="en-GB" dirty="0" smtClean="0"/>
              <a:t>Describe the current that flows in a series circuit containing a resistance, an inductance, a battery and a switch from the point at which the switch is closed.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Mutual Induction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Can make same argument for </a:t>
            </a:r>
            <a:r>
              <a:rPr lang="en-GB" dirty="0" smtClean="0"/>
              <a:t>____</a:t>
            </a:r>
            <a:r>
              <a:rPr lang="en-GB" sz="2000" dirty="0" smtClean="0"/>
              <a:t> induced in coil 1 due to </a:t>
            </a:r>
            <a:r>
              <a:rPr lang="en-GB" dirty="0" smtClean="0"/>
              <a:t>______</a:t>
            </a:r>
            <a:r>
              <a:rPr lang="en-GB" sz="2000" dirty="0" smtClean="0"/>
              <a:t> in coil 2, find: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dirty="0" err="1" smtClean="0"/>
              <a:t>emf</a:t>
            </a:r>
            <a:r>
              <a:rPr lang="en-GB" sz="2000" dirty="0" smtClean="0"/>
              <a:t> induced in either coil is proportional to the change in current in the other coil.</a:t>
            </a:r>
          </a:p>
          <a:p>
            <a:pPr eaLnBrk="1" hangingPunct="1"/>
            <a:r>
              <a:rPr lang="en-GB" sz="2000" dirty="0" smtClean="0"/>
              <a:t>It turns out that M</a:t>
            </a:r>
            <a:r>
              <a:rPr lang="en-GB" sz="2000" baseline="-25000" dirty="0" smtClean="0"/>
              <a:t>12</a:t>
            </a:r>
            <a:r>
              <a:rPr lang="en-GB" sz="2000" dirty="0" smtClean="0"/>
              <a:t> = M</a:t>
            </a:r>
            <a:r>
              <a:rPr lang="en-GB" sz="2000" baseline="-25000" dirty="0" smtClean="0"/>
              <a:t>21</a:t>
            </a:r>
            <a:r>
              <a:rPr lang="en-GB" sz="2000" dirty="0" smtClean="0"/>
              <a:t> </a:t>
            </a:r>
            <a:r>
              <a:rPr lang="en-GB" sz="2000" dirty="0" smtClean="0">
                <a:cs typeface="Times New Roman" pitchFamily="18" charset="0"/>
              </a:rPr>
              <a:t>≡</a:t>
            </a:r>
            <a:r>
              <a:rPr lang="en-GB" sz="2000" dirty="0" smtClean="0"/>
              <a:t> M.</a:t>
            </a:r>
          </a:p>
          <a:p>
            <a:pPr eaLnBrk="1" hangingPunct="1"/>
            <a:r>
              <a:rPr lang="en-GB" sz="2000" dirty="0" smtClean="0"/>
              <a:t>Hence we can write: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unit of mutual inductance is the same as that of self inductance,  </a:t>
            </a:r>
            <a:r>
              <a:rPr lang="en-GB" sz="2000" smtClean="0"/>
              <a:t>the </a:t>
            </a:r>
            <a:r>
              <a:rPr lang="en-GB" smtClean="0"/>
              <a:t>_______</a:t>
            </a:r>
            <a:r>
              <a:rPr lang="en-GB" sz="2000" smtClean="0"/>
              <a:t>.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22338" y="2455863"/>
          <a:ext cx="1562100" cy="622300"/>
        </p:xfrm>
        <a:graphic>
          <a:graphicData uri="http://schemas.openxmlformats.org/presentationml/2006/ole">
            <p:oleObj spid="_x0000_s9218" name="Equation" r:id="rId4" imgW="1562040" imgH="622080" progId="Equation.DSMT4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923925" y="4875213"/>
          <a:ext cx="2857500" cy="1295400"/>
        </p:xfrm>
        <a:graphic>
          <a:graphicData uri="http://schemas.openxmlformats.org/presentationml/2006/ole">
            <p:oleObj spid="_x0000_s9219" name="Equation" r:id="rId5" imgW="2857320" imgH="1295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4" cstate="print"/>
          <a:srcRect l="67674" b="6241"/>
          <a:stretch>
            <a:fillRect/>
          </a:stretch>
        </p:blipFill>
        <p:spPr bwMode="auto">
          <a:xfrm>
            <a:off x="679450" y="1830388"/>
            <a:ext cx="32353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Electricity Generators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4180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Recall electric motor: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Force on ____________ wire in magnetic field causes rotation of coil.</a:t>
            </a:r>
          </a:p>
          <a:p>
            <a:pPr eaLnBrk="1" hangingPunct="1"/>
            <a:r>
              <a:rPr lang="en-GB" sz="2000" dirty="0" smtClean="0"/>
              <a:t>Now use ____________ to rotate the coil in the magnetic field.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959350" y="1533525"/>
            <a:ext cx="478948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Frequency f, angular ________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 = 2</a:t>
            </a:r>
            <a:r>
              <a:rPr lang="en-GB" sz="2000" dirty="0" smtClean="0">
                <a:latin typeface="Symbol" pitchFamily="18" charset="2"/>
              </a:rPr>
              <a:t>p</a:t>
            </a:r>
            <a:r>
              <a:rPr lang="en-GB" sz="2000" dirty="0" smtClean="0"/>
              <a:t>f.</a:t>
            </a:r>
          </a:p>
          <a:p>
            <a:pPr eaLnBrk="1" hangingPunct="1"/>
            <a:r>
              <a:rPr lang="en-GB" dirty="0" smtClean="0"/>
              <a:t>_____</a:t>
            </a:r>
            <a:r>
              <a:rPr lang="en-GB" sz="2000" dirty="0" smtClean="0"/>
              <a:t> through N loops of coil given by: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Induced ____ from _________ law,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N=1000, B=1T</a:t>
            </a:r>
            <a:r>
              <a:rPr lang="en-GB" sz="2000" smtClean="0"/>
              <a:t>, A=4</a:t>
            </a:r>
            <a:r>
              <a:rPr lang="en-GB" sz="2000" smtClean="0">
                <a:latin typeface="Arial Unicode MS" pitchFamily="34" charset="-128"/>
              </a:rPr>
              <a:t>x</a:t>
            </a:r>
            <a:r>
              <a:rPr lang="en-GB" sz="2000" smtClean="0"/>
              <a:t>10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4</a:t>
            </a:r>
            <a:r>
              <a:rPr lang="en-GB" sz="2000" smtClean="0"/>
              <a:t>m</a:t>
            </a:r>
            <a:r>
              <a:rPr lang="en-GB" sz="2000" baseline="30000" smtClean="0"/>
              <a:t>2</a:t>
            </a:r>
            <a:r>
              <a:rPr lang="en-GB" sz="2000" dirty="0" smtClean="0"/>
              <a:t>, f=50Hz.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5375275" y="2244725"/>
          <a:ext cx="3708400" cy="431800"/>
        </p:xfrm>
        <a:graphic>
          <a:graphicData uri="http://schemas.openxmlformats.org/presentationml/2006/ole">
            <p:oleObj spid="_x0000_s1026" name="Equation" r:id="rId5" imgW="3708360" imgH="431640" progId="Equation.DSMT4">
              <p:embed/>
            </p:oleObj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5392738" y="2884488"/>
          <a:ext cx="3200400" cy="1016000"/>
        </p:xfrm>
        <a:graphic>
          <a:graphicData uri="http://schemas.openxmlformats.org/presentationml/2006/ole">
            <p:oleObj spid="_x0000_s1027" name="Equation" r:id="rId6" imgW="3200400" imgH="1015920" progId="Equation.DSMT4">
              <p:embed/>
            </p:oleObj>
          </a:graphicData>
        </a:graphic>
      </p:graphicFrame>
      <p:grpSp>
        <p:nvGrpSpPr>
          <p:cNvPr id="1033" name="Group 21"/>
          <p:cNvGrpSpPr>
            <a:grpSpLocks/>
          </p:cNvGrpSpPr>
          <p:nvPr/>
        </p:nvGrpSpPr>
        <p:grpSpPr bwMode="auto">
          <a:xfrm>
            <a:off x="5632450" y="4057650"/>
            <a:ext cx="3463925" cy="2800350"/>
            <a:chOff x="3548" y="2556"/>
            <a:chExt cx="2182" cy="1764"/>
          </a:xfrm>
        </p:grpSpPr>
        <p:graphicFrame>
          <p:nvGraphicFramePr>
            <p:cNvPr id="1028" name="Object 20"/>
            <p:cNvGraphicFramePr>
              <a:graphicFrameLocks noChangeAspect="1"/>
            </p:cNvGraphicFramePr>
            <p:nvPr/>
          </p:nvGraphicFramePr>
          <p:xfrm>
            <a:off x="3548" y="2556"/>
            <a:ext cx="2182" cy="1724"/>
          </p:xfrm>
          <a:graphic>
            <a:graphicData uri="http://schemas.openxmlformats.org/presentationml/2006/ole">
              <p:oleObj spid="_x0000_s1028" name="Mathcad" r:id="rId7" imgW="2809800" imgH="2219400" progId="Mathcad">
                <p:embed/>
              </p:oleObj>
            </a:graphicData>
          </a:graphic>
        </p:graphicFrame>
        <p:sp>
          <p:nvSpPr>
            <p:cNvPr id="1034" name="Text Box 18"/>
            <p:cNvSpPr txBox="1">
              <a:spLocks noChangeArrowheads="1"/>
            </p:cNvSpPr>
            <p:nvPr/>
          </p:nvSpPr>
          <p:spPr bwMode="auto">
            <a:xfrm rot="-5400000">
              <a:off x="3326" y="3252"/>
              <a:ext cx="709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E (Vm</a:t>
              </a:r>
              <a:r>
                <a:rPr lang="en-GB" baseline="30000">
                  <a:latin typeface="Symbol" pitchFamily="18" charset="2"/>
                </a:rPr>
                <a:t>-</a:t>
              </a:r>
              <a:r>
                <a:rPr lang="en-GB" baseline="30000"/>
                <a:t>1</a:t>
              </a:r>
              <a:r>
                <a:rPr lang="en-GB"/>
                <a:t>)</a:t>
              </a:r>
            </a:p>
          </p:txBody>
        </p:sp>
        <p:sp>
          <p:nvSpPr>
            <p:cNvPr id="1035" name="Text Box 19"/>
            <p:cNvSpPr txBox="1">
              <a:spLocks noChangeArrowheads="1"/>
            </p:cNvSpPr>
            <p:nvPr/>
          </p:nvSpPr>
          <p:spPr bwMode="auto">
            <a:xfrm>
              <a:off x="4606" y="4070"/>
              <a:ext cx="368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t (s)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Inductors and Inductance: Inductance of Solenoid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If a current </a:t>
            </a:r>
            <a:r>
              <a:rPr lang="en-GB" sz="2000" dirty="0" err="1" smtClean="0"/>
              <a:t>i</a:t>
            </a:r>
            <a:r>
              <a:rPr lang="en-GB" sz="2000" dirty="0" smtClean="0"/>
              <a:t> produces a </a:t>
            </a:r>
            <a:r>
              <a:rPr lang="en-GB" dirty="0" smtClean="0"/>
              <a:t>_________</a:t>
            </a:r>
            <a:r>
              <a:rPr lang="en-GB" sz="2000" dirty="0" smtClean="0"/>
              <a:t>  _____ of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 in a loop, the inductance is defined to be: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 is the </a:t>
            </a:r>
            <a:r>
              <a:rPr lang="en-GB" sz="2000" dirty="0" err="1" smtClean="0"/>
              <a:t>henry</a:t>
            </a:r>
            <a:r>
              <a:rPr lang="en-GB" sz="2000" dirty="0" smtClean="0"/>
              <a:t> (H = T m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A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).</a:t>
            </a:r>
          </a:p>
          <a:p>
            <a:pPr eaLnBrk="1" hangingPunct="1"/>
            <a:r>
              <a:rPr lang="en-GB" sz="2000" dirty="0" smtClean="0"/>
              <a:t>If the </a:t>
            </a:r>
            <a:r>
              <a:rPr lang="en-GB" dirty="0" smtClean="0"/>
              <a:t>________</a:t>
            </a:r>
            <a:r>
              <a:rPr lang="en-GB" sz="2000" dirty="0" smtClean="0"/>
              <a:t> is a coil made of N loops: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(All the windings are linked by the shared flux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, the product N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baseline="-25000" dirty="0" smtClean="0"/>
              <a:t>B</a:t>
            </a:r>
            <a:r>
              <a:rPr lang="en-GB" sz="2000" dirty="0" smtClean="0"/>
              <a:t> is called the magnetic flux linkage.)</a:t>
            </a:r>
          </a:p>
          <a:p>
            <a:pPr eaLnBrk="1" hangingPunct="1"/>
            <a:r>
              <a:rPr lang="en-GB" sz="2000" dirty="0" smtClean="0"/>
              <a:t>Assume no ____________ in vicinity of ________ considered in following.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_______ with n turns per unit length, area A. </a:t>
            </a:r>
          </a:p>
          <a:p>
            <a:pPr eaLnBrk="1" hangingPunct="1"/>
            <a:r>
              <a:rPr lang="en-GB" sz="2000" dirty="0" smtClean="0"/>
              <a:t>Magnetic field, B = </a:t>
            </a:r>
            <a:r>
              <a:rPr lang="en-GB" sz="2000" dirty="0" smtClean="0">
                <a:latin typeface="Symbol" pitchFamily="18" charset="2"/>
              </a:rPr>
              <a:t>m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in.</a:t>
            </a:r>
          </a:p>
          <a:p>
            <a:pPr eaLnBrk="1" hangingPunct="1"/>
            <a:r>
              <a:rPr lang="en-GB" sz="2000" dirty="0" smtClean="0"/>
              <a:t>For length x far from ends,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</a:t>
            </a:r>
            <a:r>
              <a:rPr lang="en-GB" dirty="0" smtClean="0"/>
              <a:t>__________</a:t>
            </a:r>
            <a:r>
              <a:rPr lang="en-GB" sz="2000" dirty="0" smtClean="0"/>
              <a:t> per unit length (far from ends of solenoid)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 solenoid with total length X &gt;&gt; r: </a:t>
            </a:r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976948" y="2486025"/>
          <a:ext cx="2222500" cy="622300"/>
        </p:xfrm>
        <a:graphic>
          <a:graphicData uri="http://schemas.openxmlformats.org/presentationml/2006/ole">
            <p:oleObj spid="_x0000_s2050" name="Equation" r:id="rId4" imgW="2222280" imgH="622080" progId="Equation.DSMT4">
              <p:embed/>
            </p:oleObj>
          </a:graphicData>
        </a:graphic>
      </p:graphicFrame>
      <p:graphicFrame>
        <p:nvGraphicFramePr>
          <p:cNvPr id="2051" name="Object 27"/>
          <p:cNvGraphicFramePr>
            <a:graphicFrameLocks noChangeAspect="1"/>
          </p:cNvGraphicFramePr>
          <p:nvPr/>
        </p:nvGraphicFramePr>
        <p:xfrm>
          <a:off x="976313" y="4162425"/>
          <a:ext cx="2413000" cy="622300"/>
        </p:xfrm>
        <a:graphic>
          <a:graphicData uri="http://schemas.openxmlformats.org/presentationml/2006/ole">
            <p:oleObj spid="_x0000_s2051" name="Equation" r:id="rId5" imgW="2412720" imgH="622080" progId="Equation.DSMT4">
              <p:embed/>
            </p:oleObj>
          </a:graphicData>
        </a:graphic>
      </p:graphicFrame>
      <p:graphicFrame>
        <p:nvGraphicFramePr>
          <p:cNvPr id="2052" name="Object 28"/>
          <p:cNvGraphicFramePr>
            <a:graphicFrameLocks noChangeAspect="1"/>
          </p:cNvGraphicFramePr>
          <p:nvPr/>
        </p:nvGraphicFramePr>
        <p:xfrm>
          <a:off x="5481003" y="2955925"/>
          <a:ext cx="1866900" cy="330200"/>
        </p:xfrm>
        <a:graphic>
          <a:graphicData uri="http://schemas.openxmlformats.org/presentationml/2006/ole">
            <p:oleObj spid="_x0000_s2052" name="Equation" r:id="rId6" imgW="1866600" imgH="330120" progId="Equation.DSMT4">
              <p:embed/>
            </p:oleObj>
          </a:graphicData>
        </a:graphic>
      </p:graphicFrame>
      <p:graphicFrame>
        <p:nvGraphicFramePr>
          <p:cNvPr id="2053" name="Object 29"/>
          <p:cNvGraphicFramePr>
            <a:graphicFrameLocks noChangeAspect="1"/>
          </p:cNvGraphicFramePr>
          <p:nvPr/>
        </p:nvGraphicFramePr>
        <p:xfrm>
          <a:off x="5457825" y="3540125"/>
          <a:ext cx="3009900" cy="1295400"/>
        </p:xfrm>
        <a:graphic>
          <a:graphicData uri="http://schemas.openxmlformats.org/presentationml/2006/ole">
            <p:oleObj spid="_x0000_s2053" name="Equation" r:id="rId7" imgW="3009600" imgH="1295280" progId="Equation.DSMT4">
              <p:embed/>
            </p:oleObj>
          </a:graphicData>
        </a:graphic>
      </p:graphicFrame>
      <p:graphicFrame>
        <p:nvGraphicFramePr>
          <p:cNvPr id="2054" name="Object 30"/>
          <p:cNvGraphicFramePr>
            <a:graphicFrameLocks noChangeAspect="1"/>
          </p:cNvGraphicFramePr>
          <p:nvPr/>
        </p:nvGraphicFramePr>
        <p:xfrm>
          <a:off x="5503863" y="5476875"/>
          <a:ext cx="1193800" cy="609600"/>
        </p:xfrm>
        <a:graphic>
          <a:graphicData uri="http://schemas.openxmlformats.org/presentationml/2006/ole">
            <p:oleObj spid="_x0000_s2054" name="Equation" r:id="rId8" imgW="1193760" imgH="609480" progId="Equation.DSMT4">
              <p:embed/>
            </p:oleObj>
          </a:graphicData>
        </a:graphic>
      </p:graphicFrame>
      <p:graphicFrame>
        <p:nvGraphicFramePr>
          <p:cNvPr id="2055" name="Object 31"/>
          <p:cNvGraphicFramePr>
            <a:graphicFrameLocks noChangeAspect="1"/>
          </p:cNvGraphicFramePr>
          <p:nvPr/>
        </p:nvGraphicFramePr>
        <p:xfrm>
          <a:off x="5522913" y="6438900"/>
          <a:ext cx="2679700" cy="355600"/>
        </p:xfrm>
        <a:graphic>
          <a:graphicData uri="http://schemas.openxmlformats.org/presentationml/2006/ole">
            <p:oleObj spid="_x0000_s2055" name="Equation" r:id="rId9" imgW="267948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Inductors and Inductance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Current change (e.g. through solenoid) can cause change of ___________ and hence induce </a:t>
            </a:r>
            <a:r>
              <a:rPr lang="en-GB" dirty="0" smtClean="0"/>
              <a:t>___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is self-inductance, current </a:t>
            </a:r>
            <a:r>
              <a:rPr lang="en-GB" sz="2000" dirty="0" err="1" smtClean="0"/>
              <a:t>i</a:t>
            </a:r>
            <a:r>
              <a:rPr lang="en-GB" sz="2000" dirty="0" smtClean="0"/>
              <a:t> changes and </a:t>
            </a:r>
            <a:r>
              <a:rPr lang="en-GB" dirty="0" smtClean="0"/>
              <a:t>___________</a:t>
            </a:r>
            <a:r>
              <a:rPr lang="en-GB" sz="2000" dirty="0" smtClean="0"/>
              <a:t> </a:t>
            </a:r>
            <a:r>
              <a:rPr lang="en-GB" sz="2000" dirty="0" err="1" smtClean="0"/>
              <a:t>emf</a:t>
            </a:r>
            <a:r>
              <a:rPr lang="en-GB" sz="2000" dirty="0" smtClean="0"/>
              <a:t> appears across solenoid.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085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Direction of induced </a:t>
            </a:r>
            <a:r>
              <a:rPr lang="en-GB" sz="2000" dirty="0" err="1" smtClean="0"/>
              <a:t>emf</a:t>
            </a:r>
            <a:r>
              <a:rPr lang="en-GB" sz="2000" dirty="0" smtClean="0"/>
              <a:t> given by </a:t>
            </a:r>
            <a:r>
              <a:rPr lang="en-GB" dirty="0" smtClean="0"/>
              <a:t>_______</a:t>
            </a:r>
            <a:r>
              <a:rPr lang="en-GB" sz="2000" dirty="0" smtClean="0"/>
              <a:t> law.</a:t>
            </a:r>
          </a:p>
          <a:p>
            <a:pPr eaLnBrk="1" hangingPunct="1"/>
            <a:r>
              <a:rPr lang="en-GB" sz="2000" dirty="0" smtClean="0"/>
              <a:t>In example, </a:t>
            </a:r>
            <a:r>
              <a:rPr lang="en-GB" dirty="0" smtClean="0"/>
              <a:t>____</a:t>
            </a:r>
            <a:r>
              <a:rPr lang="en-GB" sz="2000" dirty="0" smtClean="0"/>
              <a:t> must oppose decrease in current, so tends to produce </a:t>
            </a:r>
            <a:r>
              <a:rPr lang="en-GB" dirty="0" smtClean="0"/>
              <a:t>______</a:t>
            </a:r>
            <a:r>
              <a:rPr lang="en-GB" sz="2000" dirty="0" smtClean="0"/>
              <a:t> in indicated direction.</a:t>
            </a:r>
          </a:p>
          <a:p>
            <a:pPr eaLnBrk="1" hangingPunct="1"/>
            <a:r>
              <a:rPr lang="en-GB" sz="2000" dirty="0" smtClean="0"/>
              <a:t>Potential across inductor, V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, is equal to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 if </a:t>
            </a:r>
            <a:r>
              <a:rPr lang="en-GB" dirty="0" smtClean="0"/>
              <a:t>__________</a:t>
            </a:r>
            <a:r>
              <a:rPr lang="en-GB" sz="2000" dirty="0" smtClean="0"/>
              <a:t> of inductor is negligible.</a:t>
            </a:r>
          </a:p>
          <a:p>
            <a:pPr eaLnBrk="1" hangingPunct="1"/>
            <a:r>
              <a:rPr lang="en-GB" sz="2000" dirty="0" smtClean="0"/>
              <a:t>If inductance has internal resistance r, split into “perfect” _________ and resistor: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950913" y="2517775"/>
          <a:ext cx="3962400" cy="635000"/>
        </p:xfrm>
        <a:graphic>
          <a:graphicData uri="http://schemas.openxmlformats.org/presentationml/2006/ole">
            <p:oleObj spid="_x0000_s3074" name="Equation" r:id="rId4" imgW="3962160" imgH="634680" progId="Equation.DSMT4">
              <p:embed/>
            </p:oleObj>
          </a:graphicData>
        </a:graphic>
      </p:graphicFrame>
      <p:graphicFrame>
        <p:nvGraphicFramePr>
          <p:cNvPr id="3075" name="Object 19"/>
          <p:cNvGraphicFramePr>
            <a:graphicFrameLocks noChangeAspect="1"/>
          </p:cNvGraphicFramePr>
          <p:nvPr/>
        </p:nvGraphicFramePr>
        <p:xfrm>
          <a:off x="1270000" y="1270000"/>
          <a:ext cx="914400" cy="914400"/>
        </p:xfrm>
        <a:graphic>
          <a:graphicData uri="http://schemas.openxmlformats.org/presentationml/2006/ole">
            <p:oleObj spid="_x0000_s3075" name="SmartDraw" r:id="rId5" imgW="914400" imgH="914400" progId="">
              <p:embed/>
            </p:oleObj>
          </a:graphicData>
        </a:graphic>
      </p:graphicFrame>
      <p:grpSp>
        <p:nvGrpSpPr>
          <p:cNvPr id="3079" name="Group 102"/>
          <p:cNvGrpSpPr>
            <a:grpSpLocks/>
          </p:cNvGrpSpPr>
          <p:nvPr/>
        </p:nvGrpSpPr>
        <p:grpSpPr bwMode="auto">
          <a:xfrm>
            <a:off x="5511800" y="5124450"/>
            <a:ext cx="3638550" cy="928688"/>
            <a:chOff x="3472" y="3228"/>
            <a:chExt cx="2292" cy="585"/>
          </a:xfrm>
        </p:grpSpPr>
        <p:grpSp>
          <p:nvGrpSpPr>
            <p:cNvPr id="3097" name="Group 99"/>
            <p:cNvGrpSpPr>
              <a:grpSpLocks noChangeAspect="1"/>
            </p:cNvGrpSpPr>
            <p:nvPr/>
          </p:nvGrpSpPr>
          <p:grpSpPr bwMode="auto">
            <a:xfrm rot="5400000">
              <a:off x="4431" y="2481"/>
              <a:ext cx="373" cy="2292"/>
              <a:chOff x="2887" y="728"/>
              <a:chExt cx="466" cy="2865"/>
            </a:xfrm>
          </p:grpSpPr>
          <p:sp>
            <p:nvSpPr>
              <p:cNvPr id="3100" name="AutoShape 78"/>
              <p:cNvSpPr>
                <a:spLocks noChangeAspect="1" noChangeArrowheads="1" noTextEdit="1"/>
              </p:cNvSpPr>
              <p:nvPr/>
            </p:nvSpPr>
            <p:spPr bwMode="auto">
              <a:xfrm>
                <a:off x="2887" y="728"/>
                <a:ext cx="466" cy="2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80"/>
              <p:cNvSpPr>
                <a:spLocks noChangeAspect="1" noChangeShapeType="1"/>
              </p:cNvSpPr>
              <p:nvPr/>
            </p:nvSpPr>
            <p:spPr bwMode="auto">
              <a:xfrm>
                <a:off x="3122" y="764"/>
                <a:ext cx="1" cy="3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81"/>
              <p:cNvSpPr>
                <a:spLocks noChangeAspect="1" noChangeShapeType="1"/>
              </p:cNvSpPr>
              <p:nvPr/>
            </p:nvSpPr>
            <p:spPr bwMode="auto">
              <a:xfrm>
                <a:off x="3122" y="1957"/>
                <a:ext cx="1" cy="38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82"/>
              <p:cNvSpPr>
                <a:spLocks noChangeAspect="1"/>
              </p:cNvSpPr>
              <p:nvPr/>
            </p:nvSpPr>
            <p:spPr bwMode="auto">
              <a:xfrm>
                <a:off x="3127" y="1144"/>
                <a:ext cx="167" cy="217"/>
              </a:xfrm>
              <a:custGeom>
                <a:avLst/>
                <a:gdLst>
                  <a:gd name="T0" fmla="*/ 4 w 334"/>
                  <a:gd name="T1" fmla="*/ 202 h 434"/>
                  <a:gd name="T2" fmla="*/ 6 w 334"/>
                  <a:gd name="T3" fmla="*/ 204 h 434"/>
                  <a:gd name="T4" fmla="*/ 9 w 334"/>
                  <a:gd name="T5" fmla="*/ 205 h 434"/>
                  <a:gd name="T6" fmla="*/ 11 w 334"/>
                  <a:gd name="T7" fmla="*/ 206 h 434"/>
                  <a:gd name="T8" fmla="*/ 13 w 334"/>
                  <a:gd name="T9" fmla="*/ 208 h 434"/>
                  <a:gd name="T10" fmla="*/ 17 w 334"/>
                  <a:gd name="T11" fmla="*/ 209 h 434"/>
                  <a:gd name="T12" fmla="*/ 21 w 334"/>
                  <a:gd name="T13" fmla="*/ 210 h 434"/>
                  <a:gd name="T14" fmla="*/ 23 w 334"/>
                  <a:gd name="T15" fmla="*/ 212 h 434"/>
                  <a:gd name="T16" fmla="*/ 27 w 334"/>
                  <a:gd name="T17" fmla="*/ 213 h 434"/>
                  <a:gd name="T18" fmla="*/ 32 w 334"/>
                  <a:gd name="T19" fmla="*/ 214 h 434"/>
                  <a:gd name="T20" fmla="*/ 38 w 334"/>
                  <a:gd name="T21" fmla="*/ 216 h 434"/>
                  <a:gd name="T22" fmla="*/ 46 w 334"/>
                  <a:gd name="T23" fmla="*/ 217 h 434"/>
                  <a:gd name="T24" fmla="*/ 79 w 334"/>
                  <a:gd name="T25" fmla="*/ 215 h 434"/>
                  <a:gd name="T26" fmla="*/ 105 w 334"/>
                  <a:gd name="T27" fmla="*/ 206 h 434"/>
                  <a:gd name="T28" fmla="*/ 120 w 334"/>
                  <a:gd name="T29" fmla="*/ 197 h 434"/>
                  <a:gd name="T30" fmla="*/ 132 w 334"/>
                  <a:gd name="T31" fmla="*/ 189 h 434"/>
                  <a:gd name="T32" fmla="*/ 140 w 334"/>
                  <a:gd name="T33" fmla="*/ 179 h 434"/>
                  <a:gd name="T34" fmla="*/ 147 w 334"/>
                  <a:gd name="T35" fmla="*/ 170 h 434"/>
                  <a:gd name="T36" fmla="*/ 153 w 334"/>
                  <a:gd name="T37" fmla="*/ 162 h 434"/>
                  <a:gd name="T38" fmla="*/ 158 w 334"/>
                  <a:gd name="T39" fmla="*/ 153 h 434"/>
                  <a:gd name="T40" fmla="*/ 161 w 334"/>
                  <a:gd name="T41" fmla="*/ 144 h 434"/>
                  <a:gd name="T42" fmla="*/ 163 w 334"/>
                  <a:gd name="T43" fmla="*/ 135 h 434"/>
                  <a:gd name="T44" fmla="*/ 165 w 334"/>
                  <a:gd name="T45" fmla="*/ 126 h 434"/>
                  <a:gd name="T46" fmla="*/ 166 w 334"/>
                  <a:gd name="T47" fmla="*/ 117 h 434"/>
                  <a:gd name="T48" fmla="*/ 167 w 334"/>
                  <a:gd name="T49" fmla="*/ 109 h 434"/>
                  <a:gd name="T50" fmla="*/ 166 w 334"/>
                  <a:gd name="T51" fmla="*/ 103 h 434"/>
                  <a:gd name="T52" fmla="*/ 165 w 334"/>
                  <a:gd name="T53" fmla="*/ 94 h 434"/>
                  <a:gd name="T54" fmla="*/ 164 w 334"/>
                  <a:gd name="T55" fmla="*/ 85 h 434"/>
                  <a:gd name="T56" fmla="*/ 162 w 334"/>
                  <a:gd name="T57" fmla="*/ 76 h 434"/>
                  <a:gd name="T58" fmla="*/ 159 w 334"/>
                  <a:gd name="T59" fmla="*/ 68 h 434"/>
                  <a:gd name="T60" fmla="*/ 154 w 334"/>
                  <a:gd name="T61" fmla="*/ 58 h 434"/>
                  <a:gd name="T62" fmla="*/ 149 w 334"/>
                  <a:gd name="T63" fmla="*/ 49 h 434"/>
                  <a:gd name="T64" fmla="*/ 142 w 334"/>
                  <a:gd name="T65" fmla="*/ 41 h 434"/>
                  <a:gd name="T66" fmla="*/ 134 w 334"/>
                  <a:gd name="T67" fmla="*/ 32 h 434"/>
                  <a:gd name="T68" fmla="*/ 124 w 334"/>
                  <a:gd name="T69" fmla="*/ 24 h 434"/>
                  <a:gd name="T70" fmla="*/ 109 w 334"/>
                  <a:gd name="T71" fmla="*/ 14 h 434"/>
                  <a:gd name="T72" fmla="*/ 88 w 334"/>
                  <a:gd name="T73" fmla="*/ 5 h 434"/>
                  <a:gd name="T74" fmla="*/ 50 w 334"/>
                  <a:gd name="T75" fmla="*/ 1 h 434"/>
                  <a:gd name="T76" fmla="*/ 40 w 334"/>
                  <a:gd name="T77" fmla="*/ 2 h 434"/>
                  <a:gd name="T78" fmla="*/ 33 w 334"/>
                  <a:gd name="T79" fmla="*/ 4 h 434"/>
                  <a:gd name="T80" fmla="*/ 28 w 334"/>
                  <a:gd name="T81" fmla="*/ 5 h 434"/>
                  <a:gd name="T82" fmla="*/ 23 w 334"/>
                  <a:gd name="T83" fmla="*/ 6 h 434"/>
                  <a:gd name="T84" fmla="*/ 20 w 334"/>
                  <a:gd name="T85" fmla="*/ 8 h 434"/>
                  <a:gd name="T86" fmla="*/ 17 w 334"/>
                  <a:gd name="T87" fmla="*/ 9 h 434"/>
                  <a:gd name="T88" fmla="*/ 12 w 334"/>
                  <a:gd name="T89" fmla="*/ 11 h 434"/>
                  <a:gd name="T90" fmla="*/ 10 w 334"/>
                  <a:gd name="T91" fmla="*/ 12 h 434"/>
                  <a:gd name="T92" fmla="*/ 8 w 334"/>
                  <a:gd name="T93" fmla="*/ 13 h 434"/>
                  <a:gd name="T94" fmla="*/ 5 w 334"/>
                  <a:gd name="T95" fmla="*/ 14 h 434"/>
                  <a:gd name="T96" fmla="*/ 3 w 334"/>
                  <a:gd name="T97" fmla="*/ 15 h 434"/>
                  <a:gd name="T98" fmla="*/ 0 w 334"/>
                  <a:gd name="T99" fmla="*/ 17 h 4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4"/>
                  <a:gd name="T151" fmla="*/ 0 h 434"/>
                  <a:gd name="T152" fmla="*/ 334 w 334"/>
                  <a:gd name="T153" fmla="*/ 434 h 4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4" h="434">
                    <a:moveTo>
                      <a:pt x="4" y="404"/>
                    </a:moveTo>
                    <a:lnTo>
                      <a:pt x="6" y="404"/>
                    </a:lnTo>
                    <a:lnTo>
                      <a:pt x="8" y="404"/>
                    </a:lnTo>
                    <a:lnTo>
                      <a:pt x="8" y="406"/>
                    </a:lnTo>
                    <a:lnTo>
                      <a:pt x="10" y="406"/>
                    </a:lnTo>
                    <a:lnTo>
                      <a:pt x="12" y="408"/>
                    </a:lnTo>
                    <a:lnTo>
                      <a:pt x="14" y="408"/>
                    </a:lnTo>
                    <a:lnTo>
                      <a:pt x="16" y="409"/>
                    </a:lnTo>
                    <a:lnTo>
                      <a:pt x="18" y="409"/>
                    </a:lnTo>
                    <a:lnTo>
                      <a:pt x="20" y="411"/>
                    </a:lnTo>
                    <a:lnTo>
                      <a:pt x="22" y="411"/>
                    </a:lnTo>
                    <a:lnTo>
                      <a:pt x="23" y="413"/>
                    </a:lnTo>
                    <a:lnTo>
                      <a:pt x="25" y="413"/>
                    </a:lnTo>
                    <a:lnTo>
                      <a:pt x="27" y="415"/>
                    </a:lnTo>
                    <a:lnTo>
                      <a:pt x="29" y="415"/>
                    </a:lnTo>
                    <a:lnTo>
                      <a:pt x="31" y="415"/>
                    </a:lnTo>
                    <a:lnTo>
                      <a:pt x="31" y="417"/>
                    </a:lnTo>
                    <a:lnTo>
                      <a:pt x="33" y="417"/>
                    </a:lnTo>
                    <a:lnTo>
                      <a:pt x="35" y="417"/>
                    </a:lnTo>
                    <a:lnTo>
                      <a:pt x="37" y="419"/>
                    </a:lnTo>
                    <a:lnTo>
                      <a:pt x="39" y="419"/>
                    </a:lnTo>
                    <a:lnTo>
                      <a:pt x="41" y="419"/>
                    </a:lnTo>
                    <a:lnTo>
                      <a:pt x="41" y="421"/>
                    </a:lnTo>
                    <a:lnTo>
                      <a:pt x="43" y="421"/>
                    </a:lnTo>
                    <a:lnTo>
                      <a:pt x="45" y="421"/>
                    </a:lnTo>
                    <a:lnTo>
                      <a:pt x="46" y="423"/>
                    </a:lnTo>
                    <a:lnTo>
                      <a:pt x="48" y="423"/>
                    </a:lnTo>
                    <a:lnTo>
                      <a:pt x="50" y="423"/>
                    </a:lnTo>
                    <a:lnTo>
                      <a:pt x="52" y="425"/>
                    </a:lnTo>
                    <a:lnTo>
                      <a:pt x="54" y="425"/>
                    </a:lnTo>
                    <a:lnTo>
                      <a:pt x="58" y="425"/>
                    </a:lnTo>
                    <a:lnTo>
                      <a:pt x="60" y="427"/>
                    </a:lnTo>
                    <a:lnTo>
                      <a:pt x="62" y="427"/>
                    </a:lnTo>
                    <a:lnTo>
                      <a:pt x="64" y="427"/>
                    </a:lnTo>
                    <a:lnTo>
                      <a:pt x="68" y="429"/>
                    </a:lnTo>
                    <a:lnTo>
                      <a:pt x="69" y="429"/>
                    </a:lnTo>
                    <a:lnTo>
                      <a:pt x="73" y="429"/>
                    </a:lnTo>
                    <a:lnTo>
                      <a:pt x="75" y="431"/>
                    </a:lnTo>
                    <a:lnTo>
                      <a:pt x="79" y="431"/>
                    </a:lnTo>
                    <a:lnTo>
                      <a:pt x="83" y="431"/>
                    </a:lnTo>
                    <a:lnTo>
                      <a:pt x="89" y="433"/>
                    </a:lnTo>
                    <a:lnTo>
                      <a:pt x="92" y="433"/>
                    </a:lnTo>
                    <a:lnTo>
                      <a:pt x="100" y="433"/>
                    </a:lnTo>
                    <a:lnTo>
                      <a:pt x="115" y="433"/>
                    </a:lnTo>
                    <a:lnTo>
                      <a:pt x="115" y="434"/>
                    </a:lnTo>
                    <a:lnTo>
                      <a:pt x="158" y="429"/>
                    </a:lnTo>
                    <a:lnTo>
                      <a:pt x="177" y="425"/>
                    </a:lnTo>
                    <a:lnTo>
                      <a:pt x="190" y="421"/>
                    </a:lnTo>
                    <a:lnTo>
                      <a:pt x="202" y="415"/>
                    </a:lnTo>
                    <a:lnTo>
                      <a:pt x="211" y="411"/>
                    </a:lnTo>
                    <a:lnTo>
                      <a:pt x="219" y="408"/>
                    </a:lnTo>
                    <a:lnTo>
                      <a:pt x="227" y="402"/>
                    </a:lnTo>
                    <a:lnTo>
                      <a:pt x="234" y="398"/>
                    </a:lnTo>
                    <a:lnTo>
                      <a:pt x="240" y="394"/>
                    </a:lnTo>
                    <a:lnTo>
                      <a:pt x="248" y="388"/>
                    </a:lnTo>
                    <a:lnTo>
                      <a:pt x="252" y="385"/>
                    </a:lnTo>
                    <a:lnTo>
                      <a:pt x="257" y="381"/>
                    </a:lnTo>
                    <a:lnTo>
                      <a:pt x="263" y="377"/>
                    </a:lnTo>
                    <a:lnTo>
                      <a:pt x="267" y="371"/>
                    </a:lnTo>
                    <a:lnTo>
                      <a:pt x="273" y="367"/>
                    </a:lnTo>
                    <a:lnTo>
                      <a:pt x="277" y="363"/>
                    </a:lnTo>
                    <a:lnTo>
                      <a:pt x="280" y="358"/>
                    </a:lnTo>
                    <a:lnTo>
                      <a:pt x="284" y="354"/>
                    </a:lnTo>
                    <a:lnTo>
                      <a:pt x="288" y="350"/>
                    </a:lnTo>
                    <a:lnTo>
                      <a:pt x="290" y="344"/>
                    </a:lnTo>
                    <a:lnTo>
                      <a:pt x="294" y="340"/>
                    </a:lnTo>
                    <a:lnTo>
                      <a:pt x="298" y="337"/>
                    </a:lnTo>
                    <a:lnTo>
                      <a:pt x="300" y="331"/>
                    </a:lnTo>
                    <a:lnTo>
                      <a:pt x="303" y="327"/>
                    </a:lnTo>
                    <a:lnTo>
                      <a:pt x="305" y="323"/>
                    </a:lnTo>
                    <a:lnTo>
                      <a:pt x="307" y="319"/>
                    </a:lnTo>
                    <a:lnTo>
                      <a:pt x="309" y="313"/>
                    </a:lnTo>
                    <a:lnTo>
                      <a:pt x="311" y="310"/>
                    </a:lnTo>
                    <a:lnTo>
                      <a:pt x="315" y="306"/>
                    </a:lnTo>
                    <a:lnTo>
                      <a:pt x="317" y="300"/>
                    </a:lnTo>
                    <a:lnTo>
                      <a:pt x="319" y="296"/>
                    </a:lnTo>
                    <a:lnTo>
                      <a:pt x="319" y="292"/>
                    </a:lnTo>
                    <a:lnTo>
                      <a:pt x="321" y="287"/>
                    </a:lnTo>
                    <a:lnTo>
                      <a:pt x="323" y="283"/>
                    </a:lnTo>
                    <a:lnTo>
                      <a:pt x="325" y="279"/>
                    </a:lnTo>
                    <a:lnTo>
                      <a:pt x="325" y="273"/>
                    </a:lnTo>
                    <a:lnTo>
                      <a:pt x="326" y="269"/>
                    </a:lnTo>
                    <a:lnTo>
                      <a:pt x="328" y="265"/>
                    </a:lnTo>
                    <a:lnTo>
                      <a:pt x="328" y="262"/>
                    </a:lnTo>
                    <a:lnTo>
                      <a:pt x="330" y="256"/>
                    </a:lnTo>
                    <a:lnTo>
                      <a:pt x="330" y="252"/>
                    </a:lnTo>
                    <a:lnTo>
                      <a:pt x="330" y="248"/>
                    </a:lnTo>
                    <a:lnTo>
                      <a:pt x="332" y="242"/>
                    </a:lnTo>
                    <a:lnTo>
                      <a:pt x="332" y="239"/>
                    </a:lnTo>
                    <a:lnTo>
                      <a:pt x="332" y="235"/>
                    </a:lnTo>
                    <a:lnTo>
                      <a:pt x="332" y="229"/>
                    </a:lnTo>
                    <a:lnTo>
                      <a:pt x="332" y="225"/>
                    </a:lnTo>
                    <a:lnTo>
                      <a:pt x="332" y="221"/>
                    </a:lnTo>
                    <a:lnTo>
                      <a:pt x="334" y="217"/>
                    </a:lnTo>
                    <a:lnTo>
                      <a:pt x="332" y="214"/>
                    </a:lnTo>
                    <a:lnTo>
                      <a:pt x="332" y="210"/>
                    </a:lnTo>
                    <a:lnTo>
                      <a:pt x="332" y="206"/>
                    </a:lnTo>
                    <a:lnTo>
                      <a:pt x="332" y="200"/>
                    </a:lnTo>
                    <a:lnTo>
                      <a:pt x="332" y="196"/>
                    </a:lnTo>
                    <a:lnTo>
                      <a:pt x="332" y="192"/>
                    </a:lnTo>
                    <a:lnTo>
                      <a:pt x="330" y="187"/>
                    </a:lnTo>
                    <a:lnTo>
                      <a:pt x="330" y="183"/>
                    </a:lnTo>
                    <a:lnTo>
                      <a:pt x="330" y="179"/>
                    </a:lnTo>
                    <a:lnTo>
                      <a:pt x="328" y="173"/>
                    </a:lnTo>
                    <a:lnTo>
                      <a:pt x="328" y="169"/>
                    </a:lnTo>
                    <a:lnTo>
                      <a:pt x="326" y="166"/>
                    </a:lnTo>
                    <a:lnTo>
                      <a:pt x="325" y="162"/>
                    </a:lnTo>
                    <a:lnTo>
                      <a:pt x="325" y="156"/>
                    </a:lnTo>
                    <a:lnTo>
                      <a:pt x="323" y="152"/>
                    </a:lnTo>
                    <a:lnTo>
                      <a:pt x="321" y="148"/>
                    </a:lnTo>
                    <a:lnTo>
                      <a:pt x="319" y="143"/>
                    </a:lnTo>
                    <a:lnTo>
                      <a:pt x="319" y="139"/>
                    </a:lnTo>
                    <a:lnTo>
                      <a:pt x="317" y="135"/>
                    </a:lnTo>
                    <a:lnTo>
                      <a:pt x="315" y="129"/>
                    </a:lnTo>
                    <a:lnTo>
                      <a:pt x="311" y="125"/>
                    </a:lnTo>
                    <a:lnTo>
                      <a:pt x="309" y="121"/>
                    </a:lnTo>
                    <a:lnTo>
                      <a:pt x="307" y="116"/>
                    </a:lnTo>
                    <a:lnTo>
                      <a:pt x="305" y="112"/>
                    </a:lnTo>
                    <a:lnTo>
                      <a:pt x="303" y="108"/>
                    </a:lnTo>
                    <a:lnTo>
                      <a:pt x="300" y="104"/>
                    </a:lnTo>
                    <a:lnTo>
                      <a:pt x="298" y="98"/>
                    </a:lnTo>
                    <a:lnTo>
                      <a:pt x="294" y="95"/>
                    </a:lnTo>
                    <a:lnTo>
                      <a:pt x="290" y="91"/>
                    </a:lnTo>
                    <a:lnTo>
                      <a:pt x="288" y="85"/>
                    </a:lnTo>
                    <a:lnTo>
                      <a:pt x="284" y="81"/>
                    </a:lnTo>
                    <a:lnTo>
                      <a:pt x="280" y="77"/>
                    </a:lnTo>
                    <a:lnTo>
                      <a:pt x="277" y="72"/>
                    </a:lnTo>
                    <a:lnTo>
                      <a:pt x="273" y="68"/>
                    </a:lnTo>
                    <a:lnTo>
                      <a:pt x="267" y="64"/>
                    </a:lnTo>
                    <a:lnTo>
                      <a:pt x="263" y="58"/>
                    </a:lnTo>
                    <a:lnTo>
                      <a:pt x="257" y="54"/>
                    </a:lnTo>
                    <a:lnTo>
                      <a:pt x="252" y="50"/>
                    </a:lnTo>
                    <a:lnTo>
                      <a:pt x="248" y="47"/>
                    </a:lnTo>
                    <a:lnTo>
                      <a:pt x="240" y="41"/>
                    </a:lnTo>
                    <a:lnTo>
                      <a:pt x="234" y="37"/>
                    </a:lnTo>
                    <a:lnTo>
                      <a:pt x="227" y="33"/>
                    </a:lnTo>
                    <a:lnTo>
                      <a:pt x="219" y="27"/>
                    </a:lnTo>
                    <a:lnTo>
                      <a:pt x="211" y="24"/>
                    </a:lnTo>
                    <a:lnTo>
                      <a:pt x="202" y="20"/>
                    </a:lnTo>
                    <a:lnTo>
                      <a:pt x="190" y="14"/>
                    </a:lnTo>
                    <a:lnTo>
                      <a:pt x="177" y="10"/>
                    </a:lnTo>
                    <a:lnTo>
                      <a:pt x="158" y="6"/>
                    </a:lnTo>
                    <a:lnTo>
                      <a:pt x="115" y="0"/>
                    </a:lnTo>
                    <a:lnTo>
                      <a:pt x="100" y="2"/>
                    </a:lnTo>
                    <a:lnTo>
                      <a:pt x="92" y="2"/>
                    </a:lnTo>
                    <a:lnTo>
                      <a:pt x="87" y="4"/>
                    </a:lnTo>
                    <a:lnTo>
                      <a:pt x="83" y="4"/>
                    </a:lnTo>
                    <a:lnTo>
                      <a:pt x="79" y="4"/>
                    </a:lnTo>
                    <a:lnTo>
                      <a:pt x="75" y="6"/>
                    </a:lnTo>
                    <a:lnTo>
                      <a:pt x="71" y="6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8"/>
                    </a:lnTo>
                    <a:lnTo>
                      <a:pt x="60" y="8"/>
                    </a:lnTo>
                    <a:lnTo>
                      <a:pt x="58" y="10"/>
                    </a:lnTo>
                    <a:lnTo>
                      <a:pt x="56" y="10"/>
                    </a:lnTo>
                    <a:lnTo>
                      <a:pt x="52" y="10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6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35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0"/>
                    </a:lnTo>
                    <a:lnTo>
                      <a:pt x="29" y="20"/>
                    </a:lnTo>
                    <a:lnTo>
                      <a:pt x="27" y="20"/>
                    </a:lnTo>
                    <a:lnTo>
                      <a:pt x="25" y="22"/>
                    </a:lnTo>
                    <a:lnTo>
                      <a:pt x="23" y="22"/>
                    </a:lnTo>
                    <a:lnTo>
                      <a:pt x="22" y="24"/>
                    </a:lnTo>
                    <a:lnTo>
                      <a:pt x="20" y="24"/>
                    </a:lnTo>
                    <a:lnTo>
                      <a:pt x="18" y="25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83"/>
              <p:cNvSpPr>
                <a:spLocks noChangeAspect="1"/>
              </p:cNvSpPr>
              <p:nvPr/>
            </p:nvSpPr>
            <p:spPr bwMode="auto">
              <a:xfrm>
                <a:off x="3128" y="1343"/>
                <a:ext cx="166" cy="219"/>
              </a:xfrm>
              <a:custGeom>
                <a:avLst/>
                <a:gdLst>
                  <a:gd name="T0" fmla="*/ 6 w 332"/>
                  <a:gd name="T1" fmla="*/ 206 h 438"/>
                  <a:gd name="T2" fmla="*/ 10 w 332"/>
                  <a:gd name="T3" fmla="*/ 208 h 438"/>
                  <a:gd name="T4" fmla="*/ 14 w 332"/>
                  <a:gd name="T5" fmla="*/ 210 h 438"/>
                  <a:gd name="T6" fmla="*/ 20 w 332"/>
                  <a:gd name="T7" fmla="*/ 211 h 438"/>
                  <a:gd name="T8" fmla="*/ 24 w 332"/>
                  <a:gd name="T9" fmla="*/ 213 h 438"/>
                  <a:gd name="T10" fmla="*/ 28 w 332"/>
                  <a:gd name="T11" fmla="*/ 214 h 438"/>
                  <a:gd name="T12" fmla="*/ 33 w 332"/>
                  <a:gd name="T13" fmla="*/ 216 h 438"/>
                  <a:gd name="T14" fmla="*/ 38 w 332"/>
                  <a:gd name="T15" fmla="*/ 217 h 438"/>
                  <a:gd name="T16" fmla="*/ 42 w 332"/>
                  <a:gd name="T17" fmla="*/ 217 h 438"/>
                  <a:gd name="T18" fmla="*/ 46 w 332"/>
                  <a:gd name="T19" fmla="*/ 218 h 438"/>
                  <a:gd name="T20" fmla="*/ 51 w 332"/>
                  <a:gd name="T21" fmla="*/ 218 h 438"/>
                  <a:gd name="T22" fmla="*/ 55 w 332"/>
                  <a:gd name="T23" fmla="*/ 218 h 438"/>
                  <a:gd name="T24" fmla="*/ 58 w 332"/>
                  <a:gd name="T25" fmla="*/ 218 h 438"/>
                  <a:gd name="T26" fmla="*/ 68 w 332"/>
                  <a:gd name="T27" fmla="*/ 218 h 438"/>
                  <a:gd name="T28" fmla="*/ 76 w 332"/>
                  <a:gd name="T29" fmla="*/ 217 h 438"/>
                  <a:gd name="T30" fmla="*/ 85 w 332"/>
                  <a:gd name="T31" fmla="*/ 214 h 438"/>
                  <a:gd name="T32" fmla="*/ 94 w 332"/>
                  <a:gd name="T33" fmla="*/ 211 h 438"/>
                  <a:gd name="T34" fmla="*/ 103 w 332"/>
                  <a:gd name="T35" fmla="*/ 208 h 438"/>
                  <a:gd name="T36" fmla="*/ 112 w 332"/>
                  <a:gd name="T37" fmla="*/ 204 h 438"/>
                  <a:gd name="T38" fmla="*/ 121 w 332"/>
                  <a:gd name="T39" fmla="*/ 197 h 438"/>
                  <a:gd name="T40" fmla="*/ 130 w 332"/>
                  <a:gd name="T41" fmla="*/ 190 h 438"/>
                  <a:gd name="T42" fmla="*/ 139 w 332"/>
                  <a:gd name="T43" fmla="*/ 181 h 438"/>
                  <a:gd name="T44" fmla="*/ 148 w 332"/>
                  <a:gd name="T45" fmla="*/ 169 h 438"/>
                  <a:gd name="T46" fmla="*/ 157 w 332"/>
                  <a:gd name="T47" fmla="*/ 153 h 438"/>
                  <a:gd name="T48" fmla="*/ 165 w 332"/>
                  <a:gd name="T49" fmla="*/ 110 h 438"/>
                  <a:gd name="T50" fmla="*/ 160 w 332"/>
                  <a:gd name="T51" fmla="*/ 72 h 438"/>
                  <a:gd name="T52" fmla="*/ 150 w 332"/>
                  <a:gd name="T53" fmla="*/ 54 h 438"/>
                  <a:gd name="T54" fmla="*/ 141 w 332"/>
                  <a:gd name="T55" fmla="*/ 41 h 438"/>
                  <a:gd name="T56" fmla="*/ 133 w 332"/>
                  <a:gd name="T57" fmla="*/ 30 h 438"/>
                  <a:gd name="T58" fmla="*/ 123 w 332"/>
                  <a:gd name="T59" fmla="*/ 23 h 438"/>
                  <a:gd name="T60" fmla="*/ 114 w 332"/>
                  <a:gd name="T61" fmla="*/ 17 h 438"/>
                  <a:gd name="T62" fmla="*/ 105 w 332"/>
                  <a:gd name="T63" fmla="*/ 13 h 438"/>
                  <a:gd name="T64" fmla="*/ 96 w 332"/>
                  <a:gd name="T65" fmla="*/ 7 h 438"/>
                  <a:gd name="T66" fmla="*/ 87 w 332"/>
                  <a:gd name="T67" fmla="*/ 5 h 438"/>
                  <a:gd name="T68" fmla="*/ 79 w 332"/>
                  <a:gd name="T69" fmla="*/ 3 h 438"/>
                  <a:gd name="T70" fmla="*/ 69 w 332"/>
                  <a:gd name="T71" fmla="*/ 1 h 438"/>
                  <a:gd name="T72" fmla="*/ 60 w 332"/>
                  <a:gd name="T73" fmla="*/ 1 h 438"/>
                  <a:gd name="T74" fmla="*/ 56 w 332"/>
                  <a:gd name="T75" fmla="*/ 1 h 438"/>
                  <a:gd name="T76" fmla="*/ 51 w 332"/>
                  <a:gd name="T77" fmla="*/ 1 h 438"/>
                  <a:gd name="T78" fmla="*/ 47 w 332"/>
                  <a:gd name="T79" fmla="*/ 1 h 438"/>
                  <a:gd name="T80" fmla="*/ 42 w 332"/>
                  <a:gd name="T81" fmla="*/ 2 h 438"/>
                  <a:gd name="T82" fmla="*/ 38 w 332"/>
                  <a:gd name="T83" fmla="*/ 2 h 438"/>
                  <a:gd name="T84" fmla="*/ 33 w 332"/>
                  <a:gd name="T85" fmla="*/ 3 h 438"/>
                  <a:gd name="T86" fmla="*/ 28 w 332"/>
                  <a:gd name="T87" fmla="*/ 5 h 438"/>
                  <a:gd name="T88" fmla="*/ 24 w 332"/>
                  <a:gd name="T89" fmla="*/ 6 h 438"/>
                  <a:gd name="T90" fmla="*/ 20 w 332"/>
                  <a:gd name="T91" fmla="*/ 7 h 438"/>
                  <a:gd name="T92" fmla="*/ 14 w 332"/>
                  <a:gd name="T93" fmla="*/ 10 h 438"/>
                  <a:gd name="T94" fmla="*/ 10 w 332"/>
                  <a:gd name="T95" fmla="*/ 12 h 438"/>
                  <a:gd name="T96" fmla="*/ 5 w 332"/>
                  <a:gd name="T97" fmla="*/ 14 h 438"/>
                  <a:gd name="T98" fmla="*/ 0 w 332"/>
                  <a:gd name="T99" fmla="*/ 17 h 4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2"/>
                  <a:gd name="T151" fmla="*/ 0 h 438"/>
                  <a:gd name="T152" fmla="*/ 332 w 332"/>
                  <a:gd name="T153" fmla="*/ 438 h 4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2" h="438">
                    <a:moveTo>
                      <a:pt x="4" y="407"/>
                    </a:moveTo>
                    <a:lnTo>
                      <a:pt x="8" y="409"/>
                    </a:lnTo>
                    <a:lnTo>
                      <a:pt x="10" y="411"/>
                    </a:lnTo>
                    <a:lnTo>
                      <a:pt x="12" y="411"/>
                    </a:lnTo>
                    <a:lnTo>
                      <a:pt x="14" y="413"/>
                    </a:lnTo>
                    <a:lnTo>
                      <a:pt x="16" y="413"/>
                    </a:lnTo>
                    <a:lnTo>
                      <a:pt x="18" y="415"/>
                    </a:lnTo>
                    <a:lnTo>
                      <a:pt x="21" y="415"/>
                    </a:lnTo>
                    <a:lnTo>
                      <a:pt x="23" y="417"/>
                    </a:lnTo>
                    <a:lnTo>
                      <a:pt x="25" y="418"/>
                    </a:lnTo>
                    <a:lnTo>
                      <a:pt x="27" y="418"/>
                    </a:lnTo>
                    <a:lnTo>
                      <a:pt x="29" y="420"/>
                    </a:lnTo>
                    <a:lnTo>
                      <a:pt x="31" y="420"/>
                    </a:lnTo>
                    <a:lnTo>
                      <a:pt x="35" y="422"/>
                    </a:lnTo>
                    <a:lnTo>
                      <a:pt x="37" y="422"/>
                    </a:lnTo>
                    <a:lnTo>
                      <a:pt x="39" y="422"/>
                    </a:lnTo>
                    <a:lnTo>
                      <a:pt x="41" y="424"/>
                    </a:lnTo>
                    <a:lnTo>
                      <a:pt x="43" y="424"/>
                    </a:lnTo>
                    <a:lnTo>
                      <a:pt x="44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2" y="428"/>
                    </a:lnTo>
                    <a:lnTo>
                      <a:pt x="54" y="428"/>
                    </a:lnTo>
                    <a:lnTo>
                      <a:pt x="56" y="428"/>
                    </a:lnTo>
                    <a:lnTo>
                      <a:pt x="58" y="430"/>
                    </a:lnTo>
                    <a:lnTo>
                      <a:pt x="62" y="430"/>
                    </a:lnTo>
                    <a:lnTo>
                      <a:pt x="64" y="430"/>
                    </a:lnTo>
                    <a:lnTo>
                      <a:pt x="66" y="432"/>
                    </a:lnTo>
                    <a:lnTo>
                      <a:pt x="67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5" y="434"/>
                    </a:lnTo>
                    <a:lnTo>
                      <a:pt x="77" y="434"/>
                    </a:lnTo>
                    <a:lnTo>
                      <a:pt x="79" y="434"/>
                    </a:lnTo>
                    <a:lnTo>
                      <a:pt x="81" y="434"/>
                    </a:lnTo>
                    <a:lnTo>
                      <a:pt x="83" y="434"/>
                    </a:lnTo>
                    <a:lnTo>
                      <a:pt x="85" y="434"/>
                    </a:lnTo>
                    <a:lnTo>
                      <a:pt x="89" y="436"/>
                    </a:lnTo>
                    <a:lnTo>
                      <a:pt x="90" y="436"/>
                    </a:lnTo>
                    <a:lnTo>
                      <a:pt x="92" y="436"/>
                    </a:lnTo>
                    <a:lnTo>
                      <a:pt x="94" y="436"/>
                    </a:lnTo>
                    <a:lnTo>
                      <a:pt x="96" y="436"/>
                    </a:lnTo>
                    <a:lnTo>
                      <a:pt x="98" y="436"/>
                    </a:lnTo>
                    <a:lnTo>
                      <a:pt x="102" y="436"/>
                    </a:lnTo>
                    <a:lnTo>
                      <a:pt x="104" y="436"/>
                    </a:lnTo>
                    <a:lnTo>
                      <a:pt x="106" y="436"/>
                    </a:lnTo>
                    <a:lnTo>
                      <a:pt x="108" y="436"/>
                    </a:lnTo>
                    <a:lnTo>
                      <a:pt x="110" y="436"/>
                    </a:lnTo>
                    <a:lnTo>
                      <a:pt x="112" y="436"/>
                    </a:lnTo>
                    <a:lnTo>
                      <a:pt x="113" y="438"/>
                    </a:lnTo>
                    <a:lnTo>
                      <a:pt x="117" y="436"/>
                    </a:lnTo>
                    <a:lnTo>
                      <a:pt x="121" y="436"/>
                    </a:lnTo>
                    <a:lnTo>
                      <a:pt x="125" y="436"/>
                    </a:lnTo>
                    <a:lnTo>
                      <a:pt x="131" y="436"/>
                    </a:lnTo>
                    <a:lnTo>
                      <a:pt x="135" y="436"/>
                    </a:lnTo>
                    <a:lnTo>
                      <a:pt x="138" y="436"/>
                    </a:lnTo>
                    <a:lnTo>
                      <a:pt x="144" y="434"/>
                    </a:lnTo>
                    <a:lnTo>
                      <a:pt x="148" y="434"/>
                    </a:lnTo>
                    <a:lnTo>
                      <a:pt x="152" y="434"/>
                    </a:lnTo>
                    <a:lnTo>
                      <a:pt x="158" y="432"/>
                    </a:lnTo>
                    <a:lnTo>
                      <a:pt x="161" y="432"/>
                    </a:lnTo>
                    <a:lnTo>
                      <a:pt x="165" y="430"/>
                    </a:lnTo>
                    <a:lnTo>
                      <a:pt x="171" y="428"/>
                    </a:lnTo>
                    <a:lnTo>
                      <a:pt x="175" y="428"/>
                    </a:lnTo>
                    <a:lnTo>
                      <a:pt x="179" y="426"/>
                    </a:lnTo>
                    <a:lnTo>
                      <a:pt x="184" y="424"/>
                    </a:lnTo>
                    <a:lnTo>
                      <a:pt x="188" y="422"/>
                    </a:lnTo>
                    <a:lnTo>
                      <a:pt x="192" y="422"/>
                    </a:lnTo>
                    <a:lnTo>
                      <a:pt x="198" y="420"/>
                    </a:lnTo>
                    <a:lnTo>
                      <a:pt x="202" y="418"/>
                    </a:lnTo>
                    <a:lnTo>
                      <a:pt x="206" y="415"/>
                    </a:lnTo>
                    <a:lnTo>
                      <a:pt x="211" y="413"/>
                    </a:lnTo>
                    <a:lnTo>
                      <a:pt x="215" y="411"/>
                    </a:lnTo>
                    <a:lnTo>
                      <a:pt x="219" y="409"/>
                    </a:lnTo>
                    <a:lnTo>
                      <a:pt x="225" y="407"/>
                    </a:lnTo>
                    <a:lnTo>
                      <a:pt x="229" y="403"/>
                    </a:lnTo>
                    <a:lnTo>
                      <a:pt x="232" y="401"/>
                    </a:lnTo>
                    <a:lnTo>
                      <a:pt x="238" y="397"/>
                    </a:lnTo>
                    <a:lnTo>
                      <a:pt x="242" y="394"/>
                    </a:lnTo>
                    <a:lnTo>
                      <a:pt x="246" y="392"/>
                    </a:lnTo>
                    <a:lnTo>
                      <a:pt x="252" y="388"/>
                    </a:lnTo>
                    <a:lnTo>
                      <a:pt x="255" y="384"/>
                    </a:lnTo>
                    <a:lnTo>
                      <a:pt x="259" y="380"/>
                    </a:lnTo>
                    <a:lnTo>
                      <a:pt x="265" y="376"/>
                    </a:lnTo>
                    <a:lnTo>
                      <a:pt x="269" y="370"/>
                    </a:lnTo>
                    <a:lnTo>
                      <a:pt x="273" y="367"/>
                    </a:lnTo>
                    <a:lnTo>
                      <a:pt x="278" y="361"/>
                    </a:lnTo>
                    <a:lnTo>
                      <a:pt x="282" y="355"/>
                    </a:lnTo>
                    <a:lnTo>
                      <a:pt x="286" y="351"/>
                    </a:lnTo>
                    <a:lnTo>
                      <a:pt x="292" y="344"/>
                    </a:lnTo>
                    <a:lnTo>
                      <a:pt x="296" y="338"/>
                    </a:lnTo>
                    <a:lnTo>
                      <a:pt x="300" y="330"/>
                    </a:lnTo>
                    <a:lnTo>
                      <a:pt x="305" y="322"/>
                    </a:lnTo>
                    <a:lnTo>
                      <a:pt x="309" y="315"/>
                    </a:lnTo>
                    <a:lnTo>
                      <a:pt x="313" y="305"/>
                    </a:lnTo>
                    <a:lnTo>
                      <a:pt x="319" y="294"/>
                    </a:lnTo>
                    <a:lnTo>
                      <a:pt x="323" y="280"/>
                    </a:lnTo>
                    <a:lnTo>
                      <a:pt x="326" y="261"/>
                    </a:lnTo>
                    <a:lnTo>
                      <a:pt x="330" y="219"/>
                    </a:lnTo>
                    <a:lnTo>
                      <a:pt x="332" y="219"/>
                    </a:lnTo>
                    <a:lnTo>
                      <a:pt x="326" y="177"/>
                    </a:lnTo>
                    <a:lnTo>
                      <a:pt x="323" y="157"/>
                    </a:lnTo>
                    <a:lnTo>
                      <a:pt x="319" y="144"/>
                    </a:lnTo>
                    <a:lnTo>
                      <a:pt x="313" y="132"/>
                    </a:lnTo>
                    <a:lnTo>
                      <a:pt x="309" y="123"/>
                    </a:lnTo>
                    <a:lnTo>
                      <a:pt x="305" y="115"/>
                    </a:lnTo>
                    <a:lnTo>
                      <a:pt x="300" y="107"/>
                    </a:lnTo>
                    <a:lnTo>
                      <a:pt x="296" y="100"/>
                    </a:lnTo>
                    <a:lnTo>
                      <a:pt x="292" y="94"/>
                    </a:lnTo>
                    <a:lnTo>
                      <a:pt x="286" y="86"/>
                    </a:lnTo>
                    <a:lnTo>
                      <a:pt x="282" y="82"/>
                    </a:lnTo>
                    <a:lnTo>
                      <a:pt x="278" y="77"/>
                    </a:lnTo>
                    <a:lnTo>
                      <a:pt x="273" y="71"/>
                    </a:lnTo>
                    <a:lnTo>
                      <a:pt x="269" y="67"/>
                    </a:lnTo>
                    <a:lnTo>
                      <a:pt x="265" y="61"/>
                    </a:lnTo>
                    <a:lnTo>
                      <a:pt x="259" y="57"/>
                    </a:lnTo>
                    <a:lnTo>
                      <a:pt x="255" y="54"/>
                    </a:lnTo>
                    <a:lnTo>
                      <a:pt x="252" y="50"/>
                    </a:lnTo>
                    <a:lnTo>
                      <a:pt x="246" y="46"/>
                    </a:lnTo>
                    <a:lnTo>
                      <a:pt x="242" y="44"/>
                    </a:lnTo>
                    <a:lnTo>
                      <a:pt x="238" y="40"/>
                    </a:lnTo>
                    <a:lnTo>
                      <a:pt x="232" y="36"/>
                    </a:lnTo>
                    <a:lnTo>
                      <a:pt x="229" y="34"/>
                    </a:lnTo>
                    <a:lnTo>
                      <a:pt x="225" y="31"/>
                    </a:lnTo>
                    <a:lnTo>
                      <a:pt x="219" y="29"/>
                    </a:lnTo>
                    <a:lnTo>
                      <a:pt x="215" y="27"/>
                    </a:lnTo>
                    <a:lnTo>
                      <a:pt x="211" y="25"/>
                    </a:lnTo>
                    <a:lnTo>
                      <a:pt x="206" y="23"/>
                    </a:lnTo>
                    <a:lnTo>
                      <a:pt x="202" y="19"/>
                    </a:lnTo>
                    <a:lnTo>
                      <a:pt x="198" y="17"/>
                    </a:lnTo>
                    <a:lnTo>
                      <a:pt x="192" y="15"/>
                    </a:lnTo>
                    <a:lnTo>
                      <a:pt x="188" y="15"/>
                    </a:lnTo>
                    <a:lnTo>
                      <a:pt x="184" y="13"/>
                    </a:lnTo>
                    <a:lnTo>
                      <a:pt x="179" y="11"/>
                    </a:lnTo>
                    <a:lnTo>
                      <a:pt x="175" y="9"/>
                    </a:lnTo>
                    <a:lnTo>
                      <a:pt x="171" y="9"/>
                    </a:lnTo>
                    <a:lnTo>
                      <a:pt x="165" y="8"/>
                    </a:lnTo>
                    <a:lnTo>
                      <a:pt x="161" y="6"/>
                    </a:lnTo>
                    <a:lnTo>
                      <a:pt x="158" y="6"/>
                    </a:lnTo>
                    <a:lnTo>
                      <a:pt x="152" y="4"/>
                    </a:lnTo>
                    <a:lnTo>
                      <a:pt x="148" y="4"/>
                    </a:lnTo>
                    <a:lnTo>
                      <a:pt x="144" y="4"/>
                    </a:lnTo>
                    <a:lnTo>
                      <a:pt x="138" y="2"/>
                    </a:lnTo>
                    <a:lnTo>
                      <a:pt x="135" y="2"/>
                    </a:lnTo>
                    <a:lnTo>
                      <a:pt x="131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3" y="0"/>
                    </a:lnTo>
                    <a:lnTo>
                      <a:pt x="112" y="2"/>
                    </a:lnTo>
                    <a:lnTo>
                      <a:pt x="110" y="2"/>
                    </a:lnTo>
                    <a:lnTo>
                      <a:pt x="108" y="2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9" y="2"/>
                    </a:lnTo>
                    <a:lnTo>
                      <a:pt x="87" y="2"/>
                    </a:lnTo>
                    <a:lnTo>
                      <a:pt x="85" y="4"/>
                    </a:lnTo>
                    <a:lnTo>
                      <a:pt x="83" y="4"/>
                    </a:lnTo>
                    <a:lnTo>
                      <a:pt x="79" y="4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7" y="6"/>
                    </a:lnTo>
                    <a:lnTo>
                      <a:pt x="66" y="6"/>
                    </a:lnTo>
                    <a:lnTo>
                      <a:pt x="64" y="8"/>
                    </a:lnTo>
                    <a:lnTo>
                      <a:pt x="62" y="8"/>
                    </a:lnTo>
                    <a:lnTo>
                      <a:pt x="60" y="8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4" y="11"/>
                    </a:lnTo>
                    <a:lnTo>
                      <a:pt x="43" y="13"/>
                    </a:lnTo>
                    <a:lnTo>
                      <a:pt x="41" y="13"/>
                    </a:lnTo>
                    <a:lnTo>
                      <a:pt x="39" y="15"/>
                    </a:lnTo>
                    <a:lnTo>
                      <a:pt x="37" y="15"/>
                    </a:lnTo>
                    <a:lnTo>
                      <a:pt x="33" y="17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20" y="23"/>
                    </a:lnTo>
                    <a:lnTo>
                      <a:pt x="18" y="23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0" y="27"/>
                    </a:lnTo>
                    <a:lnTo>
                      <a:pt x="8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84"/>
              <p:cNvSpPr>
                <a:spLocks noChangeAspect="1"/>
              </p:cNvSpPr>
              <p:nvPr/>
            </p:nvSpPr>
            <p:spPr bwMode="auto">
              <a:xfrm>
                <a:off x="3123" y="1546"/>
                <a:ext cx="165" cy="219"/>
              </a:xfrm>
              <a:custGeom>
                <a:avLst/>
                <a:gdLst>
                  <a:gd name="T0" fmla="*/ 5 w 330"/>
                  <a:gd name="T1" fmla="*/ 205 h 438"/>
                  <a:gd name="T2" fmla="*/ 10 w 330"/>
                  <a:gd name="T3" fmla="*/ 208 h 438"/>
                  <a:gd name="T4" fmla="*/ 14 w 330"/>
                  <a:gd name="T5" fmla="*/ 210 h 438"/>
                  <a:gd name="T6" fmla="*/ 18 w 330"/>
                  <a:gd name="T7" fmla="*/ 211 h 438"/>
                  <a:gd name="T8" fmla="*/ 23 w 330"/>
                  <a:gd name="T9" fmla="*/ 213 h 438"/>
                  <a:gd name="T10" fmla="*/ 27 w 330"/>
                  <a:gd name="T11" fmla="*/ 214 h 438"/>
                  <a:gd name="T12" fmla="*/ 31 w 330"/>
                  <a:gd name="T13" fmla="*/ 215 h 438"/>
                  <a:gd name="T14" fmla="*/ 37 w 330"/>
                  <a:gd name="T15" fmla="*/ 216 h 438"/>
                  <a:gd name="T16" fmla="*/ 41 w 330"/>
                  <a:gd name="T17" fmla="*/ 217 h 438"/>
                  <a:gd name="T18" fmla="*/ 46 w 330"/>
                  <a:gd name="T19" fmla="*/ 218 h 438"/>
                  <a:gd name="T20" fmla="*/ 49 w 330"/>
                  <a:gd name="T21" fmla="*/ 218 h 438"/>
                  <a:gd name="T22" fmla="*/ 54 w 330"/>
                  <a:gd name="T23" fmla="*/ 218 h 438"/>
                  <a:gd name="T24" fmla="*/ 58 w 330"/>
                  <a:gd name="T25" fmla="*/ 218 h 438"/>
                  <a:gd name="T26" fmla="*/ 67 w 330"/>
                  <a:gd name="T27" fmla="*/ 218 h 438"/>
                  <a:gd name="T28" fmla="*/ 76 w 330"/>
                  <a:gd name="T29" fmla="*/ 217 h 438"/>
                  <a:gd name="T30" fmla="*/ 84 w 330"/>
                  <a:gd name="T31" fmla="*/ 214 h 438"/>
                  <a:gd name="T32" fmla="*/ 94 w 330"/>
                  <a:gd name="T33" fmla="*/ 211 h 438"/>
                  <a:gd name="T34" fmla="*/ 102 w 330"/>
                  <a:gd name="T35" fmla="*/ 208 h 438"/>
                  <a:gd name="T36" fmla="*/ 111 w 330"/>
                  <a:gd name="T37" fmla="*/ 204 h 438"/>
                  <a:gd name="T38" fmla="*/ 119 w 330"/>
                  <a:gd name="T39" fmla="*/ 197 h 438"/>
                  <a:gd name="T40" fmla="*/ 130 w 330"/>
                  <a:gd name="T41" fmla="*/ 190 h 438"/>
                  <a:gd name="T42" fmla="*/ 138 w 330"/>
                  <a:gd name="T43" fmla="*/ 181 h 438"/>
                  <a:gd name="T44" fmla="*/ 147 w 330"/>
                  <a:gd name="T45" fmla="*/ 169 h 438"/>
                  <a:gd name="T46" fmla="*/ 155 w 330"/>
                  <a:gd name="T47" fmla="*/ 153 h 438"/>
                  <a:gd name="T48" fmla="*/ 165 w 330"/>
                  <a:gd name="T49" fmla="*/ 110 h 438"/>
                  <a:gd name="T50" fmla="*/ 158 w 330"/>
                  <a:gd name="T51" fmla="*/ 72 h 438"/>
                  <a:gd name="T52" fmla="*/ 149 w 330"/>
                  <a:gd name="T53" fmla="*/ 54 h 438"/>
                  <a:gd name="T54" fmla="*/ 140 w 330"/>
                  <a:gd name="T55" fmla="*/ 42 h 438"/>
                  <a:gd name="T56" fmla="*/ 131 w 330"/>
                  <a:gd name="T57" fmla="*/ 30 h 438"/>
                  <a:gd name="T58" fmla="*/ 122 w 330"/>
                  <a:gd name="T59" fmla="*/ 23 h 438"/>
                  <a:gd name="T60" fmla="*/ 113 w 330"/>
                  <a:gd name="T61" fmla="*/ 18 h 438"/>
                  <a:gd name="T62" fmla="*/ 104 w 330"/>
                  <a:gd name="T63" fmla="*/ 13 h 438"/>
                  <a:gd name="T64" fmla="*/ 96 w 330"/>
                  <a:gd name="T65" fmla="*/ 7 h 438"/>
                  <a:gd name="T66" fmla="*/ 87 w 330"/>
                  <a:gd name="T67" fmla="*/ 5 h 438"/>
                  <a:gd name="T68" fmla="*/ 79 w 330"/>
                  <a:gd name="T69" fmla="*/ 3 h 438"/>
                  <a:gd name="T70" fmla="*/ 69 w 330"/>
                  <a:gd name="T71" fmla="*/ 1 h 438"/>
                  <a:gd name="T72" fmla="*/ 60 w 330"/>
                  <a:gd name="T73" fmla="*/ 1 h 438"/>
                  <a:gd name="T74" fmla="*/ 55 w 330"/>
                  <a:gd name="T75" fmla="*/ 1 h 438"/>
                  <a:gd name="T76" fmla="*/ 50 w 330"/>
                  <a:gd name="T77" fmla="*/ 1 h 438"/>
                  <a:gd name="T78" fmla="*/ 47 w 330"/>
                  <a:gd name="T79" fmla="*/ 1 h 438"/>
                  <a:gd name="T80" fmla="*/ 42 w 330"/>
                  <a:gd name="T81" fmla="*/ 2 h 438"/>
                  <a:gd name="T82" fmla="*/ 38 w 330"/>
                  <a:gd name="T83" fmla="*/ 2 h 438"/>
                  <a:gd name="T84" fmla="*/ 33 w 330"/>
                  <a:gd name="T85" fmla="*/ 3 h 438"/>
                  <a:gd name="T86" fmla="*/ 27 w 330"/>
                  <a:gd name="T87" fmla="*/ 5 h 438"/>
                  <a:gd name="T88" fmla="*/ 24 w 330"/>
                  <a:gd name="T89" fmla="*/ 6 h 438"/>
                  <a:gd name="T90" fmla="*/ 19 w 330"/>
                  <a:gd name="T91" fmla="*/ 7 h 438"/>
                  <a:gd name="T92" fmla="*/ 14 w 330"/>
                  <a:gd name="T93" fmla="*/ 10 h 438"/>
                  <a:gd name="T94" fmla="*/ 10 w 330"/>
                  <a:gd name="T95" fmla="*/ 12 h 438"/>
                  <a:gd name="T96" fmla="*/ 5 w 330"/>
                  <a:gd name="T97" fmla="*/ 14 h 438"/>
                  <a:gd name="T98" fmla="*/ 0 w 330"/>
                  <a:gd name="T99" fmla="*/ 17 h 4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38"/>
                  <a:gd name="T152" fmla="*/ 330 w 330"/>
                  <a:gd name="T153" fmla="*/ 438 h 4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38">
                    <a:moveTo>
                      <a:pt x="2" y="405"/>
                    </a:moveTo>
                    <a:lnTo>
                      <a:pt x="6" y="407"/>
                    </a:lnTo>
                    <a:lnTo>
                      <a:pt x="7" y="409"/>
                    </a:lnTo>
                    <a:lnTo>
                      <a:pt x="9" y="409"/>
                    </a:lnTo>
                    <a:lnTo>
                      <a:pt x="11" y="411"/>
                    </a:lnTo>
                    <a:lnTo>
                      <a:pt x="13" y="413"/>
                    </a:lnTo>
                    <a:lnTo>
                      <a:pt x="17" y="413"/>
                    </a:lnTo>
                    <a:lnTo>
                      <a:pt x="19" y="415"/>
                    </a:lnTo>
                    <a:lnTo>
                      <a:pt x="21" y="415"/>
                    </a:lnTo>
                    <a:lnTo>
                      <a:pt x="23" y="417"/>
                    </a:lnTo>
                    <a:lnTo>
                      <a:pt x="25" y="419"/>
                    </a:lnTo>
                    <a:lnTo>
                      <a:pt x="29" y="419"/>
                    </a:lnTo>
                    <a:lnTo>
                      <a:pt x="30" y="421"/>
                    </a:lnTo>
                    <a:lnTo>
                      <a:pt x="32" y="421"/>
                    </a:lnTo>
                    <a:lnTo>
                      <a:pt x="34" y="422"/>
                    </a:lnTo>
                    <a:lnTo>
                      <a:pt x="36" y="422"/>
                    </a:lnTo>
                    <a:lnTo>
                      <a:pt x="38" y="422"/>
                    </a:lnTo>
                    <a:lnTo>
                      <a:pt x="42" y="424"/>
                    </a:lnTo>
                    <a:lnTo>
                      <a:pt x="44" y="424"/>
                    </a:lnTo>
                    <a:lnTo>
                      <a:pt x="46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3" y="428"/>
                    </a:lnTo>
                    <a:lnTo>
                      <a:pt x="55" y="428"/>
                    </a:lnTo>
                    <a:lnTo>
                      <a:pt x="57" y="430"/>
                    </a:lnTo>
                    <a:lnTo>
                      <a:pt x="59" y="430"/>
                    </a:lnTo>
                    <a:lnTo>
                      <a:pt x="61" y="430"/>
                    </a:lnTo>
                    <a:lnTo>
                      <a:pt x="63" y="430"/>
                    </a:lnTo>
                    <a:lnTo>
                      <a:pt x="67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3" y="432"/>
                    </a:lnTo>
                    <a:lnTo>
                      <a:pt x="75" y="434"/>
                    </a:lnTo>
                    <a:lnTo>
                      <a:pt x="78" y="434"/>
                    </a:lnTo>
                    <a:lnTo>
                      <a:pt x="80" y="434"/>
                    </a:lnTo>
                    <a:lnTo>
                      <a:pt x="82" y="434"/>
                    </a:lnTo>
                    <a:lnTo>
                      <a:pt x="84" y="434"/>
                    </a:lnTo>
                    <a:lnTo>
                      <a:pt x="86" y="436"/>
                    </a:lnTo>
                    <a:lnTo>
                      <a:pt x="88" y="436"/>
                    </a:lnTo>
                    <a:lnTo>
                      <a:pt x="92" y="436"/>
                    </a:lnTo>
                    <a:lnTo>
                      <a:pt x="94" y="436"/>
                    </a:lnTo>
                    <a:lnTo>
                      <a:pt x="96" y="436"/>
                    </a:lnTo>
                    <a:lnTo>
                      <a:pt x="98" y="436"/>
                    </a:lnTo>
                    <a:lnTo>
                      <a:pt x="99" y="436"/>
                    </a:lnTo>
                    <a:lnTo>
                      <a:pt x="103" y="436"/>
                    </a:lnTo>
                    <a:lnTo>
                      <a:pt x="105" y="436"/>
                    </a:lnTo>
                    <a:lnTo>
                      <a:pt x="107" y="436"/>
                    </a:lnTo>
                    <a:lnTo>
                      <a:pt x="109" y="436"/>
                    </a:lnTo>
                    <a:lnTo>
                      <a:pt x="111" y="436"/>
                    </a:lnTo>
                    <a:lnTo>
                      <a:pt x="113" y="438"/>
                    </a:lnTo>
                    <a:lnTo>
                      <a:pt x="117" y="436"/>
                    </a:lnTo>
                    <a:lnTo>
                      <a:pt x="121" y="436"/>
                    </a:lnTo>
                    <a:lnTo>
                      <a:pt x="124" y="436"/>
                    </a:lnTo>
                    <a:lnTo>
                      <a:pt x="130" y="436"/>
                    </a:lnTo>
                    <a:lnTo>
                      <a:pt x="134" y="436"/>
                    </a:lnTo>
                    <a:lnTo>
                      <a:pt x="138" y="436"/>
                    </a:lnTo>
                    <a:lnTo>
                      <a:pt x="144" y="434"/>
                    </a:lnTo>
                    <a:lnTo>
                      <a:pt x="147" y="434"/>
                    </a:lnTo>
                    <a:lnTo>
                      <a:pt x="151" y="434"/>
                    </a:lnTo>
                    <a:lnTo>
                      <a:pt x="157" y="432"/>
                    </a:lnTo>
                    <a:lnTo>
                      <a:pt x="161" y="432"/>
                    </a:lnTo>
                    <a:lnTo>
                      <a:pt x="165" y="430"/>
                    </a:lnTo>
                    <a:lnTo>
                      <a:pt x="169" y="428"/>
                    </a:lnTo>
                    <a:lnTo>
                      <a:pt x="174" y="428"/>
                    </a:lnTo>
                    <a:lnTo>
                      <a:pt x="178" y="426"/>
                    </a:lnTo>
                    <a:lnTo>
                      <a:pt x="182" y="424"/>
                    </a:lnTo>
                    <a:lnTo>
                      <a:pt x="188" y="422"/>
                    </a:lnTo>
                    <a:lnTo>
                      <a:pt x="192" y="422"/>
                    </a:lnTo>
                    <a:lnTo>
                      <a:pt x="195" y="421"/>
                    </a:lnTo>
                    <a:lnTo>
                      <a:pt x="201" y="419"/>
                    </a:lnTo>
                    <a:lnTo>
                      <a:pt x="205" y="415"/>
                    </a:lnTo>
                    <a:lnTo>
                      <a:pt x="209" y="413"/>
                    </a:lnTo>
                    <a:lnTo>
                      <a:pt x="215" y="411"/>
                    </a:lnTo>
                    <a:lnTo>
                      <a:pt x="218" y="409"/>
                    </a:lnTo>
                    <a:lnTo>
                      <a:pt x="222" y="407"/>
                    </a:lnTo>
                    <a:lnTo>
                      <a:pt x="226" y="403"/>
                    </a:lnTo>
                    <a:lnTo>
                      <a:pt x="232" y="401"/>
                    </a:lnTo>
                    <a:lnTo>
                      <a:pt x="236" y="398"/>
                    </a:lnTo>
                    <a:lnTo>
                      <a:pt x="239" y="394"/>
                    </a:lnTo>
                    <a:lnTo>
                      <a:pt x="245" y="392"/>
                    </a:lnTo>
                    <a:lnTo>
                      <a:pt x="249" y="388"/>
                    </a:lnTo>
                    <a:lnTo>
                      <a:pt x="253" y="384"/>
                    </a:lnTo>
                    <a:lnTo>
                      <a:pt x="259" y="380"/>
                    </a:lnTo>
                    <a:lnTo>
                      <a:pt x="262" y="376"/>
                    </a:lnTo>
                    <a:lnTo>
                      <a:pt x="266" y="371"/>
                    </a:lnTo>
                    <a:lnTo>
                      <a:pt x="272" y="367"/>
                    </a:lnTo>
                    <a:lnTo>
                      <a:pt x="276" y="361"/>
                    </a:lnTo>
                    <a:lnTo>
                      <a:pt x="280" y="355"/>
                    </a:lnTo>
                    <a:lnTo>
                      <a:pt x="284" y="351"/>
                    </a:lnTo>
                    <a:lnTo>
                      <a:pt x="289" y="344"/>
                    </a:lnTo>
                    <a:lnTo>
                      <a:pt x="293" y="338"/>
                    </a:lnTo>
                    <a:lnTo>
                      <a:pt x="297" y="330"/>
                    </a:lnTo>
                    <a:lnTo>
                      <a:pt x="303" y="323"/>
                    </a:lnTo>
                    <a:lnTo>
                      <a:pt x="307" y="315"/>
                    </a:lnTo>
                    <a:lnTo>
                      <a:pt x="310" y="305"/>
                    </a:lnTo>
                    <a:lnTo>
                      <a:pt x="316" y="294"/>
                    </a:lnTo>
                    <a:lnTo>
                      <a:pt x="320" y="280"/>
                    </a:lnTo>
                    <a:lnTo>
                      <a:pt x="324" y="261"/>
                    </a:lnTo>
                    <a:lnTo>
                      <a:pt x="330" y="219"/>
                    </a:lnTo>
                    <a:lnTo>
                      <a:pt x="324" y="177"/>
                    </a:lnTo>
                    <a:lnTo>
                      <a:pt x="320" y="158"/>
                    </a:lnTo>
                    <a:lnTo>
                      <a:pt x="316" y="144"/>
                    </a:lnTo>
                    <a:lnTo>
                      <a:pt x="310" y="133"/>
                    </a:lnTo>
                    <a:lnTo>
                      <a:pt x="307" y="123"/>
                    </a:lnTo>
                    <a:lnTo>
                      <a:pt x="303" y="115"/>
                    </a:lnTo>
                    <a:lnTo>
                      <a:pt x="297" y="108"/>
                    </a:lnTo>
                    <a:lnTo>
                      <a:pt x="293" y="100"/>
                    </a:lnTo>
                    <a:lnTo>
                      <a:pt x="289" y="94"/>
                    </a:lnTo>
                    <a:lnTo>
                      <a:pt x="284" y="86"/>
                    </a:lnTo>
                    <a:lnTo>
                      <a:pt x="280" y="83"/>
                    </a:lnTo>
                    <a:lnTo>
                      <a:pt x="276" y="77"/>
                    </a:lnTo>
                    <a:lnTo>
                      <a:pt x="272" y="71"/>
                    </a:lnTo>
                    <a:lnTo>
                      <a:pt x="266" y="67"/>
                    </a:lnTo>
                    <a:lnTo>
                      <a:pt x="262" y="61"/>
                    </a:lnTo>
                    <a:lnTo>
                      <a:pt x="259" y="58"/>
                    </a:lnTo>
                    <a:lnTo>
                      <a:pt x="253" y="54"/>
                    </a:lnTo>
                    <a:lnTo>
                      <a:pt x="249" y="50"/>
                    </a:lnTo>
                    <a:lnTo>
                      <a:pt x="245" y="46"/>
                    </a:lnTo>
                    <a:lnTo>
                      <a:pt x="239" y="44"/>
                    </a:lnTo>
                    <a:lnTo>
                      <a:pt x="236" y="40"/>
                    </a:lnTo>
                    <a:lnTo>
                      <a:pt x="232" y="37"/>
                    </a:lnTo>
                    <a:lnTo>
                      <a:pt x="226" y="35"/>
                    </a:lnTo>
                    <a:lnTo>
                      <a:pt x="222" y="31"/>
                    </a:lnTo>
                    <a:lnTo>
                      <a:pt x="218" y="29"/>
                    </a:lnTo>
                    <a:lnTo>
                      <a:pt x="215" y="27"/>
                    </a:lnTo>
                    <a:lnTo>
                      <a:pt x="209" y="25"/>
                    </a:lnTo>
                    <a:lnTo>
                      <a:pt x="205" y="23"/>
                    </a:lnTo>
                    <a:lnTo>
                      <a:pt x="201" y="19"/>
                    </a:lnTo>
                    <a:lnTo>
                      <a:pt x="195" y="17"/>
                    </a:lnTo>
                    <a:lnTo>
                      <a:pt x="192" y="15"/>
                    </a:lnTo>
                    <a:lnTo>
                      <a:pt x="188" y="15"/>
                    </a:lnTo>
                    <a:lnTo>
                      <a:pt x="182" y="13"/>
                    </a:lnTo>
                    <a:lnTo>
                      <a:pt x="178" y="12"/>
                    </a:lnTo>
                    <a:lnTo>
                      <a:pt x="174" y="10"/>
                    </a:lnTo>
                    <a:lnTo>
                      <a:pt x="169" y="10"/>
                    </a:lnTo>
                    <a:lnTo>
                      <a:pt x="165" y="8"/>
                    </a:lnTo>
                    <a:lnTo>
                      <a:pt x="161" y="6"/>
                    </a:lnTo>
                    <a:lnTo>
                      <a:pt x="157" y="6"/>
                    </a:lnTo>
                    <a:lnTo>
                      <a:pt x="151" y="4"/>
                    </a:lnTo>
                    <a:lnTo>
                      <a:pt x="147" y="4"/>
                    </a:lnTo>
                    <a:lnTo>
                      <a:pt x="144" y="4"/>
                    </a:lnTo>
                    <a:lnTo>
                      <a:pt x="138" y="2"/>
                    </a:lnTo>
                    <a:lnTo>
                      <a:pt x="134" y="2"/>
                    </a:lnTo>
                    <a:lnTo>
                      <a:pt x="130" y="2"/>
                    </a:lnTo>
                    <a:lnTo>
                      <a:pt x="124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3" y="0"/>
                    </a:lnTo>
                    <a:lnTo>
                      <a:pt x="111" y="2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1" y="2"/>
                    </a:lnTo>
                    <a:lnTo>
                      <a:pt x="99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4" y="4"/>
                    </a:lnTo>
                    <a:lnTo>
                      <a:pt x="82" y="4"/>
                    </a:lnTo>
                    <a:lnTo>
                      <a:pt x="78" y="4"/>
                    </a:lnTo>
                    <a:lnTo>
                      <a:pt x="76" y="4"/>
                    </a:lnTo>
                    <a:lnTo>
                      <a:pt x="75" y="4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7" y="6"/>
                    </a:lnTo>
                    <a:lnTo>
                      <a:pt x="65" y="6"/>
                    </a:lnTo>
                    <a:lnTo>
                      <a:pt x="63" y="8"/>
                    </a:lnTo>
                    <a:lnTo>
                      <a:pt x="61" y="8"/>
                    </a:lnTo>
                    <a:lnTo>
                      <a:pt x="59" y="8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2" y="10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2" y="13"/>
                    </a:lnTo>
                    <a:lnTo>
                      <a:pt x="40" y="13"/>
                    </a:lnTo>
                    <a:lnTo>
                      <a:pt x="38" y="15"/>
                    </a:lnTo>
                    <a:lnTo>
                      <a:pt x="36" y="15"/>
                    </a:lnTo>
                    <a:lnTo>
                      <a:pt x="32" y="17"/>
                    </a:lnTo>
                    <a:lnTo>
                      <a:pt x="30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19" y="23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3" y="27"/>
                    </a:lnTo>
                    <a:lnTo>
                      <a:pt x="9" y="27"/>
                    </a:lnTo>
                    <a:lnTo>
                      <a:pt x="7" y="29"/>
                    </a:lnTo>
                    <a:lnTo>
                      <a:pt x="6" y="31"/>
                    </a:lnTo>
                    <a:lnTo>
                      <a:pt x="4" y="33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85"/>
              <p:cNvSpPr>
                <a:spLocks noChangeAspect="1"/>
              </p:cNvSpPr>
              <p:nvPr/>
            </p:nvSpPr>
            <p:spPr bwMode="auto">
              <a:xfrm>
                <a:off x="3131" y="1744"/>
                <a:ext cx="164" cy="226"/>
              </a:xfrm>
              <a:custGeom>
                <a:avLst/>
                <a:gdLst>
                  <a:gd name="T0" fmla="*/ 5 w 330"/>
                  <a:gd name="T1" fmla="*/ 214 h 453"/>
                  <a:gd name="T2" fmla="*/ 8 w 330"/>
                  <a:gd name="T3" fmla="*/ 216 h 453"/>
                  <a:gd name="T4" fmla="*/ 13 w 330"/>
                  <a:gd name="T5" fmla="*/ 218 h 453"/>
                  <a:gd name="T6" fmla="*/ 17 w 330"/>
                  <a:gd name="T7" fmla="*/ 219 h 453"/>
                  <a:gd name="T8" fmla="*/ 22 w 330"/>
                  <a:gd name="T9" fmla="*/ 220 h 453"/>
                  <a:gd name="T10" fmla="*/ 26 w 330"/>
                  <a:gd name="T11" fmla="*/ 222 h 453"/>
                  <a:gd name="T12" fmla="*/ 30 w 330"/>
                  <a:gd name="T13" fmla="*/ 223 h 453"/>
                  <a:gd name="T14" fmla="*/ 34 w 330"/>
                  <a:gd name="T15" fmla="*/ 224 h 453"/>
                  <a:gd name="T16" fmla="*/ 39 w 330"/>
                  <a:gd name="T17" fmla="*/ 224 h 453"/>
                  <a:gd name="T18" fmla="*/ 43 w 330"/>
                  <a:gd name="T19" fmla="*/ 225 h 453"/>
                  <a:gd name="T20" fmla="*/ 48 w 330"/>
                  <a:gd name="T21" fmla="*/ 225 h 453"/>
                  <a:gd name="T22" fmla="*/ 52 w 330"/>
                  <a:gd name="T23" fmla="*/ 225 h 453"/>
                  <a:gd name="T24" fmla="*/ 55 w 330"/>
                  <a:gd name="T25" fmla="*/ 225 h 453"/>
                  <a:gd name="T26" fmla="*/ 64 w 330"/>
                  <a:gd name="T27" fmla="*/ 225 h 453"/>
                  <a:gd name="T28" fmla="*/ 74 w 330"/>
                  <a:gd name="T29" fmla="*/ 223 h 453"/>
                  <a:gd name="T30" fmla="*/ 82 w 330"/>
                  <a:gd name="T31" fmla="*/ 221 h 453"/>
                  <a:gd name="T32" fmla="*/ 91 w 330"/>
                  <a:gd name="T33" fmla="*/ 218 h 453"/>
                  <a:gd name="T34" fmla="*/ 100 w 330"/>
                  <a:gd name="T35" fmla="*/ 215 h 453"/>
                  <a:gd name="T36" fmla="*/ 110 w 330"/>
                  <a:gd name="T37" fmla="*/ 210 h 453"/>
                  <a:gd name="T38" fmla="*/ 118 w 330"/>
                  <a:gd name="T39" fmla="*/ 204 h 453"/>
                  <a:gd name="T40" fmla="*/ 128 w 330"/>
                  <a:gd name="T41" fmla="*/ 196 h 453"/>
                  <a:gd name="T42" fmla="*/ 136 w 330"/>
                  <a:gd name="T43" fmla="*/ 187 h 453"/>
                  <a:gd name="T44" fmla="*/ 146 w 330"/>
                  <a:gd name="T45" fmla="*/ 174 h 453"/>
                  <a:gd name="T46" fmla="*/ 155 w 330"/>
                  <a:gd name="T47" fmla="*/ 157 h 453"/>
                  <a:gd name="T48" fmla="*/ 164 w 330"/>
                  <a:gd name="T49" fmla="*/ 113 h 453"/>
                  <a:gd name="T50" fmla="*/ 157 w 330"/>
                  <a:gd name="T51" fmla="*/ 74 h 453"/>
                  <a:gd name="T52" fmla="*/ 148 w 330"/>
                  <a:gd name="T53" fmla="*/ 55 h 453"/>
                  <a:gd name="T54" fmla="*/ 138 w 330"/>
                  <a:gd name="T55" fmla="*/ 42 h 453"/>
                  <a:gd name="T56" fmla="*/ 130 w 330"/>
                  <a:gd name="T57" fmla="*/ 32 h 453"/>
                  <a:gd name="T58" fmla="*/ 121 w 330"/>
                  <a:gd name="T59" fmla="*/ 24 h 453"/>
                  <a:gd name="T60" fmla="*/ 111 w 330"/>
                  <a:gd name="T61" fmla="*/ 17 h 453"/>
                  <a:gd name="T62" fmla="*/ 103 w 330"/>
                  <a:gd name="T63" fmla="*/ 12 h 453"/>
                  <a:gd name="T64" fmla="*/ 93 w 330"/>
                  <a:gd name="T65" fmla="*/ 8 h 453"/>
                  <a:gd name="T66" fmla="*/ 85 w 330"/>
                  <a:gd name="T67" fmla="*/ 4 h 453"/>
                  <a:gd name="T68" fmla="*/ 76 w 330"/>
                  <a:gd name="T69" fmla="*/ 2 h 453"/>
                  <a:gd name="T70" fmla="*/ 67 w 330"/>
                  <a:gd name="T71" fmla="*/ 1 h 453"/>
                  <a:gd name="T72" fmla="*/ 57 w 330"/>
                  <a:gd name="T73" fmla="*/ 1 h 453"/>
                  <a:gd name="T74" fmla="*/ 53 w 330"/>
                  <a:gd name="T75" fmla="*/ 1 h 453"/>
                  <a:gd name="T76" fmla="*/ 49 w 330"/>
                  <a:gd name="T77" fmla="*/ 1 h 453"/>
                  <a:gd name="T78" fmla="*/ 44 w 330"/>
                  <a:gd name="T79" fmla="*/ 1 h 453"/>
                  <a:gd name="T80" fmla="*/ 40 w 330"/>
                  <a:gd name="T81" fmla="*/ 1 h 453"/>
                  <a:gd name="T82" fmla="*/ 35 w 330"/>
                  <a:gd name="T83" fmla="*/ 1 h 453"/>
                  <a:gd name="T84" fmla="*/ 31 w 330"/>
                  <a:gd name="T85" fmla="*/ 2 h 453"/>
                  <a:gd name="T86" fmla="*/ 27 w 330"/>
                  <a:gd name="T87" fmla="*/ 3 h 453"/>
                  <a:gd name="T88" fmla="*/ 22 w 330"/>
                  <a:gd name="T89" fmla="*/ 4 h 453"/>
                  <a:gd name="T90" fmla="*/ 18 w 330"/>
                  <a:gd name="T91" fmla="*/ 6 h 453"/>
                  <a:gd name="T92" fmla="*/ 13 w 330"/>
                  <a:gd name="T93" fmla="*/ 8 h 453"/>
                  <a:gd name="T94" fmla="*/ 9 w 330"/>
                  <a:gd name="T95" fmla="*/ 10 h 453"/>
                  <a:gd name="T96" fmla="*/ 5 w 330"/>
                  <a:gd name="T97" fmla="*/ 12 h 453"/>
                  <a:gd name="T98" fmla="*/ 0 w 330"/>
                  <a:gd name="T99" fmla="*/ 14 h 45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53"/>
                  <a:gd name="T152" fmla="*/ 330 w 330"/>
                  <a:gd name="T153" fmla="*/ 453 h 45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53">
                    <a:moveTo>
                      <a:pt x="2" y="424"/>
                    </a:moveTo>
                    <a:lnTo>
                      <a:pt x="6" y="426"/>
                    </a:lnTo>
                    <a:lnTo>
                      <a:pt x="8" y="428"/>
                    </a:lnTo>
                    <a:lnTo>
                      <a:pt x="10" y="428"/>
                    </a:lnTo>
                    <a:lnTo>
                      <a:pt x="12" y="430"/>
                    </a:lnTo>
                    <a:lnTo>
                      <a:pt x="14" y="430"/>
                    </a:lnTo>
                    <a:lnTo>
                      <a:pt x="15" y="432"/>
                    </a:lnTo>
                    <a:lnTo>
                      <a:pt x="17" y="432"/>
                    </a:lnTo>
                    <a:lnTo>
                      <a:pt x="19" y="434"/>
                    </a:lnTo>
                    <a:lnTo>
                      <a:pt x="23" y="434"/>
                    </a:lnTo>
                    <a:lnTo>
                      <a:pt x="25" y="436"/>
                    </a:lnTo>
                    <a:lnTo>
                      <a:pt x="27" y="436"/>
                    </a:lnTo>
                    <a:lnTo>
                      <a:pt x="29" y="437"/>
                    </a:lnTo>
                    <a:lnTo>
                      <a:pt x="31" y="437"/>
                    </a:lnTo>
                    <a:lnTo>
                      <a:pt x="33" y="439"/>
                    </a:lnTo>
                    <a:lnTo>
                      <a:pt x="35" y="439"/>
                    </a:lnTo>
                    <a:lnTo>
                      <a:pt x="37" y="439"/>
                    </a:lnTo>
                    <a:lnTo>
                      <a:pt x="40" y="441"/>
                    </a:lnTo>
                    <a:lnTo>
                      <a:pt x="42" y="441"/>
                    </a:lnTo>
                    <a:lnTo>
                      <a:pt x="44" y="441"/>
                    </a:lnTo>
                    <a:lnTo>
                      <a:pt x="46" y="443"/>
                    </a:lnTo>
                    <a:lnTo>
                      <a:pt x="48" y="443"/>
                    </a:lnTo>
                    <a:lnTo>
                      <a:pt x="50" y="443"/>
                    </a:lnTo>
                    <a:lnTo>
                      <a:pt x="52" y="445"/>
                    </a:lnTo>
                    <a:lnTo>
                      <a:pt x="54" y="445"/>
                    </a:lnTo>
                    <a:lnTo>
                      <a:pt x="58" y="445"/>
                    </a:lnTo>
                    <a:lnTo>
                      <a:pt x="60" y="447"/>
                    </a:lnTo>
                    <a:lnTo>
                      <a:pt x="61" y="447"/>
                    </a:lnTo>
                    <a:lnTo>
                      <a:pt x="63" y="447"/>
                    </a:lnTo>
                    <a:lnTo>
                      <a:pt x="65" y="447"/>
                    </a:lnTo>
                    <a:lnTo>
                      <a:pt x="67" y="447"/>
                    </a:lnTo>
                    <a:lnTo>
                      <a:pt x="69" y="449"/>
                    </a:lnTo>
                    <a:lnTo>
                      <a:pt x="71" y="449"/>
                    </a:lnTo>
                    <a:lnTo>
                      <a:pt x="75" y="449"/>
                    </a:lnTo>
                    <a:lnTo>
                      <a:pt x="77" y="449"/>
                    </a:lnTo>
                    <a:lnTo>
                      <a:pt x="79" y="449"/>
                    </a:lnTo>
                    <a:lnTo>
                      <a:pt x="81" y="451"/>
                    </a:lnTo>
                    <a:lnTo>
                      <a:pt x="83" y="451"/>
                    </a:lnTo>
                    <a:lnTo>
                      <a:pt x="84" y="451"/>
                    </a:lnTo>
                    <a:lnTo>
                      <a:pt x="86" y="451"/>
                    </a:lnTo>
                    <a:lnTo>
                      <a:pt x="88" y="451"/>
                    </a:lnTo>
                    <a:lnTo>
                      <a:pt x="92" y="451"/>
                    </a:lnTo>
                    <a:lnTo>
                      <a:pt x="94" y="451"/>
                    </a:lnTo>
                    <a:lnTo>
                      <a:pt x="96" y="451"/>
                    </a:lnTo>
                    <a:lnTo>
                      <a:pt x="98" y="451"/>
                    </a:lnTo>
                    <a:lnTo>
                      <a:pt x="100" y="451"/>
                    </a:lnTo>
                    <a:lnTo>
                      <a:pt x="102" y="451"/>
                    </a:lnTo>
                    <a:lnTo>
                      <a:pt x="104" y="451"/>
                    </a:lnTo>
                    <a:lnTo>
                      <a:pt x="106" y="451"/>
                    </a:lnTo>
                    <a:lnTo>
                      <a:pt x="107" y="453"/>
                    </a:lnTo>
                    <a:lnTo>
                      <a:pt x="111" y="451"/>
                    </a:lnTo>
                    <a:lnTo>
                      <a:pt x="115" y="451"/>
                    </a:lnTo>
                    <a:lnTo>
                      <a:pt x="121" y="451"/>
                    </a:lnTo>
                    <a:lnTo>
                      <a:pt x="125" y="451"/>
                    </a:lnTo>
                    <a:lnTo>
                      <a:pt x="129" y="451"/>
                    </a:lnTo>
                    <a:lnTo>
                      <a:pt x="134" y="451"/>
                    </a:lnTo>
                    <a:lnTo>
                      <a:pt x="138" y="449"/>
                    </a:lnTo>
                    <a:lnTo>
                      <a:pt x="142" y="449"/>
                    </a:lnTo>
                    <a:lnTo>
                      <a:pt x="148" y="447"/>
                    </a:lnTo>
                    <a:lnTo>
                      <a:pt x="152" y="447"/>
                    </a:lnTo>
                    <a:lnTo>
                      <a:pt x="157" y="445"/>
                    </a:lnTo>
                    <a:lnTo>
                      <a:pt x="161" y="445"/>
                    </a:lnTo>
                    <a:lnTo>
                      <a:pt x="165" y="443"/>
                    </a:lnTo>
                    <a:lnTo>
                      <a:pt x="171" y="443"/>
                    </a:lnTo>
                    <a:lnTo>
                      <a:pt x="175" y="441"/>
                    </a:lnTo>
                    <a:lnTo>
                      <a:pt x="178" y="439"/>
                    </a:lnTo>
                    <a:lnTo>
                      <a:pt x="184" y="437"/>
                    </a:lnTo>
                    <a:lnTo>
                      <a:pt x="188" y="436"/>
                    </a:lnTo>
                    <a:lnTo>
                      <a:pt x="192" y="434"/>
                    </a:lnTo>
                    <a:lnTo>
                      <a:pt x="198" y="432"/>
                    </a:lnTo>
                    <a:lnTo>
                      <a:pt x="201" y="430"/>
                    </a:lnTo>
                    <a:lnTo>
                      <a:pt x="207" y="428"/>
                    </a:lnTo>
                    <a:lnTo>
                      <a:pt x="211" y="426"/>
                    </a:lnTo>
                    <a:lnTo>
                      <a:pt x="215" y="422"/>
                    </a:lnTo>
                    <a:lnTo>
                      <a:pt x="221" y="420"/>
                    </a:lnTo>
                    <a:lnTo>
                      <a:pt x="224" y="418"/>
                    </a:lnTo>
                    <a:lnTo>
                      <a:pt x="228" y="414"/>
                    </a:lnTo>
                    <a:lnTo>
                      <a:pt x="234" y="411"/>
                    </a:lnTo>
                    <a:lnTo>
                      <a:pt x="238" y="409"/>
                    </a:lnTo>
                    <a:lnTo>
                      <a:pt x="244" y="405"/>
                    </a:lnTo>
                    <a:lnTo>
                      <a:pt x="247" y="401"/>
                    </a:lnTo>
                    <a:lnTo>
                      <a:pt x="251" y="397"/>
                    </a:lnTo>
                    <a:lnTo>
                      <a:pt x="257" y="393"/>
                    </a:lnTo>
                    <a:lnTo>
                      <a:pt x="261" y="388"/>
                    </a:lnTo>
                    <a:lnTo>
                      <a:pt x="265" y="384"/>
                    </a:lnTo>
                    <a:lnTo>
                      <a:pt x="270" y="380"/>
                    </a:lnTo>
                    <a:lnTo>
                      <a:pt x="274" y="374"/>
                    </a:lnTo>
                    <a:lnTo>
                      <a:pt x="278" y="368"/>
                    </a:lnTo>
                    <a:lnTo>
                      <a:pt x="284" y="363"/>
                    </a:lnTo>
                    <a:lnTo>
                      <a:pt x="288" y="357"/>
                    </a:lnTo>
                    <a:lnTo>
                      <a:pt x="294" y="349"/>
                    </a:lnTo>
                    <a:lnTo>
                      <a:pt x="297" y="341"/>
                    </a:lnTo>
                    <a:lnTo>
                      <a:pt x="301" y="334"/>
                    </a:lnTo>
                    <a:lnTo>
                      <a:pt x="307" y="324"/>
                    </a:lnTo>
                    <a:lnTo>
                      <a:pt x="311" y="315"/>
                    </a:lnTo>
                    <a:lnTo>
                      <a:pt x="315" y="303"/>
                    </a:lnTo>
                    <a:lnTo>
                      <a:pt x="320" y="290"/>
                    </a:lnTo>
                    <a:lnTo>
                      <a:pt x="324" y="270"/>
                    </a:lnTo>
                    <a:lnTo>
                      <a:pt x="330" y="226"/>
                    </a:lnTo>
                    <a:lnTo>
                      <a:pt x="324" y="182"/>
                    </a:lnTo>
                    <a:lnTo>
                      <a:pt x="320" y="163"/>
                    </a:lnTo>
                    <a:lnTo>
                      <a:pt x="315" y="149"/>
                    </a:lnTo>
                    <a:lnTo>
                      <a:pt x="311" y="138"/>
                    </a:lnTo>
                    <a:lnTo>
                      <a:pt x="307" y="128"/>
                    </a:lnTo>
                    <a:lnTo>
                      <a:pt x="301" y="119"/>
                    </a:lnTo>
                    <a:lnTo>
                      <a:pt x="297" y="111"/>
                    </a:lnTo>
                    <a:lnTo>
                      <a:pt x="294" y="103"/>
                    </a:lnTo>
                    <a:lnTo>
                      <a:pt x="288" y="96"/>
                    </a:lnTo>
                    <a:lnTo>
                      <a:pt x="284" y="90"/>
                    </a:lnTo>
                    <a:lnTo>
                      <a:pt x="278" y="84"/>
                    </a:lnTo>
                    <a:lnTo>
                      <a:pt x="274" y="78"/>
                    </a:lnTo>
                    <a:lnTo>
                      <a:pt x="270" y="73"/>
                    </a:lnTo>
                    <a:lnTo>
                      <a:pt x="265" y="69"/>
                    </a:lnTo>
                    <a:lnTo>
                      <a:pt x="261" y="65"/>
                    </a:lnTo>
                    <a:lnTo>
                      <a:pt x="257" y="59"/>
                    </a:lnTo>
                    <a:lnTo>
                      <a:pt x="251" y="55"/>
                    </a:lnTo>
                    <a:lnTo>
                      <a:pt x="247" y="51"/>
                    </a:lnTo>
                    <a:lnTo>
                      <a:pt x="244" y="48"/>
                    </a:lnTo>
                    <a:lnTo>
                      <a:pt x="238" y="44"/>
                    </a:lnTo>
                    <a:lnTo>
                      <a:pt x="234" y="42"/>
                    </a:lnTo>
                    <a:lnTo>
                      <a:pt x="228" y="38"/>
                    </a:lnTo>
                    <a:lnTo>
                      <a:pt x="224" y="34"/>
                    </a:lnTo>
                    <a:lnTo>
                      <a:pt x="221" y="32"/>
                    </a:lnTo>
                    <a:lnTo>
                      <a:pt x="215" y="30"/>
                    </a:lnTo>
                    <a:lnTo>
                      <a:pt x="211" y="26"/>
                    </a:lnTo>
                    <a:lnTo>
                      <a:pt x="207" y="25"/>
                    </a:lnTo>
                    <a:lnTo>
                      <a:pt x="201" y="23"/>
                    </a:lnTo>
                    <a:lnTo>
                      <a:pt x="198" y="21"/>
                    </a:lnTo>
                    <a:lnTo>
                      <a:pt x="192" y="19"/>
                    </a:lnTo>
                    <a:lnTo>
                      <a:pt x="188" y="17"/>
                    </a:lnTo>
                    <a:lnTo>
                      <a:pt x="184" y="15"/>
                    </a:lnTo>
                    <a:lnTo>
                      <a:pt x="178" y="13"/>
                    </a:lnTo>
                    <a:lnTo>
                      <a:pt x="175" y="11"/>
                    </a:lnTo>
                    <a:lnTo>
                      <a:pt x="171" y="9"/>
                    </a:lnTo>
                    <a:lnTo>
                      <a:pt x="165" y="9"/>
                    </a:lnTo>
                    <a:lnTo>
                      <a:pt x="161" y="7"/>
                    </a:lnTo>
                    <a:lnTo>
                      <a:pt x="157" y="7"/>
                    </a:lnTo>
                    <a:lnTo>
                      <a:pt x="152" y="5"/>
                    </a:lnTo>
                    <a:lnTo>
                      <a:pt x="148" y="5"/>
                    </a:lnTo>
                    <a:lnTo>
                      <a:pt x="142" y="3"/>
                    </a:lnTo>
                    <a:lnTo>
                      <a:pt x="138" y="3"/>
                    </a:lnTo>
                    <a:lnTo>
                      <a:pt x="134" y="2"/>
                    </a:lnTo>
                    <a:lnTo>
                      <a:pt x="129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5" y="2"/>
                    </a:lnTo>
                    <a:lnTo>
                      <a:pt x="111" y="2"/>
                    </a:lnTo>
                    <a:lnTo>
                      <a:pt x="107" y="0"/>
                    </a:lnTo>
                    <a:lnTo>
                      <a:pt x="106" y="2"/>
                    </a:lnTo>
                    <a:lnTo>
                      <a:pt x="104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4" y="2"/>
                    </a:lnTo>
                    <a:lnTo>
                      <a:pt x="83" y="2"/>
                    </a:lnTo>
                    <a:lnTo>
                      <a:pt x="81" y="2"/>
                    </a:lnTo>
                    <a:lnTo>
                      <a:pt x="79" y="3"/>
                    </a:lnTo>
                    <a:lnTo>
                      <a:pt x="75" y="3"/>
                    </a:lnTo>
                    <a:lnTo>
                      <a:pt x="73" y="3"/>
                    </a:lnTo>
                    <a:lnTo>
                      <a:pt x="71" y="3"/>
                    </a:lnTo>
                    <a:lnTo>
                      <a:pt x="69" y="3"/>
                    </a:lnTo>
                    <a:lnTo>
                      <a:pt x="67" y="5"/>
                    </a:lnTo>
                    <a:lnTo>
                      <a:pt x="65" y="5"/>
                    </a:lnTo>
                    <a:lnTo>
                      <a:pt x="63" y="5"/>
                    </a:lnTo>
                    <a:lnTo>
                      <a:pt x="60" y="5"/>
                    </a:lnTo>
                    <a:lnTo>
                      <a:pt x="58" y="7"/>
                    </a:lnTo>
                    <a:lnTo>
                      <a:pt x="56" y="7"/>
                    </a:lnTo>
                    <a:lnTo>
                      <a:pt x="54" y="7"/>
                    </a:lnTo>
                    <a:lnTo>
                      <a:pt x="52" y="7"/>
                    </a:lnTo>
                    <a:lnTo>
                      <a:pt x="50" y="9"/>
                    </a:lnTo>
                    <a:lnTo>
                      <a:pt x="48" y="9"/>
                    </a:lnTo>
                    <a:lnTo>
                      <a:pt x="44" y="9"/>
                    </a:lnTo>
                    <a:lnTo>
                      <a:pt x="42" y="11"/>
                    </a:lnTo>
                    <a:lnTo>
                      <a:pt x="40" y="11"/>
                    </a:lnTo>
                    <a:lnTo>
                      <a:pt x="38" y="13"/>
                    </a:lnTo>
                    <a:lnTo>
                      <a:pt x="37" y="13"/>
                    </a:lnTo>
                    <a:lnTo>
                      <a:pt x="35" y="13"/>
                    </a:lnTo>
                    <a:lnTo>
                      <a:pt x="31" y="15"/>
                    </a:lnTo>
                    <a:lnTo>
                      <a:pt x="29" y="15"/>
                    </a:lnTo>
                    <a:lnTo>
                      <a:pt x="27" y="17"/>
                    </a:lnTo>
                    <a:lnTo>
                      <a:pt x="25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14" y="23"/>
                    </a:lnTo>
                    <a:lnTo>
                      <a:pt x="12" y="23"/>
                    </a:lnTo>
                    <a:lnTo>
                      <a:pt x="10" y="25"/>
                    </a:lnTo>
                    <a:lnTo>
                      <a:pt x="8" y="25"/>
                    </a:lnTo>
                    <a:lnTo>
                      <a:pt x="6" y="26"/>
                    </a:lnTo>
                    <a:lnTo>
                      <a:pt x="4" y="28"/>
                    </a:lnTo>
                    <a:lnTo>
                      <a:pt x="0" y="28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3111" y="757"/>
                <a:ext cx="184" cy="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87"/>
              <p:cNvSpPr>
                <a:spLocks noChangeAspect="1" noChangeShapeType="1"/>
              </p:cNvSpPr>
              <p:nvPr/>
            </p:nvSpPr>
            <p:spPr bwMode="auto">
              <a:xfrm>
                <a:off x="3120" y="1984"/>
                <a:ext cx="1" cy="39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Line 88"/>
              <p:cNvSpPr>
                <a:spLocks noChangeAspect="1" noChangeShapeType="1"/>
              </p:cNvSpPr>
              <p:nvPr/>
            </p:nvSpPr>
            <p:spPr bwMode="auto">
              <a:xfrm flipH="1">
                <a:off x="2924" y="2450"/>
                <a:ext cx="391" cy="89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Line 89"/>
              <p:cNvSpPr>
                <a:spLocks noChangeAspect="1" noChangeShapeType="1"/>
              </p:cNvSpPr>
              <p:nvPr/>
            </p:nvSpPr>
            <p:spPr bwMode="auto">
              <a:xfrm>
                <a:off x="2947" y="2539"/>
                <a:ext cx="370" cy="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Line 90"/>
              <p:cNvSpPr>
                <a:spLocks noChangeAspect="1" noChangeShapeType="1"/>
              </p:cNvSpPr>
              <p:nvPr/>
            </p:nvSpPr>
            <p:spPr bwMode="auto">
              <a:xfrm flipH="1">
                <a:off x="2924" y="2634"/>
                <a:ext cx="391" cy="88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Line 91"/>
              <p:cNvSpPr>
                <a:spLocks noChangeAspect="1" noChangeShapeType="1"/>
              </p:cNvSpPr>
              <p:nvPr/>
            </p:nvSpPr>
            <p:spPr bwMode="auto">
              <a:xfrm>
                <a:off x="2947" y="2722"/>
                <a:ext cx="370" cy="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Line 92"/>
              <p:cNvSpPr>
                <a:spLocks noChangeAspect="1" noChangeShapeType="1"/>
              </p:cNvSpPr>
              <p:nvPr/>
            </p:nvSpPr>
            <p:spPr bwMode="auto">
              <a:xfrm flipH="1">
                <a:off x="2924" y="2819"/>
                <a:ext cx="391" cy="89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Line 93"/>
              <p:cNvSpPr>
                <a:spLocks noChangeAspect="1" noChangeShapeType="1"/>
              </p:cNvSpPr>
              <p:nvPr/>
            </p:nvSpPr>
            <p:spPr bwMode="auto">
              <a:xfrm>
                <a:off x="2947" y="2908"/>
                <a:ext cx="370" cy="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Line 94"/>
              <p:cNvSpPr>
                <a:spLocks noChangeAspect="1" noChangeShapeType="1"/>
              </p:cNvSpPr>
              <p:nvPr/>
            </p:nvSpPr>
            <p:spPr bwMode="auto">
              <a:xfrm flipH="1">
                <a:off x="2924" y="3003"/>
                <a:ext cx="391" cy="89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Line 95"/>
              <p:cNvSpPr>
                <a:spLocks noChangeAspect="1" noChangeShapeType="1"/>
              </p:cNvSpPr>
              <p:nvPr/>
            </p:nvSpPr>
            <p:spPr bwMode="auto">
              <a:xfrm>
                <a:off x="2926" y="3092"/>
                <a:ext cx="194" cy="4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Line 96"/>
              <p:cNvSpPr>
                <a:spLocks noChangeAspect="1" noChangeShapeType="1"/>
              </p:cNvSpPr>
              <p:nvPr/>
            </p:nvSpPr>
            <p:spPr bwMode="auto">
              <a:xfrm>
                <a:off x="3120" y="2377"/>
                <a:ext cx="197" cy="7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Line 97"/>
              <p:cNvSpPr>
                <a:spLocks noChangeAspect="1" noChangeShapeType="1"/>
              </p:cNvSpPr>
              <p:nvPr/>
            </p:nvSpPr>
            <p:spPr bwMode="auto">
              <a:xfrm>
                <a:off x="3120" y="3139"/>
                <a:ext cx="1" cy="41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2916" y="1976"/>
                <a:ext cx="408" cy="1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8" name="Text Box 100"/>
            <p:cNvSpPr txBox="1">
              <a:spLocks noChangeArrowheads="1"/>
            </p:cNvSpPr>
            <p:nvPr/>
          </p:nvSpPr>
          <p:spPr bwMode="auto">
            <a:xfrm>
              <a:off x="4056" y="322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3099" name="Text Box 101"/>
            <p:cNvSpPr txBox="1">
              <a:spLocks noChangeArrowheads="1"/>
            </p:cNvSpPr>
            <p:nvPr/>
          </p:nvSpPr>
          <p:spPr bwMode="auto">
            <a:xfrm>
              <a:off x="5020" y="3245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</p:grpSp>
      <p:grpSp>
        <p:nvGrpSpPr>
          <p:cNvPr id="3080" name="Group 104"/>
          <p:cNvGrpSpPr>
            <a:grpSpLocks/>
          </p:cNvGrpSpPr>
          <p:nvPr/>
        </p:nvGrpSpPr>
        <p:grpSpPr bwMode="auto">
          <a:xfrm>
            <a:off x="1344613" y="4203700"/>
            <a:ext cx="1998662" cy="2298700"/>
            <a:chOff x="671" y="2648"/>
            <a:chExt cx="1259" cy="1448"/>
          </a:xfrm>
        </p:grpSpPr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671" y="2648"/>
              <a:ext cx="9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 (decreasing)</a:t>
              </a:r>
            </a:p>
          </p:txBody>
        </p:sp>
        <p:sp>
          <p:nvSpPr>
            <p:cNvPr id="3082" name="Line 7"/>
            <p:cNvSpPr>
              <a:spLocks noChangeShapeType="1"/>
            </p:cNvSpPr>
            <p:nvPr/>
          </p:nvSpPr>
          <p:spPr bwMode="auto">
            <a:xfrm>
              <a:off x="990" y="2886"/>
              <a:ext cx="3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>
              <a:off x="1670" y="3179"/>
              <a:ext cx="0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1651" y="3360"/>
              <a:ext cx="2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L</a:t>
              </a:r>
              <a:endParaRPr lang="en-GB"/>
            </a:p>
          </p:txBody>
        </p:sp>
        <p:grpSp>
          <p:nvGrpSpPr>
            <p:cNvPr id="3085" name="Group 20"/>
            <p:cNvGrpSpPr>
              <a:grpSpLocks noChangeAspect="1"/>
            </p:cNvGrpSpPr>
            <p:nvPr/>
          </p:nvGrpSpPr>
          <p:grpSpPr bwMode="auto">
            <a:xfrm>
              <a:off x="778" y="2907"/>
              <a:ext cx="850" cy="1189"/>
              <a:chOff x="2529" y="1334"/>
              <a:chExt cx="1182" cy="1653"/>
            </a:xfrm>
          </p:grpSpPr>
          <p:sp>
            <p:nvSpPr>
              <p:cNvPr id="3087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2529" y="1334"/>
                <a:ext cx="1182" cy="1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Line 22"/>
              <p:cNvSpPr>
                <a:spLocks noChangeShapeType="1"/>
              </p:cNvSpPr>
              <p:nvPr/>
            </p:nvSpPr>
            <p:spPr bwMode="auto">
              <a:xfrm>
                <a:off x="3508" y="1370"/>
                <a:ext cx="1" cy="3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Line 23"/>
              <p:cNvSpPr>
                <a:spLocks noChangeShapeType="1"/>
              </p:cNvSpPr>
              <p:nvPr/>
            </p:nvSpPr>
            <p:spPr bwMode="auto">
              <a:xfrm>
                <a:off x="3508" y="2563"/>
                <a:ext cx="1" cy="38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24"/>
              <p:cNvSpPr>
                <a:spLocks/>
              </p:cNvSpPr>
              <p:nvPr/>
            </p:nvSpPr>
            <p:spPr bwMode="auto">
              <a:xfrm>
                <a:off x="3513" y="1750"/>
                <a:ext cx="167" cy="217"/>
              </a:xfrm>
              <a:custGeom>
                <a:avLst/>
                <a:gdLst>
                  <a:gd name="T0" fmla="*/ 4 w 335"/>
                  <a:gd name="T1" fmla="*/ 202 h 434"/>
                  <a:gd name="T2" fmla="*/ 6 w 335"/>
                  <a:gd name="T3" fmla="*/ 204 h 434"/>
                  <a:gd name="T4" fmla="*/ 9 w 335"/>
                  <a:gd name="T5" fmla="*/ 205 h 434"/>
                  <a:gd name="T6" fmla="*/ 11 w 335"/>
                  <a:gd name="T7" fmla="*/ 206 h 434"/>
                  <a:gd name="T8" fmla="*/ 13 w 335"/>
                  <a:gd name="T9" fmla="*/ 208 h 434"/>
                  <a:gd name="T10" fmla="*/ 16 w 335"/>
                  <a:gd name="T11" fmla="*/ 209 h 434"/>
                  <a:gd name="T12" fmla="*/ 20 w 335"/>
                  <a:gd name="T13" fmla="*/ 210 h 434"/>
                  <a:gd name="T14" fmla="*/ 23 w 335"/>
                  <a:gd name="T15" fmla="*/ 212 h 434"/>
                  <a:gd name="T16" fmla="*/ 27 w 335"/>
                  <a:gd name="T17" fmla="*/ 213 h 434"/>
                  <a:gd name="T18" fmla="*/ 32 w 335"/>
                  <a:gd name="T19" fmla="*/ 214 h 434"/>
                  <a:gd name="T20" fmla="*/ 37 w 335"/>
                  <a:gd name="T21" fmla="*/ 215 h 434"/>
                  <a:gd name="T22" fmla="*/ 46 w 335"/>
                  <a:gd name="T23" fmla="*/ 216 h 434"/>
                  <a:gd name="T24" fmla="*/ 79 w 335"/>
                  <a:gd name="T25" fmla="*/ 214 h 434"/>
                  <a:gd name="T26" fmla="*/ 106 w 335"/>
                  <a:gd name="T27" fmla="*/ 206 h 434"/>
                  <a:gd name="T28" fmla="*/ 120 w 335"/>
                  <a:gd name="T29" fmla="*/ 197 h 434"/>
                  <a:gd name="T30" fmla="*/ 131 w 335"/>
                  <a:gd name="T31" fmla="*/ 189 h 434"/>
                  <a:gd name="T32" fmla="*/ 140 w 335"/>
                  <a:gd name="T33" fmla="*/ 179 h 434"/>
                  <a:gd name="T34" fmla="*/ 147 w 335"/>
                  <a:gd name="T35" fmla="*/ 170 h 434"/>
                  <a:gd name="T36" fmla="*/ 153 w 335"/>
                  <a:gd name="T37" fmla="*/ 162 h 434"/>
                  <a:gd name="T38" fmla="*/ 157 w 335"/>
                  <a:gd name="T39" fmla="*/ 153 h 434"/>
                  <a:gd name="T40" fmla="*/ 160 w 335"/>
                  <a:gd name="T41" fmla="*/ 143 h 434"/>
                  <a:gd name="T42" fmla="*/ 163 w 335"/>
                  <a:gd name="T43" fmla="*/ 135 h 434"/>
                  <a:gd name="T44" fmla="*/ 165 w 335"/>
                  <a:gd name="T45" fmla="*/ 126 h 434"/>
                  <a:gd name="T46" fmla="*/ 166 w 335"/>
                  <a:gd name="T47" fmla="*/ 117 h 434"/>
                  <a:gd name="T48" fmla="*/ 167 w 335"/>
                  <a:gd name="T49" fmla="*/ 109 h 434"/>
                  <a:gd name="T50" fmla="*/ 166 w 335"/>
                  <a:gd name="T51" fmla="*/ 103 h 434"/>
                  <a:gd name="T52" fmla="*/ 165 w 335"/>
                  <a:gd name="T53" fmla="*/ 94 h 434"/>
                  <a:gd name="T54" fmla="*/ 164 w 335"/>
                  <a:gd name="T55" fmla="*/ 85 h 434"/>
                  <a:gd name="T56" fmla="*/ 161 w 335"/>
                  <a:gd name="T57" fmla="*/ 76 h 434"/>
                  <a:gd name="T58" fmla="*/ 158 w 335"/>
                  <a:gd name="T59" fmla="*/ 68 h 434"/>
                  <a:gd name="T60" fmla="*/ 154 w 335"/>
                  <a:gd name="T61" fmla="*/ 57 h 434"/>
                  <a:gd name="T62" fmla="*/ 149 w 335"/>
                  <a:gd name="T63" fmla="*/ 49 h 434"/>
                  <a:gd name="T64" fmla="*/ 142 w 335"/>
                  <a:gd name="T65" fmla="*/ 41 h 434"/>
                  <a:gd name="T66" fmla="*/ 133 w 335"/>
                  <a:gd name="T67" fmla="*/ 32 h 434"/>
                  <a:gd name="T68" fmla="*/ 124 w 335"/>
                  <a:gd name="T69" fmla="*/ 23 h 434"/>
                  <a:gd name="T70" fmla="*/ 109 w 335"/>
                  <a:gd name="T71" fmla="*/ 14 h 434"/>
                  <a:gd name="T72" fmla="*/ 88 w 335"/>
                  <a:gd name="T73" fmla="*/ 5 h 434"/>
                  <a:gd name="T74" fmla="*/ 50 w 335"/>
                  <a:gd name="T75" fmla="*/ 1 h 434"/>
                  <a:gd name="T76" fmla="*/ 39 w 335"/>
                  <a:gd name="T77" fmla="*/ 2 h 434"/>
                  <a:gd name="T78" fmla="*/ 33 w 335"/>
                  <a:gd name="T79" fmla="*/ 4 h 434"/>
                  <a:gd name="T80" fmla="*/ 28 w 335"/>
                  <a:gd name="T81" fmla="*/ 5 h 434"/>
                  <a:gd name="T82" fmla="*/ 23 w 335"/>
                  <a:gd name="T83" fmla="*/ 6 h 434"/>
                  <a:gd name="T84" fmla="*/ 19 w 335"/>
                  <a:gd name="T85" fmla="*/ 8 h 434"/>
                  <a:gd name="T86" fmla="*/ 16 w 335"/>
                  <a:gd name="T87" fmla="*/ 9 h 434"/>
                  <a:gd name="T88" fmla="*/ 12 w 335"/>
                  <a:gd name="T89" fmla="*/ 11 h 434"/>
                  <a:gd name="T90" fmla="*/ 10 w 335"/>
                  <a:gd name="T91" fmla="*/ 12 h 434"/>
                  <a:gd name="T92" fmla="*/ 8 w 335"/>
                  <a:gd name="T93" fmla="*/ 13 h 434"/>
                  <a:gd name="T94" fmla="*/ 5 w 335"/>
                  <a:gd name="T95" fmla="*/ 14 h 434"/>
                  <a:gd name="T96" fmla="*/ 3 w 335"/>
                  <a:gd name="T97" fmla="*/ 15 h 434"/>
                  <a:gd name="T98" fmla="*/ 0 w 335"/>
                  <a:gd name="T99" fmla="*/ 17 h 4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5"/>
                  <a:gd name="T151" fmla="*/ 0 h 434"/>
                  <a:gd name="T152" fmla="*/ 335 w 335"/>
                  <a:gd name="T153" fmla="*/ 434 h 4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5" h="434">
                    <a:moveTo>
                      <a:pt x="4" y="403"/>
                    </a:moveTo>
                    <a:lnTo>
                      <a:pt x="6" y="403"/>
                    </a:lnTo>
                    <a:lnTo>
                      <a:pt x="8" y="403"/>
                    </a:lnTo>
                    <a:lnTo>
                      <a:pt x="8" y="405"/>
                    </a:lnTo>
                    <a:lnTo>
                      <a:pt x="10" y="405"/>
                    </a:lnTo>
                    <a:lnTo>
                      <a:pt x="12" y="407"/>
                    </a:lnTo>
                    <a:lnTo>
                      <a:pt x="14" y="407"/>
                    </a:lnTo>
                    <a:lnTo>
                      <a:pt x="16" y="409"/>
                    </a:lnTo>
                    <a:lnTo>
                      <a:pt x="18" y="409"/>
                    </a:lnTo>
                    <a:lnTo>
                      <a:pt x="20" y="411"/>
                    </a:lnTo>
                    <a:lnTo>
                      <a:pt x="22" y="411"/>
                    </a:lnTo>
                    <a:lnTo>
                      <a:pt x="23" y="413"/>
                    </a:lnTo>
                    <a:lnTo>
                      <a:pt x="25" y="413"/>
                    </a:lnTo>
                    <a:lnTo>
                      <a:pt x="27" y="415"/>
                    </a:lnTo>
                    <a:lnTo>
                      <a:pt x="29" y="415"/>
                    </a:lnTo>
                    <a:lnTo>
                      <a:pt x="31" y="415"/>
                    </a:lnTo>
                    <a:lnTo>
                      <a:pt x="31" y="417"/>
                    </a:lnTo>
                    <a:lnTo>
                      <a:pt x="33" y="417"/>
                    </a:lnTo>
                    <a:lnTo>
                      <a:pt x="35" y="417"/>
                    </a:lnTo>
                    <a:lnTo>
                      <a:pt x="37" y="419"/>
                    </a:lnTo>
                    <a:lnTo>
                      <a:pt x="39" y="419"/>
                    </a:lnTo>
                    <a:lnTo>
                      <a:pt x="41" y="419"/>
                    </a:lnTo>
                    <a:lnTo>
                      <a:pt x="41" y="421"/>
                    </a:lnTo>
                    <a:lnTo>
                      <a:pt x="43" y="421"/>
                    </a:lnTo>
                    <a:lnTo>
                      <a:pt x="45" y="421"/>
                    </a:lnTo>
                    <a:lnTo>
                      <a:pt x="46" y="423"/>
                    </a:lnTo>
                    <a:lnTo>
                      <a:pt x="48" y="423"/>
                    </a:lnTo>
                    <a:lnTo>
                      <a:pt x="50" y="423"/>
                    </a:lnTo>
                    <a:lnTo>
                      <a:pt x="52" y="425"/>
                    </a:lnTo>
                    <a:lnTo>
                      <a:pt x="54" y="425"/>
                    </a:lnTo>
                    <a:lnTo>
                      <a:pt x="58" y="425"/>
                    </a:lnTo>
                    <a:lnTo>
                      <a:pt x="60" y="427"/>
                    </a:lnTo>
                    <a:lnTo>
                      <a:pt x="62" y="427"/>
                    </a:lnTo>
                    <a:lnTo>
                      <a:pt x="64" y="427"/>
                    </a:lnTo>
                    <a:lnTo>
                      <a:pt x="68" y="428"/>
                    </a:lnTo>
                    <a:lnTo>
                      <a:pt x="70" y="428"/>
                    </a:lnTo>
                    <a:lnTo>
                      <a:pt x="73" y="428"/>
                    </a:lnTo>
                    <a:lnTo>
                      <a:pt x="75" y="430"/>
                    </a:lnTo>
                    <a:lnTo>
                      <a:pt x="79" y="430"/>
                    </a:lnTo>
                    <a:lnTo>
                      <a:pt x="83" y="430"/>
                    </a:lnTo>
                    <a:lnTo>
                      <a:pt x="89" y="432"/>
                    </a:lnTo>
                    <a:lnTo>
                      <a:pt x="93" y="432"/>
                    </a:lnTo>
                    <a:lnTo>
                      <a:pt x="100" y="432"/>
                    </a:lnTo>
                    <a:lnTo>
                      <a:pt x="116" y="432"/>
                    </a:lnTo>
                    <a:lnTo>
                      <a:pt x="116" y="434"/>
                    </a:lnTo>
                    <a:lnTo>
                      <a:pt x="158" y="428"/>
                    </a:lnTo>
                    <a:lnTo>
                      <a:pt x="177" y="425"/>
                    </a:lnTo>
                    <a:lnTo>
                      <a:pt x="191" y="421"/>
                    </a:lnTo>
                    <a:lnTo>
                      <a:pt x="202" y="415"/>
                    </a:lnTo>
                    <a:lnTo>
                      <a:pt x="212" y="411"/>
                    </a:lnTo>
                    <a:lnTo>
                      <a:pt x="219" y="407"/>
                    </a:lnTo>
                    <a:lnTo>
                      <a:pt x="227" y="402"/>
                    </a:lnTo>
                    <a:lnTo>
                      <a:pt x="235" y="398"/>
                    </a:lnTo>
                    <a:lnTo>
                      <a:pt x="240" y="394"/>
                    </a:lnTo>
                    <a:lnTo>
                      <a:pt x="248" y="388"/>
                    </a:lnTo>
                    <a:lnTo>
                      <a:pt x="252" y="384"/>
                    </a:lnTo>
                    <a:lnTo>
                      <a:pt x="258" y="380"/>
                    </a:lnTo>
                    <a:lnTo>
                      <a:pt x="263" y="377"/>
                    </a:lnTo>
                    <a:lnTo>
                      <a:pt x="267" y="371"/>
                    </a:lnTo>
                    <a:lnTo>
                      <a:pt x="273" y="367"/>
                    </a:lnTo>
                    <a:lnTo>
                      <a:pt x="277" y="363"/>
                    </a:lnTo>
                    <a:lnTo>
                      <a:pt x="281" y="357"/>
                    </a:lnTo>
                    <a:lnTo>
                      <a:pt x="285" y="354"/>
                    </a:lnTo>
                    <a:lnTo>
                      <a:pt x="288" y="350"/>
                    </a:lnTo>
                    <a:lnTo>
                      <a:pt x="290" y="344"/>
                    </a:lnTo>
                    <a:lnTo>
                      <a:pt x="294" y="340"/>
                    </a:lnTo>
                    <a:lnTo>
                      <a:pt x="298" y="336"/>
                    </a:lnTo>
                    <a:lnTo>
                      <a:pt x="300" y="331"/>
                    </a:lnTo>
                    <a:lnTo>
                      <a:pt x="304" y="327"/>
                    </a:lnTo>
                    <a:lnTo>
                      <a:pt x="306" y="323"/>
                    </a:lnTo>
                    <a:lnTo>
                      <a:pt x="308" y="319"/>
                    </a:lnTo>
                    <a:lnTo>
                      <a:pt x="310" y="313"/>
                    </a:lnTo>
                    <a:lnTo>
                      <a:pt x="312" y="309"/>
                    </a:lnTo>
                    <a:lnTo>
                      <a:pt x="315" y="306"/>
                    </a:lnTo>
                    <a:lnTo>
                      <a:pt x="317" y="300"/>
                    </a:lnTo>
                    <a:lnTo>
                      <a:pt x="319" y="296"/>
                    </a:lnTo>
                    <a:lnTo>
                      <a:pt x="319" y="292"/>
                    </a:lnTo>
                    <a:lnTo>
                      <a:pt x="321" y="286"/>
                    </a:lnTo>
                    <a:lnTo>
                      <a:pt x="323" y="283"/>
                    </a:lnTo>
                    <a:lnTo>
                      <a:pt x="325" y="279"/>
                    </a:lnTo>
                    <a:lnTo>
                      <a:pt x="325" y="273"/>
                    </a:lnTo>
                    <a:lnTo>
                      <a:pt x="327" y="269"/>
                    </a:lnTo>
                    <a:lnTo>
                      <a:pt x="329" y="265"/>
                    </a:lnTo>
                    <a:lnTo>
                      <a:pt x="329" y="261"/>
                    </a:lnTo>
                    <a:lnTo>
                      <a:pt x="331" y="256"/>
                    </a:lnTo>
                    <a:lnTo>
                      <a:pt x="331" y="252"/>
                    </a:lnTo>
                    <a:lnTo>
                      <a:pt x="331" y="248"/>
                    </a:lnTo>
                    <a:lnTo>
                      <a:pt x="333" y="242"/>
                    </a:lnTo>
                    <a:lnTo>
                      <a:pt x="333" y="238"/>
                    </a:lnTo>
                    <a:lnTo>
                      <a:pt x="333" y="235"/>
                    </a:lnTo>
                    <a:lnTo>
                      <a:pt x="333" y="229"/>
                    </a:lnTo>
                    <a:lnTo>
                      <a:pt x="333" y="225"/>
                    </a:lnTo>
                    <a:lnTo>
                      <a:pt x="333" y="221"/>
                    </a:lnTo>
                    <a:lnTo>
                      <a:pt x="335" y="217"/>
                    </a:lnTo>
                    <a:lnTo>
                      <a:pt x="333" y="213"/>
                    </a:lnTo>
                    <a:lnTo>
                      <a:pt x="333" y="210"/>
                    </a:lnTo>
                    <a:lnTo>
                      <a:pt x="333" y="206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33" y="192"/>
                    </a:lnTo>
                    <a:lnTo>
                      <a:pt x="331" y="187"/>
                    </a:lnTo>
                    <a:lnTo>
                      <a:pt x="331" y="183"/>
                    </a:lnTo>
                    <a:lnTo>
                      <a:pt x="331" y="179"/>
                    </a:lnTo>
                    <a:lnTo>
                      <a:pt x="329" y="173"/>
                    </a:lnTo>
                    <a:lnTo>
                      <a:pt x="329" y="169"/>
                    </a:lnTo>
                    <a:lnTo>
                      <a:pt x="327" y="165"/>
                    </a:lnTo>
                    <a:lnTo>
                      <a:pt x="325" y="162"/>
                    </a:lnTo>
                    <a:lnTo>
                      <a:pt x="325" y="156"/>
                    </a:lnTo>
                    <a:lnTo>
                      <a:pt x="323" y="152"/>
                    </a:lnTo>
                    <a:lnTo>
                      <a:pt x="321" y="148"/>
                    </a:lnTo>
                    <a:lnTo>
                      <a:pt x="319" y="142"/>
                    </a:lnTo>
                    <a:lnTo>
                      <a:pt x="319" y="139"/>
                    </a:lnTo>
                    <a:lnTo>
                      <a:pt x="317" y="135"/>
                    </a:lnTo>
                    <a:lnTo>
                      <a:pt x="315" y="129"/>
                    </a:lnTo>
                    <a:lnTo>
                      <a:pt x="312" y="125"/>
                    </a:lnTo>
                    <a:lnTo>
                      <a:pt x="310" y="121"/>
                    </a:lnTo>
                    <a:lnTo>
                      <a:pt x="308" y="115"/>
                    </a:lnTo>
                    <a:lnTo>
                      <a:pt x="306" y="112"/>
                    </a:lnTo>
                    <a:lnTo>
                      <a:pt x="304" y="108"/>
                    </a:lnTo>
                    <a:lnTo>
                      <a:pt x="300" y="104"/>
                    </a:lnTo>
                    <a:lnTo>
                      <a:pt x="298" y="98"/>
                    </a:lnTo>
                    <a:lnTo>
                      <a:pt x="294" y="94"/>
                    </a:lnTo>
                    <a:lnTo>
                      <a:pt x="290" y="91"/>
                    </a:lnTo>
                    <a:lnTo>
                      <a:pt x="288" y="85"/>
                    </a:lnTo>
                    <a:lnTo>
                      <a:pt x="285" y="81"/>
                    </a:lnTo>
                    <a:lnTo>
                      <a:pt x="281" y="77"/>
                    </a:lnTo>
                    <a:lnTo>
                      <a:pt x="277" y="71"/>
                    </a:lnTo>
                    <a:lnTo>
                      <a:pt x="273" y="67"/>
                    </a:lnTo>
                    <a:lnTo>
                      <a:pt x="267" y="64"/>
                    </a:lnTo>
                    <a:lnTo>
                      <a:pt x="263" y="58"/>
                    </a:lnTo>
                    <a:lnTo>
                      <a:pt x="258" y="54"/>
                    </a:lnTo>
                    <a:lnTo>
                      <a:pt x="252" y="50"/>
                    </a:lnTo>
                    <a:lnTo>
                      <a:pt x="248" y="46"/>
                    </a:lnTo>
                    <a:lnTo>
                      <a:pt x="240" y="41"/>
                    </a:lnTo>
                    <a:lnTo>
                      <a:pt x="235" y="37"/>
                    </a:lnTo>
                    <a:lnTo>
                      <a:pt x="227" y="33"/>
                    </a:lnTo>
                    <a:lnTo>
                      <a:pt x="219" y="27"/>
                    </a:lnTo>
                    <a:lnTo>
                      <a:pt x="212" y="23"/>
                    </a:lnTo>
                    <a:lnTo>
                      <a:pt x="202" y="19"/>
                    </a:lnTo>
                    <a:lnTo>
                      <a:pt x="191" y="14"/>
                    </a:lnTo>
                    <a:lnTo>
                      <a:pt x="177" y="10"/>
                    </a:lnTo>
                    <a:lnTo>
                      <a:pt x="158" y="6"/>
                    </a:lnTo>
                    <a:lnTo>
                      <a:pt x="116" y="0"/>
                    </a:lnTo>
                    <a:lnTo>
                      <a:pt x="100" y="2"/>
                    </a:lnTo>
                    <a:lnTo>
                      <a:pt x="93" y="2"/>
                    </a:lnTo>
                    <a:lnTo>
                      <a:pt x="87" y="4"/>
                    </a:lnTo>
                    <a:lnTo>
                      <a:pt x="83" y="4"/>
                    </a:lnTo>
                    <a:lnTo>
                      <a:pt x="79" y="4"/>
                    </a:lnTo>
                    <a:lnTo>
                      <a:pt x="75" y="6"/>
                    </a:lnTo>
                    <a:lnTo>
                      <a:pt x="71" y="6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8"/>
                    </a:lnTo>
                    <a:lnTo>
                      <a:pt x="60" y="8"/>
                    </a:lnTo>
                    <a:lnTo>
                      <a:pt x="58" y="10"/>
                    </a:lnTo>
                    <a:lnTo>
                      <a:pt x="56" y="10"/>
                    </a:lnTo>
                    <a:lnTo>
                      <a:pt x="52" y="10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6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35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3" y="21"/>
                    </a:lnTo>
                    <a:lnTo>
                      <a:pt x="22" y="23"/>
                    </a:lnTo>
                    <a:lnTo>
                      <a:pt x="20" y="23"/>
                    </a:lnTo>
                    <a:lnTo>
                      <a:pt x="18" y="25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25"/>
              <p:cNvSpPr>
                <a:spLocks/>
              </p:cNvSpPr>
              <p:nvPr/>
            </p:nvSpPr>
            <p:spPr bwMode="auto">
              <a:xfrm>
                <a:off x="3514" y="1949"/>
                <a:ext cx="166" cy="219"/>
              </a:xfrm>
              <a:custGeom>
                <a:avLst/>
                <a:gdLst>
                  <a:gd name="T0" fmla="*/ 6 w 333"/>
                  <a:gd name="T1" fmla="*/ 205 h 437"/>
                  <a:gd name="T2" fmla="*/ 10 w 333"/>
                  <a:gd name="T3" fmla="*/ 207 h 437"/>
                  <a:gd name="T4" fmla="*/ 14 w 333"/>
                  <a:gd name="T5" fmla="*/ 210 h 437"/>
                  <a:gd name="T6" fmla="*/ 19 w 333"/>
                  <a:gd name="T7" fmla="*/ 211 h 437"/>
                  <a:gd name="T8" fmla="*/ 24 w 333"/>
                  <a:gd name="T9" fmla="*/ 213 h 437"/>
                  <a:gd name="T10" fmla="*/ 28 w 333"/>
                  <a:gd name="T11" fmla="*/ 214 h 437"/>
                  <a:gd name="T12" fmla="*/ 33 w 333"/>
                  <a:gd name="T13" fmla="*/ 216 h 437"/>
                  <a:gd name="T14" fmla="*/ 37 w 333"/>
                  <a:gd name="T15" fmla="*/ 217 h 437"/>
                  <a:gd name="T16" fmla="*/ 41 w 333"/>
                  <a:gd name="T17" fmla="*/ 217 h 437"/>
                  <a:gd name="T18" fmla="*/ 46 w 333"/>
                  <a:gd name="T19" fmla="*/ 218 h 437"/>
                  <a:gd name="T20" fmla="*/ 51 w 333"/>
                  <a:gd name="T21" fmla="*/ 218 h 437"/>
                  <a:gd name="T22" fmla="*/ 55 w 333"/>
                  <a:gd name="T23" fmla="*/ 218 h 437"/>
                  <a:gd name="T24" fmla="*/ 58 w 333"/>
                  <a:gd name="T25" fmla="*/ 218 h 437"/>
                  <a:gd name="T26" fmla="*/ 67 w 333"/>
                  <a:gd name="T27" fmla="*/ 218 h 437"/>
                  <a:gd name="T28" fmla="*/ 76 w 333"/>
                  <a:gd name="T29" fmla="*/ 217 h 437"/>
                  <a:gd name="T30" fmla="*/ 85 w 333"/>
                  <a:gd name="T31" fmla="*/ 214 h 437"/>
                  <a:gd name="T32" fmla="*/ 94 w 333"/>
                  <a:gd name="T33" fmla="*/ 211 h 437"/>
                  <a:gd name="T34" fmla="*/ 103 w 333"/>
                  <a:gd name="T35" fmla="*/ 207 h 437"/>
                  <a:gd name="T36" fmla="*/ 112 w 333"/>
                  <a:gd name="T37" fmla="*/ 204 h 437"/>
                  <a:gd name="T38" fmla="*/ 121 w 333"/>
                  <a:gd name="T39" fmla="*/ 197 h 437"/>
                  <a:gd name="T40" fmla="*/ 130 w 333"/>
                  <a:gd name="T41" fmla="*/ 190 h 437"/>
                  <a:gd name="T42" fmla="*/ 139 w 333"/>
                  <a:gd name="T43" fmla="*/ 181 h 437"/>
                  <a:gd name="T44" fmla="*/ 148 w 333"/>
                  <a:gd name="T45" fmla="*/ 169 h 437"/>
                  <a:gd name="T46" fmla="*/ 156 w 333"/>
                  <a:gd name="T47" fmla="*/ 153 h 437"/>
                  <a:gd name="T48" fmla="*/ 165 w 333"/>
                  <a:gd name="T49" fmla="*/ 109 h 437"/>
                  <a:gd name="T50" fmla="*/ 159 w 333"/>
                  <a:gd name="T51" fmla="*/ 72 h 437"/>
                  <a:gd name="T52" fmla="*/ 150 w 333"/>
                  <a:gd name="T53" fmla="*/ 54 h 437"/>
                  <a:gd name="T54" fmla="*/ 141 w 333"/>
                  <a:gd name="T55" fmla="*/ 41 h 437"/>
                  <a:gd name="T56" fmla="*/ 132 w 333"/>
                  <a:gd name="T57" fmla="*/ 31 h 437"/>
                  <a:gd name="T58" fmla="*/ 123 w 333"/>
                  <a:gd name="T59" fmla="*/ 23 h 437"/>
                  <a:gd name="T60" fmla="*/ 114 w 333"/>
                  <a:gd name="T61" fmla="*/ 17 h 437"/>
                  <a:gd name="T62" fmla="*/ 106 w 333"/>
                  <a:gd name="T63" fmla="*/ 13 h 437"/>
                  <a:gd name="T64" fmla="*/ 96 w 333"/>
                  <a:gd name="T65" fmla="*/ 8 h 437"/>
                  <a:gd name="T66" fmla="*/ 87 w 333"/>
                  <a:gd name="T67" fmla="*/ 5 h 437"/>
                  <a:gd name="T68" fmla="*/ 79 w 333"/>
                  <a:gd name="T69" fmla="*/ 3 h 437"/>
                  <a:gd name="T70" fmla="*/ 69 w 333"/>
                  <a:gd name="T71" fmla="*/ 1 h 437"/>
                  <a:gd name="T72" fmla="*/ 60 w 333"/>
                  <a:gd name="T73" fmla="*/ 1 h 437"/>
                  <a:gd name="T74" fmla="*/ 56 w 333"/>
                  <a:gd name="T75" fmla="*/ 1 h 437"/>
                  <a:gd name="T76" fmla="*/ 51 w 333"/>
                  <a:gd name="T77" fmla="*/ 1 h 437"/>
                  <a:gd name="T78" fmla="*/ 47 w 333"/>
                  <a:gd name="T79" fmla="*/ 1 h 437"/>
                  <a:gd name="T80" fmla="*/ 42 w 333"/>
                  <a:gd name="T81" fmla="*/ 2 h 437"/>
                  <a:gd name="T82" fmla="*/ 37 w 333"/>
                  <a:gd name="T83" fmla="*/ 2 h 437"/>
                  <a:gd name="T84" fmla="*/ 33 w 333"/>
                  <a:gd name="T85" fmla="*/ 3 h 437"/>
                  <a:gd name="T86" fmla="*/ 28 w 333"/>
                  <a:gd name="T87" fmla="*/ 5 h 437"/>
                  <a:gd name="T88" fmla="*/ 24 w 333"/>
                  <a:gd name="T89" fmla="*/ 6 h 437"/>
                  <a:gd name="T90" fmla="*/ 19 w 333"/>
                  <a:gd name="T91" fmla="*/ 8 h 437"/>
                  <a:gd name="T92" fmla="*/ 14 w 333"/>
                  <a:gd name="T93" fmla="*/ 10 h 437"/>
                  <a:gd name="T94" fmla="*/ 10 w 333"/>
                  <a:gd name="T95" fmla="*/ 12 h 437"/>
                  <a:gd name="T96" fmla="*/ 5 w 333"/>
                  <a:gd name="T97" fmla="*/ 14 h 437"/>
                  <a:gd name="T98" fmla="*/ 0 w 333"/>
                  <a:gd name="T99" fmla="*/ 16 h 4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3"/>
                  <a:gd name="T151" fmla="*/ 0 h 437"/>
                  <a:gd name="T152" fmla="*/ 333 w 333"/>
                  <a:gd name="T153" fmla="*/ 437 h 4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3" h="437">
                    <a:moveTo>
                      <a:pt x="4" y="407"/>
                    </a:moveTo>
                    <a:lnTo>
                      <a:pt x="8" y="409"/>
                    </a:lnTo>
                    <a:lnTo>
                      <a:pt x="10" y="410"/>
                    </a:lnTo>
                    <a:lnTo>
                      <a:pt x="12" y="410"/>
                    </a:lnTo>
                    <a:lnTo>
                      <a:pt x="14" y="412"/>
                    </a:lnTo>
                    <a:lnTo>
                      <a:pt x="16" y="412"/>
                    </a:lnTo>
                    <a:lnTo>
                      <a:pt x="18" y="414"/>
                    </a:lnTo>
                    <a:lnTo>
                      <a:pt x="21" y="414"/>
                    </a:lnTo>
                    <a:lnTo>
                      <a:pt x="23" y="416"/>
                    </a:lnTo>
                    <a:lnTo>
                      <a:pt x="25" y="418"/>
                    </a:lnTo>
                    <a:lnTo>
                      <a:pt x="27" y="418"/>
                    </a:lnTo>
                    <a:lnTo>
                      <a:pt x="29" y="420"/>
                    </a:lnTo>
                    <a:lnTo>
                      <a:pt x="31" y="420"/>
                    </a:lnTo>
                    <a:lnTo>
                      <a:pt x="35" y="422"/>
                    </a:lnTo>
                    <a:lnTo>
                      <a:pt x="37" y="422"/>
                    </a:lnTo>
                    <a:lnTo>
                      <a:pt x="39" y="422"/>
                    </a:lnTo>
                    <a:lnTo>
                      <a:pt x="41" y="424"/>
                    </a:lnTo>
                    <a:lnTo>
                      <a:pt x="43" y="424"/>
                    </a:lnTo>
                    <a:lnTo>
                      <a:pt x="44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2" y="428"/>
                    </a:lnTo>
                    <a:lnTo>
                      <a:pt x="54" y="428"/>
                    </a:lnTo>
                    <a:lnTo>
                      <a:pt x="56" y="428"/>
                    </a:lnTo>
                    <a:lnTo>
                      <a:pt x="58" y="430"/>
                    </a:lnTo>
                    <a:lnTo>
                      <a:pt x="62" y="430"/>
                    </a:lnTo>
                    <a:lnTo>
                      <a:pt x="64" y="430"/>
                    </a:lnTo>
                    <a:lnTo>
                      <a:pt x="66" y="432"/>
                    </a:lnTo>
                    <a:lnTo>
                      <a:pt x="68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5" y="434"/>
                    </a:lnTo>
                    <a:lnTo>
                      <a:pt x="77" y="434"/>
                    </a:lnTo>
                    <a:lnTo>
                      <a:pt x="79" y="434"/>
                    </a:lnTo>
                    <a:lnTo>
                      <a:pt x="81" y="434"/>
                    </a:lnTo>
                    <a:lnTo>
                      <a:pt x="83" y="434"/>
                    </a:lnTo>
                    <a:lnTo>
                      <a:pt x="85" y="434"/>
                    </a:lnTo>
                    <a:lnTo>
                      <a:pt x="89" y="435"/>
                    </a:lnTo>
                    <a:lnTo>
                      <a:pt x="91" y="435"/>
                    </a:lnTo>
                    <a:lnTo>
                      <a:pt x="92" y="435"/>
                    </a:lnTo>
                    <a:lnTo>
                      <a:pt x="94" y="435"/>
                    </a:lnTo>
                    <a:lnTo>
                      <a:pt x="96" y="435"/>
                    </a:lnTo>
                    <a:lnTo>
                      <a:pt x="98" y="435"/>
                    </a:lnTo>
                    <a:lnTo>
                      <a:pt x="102" y="435"/>
                    </a:lnTo>
                    <a:lnTo>
                      <a:pt x="104" y="435"/>
                    </a:lnTo>
                    <a:lnTo>
                      <a:pt x="106" y="435"/>
                    </a:lnTo>
                    <a:lnTo>
                      <a:pt x="108" y="435"/>
                    </a:lnTo>
                    <a:lnTo>
                      <a:pt x="110" y="435"/>
                    </a:lnTo>
                    <a:lnTo>
                      <a:pt x="112" y="435"/>
                    </a:lnTo>
                    <a:lnTo>
                      <a:pt x="114" y="437"/>
                    </a:lnTo>
                    <a:lnTo>
                      <a:pt x="117" y="435"/>
                    </a:lnTo>
                    <a:lnTo>
                      <a:pt x="121" y="435"/>
                    </a:lnTo>
                    <a:lnTo>
                      <a:pt x="125" y="435"/>
                    </a:lnTo>
                    <a:lnTo>
                      <a:pt x="131" y="435"/>
                    </a:lnTo>
                    <a:lnTo>
                      <a:pt x="135" y="435"/>
                    </a:lnTo>
                    <a:lnTo>
                      <a:pt x="139" y="435"/>
                    </a:lnTo>
                    <a:lnTo>
                      <a:pt x="144" y="434"/>
                    </a:lnTo>
                    <a:lnTo>
                      <a:pt x="148" y="434"/>
                    </a:lnTo>
                    <a:lnTo>
                      <a:pt x="152" y="434"/>
                    </a:lnTo>
                    <a:lnTo>
                      <a:pt x="158" y="432"/>
                    </a:lnTo>
                    <a:lnTo>
                      <a:pt x="162" y="432"/>
                    </a:lnTo>
                    <a:lnTo>
                      <a:pt x="165" y="430"/>
                    </a:lnTo>
                    <a:lnTo>
                      <a:pt x="171" y="428"/>
                    </a:lnTo>
                    <a:lnTo>
                      <a:pt x="175" y="428"/>
                    </a:lnTo>
                    <a:lnTo>
                      <a:pt x="179" y="426"/>
                    </a:lnTo>
                    <a:lnTo>
                      <a:pt x="185" y="424"/>
                    </a:lnTo>
                    <a:lnTo>
                      <a:pt x="189" y="422"/>
                    </a:lnTo>
                    <a:lnTo>
                      <a:pt x="192" y="422"/>
                    </a:lnTo>
                    <a:lnTo>
                      <a:pt x="198" y="420"/>
                    </a:lnTo>
                    <a:lnTo>
                      <a:pt x="202" y="418"/>
                    </a:lnTo>
                    <a:lnTo>
                      <a:pt x="206" y="414"/>
                    </a:lnTo>
                    <a:lnTo>
                      <a:pt x="212" y="412"/>
                    </a:lnTo>
                    <a:lnTo>
                      <a:pt x="215" y="410"/>
                    </a:lnTo>
                    <a:lnTo>
                      <a:pt x="219" y="409"/>
                    </a:lnTo>
                    <a:lnTo>
                      <a:pt x="225" y="407"/>
                    </a:lnTo>
                    <a:lnTo>
                      <a:pt x="229" y="403"/>
                    </a:lnTo>
                    <a:lnTo>
                      <a:pt x="233" y="401"/>
                    </a:lnTo>
                    <a:lnTo>
                      <a:pt x="238" y="397"/>
                    </a:lnTo>
                    <a:lnTo>
                      <a:pt x="242" y="393"/>
                    </a:lnTo>
                    <a:lnTo>
                      <a:pt x="246" y="391"/>
                    </a:lnTo>
                    <a:lnTo>
                      <a:pt x="252" y="387"/>
                    </a:lnTo>
                    <a:lnTo>
                      <a:pt x="256" y="384"/>
                    </a:lnTo>
                    <a:lnTo>
                      <a:pt x="260" y="380"/>
                    </a:lnTo>
                    <a:lnTo>
                      <a:pt x="265" y="376"/>
                    </a:lnTo>
                    <a:lnTo>
                      <a:pt x="269" y="370"/>
                    </a:lnTo>
                    <a:lnTo>
                      <a:pt x="273" y="366"/>
                    </a:lnTo>
                    <a:lnTo>
                      <a:pt x="279" y="361"/>
                    </a:lnTo>
                    <a:lnTo>
                      <a:pt x="283" y="355"/>
                    </a:lnTo>
                    <a:lnTo>
                      <a:pt x="286" y="351"/>
                    </a:lnTo>
                    <a:lnTo>
                      <a:pt x="292" y="343"/>
                    </a:lnTo>
                    <a:lnTo>
                      <a:pt x="296" y="338"/>
                    </a:lnTo>
                    <a:lnTo>
                      <a:pt x="300" y="330"/>
                    </a:lnTo>
                    <a:lnTo>
                      <a:pt x="306" y="322"/>
                    </a:lnTo>
                    <a:lnTo>
                      <a:pt x="310" y="314"/>
                    </a:lnTo>
                    <a:lnTo>
                      <a:pt x="313" y="305"/>
                    </a:lnTo>
                    <a:lnTo>
                      <a:pt x="319" y="293"/>
                    </a:lnTo>
                    <a:lnTo>
                      <a:pt x="323" y="280"/>
                    </a:lnTo>
                    <a:lnTo>
                      <a:pt x="327" y="261"/>
                    </a:lnTo>
                    <a:lnTo>
                      <a:pt x="331" y="218"/>
                    </a:lnTo>
                    <a:lnTo>
                      <a:pt x="333" y="218"/>
                    </a:lnTo>
                    <a:lnTo>
                      <a:pt x="327" y="176"/>
                    </a:lnTo>
                    <a:lnTo>
                      <a:pt x="323" y="157"/>
                    </a:lnTo>
                    <a:lnTo>
                      <a:pt x="319" y="144"/>
                    </a:lnTo>
                    <a:lnTo>
                      <a:pt x="313" y="132"/>
                    </a:lnTo>
                    <a:lnTo>
                      <a:pt x="310" y="123"/>
                    </a:lnTo>
                    <a:lnTo>
                      <a:pt x="306" y="115"/>
                    </a:lnTo>
                    <a:lnTo>
                      <a:pt x="300" y="107"/>
                    </a:lnTo>
                    <a:lnTo>
                      <a:pt x="296" y="99"/>
                    </a:lnTo>
                    <a:lnTo>
                      <a:pt x="292" y="94"/>
                    </a:lnTo>
                    <a:lnTo>
                      <a:pt x="286" y="86"/>
                    </a:lnTo>
                    <a:lnTo>
                      <a:pt x="283" y="82"/>
                    </a:lnTo>
                    <a:lnTo>
                      <a:pt x="279" y="76"/>
                    </a:lnTo>
                    <a:lnTo>
                      <a:pt x="273" y="71"/>
                    </a:lnTo>
                    <a:lnTo>
                      <a:pt x="269" y="67"/>
                    </a:lnTo>
                    <a:lnTo>
                      <a:pt x="265" y="61"/>
                    </a:lnTo>
                    <a:lnTo>
                      <a:pt x="260" y="57"/>
                    </a:lnTo>
                    <a:lnTo>
                      <a:pt x="256" y="53"/>
                    </a:lnTo>
                    <a:lnTo>
                      <a:pt x="252" y="50"/>
                    </a:lnTo>
                    <a:lnTo>
                      <a:pt x="246" y="46"/>
                    </a:lnTo>
                    <a:lnTo>
                      <a:pt x="242" y="44"/>
                    </a:lnTo>
                    <a:lnTo>
                      <a:pt x="238" y="40"/>
                    </a:lnTo>
                    <a:lnTo>
                      <a:pt x="233" y="36"/>
                    </a:lnTo>
                    <a:lnTo>
                      <a:pt x="229" y="34"/>
                    </a:lnTo>
                    <a:lnTo>
                      <a:pt x="225" y="30"/>
                    </a:lnTo>
                    <a:lnTo>
                      <a:pt x="219" y="28"/>
                    </a:lnTo>
                    <a:lnTo>
                      <a:pt x="215" y="27"/>
                    </a:lnTo>
                    <a:lnTo>
                      <a:pt x="212" y="25"/>
                    </a:lnTo>
                    <a:lnTo>
                      <a:pt x="206" y="23"/>
                    </a:lnTo>
                    <a:lnTo>
                      <a:pt x="202" y="19"/>
                    </a:lnTo>
                    <a:lnTo>
                      <a:pt x="198" y="17"/>
                    </a:lnTo>
                    <a:lnTo>
                      <a:pt x="192" y="15"/>
                    </a:lnTo>
                    <a:lnTo>
                      <a:pt x="189" y="15"/>
                    </a:lnTo>
                    <a:lnTo>
                      <a:pt x="185" y="13"/>
                    </a:lnTo>
                    <a:lnTo>
                      <a:pt x="179" y="11"/>
                    </a:lnTo>
                    <a:lnTo>
                      <a:pt x="175" y="9"/>
                    </a:lnTo>
                    <a:lnTo>
                      <a:pt x="171" y="9"/>
                    </a:lnTo>
                    <a:lnTo>
                      <a:pt x="165" y="7"/>
                    </a:lnTo>
                    <a:lnTo>
                      <a:pt x="162" y="5"/>
                    </a:lnTo>
                    <a:lnTo>
                      <a:pt x="158" y="5"/>
                    </a:lnTo>
                    <a:lnTo>
                      <a:pt x="152" y="3"/>
                    </a:lnTo>
                    <a:lnTo>
                      <a:pt x="148" y="3"/>
                    </a:lnTo>
                    <a:lnTo>
                      <a:pt x="144" y="3"/>
                    </a:lnTo>
                    <a:lnTo>
                      <a:pt x="139" y="2"/>
                    </a:lnTo>
                    <a:lnTo>
                      <a:pt x="135" y="2"/>
                    </a:lnTo>
                    <a:lnTo>
                      <a:pt x="131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4" y="0"/>
                    </a:lnTo>
                    <a:lnTo>
                      <a:pt x="112" y="2"/>
                    </a:lnTo>
                    <a:lnTo>
                      <a:pt x="110" y="2"/>
                    </a:lnTo>
                    <a:lnTo>
                      <a:pt x="108" y="2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7" y="2"/>
                    </a:lnTo>
                    <a:lnTo>
                      <a:pt x="85" y="3"/>
                    </a:lnTo>
                    <a:lnTo>
                      <a:pt x="83" y="3"/>
                    </a:lnTo>
                    <a:lnTo>
                      <a:pt x="79" y="3"/>
                    </a:lnTo>
                    <a:lnTo>
                      <a:pt x="77" y="3"/>
                    </a:lnTo>
                    <a:lnTo>
                      <a:pt x="75" y="3"/>
                    </a:lnTo>
                    <a:lnTo>
                      <a:pt x="73" y="5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5"/>
                    </a:lnTo>
                    <a:lnTo>
                      <a:pt x="64" y="7"/>
                    </a:lnTo>
                    <a:lnTo>
                      <a:pt x="62" y="7"/>
                    </a:lnTo>
                    <a:lnTo>
                      <a:pt x="60" y="7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4" y="11"/>
                    </a:lnTo>
                    <a:lnTo>
                      <a:pt x="43" y="13"/>
                    </a:lnTo>
                    <a:lnTo>
                      <a:pt x="41" y="13"/>
                    </a:lnTo>
                    <a:lnTo>
                      <a:pt x="39" y="15"/>
                    </a:lnTo>
                    <a:lnTo>
                      <a:pt x="37" y="15"/>
                    </a:lnTo>
                    <a:lnTo>
                      <a:pt x="33" y="17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20" y="23"/>
                    </a:lnTo>
                    <a:lnTo>
                      <a:pt x="18" y="23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0" y="27"/>
                    </a:lnTo>
                    <a:lnTo>
                      <a:pt x="8" y="28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0" y="32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6"/>
              <p:cNvSpPr>
                <a:spLocks/>
              </p:cNvSpPr>
              <p:nvPr/>
            </p:nvSpPr>
            <p:spPr bwMode="auto">
              <a:xfrm>
                <a:off x="3509" y="2152"/>
                <a:ext cx="166" cy="219"/>
              </a:xfrm>
              <a:custGeom>
                <a:avLst/>
                <a:gdLst>
                  <a:gd name="T0" fmla="*/ 5 w 330"/>
                  <a:gd name="T1" fmla="*/ 205 h 437"/>
                  <a:gd name="T2" fmla="*/ 10 w 330"/>
                  <a:gd name="T3" fmla="*/ 207 h 437"/>
                  <a:gd name="T4" fmla="*/ 15 w 330"/>
                  <a:gd name="T5" fmla="*/ 209 h 437"/>
                  <a:gd name="T6" fmla="*/ 18 w 330"/>
                  <a:gd name="T7" fmla="*/ 211 h 437"/>
                  <a:gd name="T8" fmla="*/ 23 w 330"/>
                  <a:gd name="T9" fmla="*/ 213 h 437"/>
                  <a:gd name="T10" fmla="*/ 28 w 330"/>
                  <a:gd name="T11" fmla="*/ 214 h 437"/>
                  <a:gd name="T12" fmla="*/ 32 w 330"/>
                  <a:gd name="T13" fmla="*/ 215 h 437"/>
                  <a:gd name="T14" fmla="*/ 37 w 330"/>
                  <a:gd name="T15" fmla="*/ 216 h 437"/>
                  <a:gd name="T16" fmla="*/ 41 w 330"/>
                  <a:gd name="T17" fmla="*/ 217 h 437"/>
                  <a:gd name="T18" fmla="*/ 46 w 330"/>
                  <a:gd name="T19" fmla="*/ 218 h 437"/>
                  <a:gd name="T20" fmla="*/ 50 w 330"/>
                  <a:gd name="T21" fmla="*/ 218 h 437"/>
                  <a:gd name="T22" fmla="*/ 55 w 330"/>
                  <a:gd name="T23" fmla="*/ 218 h 437"/>
                  <a:gd name="T24" fmla="*/ 59 w 330"/>
                  <a:gd name="T25" fmla="*/ 218 h 437"/>
                  <a:gd name="T26" fmla="*/ 67 w 330"/>
                  <a:gd name="T27" fmla="*/ 218 h 437"/>
                  <a:gd name="T28" fmla="*/ 76 w 330"/>
                  <a:gd name="T29" fmla="*/ 217 h 437"/>
                  <a:gd name="T30" fmla="*/ 85 w 330"/>
                  <a:gd name="T31" fmla="*/ 214 h 437"/>
                  <a:gd name="T32" fmla="*/ 95 w 330"/>
                  <a:gd name="T33" fmla="*/ 211 h 437"/>
                  <a:gd name="T34" fmla="*/ 103 w 330"/>
                  <a:gd name="T35" fmla="*/ 207 h 437"/>
                  <a:gd name="T36" fmla="*/ 112 w 330"/>
                  <a:gd name="T37" fmla="*/ 204 h 437"/>
                  <a:gd name="T38" fmla="*/ 121 w 330"/>
                  <a:gd name="T39" fmla="*/ 197 h 437"/>
                  <a:gd name="T40" fmla="*/ 130 w 330"/>
                  <a:gd name="T41" fmla="*/ 190 h 437"/>
                  <a:gd name="T42" fmla="*/ 139 w 330"/>
                  <a:gd name="T43" fmla="*/ 181 h 437"/>
                  <a:gd name="T44" fmla="*/ 148 w 330"/>
                  <a:gd name="T45" fmla="*/ 169 h 437"/>
                  <a:gd name="T46" fmla="*/ 156 w 330"/>
                  <a:gd name="T47" fmla="*/ 153 h 437"/>
                  <a:gd name="T48" fmla="*/ 166 w 330"/>
                  <a:gd name="T49" fmla="*/ 110 h 437"/>
                  <a:gd name="T50" fmla="*/ 159 w 330"/>
                  <a:gd name="T51" fmla="*/ 72 h 437"/>
                  <a:gd name="T52" fmla="*/ 149 w 330"/>
                  <a:gd name="T53" fmla="*/ 54 h 437"/>
                  <a:gd name="T54" fmla="*/ 141 w 330"/>
                  <a:gd name="T55" fmla="*/ 41 h 437"/>
                  <a:gd name="T56" fmla="*/ 132 w 330"/>
                  <a:gd name="T57" fmla="*/ 31 h 437"/>
                  <a:gd name="T58" fmla="*/ 124 w 330"/>
                  <a:gd name="T59" fmla="*/ 23 h 437"/>
                  <a:gd name="T60" fmla="*/ 114 w 330"/>
                  <a:gd name="T61" fmla="*/ 17 h 437"/>
                  <a:gd name="T62" fmla="*/ 105 w 330"/>
                  <a:gd name="T63" fmla="*/ 13 h 437"/>
                  <a:gd name="T64" fmla="*/ 97 w 330"/>
                  <a:gd name="T65" fmla="*/ 8 h 437"/>
                  <a:gd name="T66" fmla="*/ 88 w 330"/>
                  <a:gd name="T67" fmla="*/ 5 h 437"/>
                  <a:gd name="T68" fmla="*/ 79 w 330"/>
                  <a:gd name="T69" fmla="*/ 3 h 437"/>
                  <a:gd name="T70" fmla="*/ 69 w 330"/>
                  <a:gd name="T71" fmla="*/ 1 h 437"/>
                  <a:gd name="T72" fmla="*/ 61 w 330"/>
                  <a:gd name="T73" fmla="*/ 1 h 437"/>
                  <a:gd name="T74" fmla="*/ 56 w 330"/>
                  <a:gd name="T75" fmla="*/ 1 h 437"/>
                  <a:gd name="T76" fmla="*/ 51 w 330"/>
                  <a:gd name="T77" fmla="*/ 1 h 437"/>
                  <a:gd name="T78" fmla="*/ 47 w 330"/>
                  <a:gd name="T79" fmla="*/ 1 h 437"/>
                  <a:gd name="T80" fmla="*/ 42 w 330"/>
                  <a:gd name="T81" fmla="*/ 2 h 437"/>
                  <a:gd name="T82" fmla="*/ 38 w 330"/>
                  <a:gd name="T83" fmla="*/ 2 h 437"/>
                  <a:gd name="T84" fmla="*/ 33 w 330"/>
                  <a:gd name="T85" fmla="*/ 3 h 437"/>
                  <a:gd name="T86" fmla="*/ 28 w 330"/>
                  <a:gd name="T87" fmla="*/ 5 h 437"/>
                  <a:gd name="T88" fmla="*/ 24 w 330"/>
                  <a:gd name="T89" fmla="*/ 6 h 437"/>
                  <a:gd name="T90" fmla="*/ 19 w 330"/>
                  <a:gd name="T91" fmla="*/ 8 h 437"/>
                  <a:gd name="T92" fmla="*/ 15 w 330"/>
                  <a:gd name="T93" fmla="*/ 10 h 437"/>
                  <a:gd name="T94" fmla="*/ 10 w 330"/>
                  <a:gd name="T95" fmla="*/ 12 h 437"/>
                  <a:gd name="T96" fmla="*/ 5 w 330"/>
                  <a:gd name="T97" fmla="*/ 14 h 437"/>
                  <a:gd name="T98" fmla="*/ 0 w 330"/>
                  <a:gd name="T99" fmla="*/ 16 h 4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37"/>
                  <a:gd name="T152" fmla="*/ 330 w 330"/>
                  <a:gd name="T153" fmla="*/ 437 h 4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37">
                    <a:moveTo>
                      <a:pt x="2" y="405"/>
                    </a:moveTo>
                    <a:lnTo>
                      <a:pt x="5" y="407"/>
                    </a:lnTo>
                    <a:lnTo>
                      <a:pt x="7" y="409"/>
                    </a:lnTo>
                    <a:lnTo>
                      <a:pt x="9" y="409"/>
                    </a:lnTo>
                    <a:lnTo>
                      <a:pt x="11" y="411"/>
                    </a:lnTo>
                    <a:lnTo>
                      <a:pt x="13" y="412"/>
                    </a:lnTo>
                    <a:lnTo>
                      <a:pt x="17" y="412"/>
                    </a:lnTo>
                    <a:lnTo>
                      <a:pt x="19" y="414"/>
                    </a:lnTo>
                    <a:lnTo>
                      <a:pt x="21" y="414"/>
                    </a:lnTo>
                    <a:lnTo>
                      <a:pt x="23" y="416"/>
                    </a:lnTo>
                    <a:lnTo>
                      <a:pt x="25" y="418"/>
                    </a:lnTo>
                    <a:lnTo>
                      <a:pt x="29" y="418"/>
                    </a:lnTo>
                    <a:lnTo>
                      <a:pt x="30" y="420"/>
                    </a:lnTo>
                    <a:lnTo>
                      <a:pt x="32" y="420"/>
                    </a:lnTo>
                    <a:lnTo>
                      <a:pt x="34" y="422"/>
                    </a:lnTo>
                    <a:lnTo>
                      <a:pt x="36" y="422"/>
                    </a:lnTo>
                    <a:lnTo>
                      <a:pt x="38" y="422"/>
                    </a:lnTo>
                    <a:lnTo>
                      <a:pt x="42" y="424"/>
                    </a:lnTo>
                    <a:lnTo>
                      <a:pt x="44" y="424"/>
                    </a:lnTo>
                    <a:lnTo>
                      <a:pt x="46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3" y="428"/>
                    </a:lnTo>
                    <a:lnTo>
                      <a:pt x="55" y="428"/>
                    </a:lnTo>
                    <a:lnTo>
                      <a:pt x="57" y="430"/>
                    </a:lnTo>
                    <a:lnTo>
                      <a:pt x="59" y="430"/>
                    </a:lnTo>
                    <a:lnTo>
                      <a:pt x="61" y="430"/>
                    </a:lnTo>
                    <a:lnTo>
                      <a:pt x="63" y="430"/>
                    </a:lnTo>
                    <a:lnTo>
                      <a:pt x="67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3" y="432"/>
                    </a:lnTo>
                    <a:lnTo>
                      <a:pt x="75" y="434"/>
                    </a:lnTo>
                    <a:lnTo>
                      <a:pt x="78" y="434"/>
                    </a:lnTo>
                    <a:lnTo>
                      <a:pt x="80" y="434"/>
                    </a:lnTo>
                    <a:lnTo>
                      <a:pt x="82" y="434"/>
                    </a:lnTo>
                    <a:lnTo>
                      <a:pt x="84" y="434"/>
                    </a:lnTo>
                    <a:lnTo>
                      <a:pt x="86" y="436"/>
                    </a:lnTo>
                    <a:lnTo>
                      <a:pt x="88" y="436"/>
                    </a:lnTo>
                    <a:lnTo>
                      <a:pt x="92" y="436"/>
                    </a:lnTo>
                    <a:lnTo>
                      <a:pt x="94" y="436"/>
                    </a:lnTo>
                    <a:lnTo>
                      <a:pt x="96" y="436"/>
                    </a:lnTo>
                    <a:lnTo>
                      <a:pt x="98" y="436"/>
                    </a:lnTo>
                    <a:lnTo>
                      <a:pt x="100" y="436"/>
                    </a:lnTo>
                    <a:lnTo>
                      <a:pt x="103" y="436"/>
                    </a:lnTo>
                    <a:lnTo>
                      <a:pt x="105" y="436"/>
                    </a:lnTo>
                    <a:lnTo>
                      <a:pt x="107" y="436"/>
                    </a:lnTo>
                    <a:lnTo>
                      <a:pt x="109" y="436"/>
                    </a:lnTo>
                    <a:lnTo>
                      <a:pt x="111" y="436"/>
                    </a:lnTo>
                    <a:lnTo>
                      <a:pt x="113" y="437"/>
                    </a:lnTo>
                    <a:lnTo>
                      <a:pt x="117" y="436"/>
                    </a:lnTo>
                    <a:lnTo>
                      <a:pt x="121" y="436"/>
                    </a:lnTo>
                    <a:lnTo>
                      <a:pt x="125" y="436"/>
                    </a:lnTo>
                    <a:lnTo>
                      <a:pt x="130" y="436"/>
                    </a:lnTo>
                    <a:lnTo>
                      <a:pt x="134" y="436"/>
                    </a:lnTo>
                    <a:lnTo>
                      <a:pt x="138" y="436"/>
                    </a:lnTo>
                    <a:lnTo>
                      <a:pt x="144" y="434"/>
                    </a:lnTo>
                    <a:lnTo>
                      <a:pt x="148" y="434"/>
                    </a:lnTo>
                    <a:lnTo>
                      <a:pt x="151" y="434"/>
                    </a:lnTo>
                    <a:lnTo>
                      <a:pt x="157" y="432"/>
                    </a:lnTo>
                    <a:lnTo>
                      <a:pt x="161" y="432"/>
                    </a:lnTo>
                    <a:lnTo>
                      <a:pt x="165" y="430"/>
                    </a:lnTo>
                    <a:lnTo>
                      <a:pt x="169" y="428"/>
                    </a:lnTo>
                    <a:lnTo>
                      <a:pt x="174" y="428"/>
                    </a:lnTo>
                    <a:lnTo>
                      <a:pt x="178" y="426"/>
                    </a:lnTo>
                    <a:lnTo>
                      <a:pt x="182" y="424"/>
                    </a:lnTo>
                    <a:lnTo>
                      <a:pt x="188" y="422"/>
                    </a:lnTo>
                    <a:lnTo>
                      <a:pt x="192" y="422"/>
                    </a:lnTo>
                    <a:lnTo>
                      <a:pt x="196" y="420"/>
                    </a:lnTo>
                    <a:lnTo>
                      <a:pt x="201" y="418"/>
                    </a:lnTo>
                    <a:lnTo>
                      <a:pt x="205" y="414"/>
                    </a:lnTo>
                    <a:lnTo>
                      <a:pt x="209" y="412"/>
                    </a:lnTo>
                    <a:lnTo>
                      <a:pt x="215" y="411"/>
                    </a:lnTo>
                    <a:lnTo>
                      <a:pt x="219" y="409"/>
                    </a:lnTo>
                    <a:lnTo>
                      <a:pt x="222" y="407"/>
                    </a:lnTo>
                    <a:lnTo>
                      <a:pt x="226" y="403"/>
                    </a:lnTo>
                    <a:lnTo>
                      <a:pt x="232" y="401"/>
                    </a:lnTo>
                    <a:lnTo>
                      <a:pt x="236" y="397"/>
                    </a:lnTo>
                    <a:lnTo>
                      <a:pt x="240" y="393"/>
                    </a:lnTo>
                    <a:lnTo>
                      <a:pt x="246" y="391"/>
                    </a:lnTo>
                    <a:lnTo>
                      <a:pt x="249" y="388"/>
                    </a:lnTo>
                    <a:lnTo>
                      <a:pt x="253" y="384"/>
                    </a:lnTo>
                    <a:lnTo>
                      <a:pt x="259" y="380"/>
                    </a:lnTo>
                    <a:lnTo>
                      <a:pt x="263" y="376"/>
                    </a:lnTo>
                    <a:lnTo>
                      <a:pt x="267" y="370"/>
                    </a:lnTo>
                    <a:lnTo>
                      <a:pt x="272" y="366"/>
                    </a:lnTo>
                    <a:lnTo>
                      <a:pt x="276" y="361"/>
                    </a:lnTo>
                    <a:lnTo>
                      <a:pt x="280" y="355"/>
                    </a:lnTo>
                    <a:lnTo>
                      <a:pt x="284" y="351"/>
                    </a:lnTo>
                    <a:lnTo>
                      <a:pt x="290" y="343"/>
                    </a:lnTo>
                    <a:lnTo>
                      <a:pt x="294" y="338"/>
                    </a:lnTo>
                    <a:lnTo>
                      <a:pt x="297" y="330"/>
                    </a:lnTo>
                    <a:lnTo>
                      <a:pt x="303" y="322"/>
                    </a:lnTo>
                    <a:lnTo>
                      <a:pt x="307" y="315"/>
                    </a:lnTo>
                    <a:lnTo>
                      <a:pt x="311" y="305"/>
                    </a:lnTo>
                    <a:lnTo>
                      <a:pt x="317" y="293"/>
                    </a:lnTo>
                    <a:lnTo>
                      <a:pt x="320" y="280"/>
                    </a:lnTo>
                    <a:lnTo>
                      <a:pt x="324" y="261"/>
                    </a:lnTo>
                    <a:lnTo>
                      <a:pt x="330" y="219"/>
                    </a:lnTo>
                    <a:lnTo>
                      <a:pt x="324" y="176"/>
                    </a:lnTo>
                    <a:lnTo>
                      <a:pt x="320" y="157"/>
                    </a:lnTo>
                    <a:lnTo>
                      <a:pt x="317" y="144"/>
                    </a:lnTo>
                    <a:lnTo>
                      <a:pt x="311" y="132"/>
                    </a:lnTo>
                    <a:lnTo>
                      <a:pt x="307" y="123"/>
                    </a:lnTo>
                    <a:lnTo>
                      <a:pt x="303" y="115"/>
                    </a:lnTo>
                    <a:lnTo>
                      <a:pt x="297" y="107"/>
                    </a:lnTo>
                    <a:lnTo>
                      <a:pt x="294" y="100"/>
                    </a:lnTo>
                    <a:lnTo>
                      <a:pt x="290" y="94"/>
                    </a:lnTo>
                    <a:lnTo>
                      <a:pt x="284" y="86"/>
                    </a:lnTo>
                    <a:lnTo>
                      <a:pt x="280" y="82"/>
                    </a:lnTo>
                    <a:lnTo>
                      <a:pt x="276" y="77"/>
                    </a:lnTo>
                    <a:lnTo>
                      <a:pt x="272" y="71"/>
                    </a:lnTo>
                    <a:lnTo>
                      <a:pt x="267" y="67"/>
                    </a:lnTo>
                    <a:lnTo>
                      <a:pt x="263" y="61"/>
                    </a:lnTo>
                    <a:lnTo>
                      <a:pt x="259" y="57"/>
                    </a:lnTo>
                    <a:lnTo>
                      <a:pt x="253" y="53"/>
                    </a:lnTo>
                    <a:lnTo>
                      <a:pt x="249" y="50"/>
                    </a:lnTo>
                    <a:lnTo>
                      <a:pt x="246" y="46"/>
                    </a:lnTo>
                    <a:lnTo>
                      <a:pt x="240" y="44"/>
                    </a:lnTo>
                    <a:lnTo>
                      <a:pt x="236" y="40"/>
                    </a:lnTo>
                    <a:lnTo>
                      <a:pt x="232" y="36"/>
                    </a:lnTo>
                    <a:lnTo>
                      <a:pt x="226" y="34"/>
                    </a:lnTo>
                    <a:lnTo>
                      <a:pt x="222" y="30"/>
                    </a:lnTo>
                    <a:lnTo>
                      <a:pt x="219" y="29"/>
                    </a:lnTo>
                    <a:lnTo>
                      <a:pt x="215" y="27"/>
                    </a:lnTo>
                    <a:lnTo>
                      <a:pt x="209" y="25"/>
                    </a:lnTo>
                    <a:lnTo>
                      <a:pt x="205" y="23"/>
                    </a:lnTo>
                    <a:lnTo>
                      <a:pt x="201" y="19"/>
                    </a:lnTo>
                    <a:lnTo>
                      <a:pt x="196" y="17"/>
                    </a:lnTo>
                    <a:lnTo>
                      <a:pt x="192" y="15"/>
                    </a:lnTo>
                    <a:lnTo>
                      <a:pt x="188" y="15"/>
                    </a:lnTo>
                    <a:lnTo>
                      <a:pt x="182" y="13"/>
                    </a:lnTo>
                    <a:lnTo>
                      <a:pt x="178" y="11"/>
                    </a:lnTo>
                    <a:lnTo>
                      <a:pt x="174" y="9"/>
                    </a:lnTo>
                    <a:lnTo>
                      <a:pt x="169" y="9"/>
                    </a:lnTo>
                    <a:lnTo>
                      <a:pt x="165" y="7"/>
                    </a:lnTo>
                    <a:lnTo>
                      <a:pt x="161" y="5"/>
                    </a:lnTo>
                    <a:lnTo>
                      <a:pt x="157" y="5"/>
                    </a:lnTo>
                    <a:lnTo>
                      <a:pt x="151" y="4"/>
                    </a:lnTo>
                    <a:lnTo>
                      <a:pt x="148" y="4"/>
                    </a:lnTo>
                    <a:lnTo>
                      <a:pt x="144" y="4"/>
                    </a:lnTo>
                    <a:lnTo>
                      <a:pt x="138" y="2"/>
                    </a:lnTo>
                    <a:lnTo>
                      <a:pt x="134" y="2"/>
                    </a:lnTo>
                    <a:lnTo>
                      <a:pt x="130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3" y="0"/>
                    </a:lnTo>
                    <a:lnTo>
                      <a:pt x="111" y="2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1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4" y="4"/>
                    </a:lnTo>
                    <a:lnTo>
                      <a:pt x="82" y="4"/>
                    </a:lnTo>
                    <a:lnTo>
                      <a:pt x="78" y="4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3" y="5"/>
                    </a:lnTo>
                    <a:lnTo>
                      <a:pt x="71" y="5"/>
                    </a:lnTo>
                    <a:lnTo>
                      <a:pt x="67" y="5"/>
                    </a:lnTo>
                    <a:lnTo>
                      <a:pt x="65" y="5"/>
                    </a:lnTo>
                    <a:lnTo>
                      <a:pt x="63" y="7"/>
                    </a:lnTo>
                    <a:lnTo>
                      <a:pt x="61" y="7"/>
                    </a:lnTo>
                    <a:lnTo>
                      <a:pt x="59" y="7"/>
                    </a:lnTo>
                    <a:lnTo>
                      <a:pt x="55" y="9"/>
                    </a:lnTo>
                    <a:lnTo>
                      <a:pt x="53" y="9"/>
                    </a:lnTo>
                    <a:lnTo>
                      <a:pt x="52" y="9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4" y="11"/>
                    </a:lnTo>
                    <a:lnTo>
                      <a:pt x="42" y="13"/>
                    </a:lnTo>
                    <a:lnTo>
                      <a:pt x="40" y="13"/>
                    </a:lnTo>
                    <a:lnTo>
                      <a:pt x="38" y="15"/>
                    </a:lnTo>
                    <a:lnTo>
                      <a:pt x="36" y="15"/>
                    </a:lnTo>
                    <a:lnTo>
                      <a:pt x="32" y="17"/>
                    </a:lnTo>
                    <a:lnTo>
                      <a:pt x="30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19" y="23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3" y="27"/>
                    </a:lnTo>
                    <a:lnTo>
                      <a:pt x="9" y="27"/>
                    </a:lnTo>
                    <a:lnTo>
                      <a:pt x="7" y="29"/>
                    </a:lnTo>
                    <a:lnTo>
                      <a:pt x="5" y="30"/>
                    </a:lnTo>
                    <a:lnTo>
                      <a:pt x="4" y="32"/>
                    </a:lnTo>
                    <a:lnTo>
                      <a:pt x="0" y="32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7"/>
              <p:cNvSpPr>
                <a:spLocks/>
              </p:cNvSpPr>
              <p:nvPr/>
            </p:nvSpPr>
            <p:spPr bwMode="auto">
              <a:xfrm>
                <a:off x="3517" y="2350"/>
                <a:ext cx="165" cy="226"/>
              </a:xfrm>
              <a:custGeom>
                <a:avLst/>
                <a:gdLst>
                  <a:gd name="T0" fmla="*/ 5 w 330"/>
                  <a:gd name="T1" fmla="*/ 214 h 453"/>
                  <a:gd name="T2" fmla="*/ 9 w 330"/>
                  <a:gd name="T3" fmla="*/ 216 h 453"/>
                  <a:gd name="T4" fmla="*/ 13 w 330"/>
                  <a:gd name="T5" fmla="*/ 218 h 453"/>
                  <a:gd name="T6" fmla="*/ 18 w 330"/>
                  <a:gd name="T7" fmla="*/ 220 h 453"/>
                  <a:gd name="T8" fmla="*/ 22 w 330"/>
                  <a:gd name="T9" fmla="*/ 221 h 453"/>
                  <a:gd name="T10" fmla="*/ 26 w 330"/>
                  <a:gd name="T11" fmla="*/ 223 h 453"/>
                  <a:gd name="T12" fmla="*/ 31 w 330"/>
                  <a:gd name="T13" fmla="*/ 224 h 453"/>
                  <a:gd name="T14" fmla="*/ 35 w 330"/>
                  <a:gd name="T15" fmla="*/ 224 h 453"/>
                  <a:gd name="T16" fmla="*/ 40 w 330"/>
                  <a:gd name="T17" fmla="*/ 224 h 453"/>
                  <a:gd name="T18" fmla="*/ 43 w 330"/>
                  <a:gd name="T19" fmla="*/ 225 h 453"/>
                  <a:gd name="T20" fmla="*/ 48 w 330"/>
                  <a:gd name="T21" fmla="*/ 225 h 453"/>
                  <a:gd name="T22" fmla="*/ 52 w 330"/>
                  <a:gd name="T23" fmla="*/ 225 h 453"/>
                  <a:gd name="T24" fmla="*/ 55 w 330"/>
                  <a:gd name="T25" fmla="*/ 225 h 453"/>
                  <a:gd name="T26" fmla="*/ 65 w 330"/>
                  <a:gd name="T27" fmla="*/ 225 h 453"/>
                  <a:gd name="T28" fmla="*/ 74 w 330"/>
                  <a:gd name="T29" fmla="*/ 224 h 453"/>
                  <a:gd name="T30" fmla="*/ 83 w 330"/>
                  <a:gd name="T31" fmla="*/ 222 h 453"/>
                  <a:gd name="T32" fmla="*/ 92 w 330"/>
                  <a:gd name="T33" fmla="*/ 219 h 453"/>
                  <a:gd name="T34" fmla="*/ 101 w 330"/>
                  <a:gd name="T35" fmla="*/ 215 h 453"/>
                  <a:gd name="T36" fmla="*/ 110 w 330"/>
                  <a:gd name="T37" fmla="*/ 210 h 453"/>
                  <a:gd name="T38" fmla="*/ 119 w 330"/>
                  <a:gd name="T39" fmla="*/ 204 h 453"/>
                  <a:gd name="T40" fmla="*/ 129 w 330"/>
                  <a:gd name="T41" fmla="*/ 197 h 453"/>
                  <a:gd name="T42" fmla="*/ 138 w 330"/>
                  <a:gd name="T43" fmla="*/ 187 h 453"/>
                  <a:gd name="T44" fmla="*/ 147 w 330"/>
                  <a:gd name="T45" fmla="*/ 175 h 453"/>
                  <a:gd name="T46" fmla="*/ 156 w 330"/>
                  <a:gd name="T47" fmla="*/ 157 h 453"/>
                  <a:gd name="T48" fmla="*/ 165 w 330"/>
                  <a:gd name="T49" fmla="*/ 113 h 453"/>
                  <a:gd name="T50" fmla="*/ 158 w 330"/>
                  <a:gd name="T51" fmla="*/ 75 h 453"/>
                  <a:gd name="T52" fmla="*/ 149 w 330"/>
                  <a:gd name="T53" fmla="*/ 56 h 453"/>
                  <a:gd name="T54" fmla="*/ 140 w 330"/>
                  <a:gd name="T55" fmla="*/ 42 h 453"/>
                  <a:gd name="T56" fmla="*/ 131 w 330"/>
                  <a:gd name="T57" fmla="*/ 32 h 453"/>
                  <a:gd name="T58" fmla="*/ 122 w 330"/>
                  <a:gd name="T59" fmla="*/ 24 h 453"/>
                  <a:gd name="T60" fmla="*/ 112 w 330"/>
                  <a:gd name="T61" fmla="*/ 17 h 453"/>
                  <a:gd name="T62" fmla="*/ 103 w 330"/>
                  <a:gd name="T63" fmla="*/ 12 h 453"/>
                  <a:gd name="T64" fmla="*/ 94 w 330"/>
                  <a:gd name="T65" fmla="*/ 8 h 453"/>
                  <a:gd name="T66" fmla="*/ 85 w 330"/>
                  <a:gd name="T67" fmla="*/ 5 h 453"/>
                  <a:gd name="T68" fmla="*/ 76 w 330"/>
                  <a:gd name="T69" fmla="*/ 3 h 453"/>
                  <a:gd name="T70" fmla="*/ 68 w 330"/>
                  <a:gd name="T71" fmla="*/ 1 h 453"/>
                  <a:gd name="T72" fmla="*/ 57 w 330"/>
                  <a:gd name="T73" fmla="*/ 1 h 453"/>
                  <a:gd name="T74" fmla="*/ 53 w 330"/>
                  <a:gd name="T75" fmla="*/ 1 h 453"/>
                  <a:gd name="T76" fmla="*/ 49 w 330"/>
                  <a:gd name="T77" fmla="*/ 1 h 453"/>
                  <a:gd name="T78" fmla="*/ 44 w 330"/>
                  <a:gd name="T79" fmla="*/ 1 h 453"/>
                  <a:gd name="T80" fmla="*/ 41 w 330"/>
                  <a:gd name="T81" fmla="*/ 1 h 453"/>
                  <a:gd name="T82" fmla="*/ 36 w 330"/>
                  <a:gd name="T83" fmla="*/ 2 h 453"/>
                  <a:gd name="T84" fmla="*/ 31 w 330"/>
                  <a:gd name="T85" fmla="*/ 3 h 453"/>
                  <a:gd name="T86" fmla="*/ 27 w 330"/>
                  <a:gd name="T87" fmla="*/ 4 h 453"/>
                  <a:gd name="T88" fmla="*/ 22 w 330"/>
                  <a:gd name="T89" fmla="*/ 5 h 453"/>
                  <a:gd name="T90" fmla="*/ 19 w 330"/>
                  <a:gd name="T91" fmla="*/ 7 h 453"/>
                  <a:gd name="T92" fmla="*/ 13 w 330"/>
                  <a:gd name="T93" fmla="*/ 8 h 453"/>
                  <a:gd name="T94" fmla="*/ 10 w 330"/>
                  <a:gd name="T95" fmla="*/ 10 h 453"/>
                  <a:gd name="T96" fmla="*/ 5 w 330"/>
                  <a:gd name="T97" fmla="*/ 12 h 453"/>
                  <a:gd name="T98" fmla="*/ 0 w 330"/>
                  <a:gd name="T99" fmla="*/ 14 h 45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53"/>
                  <a:gd name="T152" fmla="*/ 330 w 330"/>
                  <a:gd name="T153" fmla="*/ 453 h 45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53">
                    <a:moveTo>
                      <a:pt x="2" y="425"/>
                    </a:moveTo>
                    <a:lnTo>
                      <a:pt x="6" y="426"/>
                    </a:lnTo>
                    <a:lnTo>
                      <a:pt x="8" y="428"/>
                    </a:lnTo>
                    <a:lnTo>
                      <a:pt x="10" y="428"/>
                    </a:lnTo>
                    <a:lnTo>
                      <a:pt x="12" y="430"/>
                    </a:lnTo>
                    <a:lnTo>
                      <a:pt x="14" y="430"/>
                    </a:lnTo>
                    <a:lnTo>
                      <a:pt x="15" y="432"/>
                    </a:lnTo>
                    <a:lnTo>
                      <a:pt x="17" y="432"/>
                    </a:lnTo>
                    <a:lnTo>
                      <a:pt x="19" y="434"/>
                    </a:lnTo>
                    <a:lnTo>
                      <a:pt x="23" y="434"/>
                    </a:lnTo>
                    <a:lnTo>
                      <a:pt x="25" y="436"/>
                    </a:lnTo>
                    <a:lnTo>
                      <a:pt x="27" y="436"/>
                    </a:lnTo>
                    <a:lnTo>
                      <a:pt x="29" y="438"/>
                    </a:lnTo>
                    <a:lnTo>
                      <a:pt x="31" y="438"/>
                    </a:lnTo>
                    <a:lnTo>
                      <a:pt x="33" y="440"/>
                    </a:lnTo>
                    <a:lnTo>
                      <a:pt x="35" y="440"/>
                    </a:lnTo>
                    <a:lnTo>
                      <a:pt x="37" y="440"/>
                    </a:lnTo>
                    <a:lnTo>
                      <a:pt x="40" y="442"/>
                    </a:lnTo>
                    <a:lnTo>
                      <a:pt x="42" y="442"/>
                    </a:lnTo>
                    <a:lnTo>
                      <a:pt x="44" y="442"/>
                    </a:lnTo>
                    <a:lnTo>
                      <a:pt x="46" y="444"/>
                    </a:lnTo>
                    <a:lnTo>
                      <a:pt x="48" y="444"/>
                    </a:lnTo>
                    <a:lnTo>
                      <a:pt x="50" y="444"/>
                    </a:lnTo>
                    <a:lnTo>
                      <a:pt x="52" y="446"/>
                    </a:lnTo>
                    <a:lnTo>
                      <a:pt x="54" y="446"/>
                    </a:lnTo>
                    <a:lnTo>
                      <a:pt x="58" y="446"/>
                    </a:lnTo>
                    <a:lnTo>
                      <a:pt x="60" y="448"/>
                    </a:lnTo>
                    <a:lnTo>
                      <a:pt x="62" y="448"/>
                    </a:lnTo>
                    <a:lnTo>
                      <a:pt x="63" y="448"/>
                    </a:lnTo>
                    <a:lnTo>
                      <a:pt x="65" y="448"/>
                    </a:lnTo>
                    <a:lnTo>
                      <a:pt x="67" y="448"/>
                    </a:lnTo>
                    <a:lnTo>
                      <a:pt x="69" y="449"/>
                    </a:lnTo>
                    <a:lnTo>
                      <a:pt x="71" y="449"/>
                    </a:lnTo>
                    <a:lnTo>
                      <a:pt x="75" y="449"/>
                    </a:lnTo>
                    <a:lnTo>
                      <a:pt x="77" y="449"/>
                    </a:lnTo>
                    <a:lnTo>
                      <a:pt x="79" y="449"/>
                    </a:lnTo>
                    <a:lnTo>
                      <a:pt x="81" y="451"/>
                    </a:lnTo>
                    <a:lnTo>
                      <a:pt x="83" y="451"/>
                    </a:lnTo>
                    <a:lnTo>
                      <a:pt x="85" y="451"/>
                    </a:lnTo>
                    <a:lnTo>
                      <a:pt x="86" y="451"/>
                    </a:lnTo>
                    <a:lnTo>
                      <a:pt x="88" y="451"/>
                    </a:lnTo>
                    <a:lnTo>
                      <a:pt x="92" y="451"/>
                    </a:lnTo>
                    <a:lnTo>
                      <a:pt x="94" y="451"/>
                    </a:lnTo>
                    <a:lnTo>
                      <a:pt x="96" y="451"/>
                    </a:lnTo>
                    <a:lnTo>
                      <a:pt x="98" y="451"/>
                    </a:lnTo>
                    <a:lnTo>
                      <a:pt x="100" y="451"/>
                    </a:lnTo>
                    <a:lnTo>
                      <a:pt x="102" y="451"/>
                    </a:lnTo>
                    <a:lnTo>
                      <a:pt x="104" y="451"/>
                    </a:lnTo>
                    <a:lnTo>
                      <a:pt x="106" y="451"/>
                    </a:lnTo>
                    <a:lnTo>
                      <a:pt x="108" y="453"/>
                    </a:lnTo>
                    <a:lnTo>
                      <a:pt x="111" y="451"/>
                    </a:lnTo>
                    <a:lnTo>
                      <a:pt x="115" y="451"/>
                    </a:lnTo>
                    <a:lnTo>
                      <a:pt x="121" y="451"/>
                    </a:lnTo>
                    <a:lnTo>
                      <a:pt x="125" y="451"/>
                    </a:lnTo>
                    <a:lnTo>
                      <a:pt x="129" y="451"/>
                    </a:lnTo>
                    <a:lnTo>
                      <a:pt x="135" y="451"/>
                    </a:lnTo>
                    <a:lnTo>
                      <a:pt x="138" y="449"/>
                    </a:lnTo>
                    <a:lnTo>
                      <a:pt x="142" y="449"/>
                    </a:lnTo>
                    <a:lnTo>
                      <a:pt x="148" y="448"/>
                    </a:lnTo>
                    <a:lnTo>
                      <a:pt x="152" y="448"/>
                    </a:lnTo>
                    <a:lnTo>
                      <a:pt x="158" y="446"/>
                    </a:lnTo>
                    <a:lnTo>
                      <a:pt x="161" y="446"/>
                    </a:lnTo>
                    <a:lnTo>
                      <a:pt x="165" y="444"/>
                    </a:lnTo>
                    <a:lnTo>
                      <a:pt x="171" y="444"/>
                    </a:lnTo>
                    <a:lnTo>
                      <a:pt x="175" y="442"/>
                    </a:lnTo>
                    <a:lnTo>
                      <a:pt x="179" y="440"/>
                    </a:lnTo>
                    <a:lnTo>
                      <a:pt x="184" y="438"/>
                    </a:lnTo>
                    <a:lnTo>
                      <a:pt x="188" y="436"/>
                    </a:lnTo>
                    <a:lnTo>
                      <a:pt x="192" y="434"/>
                    </a:lnTo>
                    <a:lnTo>
                      <a:pt x="198" y="432"/>
                    </a:lnTo>
                    <a:lnTo>
                      <a:pt x="202" y="430"/>
                    </a:lnTo>
                    <a:lnTo>
                      <a:pt x="207" y="428"/>
                    </a:lnTo>
                    <a:lnTo>
                      <a:pt x="211" y="426"/>
                    </a:lnTo>
                    <a:lnTo>
                      <a:pt x="215" y="423"/>
                    </a:lnTo>
                    <a:lnTo>
                      <a:pt x="221" y="421"/>
                    </a:lnTo>
                    <a:lnTo>
                      <a:pt x="225" y="419"/>
                    </a:lnTo>
                    <a:lnTo>
                      <a:pt x="229" y="415"/>
                    </a:lnTo>
                    <a:lnTo>
                      <a:pt x="234" y="411"/>
                    </a:lnTo>
                    <a:lnTo>
                      <a:pt x="238" y="409"/>
                    </a:lnTo>
                    <a:lnTo>
                      <a:pt x="244" y="405"/>
                    </a:lnTo>
                    <a:lnTo>
                      <a:pt x="248" y="401"/>
                    </a:lnTo>
                    <a:lnTo>
                      <a:pt x="252" y="398"/>
                    </a:lnTo>
                    <a:lnTo>
                      <a:pt x="257" y="394"/>
                    </a:lnTo>
                    <a:lnTo>
                      <a:pt x="261" y="388"/>
                    </a:lnTo>
                    <a:lnTo>
                      <a:pt x="265" y="384"/>
                    </a:lnTo>
                    <a:lnTo>
                      <a:pt x="271" y="380"/>
                    </a:lnTo>
                    <a:lnTo>
                      <a:pt x="275" y="375"/>
                    </a:lnTo>
                    <a:lnTo>
                      <a:pt x="279" y="369"/>
                    </a:lnTo>
                    <a:lnTo>
                      <a:pt x="284" y="363"/>
                    </a:lnTo>
                    <a:lnTo>
                      <a:pt x="288" y="357"/>
                    </a:lnTo>
                    <a:lnTo>
                      <a:pt x="294" y="350"/>
                    </a:lnTo>
                    <a:lnTo>
                      <a:pt x="298" y="342"/>
                    </a:lnTo>
                    <a:lnTo>
                      <a:pt x="302" y="334"/>
                    </a:lnTo>
                    <a:lnTo>
                      <a:pt x="307" y="325"/>
                    </a:lnTo>
                    <a:lnTo>
                      <a:pt x="311" y="315"/>
                    </a:lnTo>
                    <a:lnTo>
                      <a:pt x="315" y="304"/>
                    </a:lnTo>
                    <a:lnTo>
                      <a:pt x="321" y="290"/>
                    </a:lnTo>
                    <a:lnTo>
                      <a:pt x="325" y="271"/>
                    </a:lnTo>
                    <a:lnTo>
                      <a:pt x="330" y="227"/>
                    </a:lnTo>
                    <a:lnTo>
                      <a:pt x="325" y="183"/>
                    </a:lnTo>
                    <a:lnTo>
                      <a:pt x="321" y="163"/>
                    </a:lnTo>
                    <a:lnTo>
                      <a:pt x="315" y="150"/>
                    </a:lnTo>
                    <a:lnTo>
                      <a:pt x="311" y="138"/>
                    </a:lnTo>
                    <a:lnTo>
                      <a:pt x="307" y="129"/>
                    </a:lnTo>
                    <a:lnTo>
                      <a:pt x="302" y="119"/>
                    </a:lnTo>
                    <a:lnTo>
                      <a:pt x="298" y="112"/>
                    </a:lnTo>
                    <a:lnTo>
                      <a:pt x="294" y="104"/>
                    </a:lnTo>
                    <a:lnTo>
                      <a:pt x="288" y="96"/>
                    </a:lnTo>
                    <a:lnTo>
                      <a:pt x="284" y="90"/>
                    </a:lnTo>
                    <a:lnTo>
                      <a:pt x="279" y="85"/>
                    </a:lnTo>
                    <a:lnTo>
                      <a:pt x="275" y="79"/>
                    </a:lnTo>
                    <a:lnTo>
                      <a:pt x="271" y="73"/>
                    </a:lnTo>
                    <a:lnTo>
                      <a:pt x="265" y="69"/>
                    </a:lnTo>
                    <a:lnTo>
                      <a:pt x="261" y="65"/>
                    </a:lnTo>
                    <a:lnTo>
                      <a:pt x="257" y="60"/>
                    </a:lnTo>
                    <a:lnTo>
                      <a:pt x="252" y="56"/>
                    </a:lnTo>
                    <a:lnTo>
                      <a:pt x="248" y="52"/>
                    </a:lnTo>
                    <a:lnTo>
                      <a:pt x="244" y="48"/>
                    </a:lnTo>
                    <a:lnTo>
                      <a:pt x="238" y="44"/>
                    </a:lnTo>
                    <a:lnTo>
                      <a:pt x="234" y="42"/>
                    </a:lnTo>
                    <a:lnTo>
                      <a:pt x="229" y="39"/>
                    </a:lnTo>
                    <a:lnTo>
                      <a:pt x="225" y="35"/>
                    </a:lnTo>
                    <a:lnTo>
                      <a:pt x="221" y="33"/>
                    </a:lnTo>
                    <a:lnTo>
                      <a:pt x="215" y="31"/>
                    </a:lnTo>
                    <a:lnTo>
                      <a:pt x="211" y="27"/>
                    </a:lnTo>
                    <a:lnTo>
                      <a:pt x="207" y="25"/>
                    </a:lnTo>
                    <a:lnTo>
                      <a:pt x="202" y="23"/>
                    </a:lnTo>
                    <a:lnTo>
                      <a:pt x="198" y="21"/>
                    </a:lnTo>
                    <a:lnTo>
                      <a:pt x="192" y="19"/>
                    </a:lnTo>
                    <a:lnTo>
                      <a:pt x="188" y="17"/>
                    </a:lnTo>
                    <a:lnTo>
                      <a:pt x="184" y="16"/>
                    </a:lnTo>
                    <a:lnTo>
                      <a:pt x="179" y="14"/>
                    </a:lnTo>
                    <a:lnTo>
                      <a:pt x="175" y="12"/>
                    </a:lnTo>
                    <a:lnTo>
                      <a:pt x="171" y="10"/>
                    </a:lnTo>
                    <a:lnTo>
                      <a:pt x="165" y="10"/>
                    </a:lnTo>
                    <a:lnTo>
                      <a:pt x="161" y="8"/>
                    </a:lnTo>
                    <a:lnTo>
                      <a:pt x="158" y="8"/>
                    </a:lnTo>
                    <a:lnTo>
                      <a:pt x="152" y="6"/>
                    </a:lnTo>
                    <a:lnTo>
                      <a:pt x="148" y="6"/>
                    </a:lnTo>
                    <a:lnTo>
                      <a:pt x="142" y="4"/>
                    </a:lnTo>
                    <a:lnTo>
                      <a:pt x="138" y="4"/>
                    </a:lnTo>
                    <a:lnTo>
                      <a:pt x="135" y="2"/>
                    </a:lnTo>
                    <a:lnTo>
                      <a:pt x="129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5" y="2"/>
                    </a:lnTo>
                    <a:lnTo>
                      <a:pt x="111" y="2"/>
                    </a:lnTo>
                    <a:lnTo>
                      <a:pt x="108" y="0"/>
                    </a:lnTo>
                    <a:lnTo>
                      <a:pt x="106" y="2"/>
                    </a:lnTo>
                    <a:lnTo>
                      <a:pt x="104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3" y="2"/>
                    </a:lnTo>
                    <a:lnTo>
                      <a:pt x="81" y="2"/>
                    </a:lnTo>
                    <a:lnTo>
                      <a:pt x="79" y="4"/>
                    </a:lnTo>
                    <a:lnTo>
                      <a:pt x="75" y="4"/>
                    </a:lnTo>
                    <a:lnTo>
                      <a:pt x="73" y="4"/>
                    </a:lnTo>
                    <a:lnTo>
                      <a:pt x="71" y="4"/>
                    </a:lnTo>
                    <a:lnTo>
                      <a:pt x="69" y="4"/>
                    </a:lnTo>
                    <a:lnTo>
                      <a:pt x="67" y="6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6" y="8"/>
                    </a:lnTo>
                    <a:lnTo>
                      <a:pt x="54" y="8"/>
                    </a:lnTo>
                    <a:lnTo>
                      <a:pt x="52" y="8"/>
                    </a:lnTo>
                    <a:lnTo>
                      <a:pt x="50" y="10"/>
                    </a:lnTo>
                    <a:lnTo>
                      <a:pt x="48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7" y="14"/>
                    </a:lnTo>
                    <a:lnTo>
                      <a:pt x="35" y="14"/>
                    </a:lnTo>
                    <a:lnTo>
                      <a:pt x="31" y="16"/>
                    </a:lnTo>
                    <a:lnTo>
                      <a:pt x="29" y="16"/>
                    </a:lnTo>
                    <a:lnTo>
                      <a:pt x="27" y="17"/>
                    </a:lnTo>
                    <a:lnTo>
                      <a:pt x="25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14" y="23"/>
                    </a:lnTo>
                    <a:lnTo>
                      <a:pt x="12" y="23"/>
                    </a:lnTo>
                    <a:lnTo>
                      <a:pt x="10" y="25"/>
                    </a:lnTo>
                    <a:lnTo>
                      <a:pt x="8" y="25"/>
                    </a:lnTo>
                    <a:lnTo>
                      <a:pt x="6" y="27"/>
                    </a:lnTo>
                    <a:lnTo>
                      <a:pt x="4" y="29"/>
                    </a:lnTo>
                    <a:lnTo>
                      <a:pt x="0" y="29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Rectangle 28"/>
              <p:cNvSpPr>
                <a:spLocks noChangeArrowheads="1"/>
              </p:cNvSpPr>
              <p:nvPr/>
            </p:nvSpPr>
            <p:spPr bwMode="auto">
              <a:xfrm>
                <a:off x="3498" y="1363"/>
                <a:ext cx="184" cy="1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9"/>
              <p:cNvSpPr>
                <a:spLocks noChangeShapeType="1"/>
              </p:cNvSpPr>
              <p:nvPr/>
            </p:nvSpPr>
            <p:spPr bwMode="auto">
              <a:xfrm>
                <a:off x="2558" y="1375"/>
                <a:ext cx="9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Line 30"/>
              <p:cNvSpPr>
                <a:spLocks noChangeShapeType="1"/>
              </p:cNvSpPr>
              <p:nvPr/>
            </p:nvSpPr>
            <p:spPr bwMode="auto">
              <a:xfrm>
                <a:off x="2558" y="2955"/>
                <a:ext cx="9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6" name="Text Box 103"/>
            <p:cNvSpPr txBox="1">
              <a:spLocks noChangeArrowheads="1"/>
            </p:cNvSpPr>
            <p:nvPr/>
          </p:nvSpPr>
          <p:spPr bwMode="auto">
            <a:xfrm>
              <a:off x="1255" y="3378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RL Circuits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following circuit: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Use </a:t>
            </a:r>
            <a:r>
              <a:rPr lang="en-GB" dirty="0" smtClean="0"/>
              <a:t>___________</a:t>
            </a:r>
            <a:r>
              <a:rPr lang="en-GB" sz="2000" dirty="0" smtClean="0"/>
              <a:t> loop rule: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(Compare with equation for RC circuit!)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Solution: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Inductive time constant </a:t>
            </a:r>
            <a:br>
              <a:rPr lang="en-GB" sz="2000" dirty="0" smtClean="0"/>
            </a:b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= L/R            [17.9]</a:t>
            </a:r>
          </a:p>
          <a:p>
            <a:pPr eaLnBrk="1" hangingPunct="1"/>
            <a:r>
              <a:rPr lang="en-GB" sz="2000" dirty="0" smtClean="0"/>
              <a:t>Move switch to position b,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loop rule then gives: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Solution now:</a:t>
            </a:r>
          </a:p>
        </p:txBody>
      </p:sp>
      <p:grpSp>
        <p:nvGrpSpPr>
          <p:cNvPr id="4105" name="Group 53"/>
          <p:cNvGrpSpPr>
            <a:grpSpLocks/>
          </p:cNvGrpSpPr>
          <p:nvPr/>
        </p:nvGrpSpPr>
        <p:grpSpPr bwMode="auto">
          <a:xfrm>
            <a:off x="641350" y="1941513"/>
            <a:ext cx="3530600" cy="1981200"/>
            <a:chOff x="404" y="1223"/>
            <a:chExt cx="2224" cy="1248"/>
          </a:xfrm>
        </p:grpSpPr>
        <p:grpSp>
          <p:nvGrpSpPr>
            <p:cNvPr id="4106" name="Group 46"/>
            <p:cNvGrpSpPr>
              <a:grpSpLocks/>
            </p:cNvGrpSpPr>
            <p:nvPr/>
          </p:nvGrpSpPr>
          <p:grpSpPr bwMode="auto">
            <a:xfrm>
              <a:off x="566" y="1331"/>
              <a:ext cx="1886" cy="1140"/>
              <a:chOff x="566" y="1331"/>
              <a:chExt cx="1886" cy="1140"/>
            </a:xfrm>
          </p:grpSpPr>
          <p:sp>
            <p:nvSpPr>
              <p:cNvPr id="4112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566" y="1331"/>
                <a:ext cx="1886" cy="1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Line 9"/>
              <p:cNvSpPr>
                <a:spLocks noChangeShapeType="1"/>
              </p:cNvSpPr>
              <p:nvPr/>
            </p:nvSpPr>
            <p:spPr bwMode="auto">
              <a:xfrm>
                <a:off x="2330" y="1500"/>
                <a:ext cx="1" cy="23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Line 10"/>
              <p:cNvSpPr>
                <a:spLocks noChangeShapeType="1"/>
              </p:cNvSpPr>
              <p:nvPr/>
            </p:nvSpPr>
            <p:spPr bwMode="auto">
              <a:xfrm>
                <a:off x="2330" y="2216"/>
                <a:ext cx="1" cy="2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Freeform 11"/>
              <p:cNvSpPr>
                <a:spLocks/>
              </p:cNvSpPr>
              <p:nvPr/>
            </p:nvSpPr>
            <p:spPr bwMode="auto">
              <a:xfrm>
                <a:off x="2333" y="1728"/>
                <a:ext cx="101" cy="130"/>
              </a:xfrm>
              <a:custGeom>
                <a:avLst/>
                <a:gdLst>
                  <a:gd name="T0" fmla="*/ 2 w 200"/>
                  <a:gd name="T1" fmla="*/ 121 h 261"/>
                  <a:gd name="T2" fmla="*/ 3 w 200"/>
                  <a:gd name="T3" fmla="*/ 122 h 261"/>
                  <a:gd name="T4" fmla="*/ 5 w 200"/>
                  <a:gd name="T5" fmla="*/ 123 h 261"/>
                  <a:gd name="T6" fmla="*/ 6 w 200"/>
                  <a:gd name="T7" fmla="*/ 123 h 261"/>
                  <a:gd name="T8" fmla="*/ 8 w 200"/>
                  <a:gd name="T9" fmla="*/ 124 h 261"/>
                  <a:gd name="T10" fmla="*/ 10 w 200"/>
                  <a:gd name="T11" fmla="*/ 125 h 261"/>
                  <a:gd name="T12" fmla="*/ 12 w 200"/>
                  <a:gd name="T13" fmla="*/ 125 h 261"/>
                  <a:gd name="T14" fmla="*/ 14 w 200"/>
                  <a:gd name="T15" fmla="*/ 127 h 261"/>
                  <a:gd name="T16" fmla="*/ 16 w 200"/>
                  <a:gd name="T17" fmla="*/ 127 h 261"/>
                  <a:gd name="T18" fmla="*/ 19 w 200"/>
                  <a:gd name="T19" fmla="*/ 128 h 261"/>
                  <a:gd name="T20" fmla="*/ 22 w 200"/>
                  <a:gd name="T21" fmla="*/ 129 h 261"/>
                  <a:gd name="T22" fmla="*/ 28 w 200"/>
                  <a:gd name="T23" fmla="*/ 129 h 261"/>
                  <a:gd name="T24" fmla="*/ 47 w 200"/>
                  <a:gd name="T25" fmla="*/ 128 h 261"/>
                  <a:gd name="T26" fmla="*/ 64 w 200"/>
                  <a:gd name="T27" fmla="*/ 123 h 261"/>
                  <a:gd name="T28" fmla="*/ 73 w 200"/>
                  <a:gd name="T29" fmla="*/ 118 h 261"/>
                  <a:gd name="T30" fmla="*/ 79 w 200"/>
                  <a:gd name="T31" fmla="*/ 113 h 261"/>
                  <a:gd name="T32" fmla="*/ 85 w 200"/>
                  <a:gd name="T33" fmla="*/ 107 h 261"/>
                  <a:gd name="T34" fmla="*/ 89 w 200"/>
                  <a:gd name="T35" fmla="*/ 102 h 261"/>
                  <a:gd name="T36" fmla="*/ 92 w 200"/>
                  <a:gd name="T37" fmla="*/ 97 h 261"/>
                  <a:gd name="T38" fmla="*/ 95 w 200"/>
                  <a:gd name="T39" fmla="*/ 91 h 261"/>
                  <a:gd name="T40" fmla="*/ 97 w 200"/>
                  <a:gd name="T41" fmla="*/ 86 h 261"/>
                  <a:gd name="T42" fmla="*/ 98 w 200"/>
                  <a:gd name="T43" fmla="*/ 80 h 261"/>
                  <a:gd name="T44" fmla="*/ 100 w 200"/>
                  <a:gd name="T45" fmla="*/ 75 h 261"/>
                  <a:gd name="T46" fmla="*/ 100 w 200"/>
                  <a:gd name="T47" fmla="*/ 70 h 261"/>
                  <a:gd name="T48" fmla="*/ 101 w 200"/>
                  <a:gd name="T49" fmla="*/ 65 h 261"/>
                  <a:gd name="T50" fmla="*/ 100 w 200"/>
                  <a:gd name="T51" fmla="*/ 61 h 261"/>
                  <a:gd name="T52" fmla="*/ 100 w 200"/>
                  <a:gd name="T53" fmla="*/ 56 h 261"/>
                  <a:gd name="T54" fmla="*/ 99 w 200"/>
                  <a:gd name="T55" fmla="*/ 50 h 261"/>
                  <a:gd name="T56" fmla="*/ 97 w 200"/>
                  <a:gd name="T57" fmla="*/ 45 h 261"/>
                  <a:gd name="T58" fmla="*/ 96 w 200"/>
                  <a:gd name="T59" fmla="*/ 40 h 261"/>
                  <a:gd name="T60" fmla="*/ 93 w 200"/>
                  <a:gd name="T61" fmla="*/ 34 h 261"/>
                  <a:gd name="T62" fmla="*/ 90 w 200"/>
                  <a:gd name="T63" fmla="*/ 29 h 261"/>
                  <a:gd name="T64" fmla="*/ 86 w 200"/>
                  <a:gd name="T65" fmla="*/ 24 h 261"/>
                  <a:gd name="T66" fmla="*/ 81 w 200"/>
                  <a:gd name="T67" fmla="*/ 19 h 261"/>
                  <a:gd name="T68" fmla="*/ 75 w 200"/>
                  <a:gd name="T69" fmla="*/ 14 h 261"/>
                  <a:gd name="T70" fmla="*/ 66 w 200"/>
                  <a:gd name="T71" fmla="*/ 8 h 261"/>
                  <a:gd name="T72" fmla="*/ 54 w 200"/>
                  <a:gd name="T73" fmla="*/ 3 h 261"/>
                  <a:gd name="T74" fmla="*/ 30 w 200"/>
                  <a:gd name="T75" fmla="*/ 0 h 261"/>
                  <a:gd name="T76" fmla="*/ 24 w 200"/>
                  <a:gd name="T77" fmla="*/ 1 h 261"/>
                  <a:gd name="T78" fmla="*/ 20 w 200"/>
                  <a:gd name="T79" fmla="*/ 2 h 261"/>
                  <a:gd name="T80" fmla="*/ 17 w 200"/>
                  <a:gd name="T81" fmla="*/ 3 h 261"/>
                  <a:gd name="T82" fmla="*/ 14 w 200"/>
                  <a:gd name="T83" fmla="*/ 3 h 261"/>
                  <a:gd name="T84" fmla="*/ 12 w 200"/>
                  <a:gd name="T85" fmla="*/ 4 h 261"/>
                  <a:gd name="T86" fmla="*/ 10 w 200"/>
                  <a:gd name="T87" fmla="*/ 5 h 261"/>
                  <a:gd name="T88" fmla="*/ 8 w 200"/>
                  <a:gd name="T89" fmla="*/ 6 h 261"/>
                  <a:gd name="T90" fmla="*/ 6 w 200"/>
                  <a:gd name="T91" fmla="*/ 7 h 261"/>
                  <a:gd name="T92" fmla="*/ 5 w 200"/>
                  <a:gd name="T93" fmla="*/ 7 h 261"/>
                  <a:gd name="T94" fmla="*/ 3 w 200"/>
                  <a:gd name="T95" fmla="*/ 8 h 261"/>
                  <a:gd name="T96" fmla="*/ 2 w 200"/>
                  <a:gd name="T97" fmla="*/ 9 h 261"/>
                  <a:gd name="T98" fmla="*/ 0 w 200"/>
                  <a:gd name="T99" fmla="*/ 10 h 26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0"/>
                  <a:gd name="T151" fmla="*/ 0 h 261"/>
                  <a:gd name="T152" fmla="*/ 200 w 200"/>
                  <a:gd name="T153" fmla="*/ 261 h 26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0" h="261">
                    <a:moveTo>
                      <a:pt x="2" y="242"/>
                    </a:moveTo>
                    <a:lnTo>
                      <a:pt x="3" y="242"/>
                    </a:lnTo>
                    <a:lnTo>
                      <a:pt x="4" y="242"/>
                    </a:lnTo>
                    <a:lnTo>
                      <a:pt x="4" y="243"/>
                    </a:lnTo>
                    <a:lnTo>
                      <a:pt x="5" y="243"/>
                    </a:lnTo>
                    <a:lnTo>
                      <a:pt x="6" y="244"/>
                    </a:lnTo>
                    <a:lnTo>
                      <a:pt x="8" y="244"/>
                    </a:lnTo>
                    <a:lnTo>
                      <a:pt x="9" y="246"/>
                    </a:lnTo>
                    <a:lnTo>
                      <a:pt x="10" y="246"/>
                    </a:lnTo>
                    <a:lnTo>
                      <a:pt x="11" y="247"/>
                    </a:lnTo>
                    <a:lnTo>
                      <a:pt x="12" y="247"/>
                    </a:lnTo>
                    <a:lnTo>
                      <a:pt x="13" y="248"/>
                    </a:lnTo>
                    <a:lnTo>
                      <a:pt x="15" y="248"/>
                    </a:lnTo>
                    <a:lnTo>
                      <a:pt x="16" y="249"/>
                    </a:lnTo>
                    <a:lnTo>
                      <a:pt x="17" y="249"/>
                    </a:lnTo>
                    <a:lnTo>
                      <a:pt x="18" y="249"/>
                    </a:lnTo>
                    <a:lnTo>
                      <a:pt x="18" y="250"/>
                    </a:lnTo>
                    <a:lnTo>
                      <a:pt x="19" y="250"/>
                    </a:lnTo>
                    <a:lnTo>
                      <a:pt x="20" y="250"/>
                    </a:lnTo>
                    <a:lnTo>
                      <a:pt x="21" y="251"/>
                    </a:lnTo>
                    <a:lnTo>
                      <a:pt x="23" y="251"/>
                    </a:lnTo>
                    <a:lnTo>
                      <a:pt x="24" y="251"/>
                    </a:lnTo>
                    <a:lnTo>
                      <a:pt x="24" y="252"/>
                    </a:lnTo>
                    <a:lnTo>
                      <a:pt x="25" y="252"/>
                    </a:lnTo>
                    <a:lnTo>
                      <a:pt x="26" y="252"/>
                    </a:lnTo>
                    <a:lnTo>
                      <a:pt x="27" y="254"/>
                    </a:lnTo>
                    <a:lnTo>
                      <a:pt x="28" y="254"/>
                    </a:lnTo>
                    <a:lnTo>
                      <a:pt x="29" y="254"/>
                    </a:lnTo>
                    <a:lnTo>
                      <a:pt x="31" y="255"/>
                    </a:lnTo>
                    <a:lnTo>
                      <a:pt x="32" y="255"/>
                    </a:lnTo>
                    <a:lnTo>
                      <a:pt x="34" y="255"/>
                    </a:lnTo>
                    <a:lnTo>
                      <a:pt x="35" y="256"/>
                    </a:lnTo>
                    <a:lnTo>
                      <a:pt x="36" y="256"/>
                    </a:lnTo>
                    <a:lnTo>
                      <a:pt x="38" y="256"/>
                    </a:lnTo>
                    <a:lnTo>
                      <a:pt x="40" y="257"/>
                    </a:lnTo>
                    <a:lnTo>
                      <a:pt x="41" y="257"/>
                    </a:lnTo>
                    <a:lnTo>
                      <a:pt x="43" y="257"/>
                    </a:lnTo>
                    <a:lnTo>
                      <a:pt x="44" y="258"/>
                    </a:lnTo>
                    <a:lnTo>
                      <a:pt x="47" y="258"/>
                    </a:lnTo>
                    <a:lnTo>
                      <a:pt x="49" y="258"/>
                    </a:lnTo>
                    <a:lnTo>
                      <a:pt x="53" y="259"/>
                    </a:lnTo>
                    <a:lnTo>
                      <a:pt x="55" y="259"/>
                    </a:lnTo>
                    <a:lnTo>
                      <a:pt x="59" y="259"/>
                    </a:lnTo>
                    <a:lnTo>
                      <a:pt x="69" y="259"/>
                    </a:lnTo>
                    <a:lnTo>
                      <a:pt x="69" y="261"/>
                    </a:lnTo>
                    <a:lnTo>
                      <a:pt x="94" y="257"/>
                    </a:lnTo>
                    <a:lnTo>
                      <a:pt x="106" y="255"/>
                    </a:lnTo>
                    <a:lnTo>
                      <a:pt x="114" y="252"/>
                    </a:lnTo>
                    <a:lnTo>
                      <a:pt x="121" y="249"/>
                    </a:lnTo>
                    <a:lnTo>
                      <a:pt x="126" y="247"/>
                    </a:lnTo>
                    <a:lnTo>
                      <a:pt x="131" y="244"/>
                    </a:lnTo>
                    <a:lnTo>
                      <a:pt x="136" y="241"/>
                    </a:lnTo>
                    <a:lnTo>
                      <a:pt x="140" y="239"/>
                    </a:lnTo>
                    <a:lnTo>
                      <a:pt x="144" y="236"/>
                    </a:lnTo>
                    <a:lnTo>
                      <a:pt x="148" y="233"/>
                    </a:lnTo>
                    <a:lnTo>
                      <a:pt x="151" y="231"/>
                    </a:lnTo>
                    <a:lnTo>
                      <a:pt x="154" y="228"/>
                    </a:lnTo>
                    <a:lnTo>
                      <a:pt x="157" y="226"/>
                    </a:lnTo>
                    <a:lnTo>
                      <a:pt x="160" y="223"/>
                    </a:lnTo>
                    <a:lnTo>
                      <a:pt x="163" y="220"/>
                    </a:lnTo>
                    <a:lnTo>
                      <a:pt x="166" y="218"/>
                    </a:lnTo>
                    <a:lnTo>
                      <a:pt x="168" y="214"/>
                    </a:lnTo>
                    <a:lnTo>
                      <a:pt x="170" y="212"/>
                    </a:lnTo>
                    <a:lnTo>
                      <a:pt x="172" y="210"/>
                    </a:lnTo>
                    <a:lnTo>
                      <a:pt x="174" y="206"/>
                    </a:lnTo>
                    <a:lnTo>
                      <a:pt x="176" y="204"/>
                    </a:lnTo>
                    <a:lnTo>
                      <a:pt x="178" y="202"/>
                    </a:lnTo>
                    <a:lnTo>
                      <a:pt x="179" y="198"/>
                    </a:lnTo>
                    <a:lnTo>
                      <a:pt x="182" y="196"/>
                    </a:lnTo>
                    <a:lnTo>
                      <a:pt x="183" y="194"/>
                    </a:lnTo>
                    <a:lnTo>
                      <a:pt x="184" y="191"/>
                    </a:lnTo>
                    <a:lnTo>
                      <a:pt x="185" y="188"/>
                    </a:lnTo>
                    <a:lnTo>
                      <a:pt x="186" y="186"/>
                    </a:lnTo>
                    <a:lnTo>
                      <a:pt x="189" y="183"/>
                    </a:lnTo>
                    <a:lnTo>
                      <a:pt x="190" y="180"/>
                    </a:lnTo>
                    <a:lnTo>
                      <a:pt x="191" y="178"/>
                    </a:lnTo>
                    <a:lnTo>
                      <a:pt x="191" y="175"/>
                    </a:lnTo>
                    <a:lnTo>
                      <a:pt x="192" y="172"/>
                    </a:lnTo>
                    <a:lnTo>
                      <a:pt x="193" y="169"/>
                    </a:lnTo>
                    <a:lnTo>
                      <a:pt x="194" y="167"/>
                    </a:lnTo>
                    <a:lnTo>
                      <a:pt x="194" y="164"/>
                    </a:lnTo>
                    <a:lnTo>
                      <a:pt x="195" y="161"/>
                    </a:lnTo>
                    <a:lnTo>
                      <a:pt x="197" y="159"/>
                    </a:lnTo>
                    <a:lnTo>
                      <a:pt x="197" y="157"/>
                    </a:lnTo>
                    <a:lnTo>
                      <a:pt x="198" y="153"/>
                    </a:lnTo>
                    <a:lnTo>
                      <a:pt x="198" y="151"/>
                    </a:lnTo>
                    <a:lnTo>
                      <a:pt x="198" y="149"/>
                    </a:lnTo>
                    <a:lnTo>
                      <a:pt x="199" y="145"/>
                    </a:lnTo>
                    <a:lnTo>
                      <a:pt x="199" y="143"/>
                    </a:lnTo>
                    <a:lnTo>
                      <a:pt x="199" y="141"/>
                    </a:lnTo>
                    <a:lnTo>
                      <a:pt x="199" y="137"/>
                    </a:lnTo>
                    <a:lnTo>
                      <a:pt x="199" y="135"/>
                    </a:lnTo>
                    <a:lnTo>
                      <a:pt x="199" y="133"/>
                    </a:lnTo>
                    <a:lnTo>
                      <a:pt x="200" y="130"/>
                    </a:lnTo>
                    <a:lnTo>
                      <a:pt x="199" y="128"/>
                    </a:lnTo>
                    <a:lnTo>
                      <a:pt x="199" y="126"/>
                    </a:lnTo>
                    <a:lnTo>
                      <a:pt x="199" y="123"/>
                    </a:lnTo>
                    <a:lnTo>
                      <a:pt x="199" y="120"/>
                    </a:lnTo>
                    <a:lnTo>
                      <a:pt x="199" y="118"/>
                    </a:lnTo>
                    <a:lnTo>
                      <a:pt x="199" y="115"/>
                    </a:lnTo>
                    <a:lnTo>
                      <a:pt x="198" y="112"/>
                    </a:lnTo>
                    <a:lnTo>
                      <a:pt x="198" y="110"/>
                    </a:lnTo>
                    <a:lnTo>
                      <a:pt x="198" y="107"/>
                    </a:lnTo>
                    <a:lnTo>
                      <a:pt x="197" y="104"/>
                    </a:lnTo>
                    <a:lnTo>
                      <a:pt x="197" y="101"/>
                    </a:lnTo>
                    <a:lnTo>
                      <a:pt x="195" y="99"/>
                    </a:lnTo>
                    <a:lnTo>
                      <a:pt x="194" y="97"/>
                    </a:lnTo>
                    <a:lnTo>
                      <a:pt x="194" y="93"/>
                    </a:lnTo>
                    <a:lnTo>
                      <a:pt x="193" y="91"/>
                    </a:lnTo>
                    <a:lnTo>
                      <a:pt x="192" y="89"/>
                    </a:lnTo>
                    <a:lnTo>
                      <a:pt x="191" y="85"/>
                    </a:lnTo>
                    <a:lnTo>
                      <a:pt x="191" y="83"/>
                    </a:lnTo>
                    <a:lnTo>
                      <a:pt x="190" y="81"/>
                    </a:lnTo>
                    <a:lnTo>
                      <a:pt x="189" y="77"/>
                    </a:lnTo>
                    <a:lnTo>
                      <a:pt x="186" y="75"/>
                    </a:lnTo>
                    <a:lnTo>
                      <a:pt x="185" y="73"/>
                    </a:lnTo>
                    <a:lnTo>
                      <a:pt x="184" y="69"/>
                    </a:lnTo>
                    <a:lnTo>
                      <a:pt x="183" y="67"/>
                    </a:lnTo>
                    <a:lnTo>
                      <a:pt x="182" y="65"/>
                    </a:lnTo>
                    <a:lnTo>
                      <a:pt x="179" y="62"/>
                    </a:lnTo>
                    <a:lnTo>
                      <a:pt x="178" y="59"/>
                    </a:lnTo>
                    <a:lnTo>
                      <a:pt x="176" y="57"/>
                    </a:lnTo>
                    <a:lnTo>
                      <a:pt x="174" y="54"/>
                    </a:lnTo>
                    <a:lnTo>
                      <a:pt x="172" y="51"/>
                    </a:lnTo>
                    <a:lnTo>
                      <a:pt x="170" y="48"/>
                    </a:lnTo>
                    <a:lnTo>
                      <a:pt x="168" y="46"/>
                    </a:lnTo>
                    <a:lnTo>
                      <a:pt x="166" y="43"/>
                    </a:lnTo>
                    <a:lnTo>
                      <a:pt x="163" y="40"/>
                    </a:lnTo>
                    <a:lnTo>
                      <a:pt x="160" y="38"/>
                    </a:lnTo>
                    <a:lnTo>
                      <a:pt x="157" y="35"/>
                    </a:lnTo>
                    <a:lnTo>
                      <a:pt x="154" y="32"/>
                    </a:lnTo>
                    <a:lnTo>
                      <a:pt x="151" y="30"/>
                    </a:lnTo>
                    <a:lnTo>
                      <a:pt x="148" y="28"/>
                    </a:lnTo>
                    <a:lnTo>
                      <a:pt x="144" y="24"/>
                    </a:lnTo>
                    <a:lnTo>
                      <a:pt x="140" y="22"/>
                    </a:lnTo>
                    <a:lnTo>
                      <a:pt x="136" y="20"/>
                    </a:lnTo>
                    <a:lnTo>
                      <a:pt x="131" y="16"/>
                    </a:lnTo>
                    <a:lnTo>
                      <a:pt x="126" y="14"/>
                    </a:lnTo>
                    <a:lnTo>
                      <a:pt x="121" y="12"/>
                    </a:lnTo>
                    <a:lnTo>
                      <a:pt x="114" y="8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69" y="0"/>
                    </a:lnTo>
                    <a:lnTo>
                      <a:pt x="59" y="1"/>
                    </a:lnTo>
                    <a:lnTo>
                      <a:pt x="55" y="1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7" y="2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39" y="5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4" y="6"/>
                    </a:lnTo>
                    <a:lnTo>
                      <a:pt x="33" y="6"/>
                    </a:lnTo>
                    <a:lnTo>
                      <a:pt x="31" y="6"/>
                    </a:lnTo>
                    <a:lnTo>
                      <a:pt x="29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19" y="10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0" y="2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12"/>
              <p:cNvSpPr>
                <a:spLocks/>
              </p:cNvSpPr>
              <p:nvPr/>
            </p:nvSpPr>
            <p:spPr bwMode="auto">
              <a:xfrm>
                <a:off x="2334" y="1847"/>
                <a:ext cx="100" cy="132"/>
              </a:xfrm>
              <a:custGeom>
                <a:avLst/>
                <a:gdLst>
                  <a:gd name="T0" fmla="*/ 4 w 199"/>
                  <a:gd name="T1" fmla="*/ 123 h 263"/>
                  <a:gd name="T2" fmla="*/ 6 w 199"/>
                  <a:gd name="T3" fmla="*/ 125 h 263"/>
                  <a:gd name="T4" fmla="*/ 9 w 199"/>
                  <a:gd name="T5" fmla="*/ 126 h 263"/>
                  <a:gd name="T6" fmla="*/ 12 w 199"/>
                  <a:gd name="T7" fmla="*/ 127 h 263"/>
                  <a:gd name="T8" fmla="*/ 14 w 199"/>
                  <a:gd name="T9" fmla="*/ 128 h 263"/>
                  <a:gd name="T10" fmla="*/ 17 w 199"/>
                  <a:gd name="T11" fmla="*/ 129 h 263"/>
                  <a:gd name="T12" fmla="*/ 20 w 199"/>
                  <a:gd name="T13" fmla="*/ 130 h 263"/>
                  <a:gd name="T14" fmla="*/ 23 w 199"/>
                  <a:gd name="T15" fmla="*/ 130 h 263"/>
                  <a:gd name="T16" fmla="*/ 25 w 199"/>
                  <a:gd name="T17" fmla="*/ 130 h 263"/>
                  <a:gd name="T18" fmla="*/ 28 w 199"/>
                  <a:gd name="T19" fmla="*/ 131 h 263"/>
                  <a:gd name="T20" fmla="*/ 31 w 199"/>
                  <a:gd name="T21" fmla="*/ 131 h 263"/>
                  <a:gd name="T22" fmla="*/ 33 w 199"/>
                  <a:gd name="T23" fmla="*/ 131 h 263"/>
                  <a:gd name="T24" fmla="*/ 35 w 199"/>
                  <a:gd name="T25" fmla="*/ 131 h 263"/>
                  <a:gd name="T26" fmla="*/ 40 w 199"/>
                  <a:gd name="T27" fmla="*/ 131 h 263"/>
                  <a:gd name="T28" fmla="*/ 46 w 199"/>
                  <a:gd name="T29" fmla="*/ 130 h 263"/>
                  <a:gd name="T30" fmla="*/ 51 w 199"/>
                  <a:gd name="T31" fmla="*/ 129 h 263"/>
                  <a:gd name="T32" fmla="*/ 57 w 199"/>
                  <a:gd name="T33" fmla="*/ 127 h 263"/>
                  <a:gd name="T34" fmla="*/ 62 w 199"/>
                  <a:gd name="T35" fmla="*/ 125 h 263"/>
                  <a:gd name="T36" fmla="*/ 68 w 199"/>
                  <a:gd name="T37" fmla="*/ 122 h 263"/>
                  <a:gd name="T38" fmla="*/ 73 w 199"/>
                  <a:gd name="T39" fmla="*/ 118 h 263"/>
                  <a:gd name="T40" fmla="*/ 78 w 199"/>
                  <a:gd name="T41" fmla="*/ 114 h 263"/>
                  <a:gd name="T42" fmla="*/ 84 w 199"/>
                  <a:gd name="T43" fmla="*/ 109 h 263"/>
                  <a:gd name="T44" fmla="*/ 89 w 199"/>
                  <a:gd name="T45" fmla="*/ 102 h 263"/>
                  <a:gd name="T46" fmla="*/ 94 w 199"/>
                  <a:gd name="T47" fmla="*/ 92 h 263"/>
                  <a:gd name="T48" fmla="*/ 99 w 199"/>
                  <a:gd name="T49" fmla="*/ 66 h 263"/>
                  <a:gd name="T50" fmla="*/ 96 w 199"/>
                  <a:gd name="T51" fmla="*/ 43 h 263"/>
                  <a:gd name="T52" fmla="*/ 90 w 199"/>
                  <a:gd name="T53" fmla="*/ 32 h 263"/>
                  <a:gd name="T54" fmla="*/ 85 w 199"/>
                  <a:gd name="T55" fmla="*/ 25 h 263"/>
                  <a:gd name="T56" fmla="*/ 80 w 199"/>
                  <a:gd name="T57" fmla="*/ 19 h 263"/>
                  <a:gd name="T58" fmla="*/ 74 w 199"/>
                  <a:gd name="T59" fmla="*/ 14 h 263"/>
                  <a:gd name="T60" fmla="*/ 69 w 199"/>
                  <a:gd name="T61" fmla="*/ 11 h 263"/>
                  <a:gd name="T62" fmla="*/ 63 w 199"/>
                  <a:gd name="T63" fmla="*/ 8 h 263"/>
                  <a:gd name="T64" fmla="*/ 58 w 199"/>
                  <a:gd name="T65" fmla="*/ 5 h 263"/>
                  <a:gd name="T66" fmla="*/ 53 w 199"/>
                  <a:gd name="T67" fmla="*/ 3 h 263"/>
                  <a:gd name="T68" fmla="*/ 47 w 199"/>
                  <a:gd name="T69" fmla="*/ 2 h 263"/>
                  <a:gd name="T70" fmla="*/ 42 w 199"/>
                  <a:gd name="T71" fmla="*/ 1 h 263"/>
                  <a:gd name="T72" fmla="*/ 36 w 199"/>
                  <a:gd name="T73" fmla="*/ 1 h 263"/>
                  <a:gd name="T74" fmla="*/ 34 w 199"/>
                  <a:gd name="T75" fmla="*/ 1 h 263"/>
                  <a:gd name="T76" fmla="*/ 31 w 199"/>
                  <a:gd name="T77" fmla="*/ 1 h 263"/>
                  <a:gd name="T78" fmla="*/ 28 w 199"/>
                  <a:gd name="T79" fmla="*/ 1 h 263"/>
                  <a:gd name="T80" fmla="*/ 25 w 199"/>
                  <a:gd name="T81" fmla="*/ 1 h 263"/>
                  <a:gd name="T82" fmla="*/ 23 w 199"/>
                  <a:gd name="T83" fmla="*/ 1 h 263"/>
                  <a:gd name="T84" fmla="*/ 20 w 199"/>
                  <a:gd name="T85" fmla="*/ 2 h 263"/>
                  <a:gd name="T86" fmla="*/ 17 w 199"/>
                  <a:gd name="T87" fmla="*/ 3 h 263"/>
                  <a:gd name="T88" fmla="*/ 14 w 199"/>
                  <a:gd name="T89" fmla="*/ 4 h 263"/>
                  <a:gd name="T90" fmla="*/ 12 w 199"/>
                  <a:gd name="T91" fmla="*/ 5 h 263"/>
                  <a:gd name="T92" fmla="*/ 9 w 199"/>
                  <a:gd name="T93" fmla="*/ 6 h 263"/>
                  <a:gd name="T94" fmla="*/ 6 w 199"/>
                  <a:gd name="T95" fmla="*/ 7 h 263"/>
                  <a:gd name="T96" fmla="*/ 3 w 199"/>
                  <a:gd name="T97" fmla="*/ 8 h 263"/>
                  <a:gd name="T98" fmla="*/ 0 w 199"/>
                  <a:gd name="T99" fmla="*/ 10 h 2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9"/>
                  <a:gd name="T151" fmla="*/ 0 h 263"/>
                  <a:gd name="T152" fmla="*/ 199 w 199"/>
                  <a:gd name="T153" fmla="*/ 263 h 26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9" h="263">
                    <a:moveTo>
                      <a:pt x="2" y="244"/>
                    </a:moveTo>
                    <a:lnTo>
                      <a:pt x="4" y="245"/>
                    </a:lnTo>
                    <a:lnTo>
                      <a:pt x="5" y="246"/>
                    </a:lnTo>
                    <a:lnTo>
                      <a:pt x="7" y="246"/>
                    </a:lnTo>
                    <a:lnTo>
                      <a:pt x="8" y="248"/>
                    </a:lnTo>
                    <a:lnTo>
                      <a:pt x="9" y="248"/>
                    </a:lnTo>
                    <a:lnTo>
                      <a:pt x="10" y="249"/>
                    </a:lnTo>
                    <a:lnTo>
                      <a:pt x="12" y="249"/>
                    </a:lnTo>
                    <a:lnTo>
                      <a:pt x="14" y="250"/>
                    </a:lnTo>
                    <a:lnTo>
                      <a:pt x="15" y="251"/>
                    </a:lnTo>
                    <a:lnTo>
                      <a:pt x="16" y="251"/>
                    </a:lnTo>
                    <a:lnTo>
                      <a:pt x="17" y="252"/>
                    </a:lnTo>
                    <a:lnTo>
                      <a:pt x="18" y="252"/>
                    </a:lnTo>
                    <a:lnTo>
                      <a:pt x="20" y="253"/>
                    </a:lnTo>
                    <a:lnTo>
                      <a:pt x="22" y="253"/>
                    </a:lnTo>
                    <a:lnTo>
                      <a:pt x="23" y="253"/>
                    </a:lnTo>
                    <a:lnTo>
                      <a:pt x="24" y="255"/>
                    </a:lnTo>
                    <a:lnTo>
                      <a:pt x="25" y="255"/>
                    </a:lnTo>
                    <a:lnTo>
                      <a:pt x="26" y="256"/>
                    </a:lnTo>
                    <a:lnTo>
                      <a:pt x="28" y="256"/>
                    </a:lnTo>
                    <a:lnTo>
                      <a:pt x="30" y="256"/>
                    </a:lnTo>
                    <a:lnTo>
                      <a:pt x="31" y="257"/>
                    </a:lnTo>
                    <a:lnTo>
                      <a:pt x="32" y="257"/>
                    </a:lnTo>
                    <a:lnTo>
                      <a:pt x="33" y="257"/>
                    </a:lnTo>
                    <a:lnTo>
                      <a:pt x="34" y="258"/>
                    </a:lnTo>
                    <a:lnTo>
                      <a:pt x="37" y="258"/>
                    </a:lnTo>
                    <a:lnTo>
                      <a:pt x="38" y="258"/>
                    </a:lnTo>
                    <a:lnTo>
                      <a:pt x="39" y="259"/>
                    </a:lnTo>
                    <a:lnTo>
                      <a:pt x="40" y="259"/>
                    </a:lnTo>
                    <a:lnTo>
                      <a:pt x="41" y="259"/>
                    </a:lnTo>
                    <a:lnTo>
                      <a:pt x="42" y="259"/>
                    </a:lnTo>
                    <a:lnTo>
                      <a:pt x="45" y="260"/>
                    </a:lnTo>
                    <a:lnTo>
                      <a:pt x="46" y="260"/>
                    </a:lnTo>
                    <a:lnTo>
                      <a:pt x="47" y="260"/>
                    </a:lnTo>
                    <a:lnTo>
                      <a:pt x="48" y="260"/>
                    </a:lnTo>
                    <a:lnTo>
                      <a:pt x="49" y="260"/>
                    </a:lnTo>
                    <a:lnTo>
                      <a:pt x="50" y="260"/>
                    </a:lnTo>
                    <a:lnTo>
                      <a:pt x="53" y="261"/>
                    </a:lnTo>
                    <a:lnTo>
                      <a:pt x="54" y="261"/>
                    </a:lnTo>
                    <a:lnTo>
                      <a:pt x="55" y="261"/>
                    </a:lnTo>
                    <a:lnTo>
                      <a:pt x="56" y="261"/>
                    </a:lnTo>
                    <a:lnTo>
                      <a:pt x="57" y="261"/>
                    </a:lnTo>
                    <a:lnTo>
                      <a:pt x="58" y="261"/>
                    </a:lnTo>
                    <a:lnTo>
                      <a:pt x="61" y="261"/>
                    </a:lnTo>
                    <a:lnTo>
                      <a:pt x="62" y="261"/>
                    </a:lnTo>
                    <a:lnTo>
                      <a:pt x="63" y="261"/>
                    </a:lnTo>
                    <a:lnTo>
                      <a:pt x="64" y="261"/>
                    </a:lnTo>
                    <a:lnTo>
                      <a:pt x="65" y="261"/>
                    </a:lnTo>
                    <a:lnTo>
                      <a:pt x="67" y="261"/>
                    </a:lnTo>
                    <a:lnTo>
                      <a:pt x="68" y="263"/>
                    </a:lnTo>
                    <a:lnTo>
                      <a:pt x="70" y="261"/>
                    </a:lnTo>
                    <a:lnTo>
                      <a:pt x="72" y="261"/>
                    </a:lnTo>
                    <a:lnTo>
                      <a:pt x="75" y="261"/>
                    </a:lnTo>
                    <a:lnTo>
                      <a:pt x="78" y="261"/>
                    </a:lnTo>
                    <a:lnTo>
                      <a:pt x="80" y="261"/>
                    </a:lnTo>
                    <a:lnTo>
                      <a:pt x="83" y="261"/>
                    </a:lnTo>
                    <a:lnTo>
                      <a:pt x="86" y="260"/>
                    </a:lnTo>
                    <a:lnTo>
                      <a:pt x="88" y="260"/>
                    </a:lnTo>
                    <a:lnTo>
                      <a:pt x="91" y="260"/>
                    </a:lnTo>
                    <a:lnTo>
                      <a:pt x="94" y="259"/>
                    </a:lnTo>
                    <a:lnTo>
                      <a:pt x="97" y="259"/>
                    </a:lnTo>
                    <a:lnTo>
                      <a:pt x="99" y="258"/>
                    </a:lnTo>
                    <a:lnTo>
                      <a:pt x="102" y="257"/>
                    </a:lnTo>
                    <a:lnTo>
                      <a:pt x="105" y="257"/>
                    </a:lnTo>
                    <a:lnTo>
                      <a:pt x="107" y="256"/>
                    </a:lnTo>
                    <a:lnTo>
                      <a:pt x="110" y="255"/>
                    </a:lnTo>
                    <a:lnTo>
                      <a:pt x="113" y="253"/>
                    </a:lnTo>
                    <a:lnTo>
                      <a:pt x="115" y="253"/>
                    </a:lnTo>
                    <a:lnTo>
                      <a:pt x="118" y="252"/>
                    </a:lnTo>
                    <a:lnTo>
                      <a:pt x="121" y="251"/>
                    </a:lnTo>
                    <a:lnTo>
                      <a:pt x="123" y="249"/>
                    </a:lnTo>
                    <a:lnTo>
                      <a:pt x="126" y="248"/>
                    </a:lnTo>
                    <a:lnTo>
                      <a:pt x="129" y="246"/>
                    </a:lnTo>
                    <a:lnTo>
                      <a:pt x="131" y="245"/>
                    </a:lnTo>
                    <a:lnTo>
                      <a:pt x="135" y="244"/>
                    </a:lnTo>
                    <a:lnTo>
                      <a:pt x="137" y="242"/>
                    </a:lnTo>
                    <a:lnTo>
                      <a:pt x="139" y="241"/>
                    </a:lnTo>
                    <a:lnTo>
                      <a:pt x="143" y="238"/>
                    </a:lnTo>
                    <a:lnTo>
                      <a:pt x="145" y="236"/>
                    </a:lnTo>
                    <a:lnTo>
                      <a:pt x="147" y="235"/>
                    </a:lnTo>
                    <a:lnTo>
                      <a:pt x="151" y="233"/>
                    </a:lnTo>
                    <a:lnTo>
                      <a:pt x="153" y="230"/>
                    </a:lnTo>
                    <a:lnTo>
                      <a:pt x="155" y="228"/>
                    </a:lnTo>
                    <a:lnTo>
                      <a:pt x="159" y="226"/>
                    </a:lnTo>
                    <a:lnTo>
                      <a:pt x="161" y="222"/>
                    </a:lnTo>
                    <a:lnTo>
                      <a:pt x="163" y="220"/>
                    </a:lnTo>
                    <a:lnTo>
                      <a:pt x="167" y="217"/>
                    </a:lnTo>
                    <a:lnTo>
                      <a:pt x="169" y="213"/>
                    </a:lnTo>
                    <a:lnTo>
                      <a:pt x="171" y="211"/>
                    </a:lnTo>
                    <a:lnTo>
                      <a:pt x="175" y="206"/>
                    </a:lnTo>
                    <a:lnTo>
                      <a:pt x="177" y="203"/>
                    </a:lnTo>
                    <a:lnTo>
                      <a:pt x="180" y="198"/>
                    </a:lnTo>
                    <a:lnTo>
                      <a:pt x="183" y="193"/>
                    </a:lnTo>
                    <a:lnTo>
                      <a:pt x="185" y="189"/>
                    </a:lnTo>
                    <a:lnTo>
                      <a:pt x="188" y="183"/>
                    </a:lnTo>
                    <a:lnTo>
                      <a:pt x="191" y="176"/>
                    </a:lnTo>
                    <a:lnTo>
                      <a:pt x="193" y="168"/>
                    </a:lnTo>
                    <a:lnTo>
                      <a:pt x="196" y="157"/>
                    </a:lnTo>
                    <a:lnTo>
                      <a:pt x="198" y="131"/>
                    </a:lnTo>
                    <a:lnTo>
                      <a:pt x="199" y="131"/>
                    </a:lnTo>
                    <a:lnTo>
                      <a:pt x="196" y="106"/>
                    </a:lnTo>
                    <a:lnTo>
                      <a:pt x="193" y="94"/>
                    </a:lnTo>
                    <a:lnTo>
                      <a:pt x="191" y="86"/>
                    </a:lnTo>
                    <a:lnTo>
                      <a:pt x="188" y="79"/>
                    </a:lnTo>
                    <a:lnTo>
                      <a:pt x="185" y="74"/>
                    </a:lnTo>
                    <a:lnTo>
                      <a:pt x="183" y="69"/>
                    </a:lnTo>
                    <a:lnTo>
                      <a:pt x="180" y="64"/>
                    </a:lnTo>
                    <a:lnTo>
                      <a:pt x="177" y="60"/>
                    </a:lnTo>
                    <a:lnTo>
                      <a:pt x="175" y="56"/>
                    </a:lnTo>
                    <a:lnTo>
                      <a:pt x="171" y="52"/>
                    </a:lnTo>
                    <a:lnTo>
                      <a:pt x="169" y="49"/>
                    </a:lnTo>
                    <a:lnTo>
                      <a:pt x="167" y="46"/>
                    </a:lnTo>
                    <a:lnTo>
                      <a:pt x="163" y="42"/>
                    </a:lnTo>
                    <a:lnTo>
                      <a:pt x="161" y="40"/>
                    </a:lnTo>
                    <a:lnTo>
                      <a:pt x="159" y="37"/>
                    </a:lnTo>
                    <a:lnTo>
                      <a:pt x="155" y="34"/>
                    </a:lnTo>
                    <a:lnTo>
                      <a:pt x="153" y="32"/>
                    </a:lnTo>
                    <a:lnTo>
                      <a:pt x="151" y="30"/>
                    </a:lnTo>
                    <a:lnTo>
                      <a:pt x="147" y="27"/>
                    </a:lnTo>
                    <a:lnTo>
                      <a:pt x="145" y="26"/>
                    </a:lnTo>
                    <a:lnTo>
                      <a:pt x="143" y="24"/>
                    </a:lnTo>
                    <a:lnTo>
                      <a:pt x="139" y="22"/>
                    </a:lnTo>
                    <a:lnTo>
                      <a:pt x="137" y="21"/>
                    </a:lnTo>
                    <a:lnTo>
                      <a:pt x="135" y="18"/>
                    </a:lnTo>
                    <a:lnTo>
                      <a:pt x="131" y="17"/>
                    </a:lnTo>
                    <a:lnTo>
                      <a:pt x="129" y="16"/>
                    </a:lnTo>
                    <a:lnTo>
                      <a:pt x="126" y="15"/>
                    </a:lnTo>
                    <a:lnTo>
                      <a:pt x="123" y="14"/>
                    </a:lnTo>
                    <a:lnTo>
                      <a:pt x="121" y="11"/>
                    </a:lnTo>
                    <a:lnTo>
                      <a:pt x="118" y="10"/>
                    </a:lnTo>
                    <a:lnTo>
                      <a:pt x="115" y="9"/>
                    </a:lnTo>
                    <a:lnTo>
                      <a:pt x="113" y="9"/>
                    </a:lnTo>
                    <a:lnTo>
                      <a:pt x="110" y="8"/>
                    </a:lnTo>
                    <a:lnTo>
                      <a:pt x="107" y="7"/>
                    </a:lnTo>
                    <a:lnTo>
                      <a:pt x="105" y="6"/>
                    </a:lnTo>
                    <a:lnTo>
                      <a:pt x="102" y="6"/>
                    </a:lnTo>
                    <a:lnTo>
                      <a:pt x="99" y="4"/>
                    </a:lnTo>
                    <a:lnTo>
                      <a:pt x="97" y="3"/>
                    </a:lnTo>
                    <a:lnTo>
                      <a:pt x="94" y="3"/>
                    </a:lnTo>
                    <a:lnTo>
                      <a:pt x="91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3" y="1"/>
                    </a:lnTo>
                    <a:lnTo>
                      <a:pt x="80" y="1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2" y="1"/>
                    </a:lnTo>
                    <a:lnTo>
                      <a:pt x="70" y="1"/>
                    </a:lnTo>
                    <a:lnTo>
                      <a:pt x="68" y="0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4" y="1"/>
                    </a:lnTo>
                    <a:lnTo>
                      <a:pt x="63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8" y="1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7" y="2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3" y="3"/>
                    </a:lnTo>
                    <a:lnTo>
                      <a:pt x="42" y="3"/>
                    </a:lnTo>
                    <a:lnTo>
                      <a:pt x="40" y="3"/>
                    </a:lnTo>
                    <a:lnTo>
                      <a:pt x="39" y="3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3" y="6"/>
                    </a:lnTo>
                    <a:lnTo>
                      <a:pt x="32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6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2" y="12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0" y="19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13"/>
              <p:cNvSpPr>
                <a:spLocks/>
              </p:cNvSpPr>
              <p:nvPr/>
            </p:nvSpPr>
            <p:spPr bwMode="auto">
              <a:xfrm>
                <a:off x="2331" y="1969"/>
                <a:ext cx="99" cy="131"/>
              </a:xfrm>
              <a:custGeom>
                <a:avLst/>
                <a:gdLst>
                  <a:gd name="T0" fmla="*/ 3 w 198"/>
                  <a:gd name="T1" fmla="*/ 123 h 263"/>
                  <a:gd name="T2" fmla="*/ 6 w 198"/>
                  <a:gd name="T3" fmla="*/ 124 h 263"/>
                  <a:gd name="T4" fmla="*/ 9 w 198"/>
                  <a:gd name="T5" fmla="*/ 125 h 263"/>
                  <a:gd name="T6" fmla="*/ 11 w 198"/>
                  <a:gd name="T7" fmla="*/ 127 h 263"/>
                  <a:gd name="T8" fmla="*/ 14 w 198"/>
                  <a:gd name="T9" fmla="*/ 128 h 263"/>
                  <a:gd name="T10" fmla="*/ 17 w 198"/>
                  <a:gd name="T11" fmla="*/ 128 h 263"/>
                  <a:gd name="T12" fmla="*/ 19 w 198"/>
                  <a:gd name="T13" fmla="*/ 129 h 263"/>
                  <a:gd name="T14" fmla="*/ 22 w 198"/>
                  <a:gd name="T15" fmla="*/ 129 h 263"/>
                  <a:gd name="T16" fmla="*/ 25 w 198"/>
                  <a:gd name="T17" fmla="*/ 130 h 263"/>
                  <a:gd name="T18" fmla="*/ 27 w 198"/>
                  <a:gd name="T19" fmla="*/ 131 h 263"/>
                  <a:gd name="T20" fmla="*/ 30 w 198"/>
                  <a:gd name="T21" fmla="*/ 131 h 263"/>
                  <a:gd name="T22" fmla="*/ 33 w 198"/>
                  <a:gd name="T23" fmla="*/ 131 h 263"/>
                  <a:gd name="T24" fmla="*/ 35 w 198"/>
                  <a:gd name="T25" fmla="*/ 131 h 263"/>
                  <a:gd name="T26" fmla="*/ 41 w 198"/>
                  <a:gd name="T27" fmla="*/ 131 h 263"/>
                  <a:gd name="T28" fmla="*/ 46 w 198"/>
                  <a:gd name="T29" fmla="*/ 130 h 263"/>
                  <a:gd name="T30" fmla="*/ 50 w 198"/>
                  <a:gd name="T31" fmla="*/ 128 h 263"/>
                  <a:gd name="T32" fmla="*/ 56 w 198"/>
                  <a:gd name="T33" fmla="*/ 127 h 263"/>
                  <a:gd name="T34" fmla="*/ 61 w 198"/>
                  <a:gd name="T35" fmla="*/ 124 h 263"/>
                  <a:gd name="T36" fmla="*/ 67 w 198"/>
                  <a:gd name="T37" fmla="*/ 122 h 263"/>
                  <a:gd name="T38" fmla="*/ 72 w 198"/>
                  <a:gd name="T39" fmla="*/ 118 h 263"/>
                  <a:gd name="T40" fmla="*/ 78 w 198"/>
                  <a:gd name="T41" fmla="*/ 114 h 263"/>
                  <a:gd name="T42" fmla="*/ 83 w 198"/>
                  <a:gd name="T43" fmla="*/ 108 h 263"/>
                  <a:gd name="T44" fmla="*/ 88 w 198"/>
                  <a:gd name="T45" fmla="*/ 101 h 263"/>
                  <a:gd name="T46" fmla="*/ 94 w 198"/>
                  <a:gd name="T47" fmla="*/ 91 h 263"/>
                  <a:gd name="T48" fmla="*/ 99 w 198"/>
                  <a:gd name="T49" fmla="*/ 65 h 263"/>
                  <a:gd name="T50" fmla="*/ 95 w 198"/>
                  <a:gd name="T51" fmla="*/ 43 h 263"/>
                  <a:gd name="T52" fmla="*/ 90 w 198"/>
                  <a:gd name="T53" fmla="*/ 32 h 263"/>
                  <a:gd name="T54" fmla="*/ 84 w 198"/>
                  <a:gd name="T55" fmla="*/ 25 h 263"/>
                  <a:gd name="T56" fmla="*/ 79 w 198"/>
                  <a:gd name="T57" fmla="*/ 18 h 263"/>
                  <a:gd name="T58" fmla="*/ 74 w 198"/>
                  <a:gd name="T59" fmla="*/ 14 h 263"/>
                  <a:gd name="T60" fmla="*/ 68 w 198"/>
                  <a:gd name="T61" fmla="*/ 10 h 263"/>
                  <a:gd name="T62" fmla="*/ 63 w 198"/>
                  <a:gd name="T63" fmla="*/ 7 h 263"/>
                  <a:gd name="T64" fmla="*/ 57 w 198"/>
                  <a:gd name="T65" fmla="*/ 4 h 263"/>
                  <a:gd name="T66" fmla="*/ 52 w 198"/>
                  <a:gd name="T67" fmla="*/ 3 h 263"/>
                  <a:gd name="T68" fmla="*/ 47 w 198"/>
                  <a:gd name="T69" fmla="*/ 1 h 263"/>
                  <a:gd name="T70" fmla="*/ 42 w 198"/>
                  <a:gd name="T71" fmla="*/ 0 h 263"/>
                  <a:gd name="T72" fmla="*/ 37 w 198"/>
                  <a:gd name="T73" fmla="*/ 0 h 263"/>
                  <a:gd name="T74" fmla="*/ 34 w 198"/>
                  <a:gd name="T75" fmla="*/ 0 h 263"/>
                  <a:gd name="T76" fmla="*/ 30 w 198"/>
                  <a:gd name="T77" fmla="*/ 0 h 263"/>
                  <a:gd name="T78" fmla="*/ 28 w 198"/>
                  <a:gd name="T79" fmla="*/ 0 h 263"/>
                  <a:gd name="T80" fmla="*/ 25 w 198"/>
                  <a:gd name="T81" fmla="*/ 1 h 263"/>
                  <a:gd name="T82" fmla="*/ 23 w 198"/>
                  <a:gd name="T83" fmla="*/ 1 h 263"/>
                  <a:gd name="T84" fmla="*/ 20 w 198"/>
                  <a:gd name="T85" fmla="*/ 1 h 263"/>
                  <a:gd name="T86" fmla="*/ 17 w 198"/>
                  <a:gd name="T87" fmla="*/ 3 h 263"/>
                  <a:gd name="T88" fmla="*/ 14 w 198"/>
                  <a:gd name="T89" fmla="*/ 3 h 263"/>
                  <a:gd name="T90" fmla="*/ 12 w 198"/>
                  <a:gd name="T91" fmla="*/ 4 h 263"/>
                  <a:gd name="T92" fmla="*/ 9 w 198"/>
                  <a:gd name="T93" fmla="*/ 6 h 263"/>
                  <a:gd name="T94" fmla="*/ 6 w 198"/>
                  <a:gd name="T95" fmla="*/ 7 h 263"/>
                  <a:gd name="T96" fmla="*/ 3 w 198"/>
                  <a:gd name="T97" fmla="*/ 8 h 263"/>
                  <a:gd name="T98" fmla="*/ 0 w 198"/>
                  <a:gd name="T99" fmla="*/ 10 h 2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8"/>
                  <a:gd name="T151" fmla="*/ 0 h 263"/>
                  <a:gd name="T152" fmla="*/ 198 w 198"/>
                  <a:gd name="T153" fmla="*/ 263 h 26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8" h="263">
                    <a:moveTo>
                      <a:pt x="1" y="243"/>
                    </a:moveTo>
                    <a:lnTo>
                      <a:pt x="3" y="244"/>
                    </a:lnTo>
                    <a:lnTo>
                      <a:pt x="5" y="246"/>
                    </a:lnTo>
                    <a:lnTo>
                      <a:pt x="6" y="246"/>
                    </a:lnTo>
                    <a:lnTo>
                      <a:pt x="7" y="247"/>
                    </a:lnTo>
                    <a:lnTo>
                      <a:pt x="8" y="248"/>
                    </a:lnTo>
                    <a:lnTo>
                      <a:pt x="10" y="248"/>
                    </a:lnTo>
                    <a:lnTo>
                      <a:pt x="11" y="249"/>
                    </a:lnTo>
                    <a:lnTo>
                      <a:pt x="13" y="249"/>
                    </a:lnTo>
                    <a:lnTo>
                      <a:pt x="14" y="250"/>
                    </a:lnTo>
                    <a:lnTo>
                      <a:pt x="15" y="251"/>
                    </a:lnTo>
                    <a:lnTo>
                      <a:pt x="17" y="251"/>
                    </a:lnTo>
                    <a:lnTo>
                      <a:pt x="18" y="252"/>
                    </a:lnTo>
                    <a:lnTo>
                      <a:pt x="20" y="252"/>
                    </a:lnTo>
                    <a:lnTo>
                      <a:pt x="21" y="254"/>
                    </a:lnTo>
                    <a:lnTo>
                      <a:pt x="22" y="254"/>
                    </a:lnTo>
                    <a:lnTo>
                      <a:pt x="23" y="254"/>
                    </a:lnTo>
                    <a:lnTo>
                      <a:pt x="25" y="255"/>
                    </a:lnTo>
                    <a:lnTo>
                      <a:pt x="26" y="255"/>
                    </a:lnTo>
                    <a:lnTo>
                      <a:pt x="28" y="256"/>
                    </a:lnTo>
                    <a:lnTo>
                      <a:pt x="29" y="256"/>
                    </a:lnTo>
                    <a:lnTo>
                      <a:pt x="30" y="256"/>
                    </a:lnTo>
                    <a:lnTo>
                      <a:pt x="32" y="257"/>
                    </a:lnTo>
                    <a:lnTo>
                      <a:pt x="33" y="257"/>
                    </a:lnTo>
                    <a:lnTo>
                      <a:pt x="34" y="258"/>
                    </a:lnTo>
                    <a:lnTo>
                      <a:pt x="36" y="258"/>
                    </a:lnTo>
                    <a:lnTo>
                      <a:pt x="37" y="258"/>
                    </a:lnTo>
                    <a:lnTo>
                      <a:pt x="38" y="258"/>
                    </a:lnTo>
                    <a:lnTo>
                      <a:pt x="40" y="259"/>
                    </a:lnTo>
                    <a:lnTo>
                      <a:pt x="41" y="259"/>
                    </a:lnTo>
                    <a:lnTo>
                      <a:pt x="43" y="259"/>
                    </a:lnTo>
                    <a:lnTo>
                      <a:pt x="44" y="259"/>
                    </a:lnTo>
                    <a:lnTo>
                      <a:pt x="45" y="261"/>
                    </a:lnTo>
                    <a:lnTo>
                      <a:pt x="47" y="261"/>
                    </a:lnTo>
                    <a:lnTo>
                      <a:pt x="48" y="261"/>
                    </a:lnTo>
                    <a:lnTo>
                      <a:pt x="49" y="261"/>
                    </a:lnTo>
                    <a:lnTo>
                      <a:pt x="51" y="261"/>
                    </a:lnTo>
                    <a:lnTo>
                      <a:pt x="52" y="262"/>
                    </a:lnTo>
                    <a:lnTo>
                      <a:pt x="53" y="262"/>
                    </a:lnTo>
                    <a:lnTo>
                      <a:pt x="55" y="262"/>
                    </a:lnTo>
                    <a:lnTo>
                      <a:pt x="56" y="262"/>
                    </a:lnTo>
                    <a:lnTo>
                      <a:pt x="58" y="262"/>
                    </a:lnTo>
                    <a:lnTo>
                      <a:pt x="59" y="262"/>
                    </a:lnTo>
                    <a:lnTo>
                      <a:pt x="60" y="262"/>
                    </a:lnTo>
                    <a:lnTo>
                      <a:pt x="62" y="262"/>
                    </a:lnTo>
                    <a:lnTo>
                      <a:pt x="63" y="262"/>
                    </a:lnTo>
                    <a:lnTo>
                      <a:pt x="64" y="262"/>
                    </a:lnTo>
                    <a:lnTo>
                      <a:pt x="66" y="262"/>
                    </a:lnTo>
                    <a:lnTo>
                      <a:pt x="67" y="262"/>
                    </a:lnTo>
                    <a:lnTo>
                      <a:pt x="68" y="263"/>
                    </a:lnTo>
                    <a:lnTo>
                      <a:pt x="70" y="262"/>
                    </a:lnTo>
                    <a:lnTo>
                      <a:pt x="73" y="262"/>
                    </a:lnTo>
                    <a:lnTo>
                      <a:pt x="75" y="262"/>
                    </a:lnTo>
                    <a:lnTo>
                      <a:pt x="78" y="262"/>
                    </a:lnTo>
                    <a:lnTo>
                      <a:pt x="81" y="262"/>
                    </a:lnTo>
                    <a:lnTo>
                      <a:pt x="83" y="262"/>
                    </a:lnTo>
                    <a:lnTo>
                      <a:pt x="86" y="261"/>
                    </a:lnTo>
                    <a:lnTo>
                      <a:pt x="89" y="261"/>
                    </a:lnTo>
                    <a:lnTo>
                      <a:pt x="91" y="261"/>
                    </a:lnTo>
                    <a:lnTo>
                      <a:pt x="94" y="259"/>
                    </a:lnTo>
                    <a:lnTo>
                      <a:pt x="97" y="259"/>
                    </a:lnTo>
                    <a:lnTo>
                      <a:pt x="99" y="258"/>
                    </a:lnTo>
                    <a:lnTo>
                      <a:pt x="101" y="257"/>
                    </a:lnTo>
                    <a:lnTo>
                      <a:pt x="105" y="257"/>
                    </a:lnTo>
                    <a:lnTo>
                      <a:pt x="107" y="256"/>
                    </a:lnTo>
                    <a:lnTo>
                      <a:pt x="109" y="255"/>
                    </a:lnTo>
                    <a:lnTo>
                      <a:pt x="113" y="254"/>
                    </a:lnTo>
                    <a:lnTo>
                      <a:pt x="115" y="254"/>
                    </a:lnTo>
                    <a:lnTo>
                      <a:pt x="117" y="252"/>
                    </a:lnTo>
                    <a:lnTo>
                      <a:pt x="121" y="251"/>
                    </a:lnTo>
                    <a:lnTo>
                      <a:pt x="123" y="249"/>
                    </a:lnTo>
                    <a:lnTo>
                      <a:pt x="126" y="248"/>
                    </a:lnTo>
                    <a:lnTo>
                      <a:pt x="129" y="247"/>
                    </a:lnTo>
                    <a:lnTo>
                      <a:pt x="131" y="246"/>
                    </a:lnTo>
                    <a:lnTo>
                      <a:pt x="134" y="244"/>
                    </a:lnTo>
                    <a:lnTo>
                      <a:pt x="136" y="242"/>
                    </a:lnTo>
                    <a:lnTo>
                      <a:pt x="139" y="241"/>
                    </a:lnTo>
                    <a:lnTo>
                      <a:pt x="142" y="239"/>
                    </a:lnTo>
                    <a:lnTo>
                      <a:pt x="144" y="236"/>
                    </a:lnTo>
                    <a:lnTo>
                      <a:pt x="147" y="235"/>
                    </a:lnTo>
                    <a:lnTo>
                      <a:pt x="150" y="233"/>
                    </a:lnTo>
                    <a:lnTo>
                      <a:pt x="152" y="231"/>
                    </a:lnTo>
                    <a:lnTo>
                      <a:pt x="156" y="228"/>
                    </a:lnTo>
                    <a:lnTo>
                      <a:pt x="158" y="226"/>
                    </a:lnTo>
                    <a:lnTo>
                      <a:pt x="160" y="222"/>
                    </a:lnTo>
                    <a:lnTo>
                      <a:pt x="164" y="220"/>
                    </a:lnTo>
                    <a:lnTo>
                      <a:pt x="166" y="217"/>
                    </a:lnTo>
                    <a:lnTo>
                      <a:pt x="168" y="213"/>
                    </a:lnTo>
                    <a:lnTo>
                      <a:pt x="171" y="211"/>
                    </a:lnTo>
                    <a:lnTo>
                      <a:pt x="174" y="206"/>
                    </a:lnTo>
                    <a:lnTo>
                      <a:pt x="176" y="203"/>
                    </a:lnTo>
                    <a:lnTo>
                      <a:pt x="179" y="198"/>
                    </a:lnTo>
                    <a:lnTo>
                      <a:pt x="182" y="194"/>
                    </a:lnTo>
                    <a:lnTo>
                      <a:pt x="184" y="189"/>
                    </a:lnTo>
                    <a:lnTo>
                      <a:pt x="187" y="183"/>
                    </a:lnTo>
                    <a:lnTo>
                      <a:pt x="190" y="176"/>
                    </a:lnTo>
                    <a:lnTo>
                      <a:pt x="192" y="168"/>
                    </a:lnTo>
                    <a:lnTo>
                      <a:pt x="195" y="157"/>
                    </a:lnTo>
                    <a:lnTo>
                      <a:pt x="198" y="131"/>
                    </a:lnTo>
                    <a:lnTo>
                      <a:pt x="195" y="106"/>
                    </a:lnTo>
                    <a:lnTo>
                      <a:pt x="192" y="95"/>
                    </a:lnTo>
                    <a:lnTo>
                      <a:pt x="190" y="86"/>
                    </a:lnTo>
                    <a:lnTo>
                      <a:pt x="187" y="80"/>
                    </a:lnTo>
                    <a:lnTo>
                      <a:pt x="184" y="74"/>
                    </a:lnTo>
                    <a:lnTo>
                      <a:pt x="182" y="69"/>
                    </a:lnTo>
                    <a:lnTo>
                      <a:pt x="179" y="65"/>
                    </a:lnTo>
                    <a:lnTo>
                      <a:pt x="176" y="60"/>
                    </a:lnTo>
                    <a:lnTo>
                      <a:pt x="174" y="56"/>
                    </a:lnTo>
                    <a:lnTo>
                      <a:pt x="171" y="52"/>
                    </a:lnTo>
                    <a:lnTo>
                      <a:pt x="168" y="50"/>
                    </a:lnTo>
                    <a:lnTo>
                      <a:pt x="166" y="46"/>
                    </a:lnTo>
                    <a:lnTo>
                      <a:pt x="164" y="43"/>
                    </a:lnTo>
                    <a:lnTo>
                      <a:pt x="160" y="40"/>
                    </a:lnTo>
                    <a:lnTo>
                      <a:pt x="158" y="37"/>
                    </a:lnTo>
                    <a:lnTo>
                      <a:pt x="156" y="35"/>
                    </a:lnTo>
                    <a:lnTo>
                      <a:pt x="152" y="32"/>
                    </a:lnTo>
                    <a:lnTo>
                      <a:pt x="150" y="30"/>
                    </a:lnTo>
                    <a:lnTo>
                      <a:pt x="147" y="28"/>
                    </a:lnTo>
                    <a:lnTo>
                      <a:pt x="144" y="27"/>
                    </a:lnTo>
                    <a:lnTo>
                      <a:pt x="142" y="24"/>
                    </a:lnTo>
                    <a:lnTo>
                      <a:pt x="139" y="22"/>
                    </a:lnTo>
                    <a:lnTo>
                      <a:pt x="136" y="21"/>
                    </a:lnTo>
                    <a:lnTo>
                      <a:pt x="134" y="18"/>
                    </a:lnTo>
                    <a:lnTo>
                      <a:pt x="131" y="17"/>
                    </a:lnTo>
                    <a:lnTo>
                      <a:pt x="129" y="16"/>
                    </a:lnTo>
                    <a:lnTo>
                      <a:pt x="126" y="15"/>
                    </a:lnTo>
                    <a:lnTo>
                      <a:pt x="123" y="14"/>
                    </a:lnTo>
                    <a:lnTo>
                      <a:pt x="121" y="12"/>
                    </a:lnTo>
                    <a:lnTo>
                      <a:pt x="117" y="10"/>
                    </a:lnTo>
                    <a:lnTo>
                      <a:pt x="115" y="9"/>
                    </a:lnTo>
                    <a:lnTo>
                      <a:pt x="113" y="9"/>
                    </a:lnTo>
                    <a:lnTo>
                      <a:pt x="109" y="8"/>
                    </a:lnTo>
                    <a:lnTo>
                      <a:pt x="107" y="7"/>
                    </a:lnTo>
                    <a:lnTo>
                      <a:pt x="105" y="6"/>
                    </a:lnTo>
                    <a:lnTo>
                      <a:pt x="101" y="6"/>
                    </a:lnTo>
                    <a:lnTo>
                      <a:pt x="99" y="5"/>
                    </a:lnTo>
                    <a:lnTo>
                      <a:pt x="97" y="3"/>
                    </a:lnTo>
                    <a:lnTo>
                      <a:pt x="94" y="3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6" y="2"/>
                    </a:lnTo>
                    <a:lnTo>
                      <a:pt x="83" y="1"/>
                    </a:lnTo>
                    <a:lnTo>
                      <a:pt x="81" y="1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8" y="0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3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8" y="1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7" y="2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0" y="3"/>
                    </a:lnTo>
                    <a:lnTo>
                      <a:pt x="39" y="3"/>
                    </a:lnTo>
                    <a:lnTo>
                      <a:pt x="38" y="5"/>
                    </a:lnTo>
                    <a:lnTo>
                      <a:pt x="37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2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9" y="7"/>
                    </a:lnTo>
                    <a:lnTo>
                      <a:pt x="26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0"/>
                    </a:lnTo>
                    <a:lnTo>
                      <a:pt x="18" y="10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3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3" y="18"/>
                    </a:lnTo>
                    <a:lnTo>
                      <a:pt x="2" y="20"/>
                    </a:lnTo>
                    <a:lnTo>
                      <a:pt x="0" y="2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14"/>
              <p:cNvSpPr>
                <a:spLocks/>
              </p:cNvSpPr>
              <p:nvPr/>
            </p:nvSpPr>
            <p:spPr bwMode="auto">
              <a:xfrm>
                <a:off x="2336" y="2088"/>
                <a:ext cx="99" cy="136"/>
              </a:xfrm>
              <a:custGeom>
                <a:avLst/>
                <a:gdLst>
                  <a:gd name="T0" fmla="*/ 3 w 198"/>
                  <a:gd name="T1" fmla="*/ 129 h 273"/>
                  <a:gd name="T2" fmla="*/ 6 w 198"/>
                  <a:gd name="T3" fmla="*/ 130 h 273"/>
                  <a:gd name="T4" fmla="*/ 8 w 198"/>
                  <a:gd name="T5" fmla="*/ 131 h 273"/>
                  <a:gd name="T6" fmla="*/ 11 w 198"/>
                  <a:gd name="T7" fmla="*/ 132 h 273"/>
                  <a:gd name="T8" fmla="*/ 13 w 198"/>
                  <a:gd name="T9" fmla="*/ 133 h 273"/>
                  <a:gd name="T10" fmla="*/ 15 w 198"/>
                  <a:gd name="T11" fmla="*/ 134 h 273"/>
                  <a:gd name="T12" fmla="*/ 19 w 198"/>
                  <a:gd name="T13" fmla="*/ 134 h 273"/>
                  <a:gd name="T14" fmla="*/ 21 w 198"/>
                  <a:gd name="T15" fmla="*/ 135 h 273"/>
                  <a:gd name="T16" fmla="*/ 24 w 198"/>
                  <a:gd name="T17" fmla="*/ 135 h 273"/>
                  <a:gd name="T18" fmla="*/ 26 w 198"/>
                  <a:gd name="T19" fmla="*/ 135 h 273"/>
                  <a:gd name="T20" fmla="*/ 29 w 198"/>
                  <a:gd name="T21" fmla="*/ 135 h 273"/>
                  <a:gd name="T22" fmla="*/ 31 w 198"/>
                  <a:gd name="T23" fmla="*/ 135 h 273"/>
                  <a:gd name="T24" fmla="*/ 34 w 198"/>
                  <a:gd name="T25" fmla="*/ 135 h 273"/>
                  <a:gd name="T26" fmla="*/ 39 w 198"/>
                  <a:gd name="T27" fmla="*/ 135 h 273"/>
                  <a:gd name="T28" fmla="*/ 45 w 198"/>
                  <a:gd name="T29" fmla="*/ 134 h 273"/>
                  <a:gd name="T30" fmla="*/ 50 w 198"/>
                  <a:gd name="T31" fmla="*/ 133 h 273"/>
                  <a:gd name="T32" fmla="*/ 55 w 198"/>
                  <a:gd name="T33" fmla="*/ 131 h 273"/>
                  <a:gd name="T34" fmla="*/ 60 w 198"/>
                  <a:gd name="T35" fmla="*/ 129 h 273"/>
                  <a:gd name="T36" fmla="*/ 67 w 198"/>
                  <a:gd name="T37" fmla="*/ 126 h 273"/>
                  <a:gd name="T38" fmla="*/ 72 w 198"/>
                  <a:gd name="T39" fmla="*/ 123 h 273"/>
                  <a:gd name="T40" fmla="*/ 78 w 198"/>
                  <a:gd name="T41" fmla="*/ 118 h 273"/>
                  <a:gd name="T42" fmla="*/ 83 w 198"/>
                  <a:gd name="T43" fmla="*/ 112 h 273"/>
                  <a:gd name="T44" fmla="*/ 89 w 198"/>
                  <a:gd name="T45" fmla="*/ 105 h 273"/>
                  <a:gd name="T46" fmla="*/ 94 w 198"/>
                  <a:gd name="T47" fmla="*/ 95 h 273"/>
                  <a:gd name="T48" fmla="*/ 99 w 198"/>
                  <a:gd name="T49" fmla="*/ 68 h 273"/>
                  <a:gd name="T50" fmla="*/ 95 w 198"/>
                  <a:gd name="T51" fmla="*/ 45 h 273"/>
                  <a:gd name="T52" fmla="*/ 90 w 198"/>
                  <a:gd name="T53" fmla="*/ 33 h 273"/>
                  <a:gd name="T54" fmla="*/ 84 w 198"/>
                  <a:gd name="T55" fmla="*/ 25 h 273"/>
                  <a:gd name="T56" fmla="*/ 79 w 198"/>
                  <a:gd name="T57" fmla="*/ 20 h 273"/>
                  <a:gd name="T58" fmla="*/ 74 w 198"/>
                  <a:gd name="T59" fmla="*/ 14 h 273"/>
                  <a:gd name="T60" fmla="*/ 68 w 198"/>
                  <a:gd name="T61" fmla="*/ 10 h 273"/>
                  <a:gd name="T62" fmla="*/ 62 w 198"/>
                  <a:gd name="T63" fmla="*/ 7 h 273"/>
                  <a:gd name="T64" fmla="*/ 56 w 198"/>
                  <a:gd name="T65" fmla="*/ 5 h 273"/>
                  <a:gd name="T66" fmla="*/ 51 w 198"/>
                  <a:gd name="T67" fmla="*/ 3 h 273"/>
                  <a:gd name="T68" fmla="*/ 46 w 198"/>
                  <a:gd name="T69" fmla="*/ 2 h 273"/>
                  <a:gd name="T70" fmla="*/ 41 w 198"/>
                  <a:gd name="T71" fmla="*/ 1 h 273"/>
                  <a:gd name="T72" fmla="*/ 35 w 198"/>
                  <a:gd name="T73" fmla="*/ 1 h 273"/>
                  <a:gd name="T74" fmla="*/ 32 w 198"/>
                  <a:gd name="T75" fmla="*/ 1 h 273"/>
                  <a:gd name="T76" fmla="*/ 29 w 198"/>
                  <a:gd name="T77" fmla="*/ 1 h 273"/>
                  <a:gd name="T78" fmla="*/ 26 w 198"/>
                  <a:gd name="T79" fmla="*/ 1 h 273"/>
                  <a:gd name="T80" fmla="*/ 25 w 198"/>
                  <a:gd name="T81" fmla="*/ 1 h 273"/>
                  <a:gd name="T82" fmla="*/ 22 w 198"/>
                  <a:gd name="T83" fmla="*/ 1 h 273"/>
                  <a:gd name="T84" fmla="*/ 19 w 198"/>
                  <a:gd name="T85" fmla="*/ 2 h 273"/>
                  <a:gd name="T86" fmla="*/ 16 w 198"/>
                  <a:gd name="T87" fmla="*/ 2 h 273"/>
                  <a:gd name="T88" fmla="*/ 13 w 198"/>
                  <a:gd name="T89" fmla="*/ 3 h 273"/>
                  <a:gd name="T90" fmla="*/ 11 w 198"/>
                  <a:gd name="T91" fmla="*/ 4 h 273"/>
                  <a:gd name="T92" fmla="*/ 8 w 198"/>
                  <a:gd name="T93" fmla="*/ 5 h 273"/>
                  <a:gd name="T94" fmla="*/ 6 w 198"/>
                  <a:gd name="T95" fmla="*/ 6 h 273"/>
                  <a:gd name="T96" fmla="*/ 3 w 198"/>
                  <a:gd name="T97" fmla="*/ 7 h 273"/>
                  <a:gd name="T98" fmla="*/ 0 w 198"/>
                  <a:gd name="T99" fmla="*/ 9 h 27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8"/>
                  <a:gd name="T151" fmla="*/ 0 h 273"/>
                  <a:gd name="T152" fmla="*/ 198 w 198"/>
                  <a:gd name="T153" fmla="*/ 273 h 27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8" h="273">
                    <a:moveTo>
                      <a:pt x="1" y="255"/>
                    </a:moveTo>
                    <a:lnTo>
                      <a:pt x="4" y="256"/>
                    </a:lnTo>
                    <a:lnTo>
                      <a:pt x="5" y="258"/>
                    </a:lnTo>
                    <a:lnTo>
                      <a:pt x="6" y="258"/>
                    </a:lnTo>
                    <a:lnTo>
                      <a:pt x="7" y="259"/>
                    </a:lnTo>
                    <a:lnTo>
                      <a:pt x="8" y="259"/>
                    </a:lnTo>
                    <a:lnTo>
                      <a:pt x="9" y="260"/>
                    </a:lnTo>
                    <a:lnTo>
                      <a:pt x="11" y="260"/>
                    </a:lnTo>
                    <a:lnTo>
                      <a:pt x="12" y="261"/>
                    </a:lnTo>
                    <a:lnTo>
                      <a:pt x="14" y="261"/>
                    </a:lnTo>
                    <a:lnTo>
                      <a:pt x="15" y="262"/>
                    </a:lnTo>
                    <a:lnTo>
                      <a:pt x="16" y="262"/>
                    </a:lnTo>
                    <a:lnTo>
                      <a:pt x="17" y="263"/>
                    </a:lnTo>
                    <a:lnTo>
                      <a:pt x="19" y="263"/>
                    </a:lnTo>
                    <a:lnTo>
                      <a:pt x="20" y="264"/>
                    </a:lnTo>
                    <a:lnTo>
                      <a:pt x="21" y="264"/>
                    </a:lnTo>
                    <a:lnTo>
                      <a:pt x="22" y="264"/>
                    </a:lnTo>
                    <a:lnTo>
                      <a:pt x="24" y="266"/>
                    </a:lnTo>
                    <a:lnTo>
                      <a:pt x="25" y="266"/>
                    </a:lnTo>
                    <a:lnTo>
                      <a:pt x="27" y="266"/>
                    </a:lnTo>
                    <a:lnTo>
                      <a:pt x="28" y="267"/>
                    </a:lnTo>
                    <a:lnTo>
                      <a:pt x="29" y="267"/>
                    </a:lnTo>
                    <a:lnTo>
                      <a:pt x="30" y="267"/>
                    </a:lnTo>
                    <a:lnTo>
                      <a:pt x="31" y="268"/>
                    </a:lnTo>
                    <a:lnTo>
                      <a:pt x="32" y="268"/>
                    </a:lnTo>
                    <a:lnTo>
                      <a:pt x="35" y="268"/>
                    </a:lnTo>
                    <a:lnTo>
                      <a:pt x="36" y="269"/>
                    </a:lnTo>
                    <a:lnTo>
                      <a:pt x="37" y="269"/>
                    </a:lnTo>
                    <a:lnTo>
                      <a:pt x="38" y="269"/>
                    </a:lnTo>
                    <a:lnTo>
                      <a:pt x="39" y="269"/>
                    </a:lnTo>
                    <a:lnTo>
                      <a:pt x="40" y="269"/>
                    </a:lnTo>
                    <a:lnTo>
                      <a:pt x="42" y="270"/>
                    </a:lnTo>
                    <a:lnTo>
                      <a:pt x="43" y="270"/>
                    </a:lnTo>
                    <a:lnTo>
                      <a:pt x="45" y="270"/>
                    </a:lnTo>
                    <a:lnTo>
                      <a:pt x="46" y="270"/>
                    </a:lnTo>
                    <a:lnTo>
                      <a:pt x="47" y="270"/>
                    </a:lnTo>
                    <a:lnTo>
                      <a:pt x="49" y="271"/>
                    </a:lnTo>
                    <a:lnTo>
                      <a:pt x="50" y="271"/>
                    </a:lnTo>
                    <a:lnTo>
                      <a:pt x="51" y="271"/>
                    </a:lnTo>
                    <a:lnTo>
                      <a:pt x="52" y="271"/>
                    </a:lnTo>
                    <a:lnTo>
                      <a:pt x="53" y="271"/>
                    </a:lnTo>
                    <a:lnTo>
                      <a:pt x="55" y="271"/>
                    </a:lnTo>
                    <a:lnTo>
                      <a:pt x="57" y="271"/>
                    </a:lnTo>
                    <a:lnTo>
                      <a:pt x="58" y="271"/>
                    </a:lnTo>
                    <a:lnTo>
                      <a:pt x="59" y="271"/>
                    </a:lnTo>
                    <a:lnTo>
                      <a:pt x="60" y="271"/>
                    </a:lnTo>
                    <a:lnTo>
                      <a:pt x="61" y="271"/>
                    </a:lnTo>
                    <a:lnTo>
                      <a:pt x="62" y="271"/>
                    </a:lnTo>
                    <a:lnTo>
                      <a:pt x="64" y="271"/>
                    </a:lnTo>
                    <a:lnTo>
                      <a:pt x="65" y="273"/>
                    </a:lnTo>
                    <a:lnTo>
                      <a:pt x="67" y="271"/>
                    </a:lnTo>
                    <a:lnTo>
                      <a:pt x="69" y="271"/>
                    </a:lnTo>
                    <a:lnTo>
                      <a:pt x="73" y="271"/>
                    </a:lnTo>
                    <a:lnTo>
                      <a:pt x="75" y="271"/>
                    </a:lnTo>
                    <a:lnTo>
                      <a:pt x="77" y="271"/>
                    </a:lnTo>
                    <a:lnTo>
                      <a:pt x="81" y="271"/>
                    </a:lnTo>
                    <a:lnTo>
                      <a:pt x="83" y="270"/>
                    </a:lnTo>
                    <a:lnTo>
                      <a:pt x="85" y="270"/>
                    </a:lnTo>
                    <a:lnTo>
                      <a:pt x="89" y="269"/>
                    </a:lnTo>
                    <a:lnTo>
                      <a:pt x="91" y="269"/>
                    </a:lnTo>
                    <a:lnTo>
                      <a:pt x="95" y="268"/>
                    </a:lnTo>
                    <a:lnTo>
                      <a:pt x="97" y="268"/>
                    </a:lnTo>
                    <a:lnTo>
                      <a:pt x="99" y="267"/>
                    </a:lnTo>
                    <a:lnTo>
                      <a:pt x="103" y="267"/>
                    </a:lnTo>
                    <a:lnTo>
                      <a:pt x="105" y="266"/>
                    </a:lnTo>
                    <a:lnTo>
                      <a:pt x="107" y="264"/>
                    </a:lnTo>
                    <a:lnTo>
                      <a:pt x="111" y="263"/>
                    </a:lnTo>
                    <a:lnTo>
                      <a:pt x="113" y="262"/>
                    </a:lnTo>
                    <a:lnTo>
                      <a:pt x="115" y="261"/>
                    </a:lnTo>
                    <a:lnTo>
                      <a:pt x="119" y="260"/>
                    </a:lnTo>
                    <a:lnTo>
                      <a:pt x="121" y="259"/>
                    </a:lnTo>
                    <a:lnTo>
                      <a:pt x="125" y="258"/>
                    </a:lnTo>
                    <a:lnTo>
                      <a:pt x="127" y="256"/>
                    </a:lnTo>
                    <a:lnTo>
                      <a:pt x="129" y="254"/>
                    </a:lnTo>
                    <a:lnTo>
                      <a:pt x="133" y="253"/>
                    </a:lnTo>
                    <a:lnTo>
                      <a:pt x="135" y="252"/>
                    </a:lnTo>
                    <a:lnTo>
                      <a:pt x="137" y="249"/>
                    </a:lnTo>
                    <a:lnTo>
                      <a:pt x="141" y="247"/>
                    </a:lnTo>
                    <a:lnTo>
                      <a:pt x="143" y="246"/>
                    </a:lnTo>
                    <a:lnTo>
                      <a:pt x="147" y="244"/>
                    </a:lnTo>
                    <a:lnTo>
                      <a:pt x="149" y="241"/>
                    </a:lnTo>
                    <a:lnTo>
                      <a:pt x="151" y="239"/>
                    </a:lnTo>
                    <a:lnTo>
                      <a:pt x="155" y="237"/>
                    </a:lnTo>
                    <a:lnTo>
                      <a:pt x="157" y="233"/>
                    </a:lnTo>
                    <a:lnTo>
                      <a:pt x="159" y="231"/>
                    </a:lnTo>
                    <a:lnTo>
                      <a:pt x="163" y="229"/>
                    </a:lnTo>
                    <a:lnTo>
                      <a:pt x="165" y="225"/>
                    </a:lnTo>
                    <a:lnTo>
                      <a:pt x="167" y="222"/>
                    </a:lnTo>
                    <a:lnTo>
                      <a:pt x="171" y="218"/>
                    </a:lnTo>
                    <a:lnTo>
                      <a:pt x="173" y="215"/>
                    </a:lnTo>
                    <a:lnTo>
                      <a:pt x="177" y="210"/>
                    </a:lnTo>
                    <a:lnTo>
                      <a:pt x="179" y="206"/>
                    </a:lnTo>
                    <a:lnTo>
                      <a:pt x="181" y="201"/>
                    </a:lnTo>
                    <a:lnTo>
                      <a:pt x="185" y="195"/>
                    </a:lnTo>
                    <a:lnTo>
                      <a:pt x="187" y="190"/>
                    </a:lnTo>
                    <a:lnTo>
                      <a:pt x="189" y="183"/>
                    </a:lnTo>
                    <a:lnTo>
                      <a:pt x="193" y="175"/>
                    </a:lnTo>
                    <a:lnTo>
                      <a:pt x="195" y="163"/>
                    </a:lnTo>
                    <a:lnTo>
                      <a:pt x="198" y="136"/>
                    </a:lnTo>
                    <a:lnTo>
                      <a:pt x="195" y="110"/>
                    </a:lnTo>
                    <a:lnTo>
                      <a:pt x="193" y="98"/>
                    </a:lnTo>
                    <a:lnTo>
                      <a:pt x="189" y="90"/>
                    </a:lnTo>
                    <a:lnTo>
                      <a:pt x="187" y="83"/>
                    </a:lnTo>
                    <a:lnTo>
                      <a:pt x="185" y="78"/>
                    </a:lnTo>
                    <a:lnTo>
                      <a:pt x="181" y="72"/>
                    </a:lnTo>
                    <a:lnTo>
                      <a:pt x="179" y="67"/>
                    </a:lnTo>
                    <a:lnTo>
                      <a:pt x="177" y="63"/>
                    </a:lnTo>
                    <a:lnTo>
                      <a:pt x="173" y="58"/>
                    </a:lnTo>
                    <a:lnTo>
                      <a:pt x="171" y="55"/>
                    </a:lnTo>
                    <a:lnTo>
                      <a:pt x="167" y="51"/>
                    </a:lnTo>
                    <a:lnTo>
                      <a:pt x="165" y="48"/>
                    </a:lnTo>
                    <a:lnTo>
                      <a:pt x="163" y="44"/>
                    </a:lnTo>
                    <a:lnTo>
                      <a:pt x="159" y="42"/>
                    </a:lnTo>
                    <a:lnTo>
                      <a:pt x="157" y="40"/>
                    </a:lnTo>
                    <a:lnTo>
                      <a:pt x="155" y="36"/>
                    </a:lnTo>
                    <a:lnTo>
                      <a:pt x="151" y="34"/>
                    </a:lnTo>
                    <a:lnTo>
                      <a:pt x="149" y="32"/>
                    </a:lnTo>
                    <a:lnTo>
                      <a:pt x="147" y="29"/>
                    </a:lnTo>
                    <a:lnTo>
                      <a:pt x="143" y="27"/>
                    </a:lnTo>
                    <a:lnTo>
                      <a:pt x="141" y="26"/>
                    </a:lnTo>
                    <a:lnTo>
                      <a:pt x="137" y="24"/>
                    </a:lnTo>
                    <a:lnTo>
                      <a:pt x="135" y="21"/>
                    </a:lnTo>
                    <a:lnTo>
                      <a:pt x="133" y="20"/>
                    </a:lnTo>
                    <a:lnTo>
                      <a:pt x="129" y="19"/>
                    </a:lnTo>
                    <a:lnTo>
                      <a:pt x="127" y="17"/>
                    </a:lnTo>
                    <a:lnTo>
                      <a:pt x="125" y="15"/>
                    </a:lnTo>
                    <a:lnTo>
                      <a:pt x="121" y="14"/>
                    </a:lnTo>
                    <a:lnTo>
                      <a:pt x="119" y="13"/>
                    </a:lnTo>
                    <a:lnTo>
                      <a:pt x="115" y="12"/>
                    </a:lnTo>
                    <a:lnTo>
                      <a:pt x="113" y="11"/>
                    </a:lnTo>
                    <a:lnTo>
                      <a:pt x="111" y="10"/>
                    </a:lnTo>
                    <a:lnTo>
                      <a:pt x="107" y="9"/>
                    </a:lnTo>
                    <a:lnTo>
                      <a:pt x="105" y="7"/>
                    </a:lnTo>
                    <a:lnTo>
                      <a:pt x="103" y="6"/>
                    </a:lnTo>
                    <a:lnTo>
                      <a:pt x="99" y="6"/>
                    </a:lnTo>
                    <a:lnTo>
                      <a:pt x="97" y="5"/>
                    </a:lnTo>
                    <a:lnTo>
                      <a:pt x="95" y="5"/>
                    </a:lnTo>
                    <a:lnTo>
                      <a:pt x="91" y="4"/>
                    </a:lnTo>
                    <a:lnTo>
                      <a:pt x="89" y="4"/>
                    </a:lnTo>
                    <a:lnTo>
                      <a:pt x="85" y="3"/>
                    </a:lnTo>
                    <a:lnTo>
                      <a:pt x="83" y="3"/>
                    </a:lnTo>
                    <a:lnTo>
                      <a:pt x="81" y="2"/>
                    </a:lnTo>
                    <a:lnTo>
                      <a:pt x="77" y="2"/>
                    </a:lnTo>
                    <a:lnTo>
                      <a:pt x="75" y="2"/>
                    </a:lnTo>
                    <a:lnTo>
                      <a:pt x="73" y="2"/>
                    </a:lnTo>
                    <a:lnTo>
                      <a:pt x="69" y="2"/>
                    </a:lnTo>
                    <a:lnTo>
                      <a:pt x="67" y="2"/>
                    </a:lnTo>
                    <a:lnTo>
                      <a:pt x="65" y="0"/>
                    </a:lnTo>
                    <a:lnTo>
                      <a:pt x="64" y="2"/>
                    </a:lnTo>
                    <a:lnTo>
                      <a:pt x="62" y="2"/>
                    </a:lnTo>
                    <a:lnTo>
                      <a:pt x="61" y="2"/>
                    </a:lnTo>
                    <a:lnTo>
                      <a:pt x="60" y="2"/>
                    </a:lnTo>
                    <a:lnTo>
                      <a:pt x="59" y="2"/>
                    </a:lnTo>
                    <a:lnTo>
                      <a:pt x="58" y="2"/>
                    </a:lnTo>
                    <a:lnTo>
                      <a:pt x="57" y="2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2"/>
                    </a:lnTo>
                    <a:lnTo>
                      <a:pt x="51" y="2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2" y="3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8" y="4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2" y="5"/>
                    </a:lnTo>
                    <a:lnTo>
                      <a:pt x="31" y="5"/>
                    </a:lnTo>
                    <a:lnTo>
                      <a:pt x="30" y="6"/>
                    </a:lnTo>
                    <a:lnTo>
                      <a:pt x="29" y="6"/>
                    </a:lnTo>
                    <a:lnTo>
                      <a:pt x="27" y="6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19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2" y="18"/>
                    </a:lnTo>
                    <a:lnTo>
                      <a:pt x="0" y="18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Rectangle 15"/>
              <p:cNvSpPr>
                <a:spLocks noChangeArrowheads="1"/>
              </p:cNvSpPr>
              <p:nvPr/>
            </p:nvSpPr>
            <p:spPr bwMode="auto">
              <a:xfrm>
                <a:off x="2324" y="1495"/>
                <a:ext cx="111" cy="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16"/>
              <p:cNvSpPr>
                <a:spLocks noChangeShapeType="1"/>
              </p:cNvSpPr>
              <p:nvPr/>
            </p:nvSpPr>
            <p:spPr bwMode="auto">
              <a:xfrm>
                <a:off x="1389" y="1500"/>
                <a:ext cx="23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Line 17"/>
              <p:cNvSpPr>
                <a:spLocks noChangeShapeType="1"/>
              </p:cNvSpPr>
              <p:nvPr/>
            </p:nvSpPr>
            <p:spPr bwMode="auto">
              <a:xfrm>
                <a:off x="1669" y="1383"/>
                <a:ext cx="53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Line 18"/>
              <p:cNvSpPr>
                <a:spLocks noChangeShapeType="1"/>
              </p:cNvSpPr>
              <p:nvPr/>
            </p:nvSpPr>
            <p:spPr bwMode="auto">
              <a:xfrm flipV="1">
                <a:off x="1722" y="1382"/>
                <a:ext cx="57" cy="22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Line 19"/>
              <p:cNvSpPr>
                <a:spLocks noChangeShapeType="1"/>
              </p:cNvSpPr>
              <p:nvPr/>
            </p:nvSpPr>
            <p:spPr bwMode="auto">
              <a:xfrm>
                <a:off x="1779" y="1383"/>
                <a:ext cx="53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Line 20"/>
              <p:cNvSpPr>
                <a:spLocks noChangeShapeType="1"/>
              </p:cNvSpPr>
              <p:nvPr/>
            </p:nvSpPr>
            <p:spPr bwMode="auto">
              <a:xfrm flipV="1">
                <a:off x="1832" y="1382"/>
                <a:ext cx="57" cy="22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Line 21"/>
              <p:cNvSpPr>
                <a:spLocks noChangeShapeType="1"/>
              </p:cNvSpPr>
              <p:nvPr/>
            </p:nvSpPr>
            <p:spPr bwMode="auto">
              <a:xfrm>
                <a:off x="1890" y="1383"/>
                <a:ext cx="54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Line 22"/>
              <p:cNvSpPr>
                <a:spLocks noChangeShapeType="1"/>
              </p:cNvSpPr>
              <p:nvPr/>
            </p:nvSpPr>
            <p:spPr bwMode="auto">
              <a:xfrm flipV="1">
                <a:off x="1944" y="1382"/>
                <a:ext cx="56" cy="22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Line 23"/>
              <p:cNvSpPr>
                <a:spLocks noChangeShapeType="1"/>
              </p:cNvSpPr>
              <p:nvPr/>
            </p:nvSpPr>
            <p:spPr bwMode="auto">
              <a:xfrm>
                <a:off x="2000" y="1383"/>
                <a:ext cx="54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Line 24"/>
              <p:cNvSpPr>
                <a:spLocks noChangeShapeType="1"/>
              </p:cNvSpPr>
              <p:nvPr/>
            </p:nvSpPr>
            <p:spPr bwMode="auto">
              <a:xfrm flipV="1">
                <a:off x="2054" y="1500"/>
                <a:ext cx="28" cy="11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Line 25"/>
              <p:cNvSpPr>
                <a:spLocks noChangeShapeType="1"/>
              </p:cNvSpPr>
              <p:nvPr/>
            </p:nvSpPr>
            <p:spPr bwMode="auto">
              <a:xfrm flipV="1">
                <a:off x="1624" y="1382"/>
                <a:ext cx="45" cy="11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Line 26"/>
              <p:cNvSpPr>
                <a:spLocks noChangeShapeType="1"/>
              </p:cNvSpPr>
              <p:nvPr/>
            </p:nvSpPr>
            <p:spPr bwMode="auto">
              <a:xfrm>
                <a:off x="2082" y="1500"/>
                <a:ext cx="250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Rectangle 27"/>
              <p:cNvSpPr>
                <a:spLocks noChangeArrowheads="1"/>
              </p:cNvSpPr>
              <p:nvPr/>
            </p:nvSpPr>
            <p:spPr bwMode="auto">
              <a:xfrm>
                <a:off x="1384" y="1378"/>
                <a:ext cx="954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28"/>
              <p:cNvSpPr>
                <a:spLocks noChangeShapeType="1"/>
              </p:cNvSpPr>
              <p:nvPr/>
            </p:nvSpPr>
            <p:spPr bwMode="auto">
              <a:xfrm>
                <a:off x="665" y="1493"/>
                <a:ext cx="1" cy="44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Line 29"/>
              <p:cNvSpPr>
                <a:spLocks noChangeShapeType="1"/>
              </p:cNvSpPr>
              <p:nvPr/>
            </p:nvSpPr>
            <p:spPr bwMode="auto">
              <a:xfrm flipH="1">
                <a:off x="588" y="1933"/>
                <a:ext cx="15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Line 30"/>
              <p:cNvSpPr>
                <a:spLocks noChangeShapeType="1"/>
              </p:cNvSpPr>
              <p:nvPr/>
            </p:nvSpPr>
            <p:spPr bwMode="auto">
              <a:xfrm flipH="1">
                <a:off x="627" y="2009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Line 31"/>
              <p:cNvSpPr>
                <a:spLocks noChangeShapeType="1"/>
              </p:cNvSpPr>
              <p:nvPr/>
            </p:nvSpPr>
            <p:spPr bwMode="auto">
              <a:xfrm>
                <a:off x="665" y="2009"/>
                <a:ext cx="1" cy="44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Rectangle 32"/>
              <p:cNvSpPr>
                <a:spLocks noChangeArrowheads="1"/>
              </p:cNvSpPr>
              <p:nvPr/>
            </p:nvSpPr>
            <p:spPr bwMode="auto">
              <a:xfrm>
                <a:off x="583" y="1488"/>
                <a:ext cx="163" cy="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33"/>
              <p:cNvSpPr>
                <a:spLocks noChangeShapeType="1"/>
              </p:cNvSpPr>
              <p:nvPr/>
            </p:nvSpPr>
            <p:spPr bwMode="auto">
              <a:xfrm flipH="1">
                <a:off x="1286" y="1503"/>
                <a:ext cx="115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34"/>
              <p:cNvSpPr>
                <a:spLocks/>
              </p:cNvSpPr>
              <p:nvPr/>
            </p:nvSpPr>
            <p:spPr bwMode="auto">
              <a:xfrm>
                <a:off x="1231" y="1465"/>
                <a:ext cx="73" cy="76"/>
              </a:xfrm>
              <a:custGeom>
                <a:avLst/>
                <a:gdLst>
                  <a:gd name="T0" fmla="*/ 48 w 146"/>
                  <a:gd name="T1" fmla="*/ 74 h 153"/>
                  <a:gd name="T2" fmla="*/ 54 w 146"/>
                  <a:gd name="T3" fmla="*/ 71 h 153"/>
                  <a:gd name="T4" fmla="*/ 58 w 146"/>
                  <a:gd name="T5" fmla="*/ 69 h 153"/>
                  <a:gd name="T6" fmla="*/ 61 w 146"/>
                  <a:gd name="T7" fmla="*/ 66 h 153"/>
                  <a:gd name="T8" fmla="*/ 64 w 146"/>
                  <a:gd name="T9" fmla="*/ 63 h 153"/>
                  <a:gd name="T10" fmla="*/ 66 w 146"/>
                  <a:gd name="T11" fmla="*/ 60 h 153"/>
                  <a:gd name="T12" fmla="*/ 68 w 146"/>
                  <a:gd name="T13" fmla="*/ 58 h 153"/>
                  <a:gd name="T14" fmla="*/ 70 w 146"/>
                  <a:gd name="T15" fmla="*/ 55 h 153"/>
                  <a:gd name="T16" fmla="*/ 71 w 146"/>
                  <a:gd name="T17" fmla="*/ 52 h 153"/>
                  <a:gd name="T18" fmla="*/ 71 w 146"/>
                  <a:gd name="T19" fmla="*/ 50 h 153"/>
                  <a:gd name="T20" fmla="*/ 72 w 146"/>
                  <a:gd name="T21" fmla="*/ 47 h 153"/>
                  <a:gd name="T22" fmla="*/ 73 w 146"/>
                  <a:gd name="T23" fmla="*/ 44 h 153"/>
                  <a:gd name="T24" fmla="*/ 73 w 146"/>
                  <a:gd name="T25" fmla="*/ 42 h 153"/>
                  <a:gd name="T26" fmla="*/ 73 w 146"/>
                  <a:gd name="T27" fmla="*/ 39 h 153"/>
                  <a:gd name="T28" fmla="*/ 73 w 146"/>
                  <a:gd name="T29" fmla="*/ 37 h 153"/>
                  <a:gd name="T30" fmla="*/ 73 w 146"/>
                  <a:gd name="T31" fmla="*/ 34 h 153"/>
                  <a:gd name="T32" fmla="*/ 72 w 146"/>
                  <a:gd name="T33" fmla="*/ 31 h 153"/>
                  <a:gd name="T34" fmla="*/ 72 w 146"/>
                  <a:gd name="T35" fmla="*/ 29 h 153"/>
                  <a:gd name="T36" fmla="*/ 71 w 146"/>
                  <a:gd name="T37" fmla="*/ 26 h 153"/>
                  <a:gd name="T38" fmla="*/ 70 w 146"/>
                  <a:gd name="T39" fmla="*/ 23 h 153"/>
                  <a:gd name="T40" fmla="*/ 69 w 146"/>
                  <a:gd name="T41" fmla="*/ 21 h 153"/>
                  <a:gd name="T42" fmla="*/ 67 w 146"/>
                  <a:gd name="T43" fmla="*/ 18 h 153"/>
                  <a:gd name="T44" fmla="*/ 66 w 146"/>
                  <a:gd name="T45" fmla="*/ 15 h 153"/>
                  <a:gd name="T46" fmla="*/ 63 w 146"/>
                  <a:gd name="T47" fmla="*/ 13 h 153"/>
                  <a:gd name="T48" fmla="*/ 60 w 146"/>
                  <a:gd name="T49" fmla="*/ 10 h 153"/>
                  <a:gd name="T50" fmla="*/ 57 w 146"/>
                  <a:gd name="T51" fmla="*/ 7 h 153"/>
                  <a:gd name="T52" fmla="*/ 53 w 146"/>
                  <a:gd name="T53" fmla="*/ 5 h 153"/>
                  <a:gd name="T54" fmla="*/ 46 w 146"/>
                  <a:gd name="T55" fmla="*/ 2 h 153"/>
                  <a:gd name="T56" fmla="*/ 29 w 146"/>
                  <a:gd name="T57" fmla="*/ 1 h 153"/>
                  <a:gd name="T58" fmla="*/ 21 w 146"/>
                  <a:gd name="T59" fmla="*/ 3 h 153"/>
                  <a:gd name="T60" fmla="*/ 17 w 146"/>
                  <a:gd name="T61" fmla="*/ 6 h 153"/>
                  <a:gd name="T62" fmla="*/ 13 w 146"/>
                  <a:gd name="T63" fmla="*/ 9 h 153"/>
                  <a:gd name="T64" fmla="*/ 10 w 146"/>
                  <a:gd name="T65" fmla="*/ 11 h 153"/>
                  <a:gd name="T66" fmla="*/ 8 w 146"/>
                  <a:gd name="T67" fmla="*/ 14 h 153"/>
                  <a:gd name="T68" fmla="*/ 6 w 146"/>
                  <a:gd name="T69" fmla="*/ 17 h 153"/>
                  <a:gd name="T70" fmla="*/ 5 w 146"/>
                  <a:gd name="T71" fmla="*/ 19 h 153"/>
                  <a:gd name="T72" fmla="*/ 3 w 146"/>
                  <a:gd name="T73" fmla="*/ 22 h 153"/>
                  <a:gd name="T74" fmla="*/ 2 w 146"/>
                  <a:gd name="T75" fmla="*/ 25 h 153"/>
                  <a:gd name="T76" fmla="*/ 1 w 146"/>
                  <a:gd name="T77" fmla="*/ 27 h 153"/>
                  <a:gd name="T78" fmla="*/ 1 w 146"/>
                  <a:gd name="T79" fmla="*/ 30 h 153"/>
                  <a:gd name="T80" fmla="*/ 0 w 146"/>
                  <a:gd name="T81" fmla="*/ 33 h 153"/>
                  <a:gd name="T82" fmla="*/ 0 w 146"/>
                  <a:gd name="T83" fmla="*/ 35 h 153"/>
                  <a:gd name="T84" fmla="*/ 0 w 146"/>
                  <a:gd name="T85" fmla="*/ 38 h 153"/>
                  <a:gd name="T86" fmla="*/ 0 w 146"/>
                  <a:gd name="T87" fmla="*/ 40 h 153"/>
                  <a:gd name="T88" fmla="*/ 0 w 146"/>
                  <a:gd name="T89" fmla="*/ 43 h 153"/>
                  <a:gd name="T90" fmla="*/ 1 w 146"/>
                  <a:gd name="T91" fmla="*/ 46 h 153"/>
                  <a:gd name="T92" fmla="*/ 1 w 146"/>
                  <a:gd name="T93" fmla="*/ 48 h 153"/>
                  <a:gd name="T94" fmla="*/ 2 w 146"/>
                  <a:gd name="T95" fmla="*/ 51 h 153"/>
                  <a:gd name="T96" fmla="*/ 3 w 146"/>
                  <a:gd name="T97" fmla="*/ 54 h 153"/>
                  <a:gd name="T98" fmla="*/ 5 w 146"/>
                  <a:gd name="T99" fmla="*/ 56 h 153"/>
                  <a:gd name="T100" fmla="*/ 6 w 146"/>
                  <a:gd name="T101" fmla="*/ 59 h 153"/>
                  <a:gd name="T102" fmla="*/ 8 w 146"/>
                  <a:gd name="T103" fmla="*/ 62 h 153"/>
                  <a:gd name="T104" fmla="*/ 10 w 146"/>
                  <a:gd name="T105" fmla="*/ 65 h 153"/>
                  <a:gd name="T106" fmla="*/ 13 w 146"/>
                  <a:gd name="T107" fmla="*/ 67 h 153"/>
                  <a:gd name="T108" fmla="*/ 18 w 146"/>
                  <a:gd name="T109" fmla="*/ 70 h 153"/>
                  <a:gd name="T110" fmla="*/ 22 w 146"/>
                  <a:gd name="T111" fmla="*/ 73 h 153"/>
                  <a:gd name="T112" fmla="*/ 31 w 146"/>
                  <a:gd name="T113" fmla="*/ 75 h 1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6"/>
                  <a:gd name="T172" fmla="*/ 0 h 153"/>
                  <a:gd name="T173" fmla="*/ 146 w 146"/>
                  <a:gd name="T174" fmla="*/ 153 h 1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6" h="153">
                    <a:moveTo>
                      <a:pt x="73" y="153"/>
                    </a:moveTo>
                    <a:lnTo>
                      <a:pt x="83" y="153"/>
                    </a:lnTo>
                    <a:lnTo>
                      <a:pt x="87" y="151"/>
                    </a:lnTo>
                    <a:lnTo>
                      <a:pt x="90" y="151"/>
                    </a:lnTo>
                    <a:lnTo>
                      <a:pt x="93" y="150"/>
                    </a:lnTo>
                    <a:lnTo>
                      <a:pt x="96" y="149"/>
                    </a:lnTo>
                    <a:lnTo>
                      <a:pt x="97" y="149"/>
                    </a:lnTo>
                    <a:lnTo>
                      <a:pt x="99" y="148"/>
                    </a:lnTo>
                    <a:lnTo>
                      <a:pt x="102" y="147"/>
                    </a:lnTo>
                    <a:lnTo>
                      <a:pt x="103" y="147"/>
                    </a:lnTo>
                    <a:lnTo>
                      <a:pt x="104" y="146"/>
                    </a:lnTo>
                    <a:lnTo>
                      <a:pt x="106" y="145"/>
                    </a:lnTo>
                    <a:lnTo>
                      <a:pt x="108" y="145"/>
                    </a:lnTo>
                    <a:lnTo>
                      <a:pt x="109" y="143"/>
                    </a:lnTo>
                    <a:lnTo>
                      <a:pt x="110" y="142"/>
                    </a:lnTo>
                    <a:lnTo>
                      <a:pt x="111" y="142"/>
                    </a:lnTo>
                    <a:lnTo>
                      <a:pt x="112" y="141"/>
                    </a:lnTo>
                    <a:lnTo>
                      <a:pt x="113" y="140"/>
                    </a:lnTo>
                    <a:lnTo>
                      <a:pt x="114" y="140"/>
                    </a:lnTo>
                    <a:lnTo>
                      <a:pt x="116" y="139"/>
                    </a:lnTo>
                    <a:lnTo>
                      <a:pt x="117" y="138"/>
                    </a:lnTo>
                    <a:lnTo>
                      <a:pt x="118" y="138"/>
                    </a:lnTo>
                    <a:lnTo>
                      <a:pt x="119" y="136"/>
                    </a:lnTo>
                    <a:lnTo>
                      <a:pt x="119" y="135"/>
                    </a:lnTo>
                    <a:lnTo>
                      <a:pt x="120" y="135"/>
                    </a:lnTo>
                    <a:lnTo>
                      <a:pt x="121" y="134"/>
                    </a:lnTo>
                    <a:lnTo>
                      <a:pt x="123" y="133"/>
                    </a:lnTo>
                    <a:lnTo>
                      <a:pt x="124" y="132"/>
                    </a:lnTo>
                    <a:lnTo>
                      <a:pt x="125" y="131"/>
                    </a:lnTo>
                    <a:lnTo>
                      <a:pt x="126" y="130"/>
                    </a:lnTo>
                    <a:lnTo>
                      <a:pt x="127" y="128"/>
                    </a:lnTo>
                    <a:lnTo>
                      <a:pt x="128" y="127"/>
                    </a:lnTo>
                    <a:lnTo>
                      <a:pt x="128" y="126"/>
                    </a:lnTo>
                    <a:lnTo>
                      <a:pt x="129" y="126"/>
                    </a:lnTo>
                    <a:lnTo>
                      <a:pt x="129" y="125"/>
                    </a:lnTo>
                    <a:lnTo>
                      <a:pt x="131" y="124"/>
                    </a:lnTo>
                    <a:lnTo>
                      <a:pt x="132" y="123"/>
                    </a:lnTo>
                    <a:lnTo>
                      <a:pt x="132" y="121"/>
                    </a:lnTo>
                    <a:lnTo>
                      <a:pt x="133" y="121"/>
                    </a:lnTo>
                    <a:lnTo>
                      <a:pt x="133" y="120"/>
                    </a:lnTo>
                    <a:lnTo>
                      <a:pt x="134" y="119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6" y="116"/>
                    </a:lnTo>
                    <a:lnTo>
                      <a:pt x="136" y="115"/>
                    </a:lnTo>
                    <a:lnTo>
                      <a:pt x="138" y="113"/>
                    </a:lnTo>
                    <a:lnTo>
                      <a:pt x="138" y="112"/>
                    </a:lnTo>
                    <a:lnTo>
                      <a:pt x="139" y="111"/>
                    </a:lnTo>
                    <a:lnTo>
                      <a:pt x="139" y="110"/>
                    </a:lnTo>
                    <a:lnTo>
                      <a:pt x="140" y="109"/>
                    </a:lnTo>
                    <a:lnTo>
                      <a:pt x="140" y="108"/>
                    </a:lnTo>
                    <a:lnTo>
                      <a:pt x="141" y="106"/>
                    </a:lnTo>
                    <a:lnTo>
                      <a:pt x="141" y="105"/>
                    </a:lnTo>
                    <a:lnTo>
                      <a:pt x="141" y="104"/>
                    </a:lnTo>
                    <a:lnTo>
                      <a:pt x="142" y="103"/>
                    </a:lnTo>
                    <a:lnTo>
                      <a:pt x="142" y="102"/>
                    </a:lnTo>
                    <a:lnTo>
                      <a:pt x="142" y="101"/>
                    </a:lnTo>
                    <a:lnTo>
                      <a:pt x="143" y="100"/>
                    </a:lnTo>
                    <a:lnTo>
                      <a:pt x="143" y="98"/>
                    </a:lnTo>
                    <a:lnTo>
                      <a:pt x="143" y="97"/>
                    </a:lnTo>
                    <a:lnTo>
                      <a:pt x="143" y="96"/>
                    </a:lnTo>
                    <a:lnTo>
                      <a:pt x="144" y="96"/>
                    </a:lnTo>
                    <a:lnTo>
                      <a:pt x="144" y="95"/>
                    </a:lnTo>
                    <a:lnTo>
                      <a:pt x="144" y="94"/>
                    </a:lnTo>
                    <a:lnTo>
                      <a:pt x="144" y="93"/>
                    </a:lnTo>
                    <a:lnTo>
                      <a:pt x="144" y="91"/>
                    </a:lnTo>
                    <a:lnTo>
                      <a:pt x="146" y="90"/>
                    </a:lnTo>
                    <a:lnTo>
                      <a:pt x="146" y="89"/>
                    </a:lnTo>
                    <a:lnTo>
                      <a:pt x="146" y="88"/>
                    </a:lnTo>
                    <a:lnTo>
                      <a:pt x="146" y="87"/>
                    </a:lnTo>
                    <a:lnTo>
                      <a:pt x="146" y="86"/>
                    </a:lnTo>
                    <a:lnTo>
                      <a:pt x="146" y="85"/>
                    </a:lnTo>
                    <a:lnTo>
                      <a:pt x="146" y="83"/>
                    </a:lnTo>
                    <a:lnTo>
                      <a:pt x="146" y="82"/>
                    </a:lnTo>
                    <a:lnTo>
                      <a:pt x="146" y="81"/>
                    </a:lnTo>
                    <a:lnTo>
                      <a:pt x="146" y="80"/>
                    </a:lnTo>
                    <a:lnTo>
                      <a:pt x="146" y="79"/>
                    </a:lnTo>
                    <a:lnTo>
                      <a:pt x="146" y="78"/>
                    </a:lnTo>
                    <a:lnTo>
                      <a:pt x="146" y="76"/>
                    </a:lnTo>
                    <a:lnTo>
                      <a:pt x="146" y="75"/>
                    </a:lnTo>
                    <a:lnTo>
                      <a:pt x="146" y="74"/>
                    </a:lnTo>
                    <a:lnTo>
                      <a:pt x="146" y="73"/>
                    </a:lnTo>
                    <a:lnTo>
                      <a:pt x="146" y="72"/>
                    </a:lnTo>
                    <a:lnTo>
                      <a:pt x="146" y="71"/>
                    </a:lnTo>
                    <a:lnTo>
                      <a:pt x="146" y="70"/>
                    </a:lnTo>
                    <a:lnTo>
                      <a:pt x="146" y="68"/>
                    </a:lnTo>
                    <a:lnTo>
                      <a:pt x="146" y="67"/>
                    </a:lnTo>
                    <a:lnTo>
                      <a:pt x="146" y="66"/>
                    </a:lnTo>
                    <a:lnTo>
                      <a:pt x="146" y="65"/>
                    </a:lnTo>
                    <a:lnTo>
                      <a:pt x="146" y="64"/>
                    </a:lnTo>
                    <a:lnTo>
                      <a:pt x="144" y="63"/>
                    </a:lnTo>
                    <a:lnTo>
                      <a:pt x="144" y="62"/>
                    </a:lnTo>
                    <a:lnTo>
                      <a:pt x="144" y="60"/>
                    </a:lnTo>
                    <a:lnTo>
                      <a:pt x="144" y="59"/>
                    </a:lnTo>
                    <a:lnTo>
                      <a:pt x="144" y="58"/>
                    </a:lnTo>
                    <a:lnTo>
                      <a:pt x="143" y="58"/>
                    </a:lnTo>
                    <a:lnTo>
                      <a:pt x="143" y="57"/>
                    </a:lnTo>
                    <a:lnTo>
                      <a:pt x="143" y="56"/>
                    </a:lnTo>
                    <a:lnTo>
                      <a:pt x="143" y="55"/>
                    </a:lnTo>
                    <a:lnTo>
                      <a:pt x="142" y="53"/>
                    </a:lnTo>
                    <a:lnTo>
                      <a:pt x="142" y="52"/>
                    </a:lnTo>
                    <a:lnTo>
                      <a:pt x="142" y="51"/>
                    </a:lnTo>
                    <a:lnTo>
                      <a:pt x="141" y="50"/>
                    </a:lnTo>
                    <a:lnTo>
                      <a:pt x="141" y="49"/>
                    </a:lnTo>
                    <a:lnTo>
                      <a:pt x="141" y="48"/>
                    </a:lnTo>
                    <a:lnTo>
                      <a:pt x="140" y="47"/>
                    </a:lnTo>
                    <a:lnTo>
                      <a:pt x="140" y="45"/>
                    </a:lnTo>
                    <a:lnTo>
                      <a:pt x="139" y="44"/>
                    </a:lnTo>
                    <a:lnTo>
                      <a:pt x="139" y="43"/>
                    </a:lnTo>
                    <a:lnTo>
                      <a:pt x="138" y="42"/>
                    </a:lnTo>
                    <a:lnTo>
                      <a:pt x="138" y="41"/>
                    </a:lnTo>
                    <a:lnTo>
                      <a:pt x="136" y="40"/>
                    </a:lnTo>
                    <a:lnTo>
                      <a:pt x="136" y="38"/>
                    </a:lnTo>
                    <a:lnTo>
                      <a:pt x="135" y="37"/>
                    </a:lnTo>
                    <a:lnTo>
                      <a:pt x="134" y="36"/>
                    </a:lnTo>
                    <a:lnTo>
                      <a:pt x="134" y="35"/>
                    </a:lnTo>
                    <a:lnTo>
                      <a:pt x="133" y="34"/>
                    </a:lnTo>
                    <a:lnTo>
                      <a:pt x="133" y="33"/>
                    </a:lnTo>
                    <a:lnTo>
                      <a:pt x="132" y="33"/>
                    </a:lnTo>
                    <a:lnTo>
                      <a:pt x="132" y="32"/>
                    </a:lnTo>
                    <a:lnTo>
                      <a:pt x="131" y="30"/>
                    </a:lnTo>
                    <a:lnTo>
                      <a:pt x="129" y="29"/>
                    </a:lnTo>
                    <a:lnTo>
                      <a:pt x="129" y="28"/>
                    </a:lnTo>
                    <a:lnTo>
                      <a:pt x="128" y="28"/>
                    </a:lnTo>
                    <a:lnTo>
                      <a:pt x="128" y="27"/>
                    </a:lnTo>
                    <a:lnTo>
                      <a:pt x="127" y="26"/>
                    </a:lnTo>
                    <a:lnTo>
                      <a:pt x="126" y="25"/>
                    </a:lnTo>
                    <a:lnTo>
                      <a:pt x="125" y="23"/>
                    </a:lnTo>
                    <a:lnTo>
                      <a:pt x="124" y="22"/>
                    </a:lnTo>
                    <a:lnTo>
                      <a:pt x="123" y="21"/>
                    </a:lnTo>
                    <a:lnTo>
                      <a:pt x="121" y="20"/>
                    </a:lnTo>
                    <a:lnTo>
                      <a:pt x="120" y="19"/>
                    </a:lnTo>
                    <a:lnTo>
                      <a:pt x="119" y="19"/>
                    </a:lnTo>
                    <a:lnTo>
                      <a:pt x="119" y="18"/>
                    </a:lnTo>
                    <a:lnTo>
                      <a:pt x="118" y="17"/>
                    </a:lnTo>
                    <a:lnTo>
                      <a:pt x="117" y="17"/>
                    </a:lnTo>
                    <a:lnTo>
                      <a:pt x="116" y="15"/>
                    </a:lnTo>
                    <a:lnTo>
                      <a:pt x="114" y="14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11" y="12"/>
                    </a:lnTo>
                    <a:lnTo>
                      <a:pt x="110" y="12"/>
                    </a:lnTo>
                    <a:lnTo>
                      <a:pt x="109" y="11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4" y="8"/>
                    </a:lnTo>
                    <a:lnTo>
                      <a:pt x="103" y="7"/>
                    </a:lnTo>
                    <a:lnTo>
                      <a:pt x="102" y="7"/>
                    </a:lnTo>
                    <a:lnTo>
                      <a:pt x="99" y="6"/>
                    </a:lnTo>
                    <a:lnTo>
                      <a:pt x="97" y="5"/>
                    </a:lnTo>
                    <a:lnTo>
                      <a:pt x="96" y="5"/>
                    </a:lnTo>
                    <a:lnTo>
                      <a:pt x="93" y="4"/>
                    </a:lnTo>
                    <a:lnTo>
                      <a:pt x="90" y="3"/>
                    </a:lnTo>
                    <a:lnTo>
                      <a:pt x="87" y="3"/>
                    </a:lnTo>
                    <a:lnTo>
                      <a:pt x="83" y="2"/>
                    </a:lnTo>
                    <a:lnTo>
                      <a:pt x="73" y="0"/>
                    </a:lnTo>
                    <a:lnTo>
                      <a:pt x="63" y="0"/>
                    </a:lnTo>
                    <a:lnTo>
                      <a:pt x="59" y="2"/>
                    </a:lnTo>
                    <a:lnTo>
                      <a:pt x="56" y="2"/>
                    </a:lnTo>
                    <a:lnTo>
                      <a:pt x="53" y="3"/>
                    </a:lnTo>
                    <a:lnTo>
                      <a:pt x="50" y="4"/>
                    </a:lnTo>
                    <a:lnTo>
                      <a:pt x="49" y="4"/>
                    </a:lnTo>
                    <a:lnTo>
                      <a:pt x="46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2" y="7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7" y="10"/>
                    </a:lnTo>
                    <a:lnTo>
                      <a:pt x="36" y="11"/>
                    </a:lnTo>
                    <a:lnTo>
                      <a:pt x="35" y="11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3"/>
                    </a:lnTo>
                    <a:lnTo>
                      <a:pt x="19" y="25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3" y="33"/>
                    </a:lnTo>
                    <a:lnTo>
                      <a:pt x="12" y="34"/>
                    </a:lnTo>
                    <a:lnTo>
                      <a:pt x="12" y="35"/>
                    </a:lnTo>
                    <a:lnTo>
                      <a:pt x="11" y="36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8" y="40"/>
                    </a:lnTo>
                    <a:lnTo>
                      <a:pt x="8" y="41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5" y="49"/>
                    </a:lnTo>
                    <a:lnTo>
                      <a:pt x="4" y="50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3" y="53"/>
                    </a:lnTo>
                    <a:lnTo>
                      <a:pt x="3" y="55"/>
                    </a:lnTo>
                    <a:lnTo>
                      <a:pt x="3" y="56"/>
                    </a:lnTo>
                    <a:lnTo>
                      <a:pt x="3" y="57"/>
                    </a:lnTo>
                    <a:lnTo>
                      <a:pt x="1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1" y="60"/>
                    </a:lnTo>
                    <a:lnTo>
                      <a:pt x="1" y="62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0" y="79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1" y="90"/>
                    </a:lnTo>
                    <a:lnTo>
                      <a:pt x="1" y="91"/>
                    </a:lnTo>
                    <a:lnTo>
                      <a:pt x="1" y="93"/>
                    </a:lnTo>
                    <a:lnTo>
                      <a:pt x="1" y="94"/>
                    </a:lnTo>
                    <a:lnTo>
                      <a:pt x="1" y="95"/>
                    </a:lnTo>
                    <a:lnTo>
                      <a:pt x="3" y="95"/>
                    </a:lnTo>
                    <a:lnTo>
                      <a:pt x="3" y="96"/>
                    </a:lnTo>
                    <a:lnTo>
                      <a:pt x="3" y="97"/>
                    </a:lnTo>
                    <a:lnTo>
                      <a:pt x="3" y="98"/>
                    </a:lnTo>
                    <a:lnTo>
                      <a:pt x="4" y="100"/>
                    </a:lnTo>
                    <a:lnTo>
                      <a:pt x="4" y="101"/>
                    </a:lnTo>
                    <a:lnTo>
                      <a:pt x="4" y="102"/>
                    </a:lnTo>
                    <a:lnTo>
                      <a:pt x="5" y="103"/>
                    </a:lnTo>
                    <a:lnTo>
                      <a:pt x="5" y="104"/>
                    </a:lnTo>
                    <a:lnTo>
                      <a:pt x="5" y="105"/>
                    </a:lnTo>
                    <a:lnTo>
                      <a:pt x="6" y="106"/>
                    </a:lnTo>
                    <a:lnTo>
                      <a:pt x="6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10" y="113"/>
                    </a:lnTo>
                    <a:lnTo>
                      <a:pt x="10" y="115"/>
                    </a:lnTo>
                    <a:lnTo>
                      <a:pt x="11" y="116"/>
                    </a:lnTo>
                    <a:lnTo>
                      <a:pt x="12" y="117"/>
                    </a:lnTo>
                    <a:lnTo>
                      <a:pt x="12" y="118"/>
                    </a:lnTo>
                    <a:lnTo>
                      <a:pt x="13" y="119"/>
                    </a:lnTo>
                    <a:lnTo>
                      <a:pt x="13" y="120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3"/>
                    </a:lnTo>
                    <a:lnTo>
                      <a:pt x="16" y="124"/>
                    </a:lnTo>
                    <a:lnTo>
                      <a:pt x="16" y="125"/>
                    </a:lnTo>
                    <a:lnTo>
                      <a:pt x="18" y="125"/>
                    </a:lnTo>
                    <a:lnTo>
                      <a:pt x="18" y="126"/>
                    </a:lnTo>
                    <a:lnTo>
                      <a:pt x="19" y="127"/>
                    </a:lnTo>
                    <a:lnTo>
                      <a:pt x="20" y="128"/>
                    </a:lnTo>
                    <a:lnTo>
                      <a:pt x="21" y="130"/>
                    </a:lnTo>
                    <a:lnTo>
                      <a:pt x="22" y="131"/>
                    </a:lnTo>
                    <a:lnTo>
                      <a:pt x="23" y="132"/>
                    </a:lnTo>
                    <a:lnTo>
                      <a:pt x="25" y="133"/>
                    </a:lnTo>
                    <a:lnTo>
                      <a:pt x="26" y="134"/>
                    </a:lnTo>
                    <a:lnTo>
                      <a:pt x="27" y="134"/>
                    </a:lnTo>
                    <a:lnTo>
                      <a:pt x="27" y="135"/>
                    </a:lnTo>
                    <a:lnTo>
                      <a:pt x="28" y="136"/>
                    </a:lnTo>
                    <a:lnTo>
                      <a:pt x="29" y="136"/>
                    </a:lnTo>
                    <a:lnTo>
                      <a:pt x="30" y="138"/>
                    </a:lnTo>
                    <a:lnTo>
                      <a:pt x="31" y="139"/>
                    </a:lnTo>
                    <a:lnTo>
                      <a:pt x="33" y="139"/>
                    </a:lnTo>
                    <a:lnTo>
                      <a:pt x="34" y="140"/>
                    </a:lnTo>
                    <a:lnTo>
                      <a:pt x="35" y="141"/>
                    </a:lnTo>
                    <a:lnTo>
                      <a:pt x="36" y="141"/>
                    </a:lnTo>
                    <a:lnTo>
                      <a:pt x="37" y="142"/>
                    </a:lnTo>
                    <a:lnTo>
                      <a:pt x="38" y="143"/>
                    </a:lnTo>
                    <a:lnTo>
                      <a:pt x="40" y="143"/>
                    </a:lnTo>
                    <a:lnTo>
                      <a:pt x="42" y="145"/>
                    </a:lnTo>
                    <a:lnTo>
                      <a:pt x="43" y="146"/>
                    </a:lnTo>
                    <a:lnTo>
                      <a:pt x="44" y="146"/>
                    </a:lnTo>
                    <a:lnTo>
                      <a:pt x="46" y="147"/>
                    </a:lnTo>
                    <a:lnTo>
                      <a:pt x="49" y="148"/>
                    </a:lnTo>
                    <a:lnTo>
                      <a:pt x="50" y="148"/>
                    </a:lnTo>
                    <a:lnTo>
                      <a:pt x="53" y="149"/>
                    </a:lnTo>
                    <a:lnTo>
                      <a:pt x="56" y="150"/>
                    </a:lnTo>
                    <a:lnTo>
                      <a:pt x="59" y="150"/>
                    </a:lnTo>
                    <a:lnTo>
                      <a:pt x="63" y="151"/>
                    </a:lnTo>
                    <a:lnTo>
                      <a:pt x="73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35"/>
              <p:cNvSpPr>
                <a:spLocks/>
              </p:cNvSpPr>
              <p:nvPr/>
            </p:nvSpPr>
            <p:spPr bwMode="auto">
              <a:xfrm>
                <a:off x="1035" y="1418"/>
                <a:ext cx="73" cy="77"/>
              </a:xfrm>
              <a:custGeom>
                <a:avLst/>
                <a:gdLst>
                  <a:gd name="T0" fmla="*/ 49 w 147"/>
                  <a:gd name="T1" fmla="*/ 75 h 153"/>
                  <a:gd name="T2" fmla="*/ 55 w 147"/>
                  <a:gd name="T3" fmla="*/ 72 h 153"/>
                  <a:gd name="T4" fmla="*/ 59 w 147"/>
                  <a:gd name="T5" fmla="*/ 69 h 153"/>
                  <a:gd name="T6" fmla="*/ 62 w 147"/>
                  <a:gd name="T7" fmla="*/ 67 h 153"/>
                  <a:gd name="T8" fmla="*/ 65 w 147"/>
                  <a:gd name="T9" fmla="*/ 64 h 153"/>
                  <a:gd name="T10" fmla="*/ 66 w 147"/>
                  <a:gd name="T11" fmla="*/ 61 h 153"/>
                  <a:gd name="T12" fmla="*/ 68 w 147"/>
                  <a:gd name="T13" fmla="*/ 59 h 153"/>
                  <a:gd name="T14" fmla="*/ 70 w 147"/>
                  <a:gd name="T15" fmla="*/ 56 h 153"/>
                  <a:gd name="T16" fmla="*/ 71 w 147"/>
                  <a:gd name="T17" fmla="*/ 53 h 153"/>
                  <a:gd name="T18" fmla="*/ 71 w 147"/>
                  <a:gd name="T19" fmla="*/ 51 h 153"/>
                  <a:gd name="T20" fmla="*/ 73 w 147"/>
                  <a:gd name="T21" fmla="*/ 48 h 153"/>
                  <a:gd name="T22" fmla="*/ 73 w 147"/>
                  <a:gd name="T23" fmla="*/ 45 h 153"/>
                  <a:gd name="T24" fmla="*/ 73 w 147"/>
                  <a:gd name="T25" fmla="*/ 43 h 153"/>
                  <a:gd name="T26" fmla="*/ 73 w 147"/>
                  <a:gd name="T27" fmla="*/ 40 h 153"/>
                  <a:gd name="T28" fmla="*/ 73 w 147"/>
                  <a:gd name="T29" fmla="*/ 38 h 153"/>
                  <a:gd name="T30" fmla="*/ 73 w 147"/>
                  <a:gd name="T31" fmla="*/ 35 h 153"/>
                  <a:gd name="T32" fmla="*/ 73 w 147"/>
                  <a:gd name="T33" fmla="*/ 32 h 153"/>
                  <a:gd name="T34" fmla="*/ 72 w 147"/>
                  <a:gd name="T35" fmla="*/ 30 h 153"/>
                  <a:gd name="T36" fmla="*/ 71 w 147"/>
                  <a:gd name="T37" fmla="*/ 27 h 153"/>
                  <a:gd name="T38" fmla="*/ 70 w 147"/>
                  <a:gd name="T39" fmla="*/ 24 h 153"/>
                  <a:gd name="T40" fmla="*/ 69 w 147"/>
                  <a:gd name="T41" fmla="*/ 22 h 153"/>
                  <a:gd name="T42" fmla="*/ 67 w 147"/>
                  <a:gd name="T43" fmla="*/ 19 h 153"/>
                  <a:gd name="T44" fmla="*/ 66 w 147"/>
                  <a:gd name="T45" fmla="*/ 16 h 153"/>
                  <a:gd name="T46" fmla="*/ 64 w 147"/>
                  <a:gd name="T47" fmla="*/ 14 h 153"/>
                  <a:gd name="T48" fmla="*/ 61 w 147"/>
                  <a:gd name="T49" fmla="*/ 11 h 153"/>
                  <a:gd name="T50" fmla="*/ 58 w 147"/>
                  <a:gd name="T51" fmla="*/ 8 h 153"/>
                  <a:gd name="T52" fmla="*/ 54 w 147"/>
                  <a:gd name="T53" fmla="*/ 5 h 153"/>
                  <a:gd name="T54" fmla="*/ 47 w 147"/>
                  <a:gd name="T55" fmla="*/ 3 h 153"/>
                  <a:gd name="T56" fmla="*/ 29 w 147"/>
                  <a:gd name="T57" fmla="*/ 1 h 153"/>
                  <a:gd name="T58" fmla="*/ 21 w 147"/>
                  <a:gd name="T59" fmla="*/ 3 h 153"/>
                  <a:gd name="T60" fmla="*/ 17 w 147"/>
                  <a:gd name="T61" fmla="*/ 6 h 153"/>
                  <a:gd name="T62" fmla="*/ 13 w 147"/>
                  <a:gd name="T63" fmla="*/ 9 h 153"/>
                  <a:gd name="T64" fmla="*/ 10 w 147"/>
                  <a:gd name="T65" fmla="*/ 11 h 153"/>
                  <a:gd name="T66" fmla="*/ 8 w 147"/>
                  <a:gd name="T67" fmla="*/ 14 h 153"/>
                  <a:gd name="T68" fmla="*/ 6 w 147"/>
                  <a:gd name="T69" fmla="*/ 17 h 153"/>
                  <a:gd name="T70" fmla="*/ 5 w 147"/>
                  <a:gd name="T71" fmla="*/ 19 h 153"/>
                  <a:gd name="T72" fmla="*/ 3 w 147"/>
                  <a:gd name="T73" fmla="*/ 22 h 153"/>
                  <a:gd name="T74" fmla="*/ 2 w 147"/>
                  <a:gd name="T75" fmla="*/ 25 h 153"/>
                  <a:gd name="T76" fmla="*/ 1 w 147"/>
                  <a:gd name="T77" fmla="*/ 27 h 153"/>
                  <a:gd name="T78" fmla="*/ 1 w 147"/>
                  <a:gd name="T79" fmla="*/ 30 h 153"/>
                  <a:gd name="T80" fmla="*/ 0 w 147"/>
                  <a:gd name="T81" fmla="*/ 33 h 153"/>
                  <a:gd name="T82" fmla="*/ 0 w 147"/>
                  <a:gd name="T83" fmla="*/ 35 h 153"/>
                  <a:gd name="T84" fmla="*/ 0 w 147"/>
                  <a:gd name="T85" fmla="*/ 38 h 153"/>
                  <a:gd name="T86" fmla="*/ 0 w 147"/>
                  <a:gd name="T87" fmla="*/ 41 h 153"/>
                  <a:gd name="T88" fmla="*/ 0 w 147"/>
                  <a:gd name="T89" fmla="*/ 44 h 153"/>
                  <a:gd name="T90" fmla="*/ 1 w 147"/>
                  <a:gd name="T91" fmla="*/ 46 h 153"/>
                  <a:gd name="T92" fmla="*/ 1 w 147"/>
                  <a:gd name="T93" fmla="*/ 49 h 153"/>
                  <a:gd name="T94" fmla="*/ 2 w 147"/>
                  <a:gd name="T95" fmla="*/ 52 h 153"/>
                  <a:gd name="T96" fmla="*/ 3 w 147"/>
                  <a:gd name="T97" fmla="*/ 54 h 153"/>
                  <a:gd name="T98" fmla="*/ 5 w 147"/>
                  <a:gd name="T99" fmla="*/ 57 h 153"/>
                  <a:gd name="T100" fmla="*/ 6 w 147"/>
                  <a:gd name="T101" fmla="*/ 60 h 153"/>
                  <a:gd name="T102" fmla="*/ 8 w 147"/>
                  <a:gd name="T103" fmla="*/ 63 h 153"/>
                  <a:gd name="T104" fmla="*/ 10 w 147"/>
                  <a:gd name="T105" fmla="*/ 65 h 153"/>
                  <a:gd name="T106" fmla="*/ 13 w 147"/>
                  <a:gd name="T107" fmla="*/ 68 h 153"/>
                  <a:gd name="T108" fmla="*/ 17 w 147"/>
                  <a:gd name="T109" fmla="*/ 71 h 153"/>
                  <a:gd name="T110" fmla="*/ 22 w 147"/>
                  <a:gd name="T111" fmla="*/ 73 h 153"/>
                  <a:gd name="T112" fmla="*/ 31 w 147"/>
                  <a:gd name="T113" fmla="*/ 76 h 1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7"/>
                  <a:gd name="T172" fmla="*/ 0 h 153"/>
                  <a:gd name="T173" fmla="*/ 147 w 147"/>
                  <a:gd name="T174" fmla="*/ 153 h 1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7" h="153">
                    <a:moveTo>
                      <a:pt x="74" y="153"/>
                    </a:moveTo>
                    <a:lnTo>
                      <a:pt x="85" y="153"/>
                    </a:lnTo>
                    <a:lnTo>
                      <a:pt x="88" y="152"/>
                    </a:lnTo>
                    <a:lnTo>
                      <a:pt x="91" y="152"/>
                    </a:lnTo>
                    <a:lnTo>
                      <a:pt x="94" y="151"/>
                    </a:lnTo>
                    <a:lnTo>
                      <a:pt x="97" y="150"/>
                    </a:lnTo>
                    <a:lnTo>
                      <a:pt x="98" y="150"/>
                    </a:lnTo>
                    <a:lnTo>
                      <a:pt x="101" y="149"/>
                    </a:lnTo>
                    <a:lnTo>
                      <a:pt x="103" y="148"/>
                    </a:lnTo>
                    <a:lnTo>
                      <a:pt x="104" y="148"/>
                    </a:lnTo>
                    <a:lnTo>
                      <a:pt x="105" y="146"/>
                    </a:lnTo>
                    <a:lnTo>
                      <a:pt x="108" y="145"/>
                    </a:lnTo>
                    <a:lnTo>
                      <a:pt x="109" y="145"/>
                    </a:lnTo>
                    <a:lnTo>
                      <a:pt x="110" y="144"/>
                    </a:lnTo>
                    <a:lnTo>
                      <a:pt x="111" y="143"/>
                    </a:lnTo>
                    <a:lnTo>
                      <a:pt x="112" y="143"/>
                    </a:lnTo>
                    <a:lnTo>
                      <a:pt x="113" y="142"/>
                    </a:lnTo>
                    <a:lnTo>
                      <a:pt x="115" y="141"/>
                    </a:lnTo>
                    <a:lnTo>
                      <a:pt x="116" y="141"/>
                    </a:lnTo>
                    <a:lnTo>
                      <a:pt x="117" y="140"/>
                    </a:lnTo>
                    <a:lnTo>
                      <a:pt x="118" y="138"/>
                    </a:lnTo>
                    <a:lnTo>
                      <a:pt x="119" y="138"/>
                    </a:lnTo>
                    <a:lnTo>
                      <a:pt x="120" y="137"/>
                    </a:lnTo>
                    <a:lnTo>
                      <a:pt x="120" y="136"/>
                    </a:lnTo>
                    <a:lnTo>
                      <a:pt x="121" y="136"/>
                    </a:lnTo>
                    <a:lnTo>
                      <a:pt x="123" y="135"/>
                    </a:lnTo>
                    <a:lnTo>
                      <a:pt x="124" y="134"/>
                    </a:lnTo>
                    <a:lnTo>
                      <a:pt x="125" y="133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29"/>
                    </a:lnTo>
                    <a:lnTo>
                      <a:pt x="130" y="128"/>
                    </a:lnTo>
                    <a:lnTo>
                      <a:pt x="130" y="127"/>
                    </a:lnTo>
                    <a:lnTo>
                      <a:pt x="131" y="127"/>
                    </a:lnTo>
                    <a:lnTo>
                      <a:pt x="131" y="126"/>
                    </a:lnTo>
                    <a:lnTo>
                      <a:pt x="132" y="125"/>
                    </a:lnTo>
                    <a:lnTo>
                      <a:pt x="133" y="123"/>
                    </a:lnTo>
                    <a:lnTo>
                      <a:pt x="133" y="122"/>
                    </a:lnTo>
                    <a:lnTo>
                      <a:pt x="134" y="122"/>
                    </a:lnTo>
                    <a:lnTo>
                      <a:pt x="134" y="121"/>
                    </a:lnTo>
                    <a:lnTo>
                      <a:pt x="135" y="120"/>
                    </a:lnTo>
                    <a:lnTo>
                      <a:pt x="135" y="119"/>
                    </a:lnTo>
                    <a:lnTo>
                      <a:pt x="136" y="118"/>
                    </a:lnTo>
                    <a:lnTo>
                      <a:pt x="138" y="116"/>
                    </a:lnTo>
                    <a:lnTo>
                      <a:pt x="138" y="115"/>
                    </a:lnTo>
                    <a:lnTo>
                      <a:pt x="139" y="114"/>
                    </a:lnTo>
                    <a:lnTo>
                      <a:pt x="139" y="113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1" y="110"/>
                    </a:lnTo>
                    <a:lnTo>
                      <a:pt x="141" y="108"/>
                    </a:lnTo>
                    <a:lnTo>
                      <a:pt x="142" y="107"/>
                    </a:lnTo>
                    <a:lnTo>
                      <a:pt x="142" y="106"/>
                    </a:lnTo>
                    <a:lnTo>
                      <a:pt x="142" y="105"/>
                    </a:lnTo>
                    <a:lnTo>
                      <a:pt x="143" y="104"/>
                    </a:lnTo>
                    <a:lnTo>
                      <a:pt x="143" y="103"/>
                    </a:lnTo>
                    <a:lnTo>
                      <a:pt x="143" y="101"/>
                    </a:lnTo>
                    <a:lnTo>
                      <a:pt x="144" y="100"/>
                    </a:lnTo>
                    <a:lnTo>
                      <a:pt x="144" y="99"/>
                    </a:lnTo>
                    <a:lnTo>
                      <a:pt x="144" y="98"/>
                    </a:lnTo>
                    <a:lnTo>
                      <a:pt x="144" y="97"/>
                    </a:lnTo>
                    <a:lnTo>
                      <a:pt x="146" y="97"/>
                    </a:lnTo>
                    <a:lnTo>
                      <a:pt x="146" y="96"/>
                    </a:lnTo>
                    <a:lnTo>
                      <a:pt x="146" y="95"/>
                    </a:lnTo>
                    <a:lnTo>
                      <a:pt x="146" y="93"/>
                    </a:lnTo>
                    <a:lnTo>
                      <a:pt x="146" y="92"/>
                    </a:lnTo>
                    <a:lnTo>
                      <a:pt x="147" y="91"/>
                    </a:lnTo>
                    <a:lnTo>
                      <a:pt x="147" y="90"/>
                    </a:lnTo>
                    <a:lnTo>
                      <a:pt x="147" y="89"/>
                    </a:lnTo>
                    <a:lnTo>
                      <a:pt x="147" y="88"/>
                    </a:lnTo>
                    <a:lnTo>
                      <a:pt x="147" y="87"/>
                    </a:lnTo>
                    <a:lnTo>
                      <a:pt x="147" y="85"/>
                    </a:lnTo>
                    <a:lnTo>
                      <a:pt x="147" y="84"/>
                    </a:lnTo>
                    <a:lnTo>
                      <a:pt x="147" y="83"/>
                    </a:lnTo>
                    <a:lnTo>
                      <a:pt x="147" y="82"/>
                    </a:lnTo>
                    <a:lnTo>
                      <a:pt x="147" y="81"/>
                    </a:lnTo>
                    <a:lnTo>
                      <a:pt x="147" y="80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7" y="76"/>
                    </a:lnTo>
                    <a:lnTo>
                      <a:pt x="147" y="75"/>
                    </a:lnTo>
                    <a:lnTo>
                      <a:pt x="147" y="74"/>
                    </a:lnTo>
                    <a:lnTo>
                      <a:pt x="147" y="73"/>
                    </a:lnTo>
                    <a:lnTo>
                      <a:pt x="147" y="72"/>
                    </a:lnTo>
                    <a:lnTo>
                      <a:pt x="147" y="70"/>
                    </a:lnTo>
                    <a:lnTo>
                      <a:pt x="147" y="69"/>
                    </a:lnTo>
                    <a:lnTo>
                      <a:pt x="147" y="68"/>
                    </a:lnTo>
                    <a:lnTo>
                      <a:pt x="147" y="67"/>
                    </a:lnTo>
                    <a:lnTo>
                      <a:pt x="147" y="66"/>
                    </a:lnTo>
                    <a:lnTo>
                      <a:pt x="147" y="65"/>
                    </a:lnTo>
                    <a:lnTo>
                      <a:pt x="146" y="63"/>
                    </a:lnTo>
                    <a:lnTo>
                      <a:pt x="146" y="62"/>
                    </a:lnTo>
                    <a:lnTo>
                      <a:pt x="146" y="61"/>
                    </a:lnTo>
                    <a:lnTo>
                      <a:pt x="146" y="60"/>
                    </a:lnTo>
                    <a:lnTo>
                      <a:pt x="146" y="59"/>
                    </a:lnTo>
                    <a:lnTo>
                      <a:pt x="144" y="59"/>
                    </a:lnTo>
                    <a:lnTo>
                      <a:pt x="144" y="58"/>
                    </a:lnTo>
                    <a:lnTo>
                      <a:pt x="144" y="57"/>
                    </a:lnTo>
                    <a:lnTo>
                      <a:pt x="144" y="55"/>
                    </a:lnTo>
                    <a:lnTo>
                      <a:pt x="143" y="54"/>
                    </a:lnTo>
                    <a:lnTo>
                      <a:pt x="143" y="53"/>
                    </a:lnTo>
                    <a:lnTo>
                      <a:pt x="143" y="52"/>
                    </a:lnTo>
                    <a:lnTo>
                      <a:pt x="142" y="51"/>
                    </a:lnTo>
                    <a:lnTo>
                      <a:pt x="142" y="50"/>
                    </a:lnTo>
                    <a:lnTo>
                      <a:pt x="142" y="48"/>
                    </a:lnTo>
                    <a:lnTo>
                      <a:pt x="141" y="47"/>
                    </a:lnTo>
                    <a:lnTo>
                      <a:pt x="141" y="46"/>
                    </a:lnTo>
                    <a:lnTo>
                      <a:pt x="140" y="45"/>
                    </a:lnTo>
                    <a:lnTo>
                      <a:pt x="140" y="44"/>
                    </a:lnTo>
                    <a:lnTo>
                      <a:pt x="139" y="43"/>
                    </a:lnTo>
                    <a:lnTo>
                      <a:pt x="139" y="42"/>
                    </a:lnTo>
                    <a:lnTo>
                      <a:pt x="138" y="40"/>
                    </a:lnTo>
                    <a:lnTo>
                      <a:pt x="138" y="39"/>
                    </a:lnTo>
                    <a:lnTo>
                      <a:pt x="136" y="38"/>
                    </a:lnTo>
                    <a:lnTo>
                      <a:pt x="135" y="37"/>
                    </a:lnTo>
                    <a:lnTo>
                      <a:pt x="135" y="36"/>
                    </a:lnTo>
                    <a:lnTo>
                      <a:pt x="134" y="35"/>
                    </a:lnTo>
                    <a:lnTo>
                      <a:pt x="134" y="33"/>
                    </a:lnTo>
                    <a:lnTo>
                      <a:pt x="133" y="33"/>
                    </a:lnTo>
                    <a:lnTo>
                      <a:pt x="133" y="32"/>
                    </a:lnTo>
                    <a:lnTo>
                      <a:pt x="132" y="31"/>
                    </a:lnTo>
                    <a:lnTo>
                      <a:pt x="131" y="30"/>
                    </a:lnTo>
                    <a:lnTo>
                      <a:pt x="131" y="29"/>
                    </a:lnTo>
                    <a:lnTo>
                      <a:pt x="130" y="29"/>
                    </a:lnTo>
                    <a:lnTo>
                      <a:pt x="130" y="28"/>
                    </a:lnTo>
                    <a:lnTo>
                      <a:pt x="128" y="27"/>
                    </a:lnTo>
                    <a:lnTo>
                      <a:pt x="127" y="25"/>
                    </a:lnTo>
                    <a:lnTo>
                      <a:pt x="126" y="24"/>
                    </a:lnTo>
                    <a:lnTo>
                      <a:pt x="125" y="23"/>
                    </a:lnTo>
                    <a:lnTo>
                      <a:pt x="124" y="22"/>
                    </a:lnTo>
                    <a:lnTo>
                      <a:pt x="123" y="21"/>
                    </a:lnTo>
                    <a:lnTo>
                      <a:pt x="121" y="20"/>
                    </a:lnTo>
                    <a:lnTo>
                      <a:pt x="120" y="20"/>
                    </a:lnTo>
                    <a:lnTo>
                      <a:pt x="120" y="18"/>
                    </a:lnTo>
                    <a:lnTo>
                      <a:pt x="119" y="17"/>
                    </a:lnTo>
                    <a:lnTo>
                      <a:pt x="118" y="17"/>
                    </a:lnTo>
                    <a:lnTo>
                      <a:pt x="117" y="16"/>
                    </a:lnTo>
                    <a:lnTo>
                      <a:pt x="116" y="15"/>
                    </a:lnTo>
                    <a:lnTo>
                      <a:pt x="115" y="15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11" y="13"/>
                    </a:lnTo>
                    <a:lnTo>
                      <a:pt x="110" y="12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1" y="7"/>
                    </a:lnTo>
                    <a:lnTo>
                      <a:pt x="98" y="6"/>
                    </a:lnTo>
                    <a:lnTo>
                      <a:pt x="97" y="6"/>
                    </a:lnTo>
                    <a:lnTo>
                      <a:pt x="94" y="5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5" y="2"/>
                    </a:lnTo>
                    <a:lnTo>
                      <a:pt x="74" y="1"/>
                    </a:lnTo>
                    <a:lnTo>
                      <a:pt x="73" y="0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6" y="1"/>
                    </a:lnTo>
                    <a:lnTo>
                      <a:pt x="53" y="2"/>
                    </a:lnTo>
                    <a:lnTo>
                      <a:pt x="50" y="4"/>
                    </a:lnTo>
                    <a:lnTo>
                      <a:pt x="49" y="4"/>
                    </a:lnTo>
                    <a:lnTo>
                      <a:pt x="47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2" y="7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7" y="9"/>
                    </a:lnTo>
                    <a:lnTo>
                      <a:pt x="36" y="10"/>
                    </a:lnTo>
                    <a:lnTo>
                      <a:pt x="35" y="10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2" y="13"/>
                    </a:lnTo>
                    <a:lnTo>
                      <a:pt x="30" y="14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7" y="16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5" y="18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8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1" y="36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8" y="39"/>
                    </a:lnTo>
                    <a:lnTo>
                      <a:pt x="8" y="40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6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4" y="50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3" y="53"/>
                    </a:lnTo>
                    <a:lnTo>
                      <a:pt x="3" y="54"/>
                    </a:lnTo>
                    <a:lnTo>
                      <a:pt x="3" y="55"/>
                    </a:lnTo>
                    <a:lnTo>
                      <a:pt x="3" y="57"/>
                    </a:lnTo>
                    <a:lnTo>
                      <a:pt x="2" y="57"/>
                    </a:lnTo>
                    <a:lnTo>
                      <a:pt x="2" y="58"/>
                    </a:lnTo>
                    <a:lnTo>
                      <a:pt x="2" y="59"/>
                    </a:lnTo>
                    <a:lnTo>
                      <a:pt x="2" y="60"/>
                    </a:lnTo>
                    <a:lnTo>
                      <a:pt x="2" y="61"/>
                    </a:lnTo>
                    <a:lnTo>
                      <a:pt x="0" y="62"/>
                    </a:lnTo>
                    <a:lnTo>
                      <a:pt x="0" y="63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0" y="77"/>
                    </a:lnTo>
                    <a:lnTo>
                      <a:pt x="0" y="78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4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2" y="90"/>
                    </a:lnTo>
                    <a:lnTo>
                      <a:pt x="2" y="91"/>
                    </a:lnTo>
                    <a:lnTo>
                      <a:pt x="2" y="92"/>
                    </a:lnTo>
                    <a:lnTo>
                      <a:pt x="2" y="93"/>
                    </a:lnTo>
                    <a:lnTo>
                      <a:pt x="2" y="95"/>
                    </a:lnTo>
                    <a:lnTo>
                      <a:pt x="3" y="95"/>
                    </a:lnTo>
                    <a:lnTo>
                      <a:pt x="3" y="96"/>
                    </a:lnTo>
                    <a:lnTo>
                      <a:pt x="3" y="97"/>
                    </a:lnTo>
                    <a:lnTo>
                      <a:pt x="3" y="98"/>
                    </a:lnTo>
                    <a:lnTo>
                      <a:pt x="4" y="99"/>
                    </a:lnTo>
                    <a:lnTo>
                      <a:pt x="4" y="100"/>
                    </a:lnTo>
                    <a:lnTo>
                      <a:pt x="4" y="101"/>
                    </a:lnTo>
                    <a:lnTo>
                      <a:pt x="5" y="103"/>
                    </a:lnTo>
                    <a:lnTo>
                      <a:pt x="5" y="104"/>
                    </a:lnTo>
                    <a:lnTo>
                      <a:pt x="5" y="105"/>
                    </a:lnTo>
                    <a:lnTo>
                      <a:pt x="6" y="106"/>
                    </a:lnTo>
                    <a:lnTo>
                      <a:pt x="6" y="107"/>
                    </a:lnTo>
                    <a:lnTo>
                      <a:pt x="7" y="108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10" y="113"/>
                    </a:lnTo>
                    <a:lnTo>
                      <a:pt x="10" y="114"/>
                    </a:lnTo>
                    <a:lnTo>
                      <a:pt x="11" y="115"/>
                    </a:lnTo>
                    <a:lnTo>
                      <a:pt x="12" y="116"/>
                    </a:lnTo>
                    <a:lnTo>
                      <a:pt x="12" y="118"/>
                    </a:lnTo>
                    <a:lnTo>
                      <a:pt x="13" y="119"/>
                    </a:lnTo>
                    <a:lnTo>
                      <a:pt x="13" y="120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2"/>
                    </a:lnTo>
                    <a:lnTo>
                      <a:pt x="17" y="123"/>
                    </a:lnTo>
                    <a:lnTo>
                      <a:pt x="17" y="125"/>
                    </a:lnTo>
                    <a:lnTo>
                      <a:pt x="18" y="125"/>
                    </a:lnTo>
                    <a:lnTo>
                      <a:pt x="18" y="126"/>
                    </a:lnTo>
                    <a:lnTo>
                      <a:pt x="19" y="127"/>
                    </a:lnTo>
                    <a:lnTo>
                      <a:pt x="20" y="128"/>
                    </a:lnTo>
                    <a:lnTo>
                      <a:pt x="21" y="129"/>
                    </a:lnTo>
                    <a:lnTo>
                      <a:pt x="22" y="130"/>
                    </a:lnTo>
                    <a:lnTo>
                      <a:pt x="23" y="131"/>
                    </a:lnTo>
                    <a:lnTo>
                      <a:pt x="25" y="133"/>
                    </a:lnTo>
                    <a:lnTo>
                      <a:pt x="26" y="134"/>
                    </a:lnTo>
                    <a:lnTo>
                      <a:pt x="27" y="134"/>
                    </a:lnTo>
                    <a:lnTo>
                      <a:pt x="27" y="135"/>
                    </a:lnTo>
                    <a:lnTo>
                      <a:pt x="28" y="136"/>
                    </a:lnTo>
                    <a:lnTo>
                      <a:pt x="29" y="136"/>
                    </a:lnTo>
                    <a:lnTo>
                      <a:pt x="30" y="137"/>
                    </a:lnTo>
                    <a:lnTo>
                      <a:pt x="32" y="138"/>
                    </a:lnTo>
                    <a:lnTo>
                      <a:pt x="33" y="138"/>
                    </a:lnTo>
                    <a:lnTo>
                      <a:pt x="34" y="140"/>
                    </a:lnTo>
                    <a:lnTo>
                      <a:pt x="35" y="141"/>
                    </a:lnTo>
                    <a:lnTo>
                      <a:pt x="36" y="141"/>
                    </a:lnTo>
                    <a:lnTo>
                      <a:pt x="37" y="142"/>
                    </a:lnTo>
                    <a:lnTo>
                      <a:pt x="38" y="143"/>
                    </a:lnTo>
                    <a:lnTo>
                      <a:pt x="40" y="143"/>
                    </a:lnTo>
                    <a:lnTo>
                      <a:pt x="42" y="144"/>
                    </a:lnTo>
                    <a:lnTo>
                      <a:pt x="43" y="145"/>
                    </a:lnTo>
                    <a:lnTo>
                      <a:pt x="44" y="145"/>
                    </a:lnTo>
                    <a:lnTo>
                      <a:pt x="47" y="146"/>
                    </a:lnTo>
                    <a:lnTo>
                      <a:pt x="49" y="148"/>
                    </a:lnTo>
                    <a:lnTo>
                      <a:pt x="50" y="148"/>
                    </a:lnTo>
                    <a:lnTo>
                      <a:pt x="53" y="149"/>
                    </a:lnTo>
                    <a:lnTo>
                      <a:pt x="56" y="150"/>
                    </a:lnTo>
                    <a:lnTo>
                      <a:pt x="59" y="150"/>
                    </a:lnTo>
                    <a:lnTo>
                      <a:pt x="63" y="151"/>
                    </a:lnTo>
                    <a:lnTo>
                      <a:pt x="73" y="152"/>
                    </a:lnTo>
                    <a:lnTo>
                      <a:pt x="74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36"/>
              <p:cNvSpPr>
                <a:spLocks noChangeShapeType="1"/>
              </p:cNvSpPr>
              <p:nvPr/>
            </p:nvSpPr>
            <p:spPr bwMode="auto">
              <a:xfrm flipH="1" flipV="1">
                <a:off x="1113" y="1466"/>
                <a:ext cx="116" cy="3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Line 37"/>
              <p:cNvSpPr>
                <a:spLocks noChangeShapeType="1"/>
              </p:cNvSpPr>
              <p:nvPr/>
            </p:nvSpPr>
            <p:spPr bwMode="auto">
              <a:xfrm flipH="1">
                <a:off x="938" y="1457"/>
                <a:ext cx="98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2" name="Freeform 38"/>
              <p:cNvSpPr>
                <a:spLocks/>
              </p:cNvSpPr>
              <p:nvPr/>
            </p:nvSpPr>
            <p:spPr bwMode="auto">
              <a:xfrm>
                <a:off x="1037" y="1570"/>
                <a:ext cx="73" cy="76"/>
              </a:xfrm>
              <a:custGeom>
                <a:avLst/>
                <a:gdLst>
                  <a:gd name="T0" fmla="*/ 49 w 145"/>
                  <a:gd name="T1" fmla="*/ 74 h 153"/>
                  <a:gd name="T2" fmla="*/ 54 w 145"/>
                  <a:gd name="T3" fmla="*/ 71 h 153"/>
                  <a:gd name="T4" fmla="*/ 58 w 145"/>
                  <a:gd name="T5" fmla="*/ 69 h 153"/>
                  <a:gd name="T6" fmla="*/ 61 w 145"/>
                  <a:gd name="T7" fmla="*/ 66 h 153"/>
                  <a:gd name="T8" fmla="*/ 64 w 145"/>
                  <a:gd name="T9" fmla="*/ 63 h 153"/>
                  <a:gd name="T10" fmla="*/ 66 w 145"/>
                  <a:gd name="T11" fmla="*/ 60 h 153"/>
                  <a:gd name="T12" fmla="*/ 68 w 145"/>
                  <a:gd name="T13" fmla="*/ 58 h 153"/>
                  <a:gd name="T14" fmla="*/ 69 w 145"/>
                  <a:gd name="T15" fmla="*/ 55 h 153"/>
                  <a:gd name="T16" fmla="*/ 70 w 145"/>
                  <a:gd name="T17" fmla="*/ 52 h 153"/>
                  <a:gd name="T18" fmla="*/ 71 w 145"/>
                  <a:gd name="T19" fmla="*/ 50 h 153"/>
                  <a:gd name="T20" fmla="*/ 72 w 145"/>
                  <a:gd name="T21" fmla="*/ 47 h 153"/>
                  <a:gd name="T22" fmla="*/ 73 w 145"/>
                  <a:gd name="T23" fmla="*/ 44 h 153"/>
                  <a:gd name="T24" fmla="*/ 73 w 145"/>
                  <a:gd name="T25" fmla="*/ 42 h 153"/>
                  <a:gd name="T26" fmla="*/ 73 w 145"/>
                  <a:gd name="T27" fmla="*/ 39 h 153"/>
                  <a:gd name="T28" fmla="*/ 73 w 145"/>
                  <a:gd name="T29" fmla="*/ 37 h 153"/>
                  <a:gd name="T30" fmla="*/ 73 w 145"/>
                  <a:gd name="T31" fmla="*/ 34 h 153"/>
                  <a:gd name="T32" fmla="*/ 72 w 145"/>
                  <a:gd name="T33" fmla="*/ 31 h 153"/>
                  <a:gd name="T34" fmla="*/ 72 w 145"/>
                  <a:gd name="T35" fmla="*/ 29 h 153"/>
                  <a:gd name="T36" fmla="*/ 71 w 145"/>
                  <a:gd name="T37" fmla="*/ 26 h 153"/>
                  <a:gd name="T38" fmla="*/ 70 w 145"/>
                  <a:gd name="T39" fmla="*/ 23 h 153"/>
                  <a:gd name="T40" fmla="*/ 69 w 145"/>
                  <a:gd name="T41" fmla="*/ 21 h 153"/>
                  <a:gd name="T42" fmla="*/ 67 w 145"/>
                  <a:gd name="T43" fmla="*/ 18 h 153"/>
                  <a:gd name="T44" fmla="*/ 65 w 145"/>
                  <a:gd name="T45" fmla="*/ 15 h 153"/>
                  <a:gd name="T46" fmla="*/ 64 w 145"/>
                  <a:gd name="T47" fmla="*/ 13 h 153"/>
                  <a:gd name="T48" fmla="*/ 61 w 145"/>
                  <a:gd name="T49" fmla="*/ 10 h 153"/>
                  <a:gd name="T50" fmla="*/ 57 w 145"/>
                  <a:gd name="T51" fmla="*/ 7 h 153"/>
                  <a:gd name="T52" fmla="*/ 53 w 145"/>
                  <a:gd name="T53" fmla="*/ 5 h 153"/>
                  <a:gd name="T54" fmla="*/ 46 w 145"/>
                  <a:gd name="T55" fmla="*/ 2 h 153"/>
                  <a:gd name="T56" fmla="*/ 30 w 145"/>
                  <a:gd name="T57" fmla="*/ 1 h 153"/>
                  <a:gd name="T58" fmla="*/ 22 w 145"/>
                  <a:gd name="T59" fmla="*/ 3 h 153"/>
                  <a:gd name="T60" fmla="*/ 17 w 145"/>
                  <a:gd name="T61" fmla="*/ 6 h 153"/>
                  <a:gd name="T62" fmla="*/ 13 w 145"/>
                  <a:gd name="T63" fmla="*/ 9 h 153"/>
                  <a:gd name="T64" fmla="*/ 11 w 145"/>
                  <a:gd name="T65" fmla="*/ 11 h 153"/>
                  <a:gd name="T66" fmla="*/ 8 w 145"/>
                  <a:gd name="T67" fmla="*/ 14 h 153"/>
                  <a:gd name="T68" fmla="*/ 6 w 145"/>
                  <a:gd name="T69" fmla="*/ 17 h 153"/>
                  <a:gd name="T70" fmla="*/ 5 w 145"/>
                  <a:gd name="T71" fmla="*/ 19 h 153"/>
                  <a:gd name="T72" fmla="*/ 3 w 145"/>
                  <a:gd name="T73" fmla="*/ 22 h 153"/>
                  <a:gd name="T74" fmla="*/ 2 w 145"/>
                  <a:gd name="T75" fmla="*/ 25 h 153"/>
                  <a:gd name="T76" fmla="*/ 1 w 145"/>
                  <a:gd name="T77" fmla="*/ 27 h 153"/>
                  <a:gd name="T78" fmla="*/ 1 w 145"/>
                  <a:gd name="T79" fmla="*/ 30 h 153"/>
                  <a:gd name="T80" fmla="*/ 0 w 145"/>
                  <a:gd name="T81" fmla="*/ 33 h 153"/>
                  <a:gd name="T82" fmla="*/ 0 w 145"/>
                  <a:gd name="T83" fmla="*/ 35 h 153"/>
                  <a:gd name="T84" fmla="*/ 0 w 145"/>
                  <a:gd name="T85" fmla="*/ 38 h 153"/>
                  <a:gd name="T86" fmla="*/ 0 w 145"/>
                  <a:gd name="T87" fmla="*/ 40 h 153"/>
                  <a:gd name="T88" fmla="*/ 0 w 145"/>
                  <a:gd name="T89" fmla="*/ 43 h 153"/>
                  <a:gd name="T90" fmla="*/ 1 w 145"/>
                  <a:gd name="T91" fmla="*/ 46 h 153"/>
                  <a:gd name="T92" fmla="*/ 1 w 145"/>
                  <a:gd name="T93" fmla="*/ 48 h 153"/>
                  <a:gd name="T94" fmla="*/ 2 w 145"/>
                  <a:gd name="T95" fmla="*/ 51 h 153"/>
                  <a:gd name="T96" fmla="*/ 4 w 145"/>
                  <a:gd name="T97" fmla="*/ 54 h 153"/>
                  <a:gd name="T98" fmla="*/ 5 w 145"/>
                  <a:gd name="T99" fmla="*/ 56 h 153"/>
                  <a:gd name="T100" fmla="*/ 7 w 145"/>
                  <a:gd name="T101" fmla="*/ 59 h 153"/>
                  <a:gd name="T102" fmla="*/ 8 w 145"/>
                  <a:gd name="T103" fmla="*/ 62 h 153"/>
                  <a:gd name="T104" fmla="*/ 11 w 145"/>
                  <a:gd name="T105" fmla="*/ 64 h 153"/>
                  <a:gd name="T106" fmla="*/ 13 w 145"/>
                  <a:gd name="T107" fmla="*/ 67 h 153"/>
                  <a:gd name="T108" fmla="*/ 17 w 145"/>
                  <a:gd name="T109" fmla="*/ 70 h 153"/>
                  <a:gd name="T110" fmla="*/ 22 w 145"/>
                  <a:gd name="T111" fmla="*/ 73 h 153"/>
                  <a:gd name="T112" fmla="*/ 31 w 145"/>
                  <a:gd name="T113" fmla="*/ 75 h 1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5"/>
                  <a:gd name="T172" fmla="*/ 0 h 153"/>
                  <a:gd name="T173" fmla="*/ 145 w 145"/>
                  <a:gd name="T174" fmla="*/ 153 h 1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5" h="153">
                    <a:moveTo>
                      <a:pt x="72" y="153"/>
                    </a:moveTo>
                    <a:lnTo>
                      <a:pt x="83" y="153"/>
                    </a:lnTo>
                    <a:lnTo>
                      <a:pt x="86" y="151"/>
                    </a:lnTo>
                    <a:lnTo>
                      <a:pt x="90" y="151"/>
                    </a:lnTo>
                    <a:lnTo>
                      <a:pt x="92" y="150"/>
                    </a:lnTo>
                    <a:lnTo>
                      <a:pt x="96" y="149"/>
                    </a:lnTo>
                    <a:lnTo>
                      <a:pt x="97" y="149"/>
                    </a:lnTo>
                    <a:lnTo>
                      <a:pt x="99" y="148"/>
                    </a:lnTo>
                    <a:lnTo>
                      <a:pt x="101" y="147"/>
                    </a:lnTo>
                    <a:lnTo>
                      <a:pt x="102" y="147"/>
                    </a:lnTo>
                    <a:lnTo>
                      <a:pt x="104" y="146"/>
                    </a:lnTo>
                    <a:lnTo>
                      <a:pt x="106" y="144"/>
                    </a:lnTo>
                    <a:lnTo>
                      <a:pt x="107" y="144"/>
                    </a:lnTo>
                    <a:lnTo>
                      <a:pt x="108" y="143"/>
                    </a:lnTo>
                    <a:lnTo>
                      <a:pt x="109" y="142"/>
                    </a:lnTo>
                    <a:lnTo>
                      <a:pt x="111" y="142"/>
                    </a:lnTo>
                    <a:lnTo>
                      <a:pt x="112" y="141"/>
                    </a:lnTo>
                    <a:lnTo>
                      <a:pt x="113" y="140"/>
                    </a:lnTo>
                    <a:lnTo>
                      <a:pt x="114" y="140"/>
                    </a:lnTo>
                    <a:lnTo>
                      <a:pt x="115" y="139"/>
                    </a:lnTo>
                    <a:lnTo>
                      <a:pt x="116" y="138"/>
                    </a:lnTo>
                    <a:lnTo>
                      <a:pt x="117" y="138"/>
                    </a:lnTo>
                    <a:lnTo>
                      <a:pt x="119" y="136"/>
                    </a:lnTo>
                    <a:lnTo>
                      <a:pt x="119" y="135"/>
                    </a:lnTo>
                    <a:lnTo>
                      <a:pt x="120" y="135"/>
                    </a:lnTo>
                    <a:lnTo>
                      <a:pt x="121" y="134"/>
                    </a:lnTo>
                    <a:lnTo>
                      <a:pt x="122" y="133"/>
                    </a:lnTo>
                    <a:lnTo>
                      <a:pt x="123" y="132"/>
                    </a:lnTo>
                    <a:lnTo>
                      <a:pt x="124" y="131"/>
                    </a:lnTo>
                    <a:lnTo>
                      <a:pt x="126" y="129"/>
                    </a:lnTo>
                    <a:lnTo>
                      <a:pt x="127" y="128"/>
                    </a:lnTo>
                    <a:lnTo>
                      <a:pt x="128" y="127"/>
                    </a:lnTo>
                    <a:lnTo>
                      <a:pt x="128" y="126"/>
                    </a:lnTo>
                    <a:lnTo>
                      <a:pt x="129" y="126"/>
                    </a:lnTo>
                    <a:lnTo>
                      <a:pt x="129" y="125"/>
                    </a:lnTo>
                    <a:lnTo>
                      <a:pt x="130" y="124"/>
                    </a:lnTo>
                    <a:lnTo>
                      <a:pt x="131" y="123"/>
                    </a:lnTo>
                    <a:lnTo>
                      <a:pt x="131" y="121"/>
                    </a:lnTo>
                    <a:lnTo>
                      <a:pt x="132" y="121"/>
                    </a:lnTo>
                    <a:lnTo>
                      <a:pt x="132" y="120"/>
                    </a:lnTo>
                    <a:lnTo>
                      <a:pt x="134" y="119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6" y="116"/>
                    </a:lnTo>
                    <a:lnTo>
                      <a:pt x="136" y="114"/>
                    </a:lnTo>
                    <a:lnTo>
                      <a:pt x="137" y="113"/>
                    </a:lnTo>
                    <a:lnTo>
                      <a:pt x="137" y="112"/>
                    </a:lnTo>
                    <a:lnTo>
                      <a:pt x="138" y="111"/>
                    </a:lnTo>
                    <a:lnTo>
                      <a:pt x="138" y="110"/>
                    </a:lnTo>
                    <a:lnTo>
                      <a:pt x="139" y="109"/>
                    </a:lnTo>
                    <a:lnTo>
                      <a:pt x="139" y="108"/>
                    </a:lnTo>
                    <a:lnTo>
                      <a:pt x="140" y="106"/>
                    </a:lnTo>
                    <a:lnTo>
                      <a:pt x="140" y="105"/>
                    </a:lnTo>
                    <a:lnTo>
                      <a:pt x="140" y="104"/>
                    </a:lnTo>
                    <a:lnTo>
                      <a:pt x="142" y="103"/>
                    </a:lnTo>
                    <a:lnTo>
                      <a:pt x="142" y="102"/>
                    </a:lnTo>
                    <a:lnTo>
                      <a:pt x="142" y="101"/>
                    </a:lnTo>
                    <a:lnTo>
                      <a:pt x="143" y="99"/>
                    </a:lnTo>
                    <a:lnTo>
                      <a:pt x="143" y="98"/>
                    </a:lnTo>
                    <a:lnTo>
                      <a:pt x="143" y="97"/>
                    </a:lnTo>
                    <a:lnTo>
                      <a:pt x="143" y="96"/>
                    </a:lnTo>
                    <a:lnTo>
                      <a:pt x="144" y="96"/>
                    </a:lnTo>
                    <a:lnTo>
                      <a:pt x="144" y="95"/>
                    </a:lnTo>
                    <a:lnTo>
                      <a:pt x="144" y="94"/>
                    </a:lnTo>
                    <a:lnTo>
                      <a:pt x="144" y="93"/>
                    </a:lnTo>
                    <a:lnTo>
                      <a:pt x="144" y="91"/>
                    </a:lnTo>
                    <a:lnTo>
                      <a:pt x="145" y="90"/>
                    </a:lnTo>
                    <a:lnTo>
                      <a:pt x="145" y="89"/>
                    </a:lnTo>
                    <a:lnTo>
                      <a:pt x="145" y="88"/>
                    </a:lnTo>
                    <a:lnTo>
                      <a:pt x="145" y="87"/>
                    </a:lnTo>
                    <a:lnTo>
                      <a:pt x="145" y="86"/>
                    </a:lnTo>
                    <a:lnTo>
                      <a:pt x="145" y="85"/>
                    </a:lnTo>
                    <a:lnTo>
                      <a:pt x="145" y="83"/>
                    </a:lnTo>
                    <a:lnTo>
                      <a:pt x="145" y="82"/>
                    </a:lnTo>
                    <a:lnTo>
                      <a:pt x="145" y="81"/>
                    </a:lnTo>
                    <a:lnTo>
                      <a:pt x="145" y="80"/>
                    </a:lnTo>
                    <a:lnTo>
                      <a:pt x="145" y="79"/>
                    </a:lnTo>
                    <a:lnTo>
                      <a:pt x="145" y="78"/>
                    </a:lnTo>
                    <a:lnTo>
                      <a:pt x="145" y="76"/>
                    </a:lnTo>
                    <a:lnTo>
                      <a:pt x="145" y="75"/>
                    </a:lnTo>
                    <a:lnTo>
                      <a:pt x="145" y="74"/>
                    </a:lnTo>
                    <a:lnTo>
                      <a:pt x="145" y="73"/>
                    </a:lnTo>
                    <a:lnTo>
                      <a:pt x="145" y="72"/>
                    </a:lnTo>
                    <a:lnTo>
                      <a:pt x="145" y="71"/>
                    </a:lnTo>
                    <a:lnTo>
                      <a:pt x="145" y="70"/>
                    </a:lnTo>
                    <a:lnTo>
                      <a:pt x="145" y="68"/>
                    </a:lnTo>
                    <a:lnTo>
                      <a:pt x="145" y="67"/>
                    </a:lnTo>
                    <a:lnTo>
                      <a:pt x="145" y="66"/>
                    </a:lnTo>
                    <a:lnTo>
                      <a:pt x="145" y="65"/>
                    </a:lnTo>
                    <a:lnTo>
                      <a:pt x="145" y="64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0"/>
                    </a:lnTo>
                    <a:lnTo>
                      <a:pt x="144" y="59"/>
                    </a:lnTo>
                    <a:lnTo>
                      <a:pt x="144" y="58"/>
                    </a:lnTo>
                    <a:lnTo>
                      <a:pt x="143" y="58"/>
                    </a:lnTo>
                    <a:lnTo>
                      <a:pt x="143" y="57"/>
                    </a:lnTo>
                    <a:lnTo>
                      <a:pt x="143" y="56"/>
                    </a:lnTo>
                    <a:lnTo>
                      <a:pt x="143" y="55"/>
                    </a:lnTo>
                    <a:lnTo>
                      <a:pt x="142" y="53"/>
                    </a:lnTo>
                    <a:lnTo>
                      <a:pt x="142" y="52"/>
                    </a:lnTo>
                    <a:lnTo>
                      <a:pt x="142" y="51"/>
                    </a:lnTo>
                    <a:lnTo>
                      <a:pt x="140" y="50"/>
                    </a:lnTo>
                    <a:lnTo>
                      <a:pt x="140" y="49"/>
                    </a:lnTo>
                    <a:lnTo>
                      <a:pt x="140" y="48"/>
                    </a:lnTo>
                    <a:lnTo>
                      <a:pt x="139" y="46"/>
                    </a:lnTo>
                    <a:lnTo>
                      <a:pt x="139" y="45"/>
                    </a:lnTo>
                    <a:lnTo>
                      <a:pt x="138" y="44"/>
                    </a:lnTo>
                    <a:lnTo>
                      <a:pt x="138" y="43"/>
                    </a:lnTo>
                    <a:lnTo>
                      <a:pt x="137" y="42"/>
                    </a:lnTo>
                    <a:lnTo>
                      <a:pt x="137" y="41"/>
                    </a:lnTo>
                    <a:lnTo>
                      <a:pt x="136" y="40"/>
                    </a:lnTo>
                    <a:lnTo>
                      <a:pt x="136" y="38"/>
                    </a:lnTo>
                    <a:lnTo>
                      <a:pt x="135" y="37"/>
                    </a:lnTo>
                    <a:lnTo>
                      <a:pt x="134" y="36"/>
                    </a:lnTo>
                    <a:lnTo>
                      <a:pt x="134" y="35"/>
                    </a:lnTo>
                    <a:lnTo>
                      <a:pt x="132" y="34"/>
                    </a:lnTo>
                    <a:lnTo>
                      <a:pt x="132" y="33"/>
                    </a:lnTo>
                    <a:lnTo>
                      <a:pt x="131" y="33"/>
                    </a:lnTo>
                    <a:lnTo>
                      <a:pt x="131" y="31"/>
                    </a:lnTo>
                    <a:lnTo>
                      <a:pt x="130" y="30"/>
                    </a:lnTo>
                    <a:lnTo>
                      <a:pt x="129" y="29"/>
                    </a:lnTo>
                    <a:lnTo>
                      <a:pt x="129" y="28"/>
                    </a:lnTo>
                    <a:lnTo>
                      <a:pt x="128" y="28"/>
                    </a:lnTo>
                    <a:lnTo>
                      <a:pt x="128" y="27"/>
                    </a:lnTo>
                    <a:lnTo>
                      <a:pt x="127" y="26"/>
                    </a:lnTo>
                    <a:lnTo>
                      <a:pt x="126" y="25"/>
                    </a:lnTo>
                    <a:lnTo>
                      <a:pt x="124" y="23"/>
                    </a:lnTo>
                    <a:lnTo>
                      <a:pt x="123" y="22"/>
                    </a:lnTo>
                    <a:lnTo>
                      <a:pt x="122" y="21"/>
                    </a:lnTo>
                    <a:lnTo>
                      <a:pt x="121" y="20"/>
                    </a:lnTo>
                    <a:lnTo>
                      <a:pt x="120" y="19"/>
                    </a:lnTo>
                    <a:lnTo>
                      <a:pt x="119" y="19"/>
                    </a:lnTo>
                    <a:lnTo>
                      <a:pt x="119" y="18"/>
                    </a:lnTo>
                    <a:lnTo>
                      <a:pt x="117" y="16"/>
                    </a:lnTo>
                    <a:lnTo>
                      <a:pt x="116" y="16"/>
                    </a:lnTo>
                    <a:lnTo>
                      <a:pt x="115" y="15"/>
                    </a:lnTo>
                    <a:lnTo>
                      <a:pt x="114" y="14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11" y="12"/>
                    </a:lnTo>
                    <a:lnTo>
                      <a:pt x="109" y="12"/>
                    </a:lnTo>
                    <a:lnTo>
                      <a:pt x="108" y="11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4" y="8"/>
                    </a:lnTo>
                    <a:lnTo>
                      <a:pt x="102" y="7"/>
                    </a:lnTo>
                    <a:lnTo>
                      <a:pt x="101" y="7"/>
                    </a:lnTo>
                    <a:lnTo>
                      <a:pt x="99" y="6"/>
                    </a:lnTo>
                    <a:lnTo>
                      <a:pt x="97" y="5"/>
                    </a:lnTo>
                    <a:lnTo>
                      <a:pt x="96" y="5"/>
                    </a:lnTo>
                    <a:lnTo>
                      <a:pt x="92" y="4"/>
                    </a:lnTo>
                    <a:lnTo>
                      <a:pt x="90" y="3"/>
                    </a:lnTo>
                    <a:lnTo>
                      <a:pt x="86" y="3"/>
                    </a:lnTo>
                    <a:lnTo>
                      <a:pt x="83" y="2"/>
                    </a:lnTo>
                    <a:lnTo>
                      <a:pt x="72" y="0"/>
                    </a:lnTo>
                    <a:lnTo>
                      <a:pt x="62" y="0"/>
                    </a:lnTo>
                    <a:lnTo>
                      <a:pt x="59" y="2"/>
                    </a:lnTo>
                    <a:lnTo>
                      <a:pt x="55" y="2"/>
                    </a:lnTo>
                    <a:lnTo>
                      <a:pt x="53" y="3"/>
                    </a:lnTo>
                    <a:lnTo>
                      <a:pt x="49" y="4"/>
                    </a:lnTo>
                    <a:lnTo>
                      <a:pt x="48" y="4"/>
                    </a:lnTo>
                    <a:lnTo>
                      <a:pt x="46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1" y="7"/>
                    </a:lnTo>
                    <a:lnTo>
                      <a:pt x="39" y="8"/>
                    </a:lnTo>
                    <a:lnTo>
                      <a:pt x="38" y="8"/>
                    </a:lnTo>
                    <a:lnTo>
                      <a:pt x="37" y="10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3" y="12"/>
                    </a:lnTo>
                    <a:lnTo>
                      <a:pt x="32" y="13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6" y="16"/>
                    </a:lnTo>
                    <a:lnTo>
                      <a:pt x="26" y="18"/>
                    </a:lnTo>
                    <a:lnTo>
                      <a:pt x="25" y="18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9" y="37"/>
                    </a:lnTo>
                    <a:lnTo>
                      <a:pt x="9" y="38"/>
                    </a:lnTo>
                    <a:lnTo>
                      <a:pt x="8" y="40"/>
                    </a:lnTo>
                    <a:lnTo>
                      <a:pt x="8" y="41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4" y="46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3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2" y="53"/>
                    </a:lnTo>
                    <a:lnTo>
                      <a:pt x="2" y="55"/>
                    </a:lnTo>
                    <a:lnTo>
                      <a:pt x="2" y="56"/>
                    </a:lnTo>
                    <a:lnTo>
                      <a:pt x="2" y="57"/>
                    </a:lnTo>
                    <a:lnTo>
                      <a:pt x="1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1" y="60"/>
                    </a:lnTo>
                    <a:lnTo>
                      <a:pt x="1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0" y="79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1" y="90"/>
                    </a:lnTo>
                    <a:lnTo>
                      <a:pt x="1" y="91"/>
                    </a:lnTo>
                    <a:lnTo>
                      <a:pt x="1" y="93"/>
                    </a:lnTo>
                    <a:lnTo>
                      <a:pt x="1" y="94"/>
                    </a:lnTo>
                    <a:lnTo>
                      <a:pt x="1" y="95"/>
                    </a:lnTo>
                    <a:lnTo>
                      <a:pt x="2" y="95"/>
                    </a:lnTo>
                    <a:lnTo>
                      <a:pt x="2" y="96"/>
                    </a:lnTo>
                    <a:lnTo>
                      <a:pt x="2" y="97"/>
                    </a:lnTo>
                    <a:lnTo>
                      <a:pt x="2" y="98"/>
                    </a:lnTo>
                    <a:lnTo>
                      <a:pt x="3" y="99"/>
                    </a:lnTo>
                    <a:lnTo>
                      <a:pt x="3" y="101"/>
                    </a:lnTo>
                    <a:lnTo>
                      <a:pt x="3" y="102"/>
                    </a:lnTo>
                    <a:lnTo>
                      <a:pt x="4" y="103"/>
                    </a:lnTo>
                    <a:lnTo>
                      <a:pt x="4" y="104"/>
                    </a:lnTo>
                    <a:lnTo>
                      <a:pt x="4" y="105"/>
                    </a:lnTo>
                    <a:lnTo>
                      <a:pt x="6" y="106"/>
                    </a:lnTo>
                    <a:lnTo>
                      <a:pt x="6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9" y="113"/>
                    </a:lnTo>
                    <a:lnTo>
                      <a:pt x="9" y="114"/>
                    </a:lnTo>
                    <a:lnTo>
                      <a:pt x="10" y="116"/>
                    </a:lnTo>
                    <a:lnTo>
                      <a:pt x="11" y="117"/>
                    </a:lnTo>
                    <a:lnTo>
                      <a:pt x="11" y="118"/>
                    </a:lnTo>
                    <a:lnTo>
                      <a:pt x="13" y="119"/>
                    </a:lnTo>
                    <a:lnTo>
                      <a:pt x="13" y="120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3"/>
                    </a:lnTo>
                    <a:lnTo>
                      <a:pt x="16" y="124"/>
                    </a:lnTo>
                    <a:lnTo>
                      <a:pt x="16" y="125"/>
                    </a:lnTo>
                    <a:lnTo>
                      <a:pt x="17" y="125"/>
                    </a:lnTo>
                    <a:lnTo>
                      <a:pt x="17" y="126"/>
                    </a:lnTo>
                    <a:lnTo>
                      <a:pt x="18" y="127"/>
                    </a:lnTo>
                    <a:lnTo>
                      <a:pt x="19" y="128"/>
                    </a:lnTo>
                    <a:lnTo>
                      <a:pt x="21" y="129"/>
                    </a:lnTo>
                    <a:lnTo>
                      <a:pt x="22" y="131"/>
                    </a:lnTo>
                    <a:lnTo>
                      <a:pt x="23" y="132"/>
                    </a:lnTo>
                    <a:lnTo>
                      <a:pt x="24" y="133"/>
                    </a:lnTo>
                    <a:lnTo>
                      <a:pt x="25" y="134"/>
                    </a:lnTo>
                    <a:lnTo>
                      <a:pt x="26" y="134"/>
                    </a:lnTo>
                    <a:lnTo>
                      <a:pt x="26" y="135"/>
                    </a:lnTo>
                    <a:lnTo>
                      <a:pt x="28" y="136"/>
                    </a:lnTo>
                    <a:lnTo>
                      <a:pt x="29" y="136"/>
                    </a:lnTo>
                    <a:lnTo>
                      <a:pt x="30" y="138"/>
                    </a:lnTo>
                    <a:lnTo>
                      <a:pt x="31" y="139"/>
                    </a:lnTo>
                    <a:lnTo>
                      <a:pt x="32" y="139"/>
                    </a:lnTo>
                    <a:lnTo>
                      <a:pt x="33" y="140"/>
                    </a:lnTo>
                    <a:lnTo>
                      <a:pt x="34" y="141"/>
                    </a:lnTo>
                    <a:lnTo>
                      <a:pt x="36" y="141"/>
                    </a:lnTo>
                    <a:lnTo>
                      <a:pt x="37" y="142"/>
                    </a:lnTo>
                    <a:lnTo>
                      <a:pt x="38" y="143"/>
                    </a:lnTo>
                    <a:lnTo>
                      <a:pt x="39" y="143"/>
                    </a:lnTo>
                    <a:lnTo>
                      <a:pt x="41" y="144"/>
                    </a:lnTo>
                    <a:lnTo>
                      <a:pt x="43" y="146"/>
                    </a:lnTo>
                    <a:lnTo>
                      <a:pt x="44" y="146"/>
                    </a:lnTo>
                    <a:lnTo>
                      <a:pt x="46" y="147"/>
                    </a:lnTo>
                    <a:lnTo>
                      <a:pt x="48" y="148"/>
                    </a:lnTo>
                    <a:lnTo>
                      <a:pt x="49" y="148"/>
                    </a:lnTo>
                    <a:lnTo>
                      <a:pt x="53" y="149"/>
                    </a:lnTo>
                    <a:lnTo>
                      <a:pt x="55" y="150"/>
                    </a:lnTo>
                    <a:lnTo>
                      <a:pt x="59" y="150"/>
                    </a:lnTo>
                    <a:lnTo>
                      <a:pt x="62" y="151"/>
                    </a:lnTo>
                    <a:lnTo>
                      <a:pt x="72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39"/>
              <p:cNvSpPr>
                <a:spLocks noChangeShapeType="1"/>
              </p:cNvSpPr>
              <p:nvPr/>
            </p:nvSpPr>
            <p:spPr bwMode="auto">
              <a:xfrm flipH="1">
                <a:off x="937" y="1608"/>
                <a:ext cx="9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4" name="Rectangle 40"/>
              <p:cNvSpPr>
                <a:spLocks noChangeArrowheads="1"/>
              </p:cNvSpPr>
              <p:nvPr/>
            </p:nvSpPr>
            <p:spPr bwMode="auto">
              <a:xfrm>
                <a:off x="934" y="1418"/>
                <a:ext cx="470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Line 41"/>
              <p:cNvSpPr>
                <a:spLocks noChangeShapeType="1"/>
              </p:cNvSpPr>
              <p:nvPr/>
            </p:nvSpPr>
            <p:spPr bwMode="auto">
              <a:xfrm>
                <a:off x="940" y="1348"/>
                <a:ext cx="1" cy="1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6" name="Line 42"/>
              <p:cNvSpPr>
                <a:spLocks noChangeShapeType="1"/>
              </p:cNvSpPr>
              <p:nvPr/>
            </p:nvSpPr>
            <p:spPr bwMode="auto">
              <a:xfrm>
                <a:off x="664" y="1348"/>
                <a:ext cx="27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Line 43"/>
              <p:cNvSpPr>
                <a:spLocks noChangeShapeType="1"/>
              </p:cNvSpPr>
              <p:nvPr/>
            </p:nvSpPr>
            <p:spPr bwMode="auto">
              <a:xfrm>
                <a:off x="665" y="1348"/>
                <a:ext cx="1" cy="14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8" name="Line 44"/>
              <p:cNvSpPr>
                <a:spLocks noChangeShapeType="1"/>
              </p:cNvSpPr>
              <p:nvPr/>
            </p:nvSpPr>
            <p:spPr bwMode="auto">
              <a:xfrm flipV="1">
                <a:off x="665" y="2451"/>
                <a:ext cx="166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Line 45"/>
              <p:cNvSpPr>
                <a:spLocks noChangeShapeType="1"/>
              </p:cNvSpPr>
              <p:nvPr/>
            </p:nvSpPr>
            <p:spPr bwMode="auto">
              <a:xfrm>
                <a:off x="940" y="1606"/>
                <a:ext cx="1" cy="84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07" name="Text Box 47"/>
            <p:cNvSpPr txBox="1">
              <a:spLocks noChangeArrowheads="1"/>
            </p:cNvSpPr>
            <p:nvPr/>
          </p:nvSpPr>
          <p:spPr bwMode="auto">
            <a:xfrm>
              <a:off x="2414" y="1851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4108" name="Text Box 48"/>
            <p:cNvSpPr txBox="1">
              <a:spLocks noChangeArrowheads="1"/>
            </p:cNvSpPr>
            <p:nvPr/>
          </p:nvSpPr>
          <p:spPr bwMode="auto">
            <a:xfrm>
              <a:off x="1788" y="155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4109" name="Text Box 50"/>
            <p:cNvSpPr txBox="1">
              <a:spLocks noChangeArrowheads="1"/>
            </p:cNvSpPr>
            <p:nvPr/>
          </p:nvSpPr>
          <p:spPr bwMode="auto">
            <a:xfrm>
              <a:off x="1022" y="160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  <p:sp>
          <p:nvSpPr>
            <p:cNvPr id="4110" name="Text Box 51"/>
            <p:cNvSpPr txBox="1">
              <a:spLocks noChangeArrowheads="1"/>
            </p:cNvSpPr>
            <p:nvPr/>
          </p:nvSpPr>
          <p:spPr bwMode="auto">
            <a:xfrm>
              <a:off x="1054" y="122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  <p:sp>
          <p:nvSpPr>
            <p:cNvPr id="4111" name="Text Box 52"/>
            <p:cNvSpPr txBox="1">
              <a:spLocks noChangeArrowheads="1"/>
            </p:cNvSpPr>
            <p:nvPr/>
          </p:nvSpPr>
          <p:spPr bwMode="auto">
            <a:xfrm>
              <a:off x="404" y="1842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</p:grpSp>
      <p:graphicFrame>
        <p:nvGraphicFramePr>
          <p:cNvPr id="4098" name="Object 54"/>
          <p:cNvGraphicFramePr>
            <a:graphicFrameLocks noChangeAspect="1"/>
          </p:cNvGraphicFramePr>
          <p:nvPr/>
        </p:nvGraphicFramePr>
        <p:xfrm>
          <a:off x="988060" y="4351338"/>
          <a:ext cx="2692400" cy="1295400"/>
        </p:xfrm>
        <a:graphic>
          <a:graphicData uri="http://schemas.openxmlformats.org/presentationml/2006/ole">
            <p:oleObj spid="_x0000_s4098" name="Equation" r:id="rId4" imgW="2692080" imgH="1295280" progId="Equation.DSMT4">
              <p:embed/>
            </p:oleObj>
          </a:graphicData>
        </a:graphic>
      </p:graphicFrame>
      <p:graphicFrame>
        <p:nvGraphicFramePr>
          <p:cNvPr id="4099" name="Object 55"/>
          <p:cNvGraphicFramePr>
            <a:graphicFrameLocks noChangeAspect="1"/>
          </p:cNvGraphicFramePr>
          <p:nvPr/>
        </p:nvGraphicFramePr>
        <p:xfrm>
          <a:off x="5495925" y="1874838"/>
          <a:ext cx="3670300" cy="685800"/>
        </p:xfrm>
        <a:graphic>
          <a:graphicData uri="http://schemas.openxmlformats.org/presentationml/2006/ole">
            <p:oleObj spid="_x0000_s4099" name="Equation" r:id="rId5" imgW="3670200" imgH="685800" progId="Equation.DSMT4">
              <p:embed/>
            </p:oleObj>
          </a:graphicData>
        </a:graphic>
      </p:graphicFrame>
      <p:graphicFrame>
        <p:nvGraphicFramePr>
          <p:cNvPr id="4100" name="Object 57"/>
          <p:cNvGraphicFramePr>
            <a:graphicFrameLocks noChangeAspect="1"/>
          </p:cNvGraphicFramePr>
          <p:nvPr/>
        </p:nvGraphicFramePr>
        <p:xfrm>
          <a:off x="5524500" y="5518150"/>
          <a:ext cx="3238500" cy="660400"/>
        </p:xfrm>
        <a:graphic>
          <a:graphicData uri="http://schemas.openxmlformats.org/presentationml/2006/ole">
            <p:oleObj spid="_x0000_s4100" name="Equation" r:id="rId6" imgW="3238200" imgH="660240" progId="Equation.DSMT4">
              <p:embed/>
            </p:oleObj>
          </a:graphicData>
        </a:graphic>
      </p:graphicFrame>
      <p:graphicFrame>
        <p:nvGraphicFramePr>
          <p:cNvPr id="4101" name="Object 58"/>
          <p:cNvGraphicFramePr>
            <a:graphicFrameLocks noChangeAspect="1"/>
          </p:cNvGraphicFramePr>
          <p:nvPr/>
        </p:nvGraphicFramePr>
        <p:xfrm>
          <a:off x="5467350" y="3833813"/>
          <a:ext cx="2832100" cy="1295400"/>
        </p:xfrm>
        <a:graphic>
          <a:graphicData uri="http://schemas.openxmlformats.org/presentationml/2006/ole">
            <p:oleObj spid="_x0000_s4101" name="Equation" r:id="rId7" imgW="2831760" imgH="1295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RL Circuits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Example, R = 1000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, L = 2 H, </a:t>
            </a:r>
            <a:br>
              <a:rPr lang="en-GB" sz="2000" dirty="0" smtClean="0"/>
            </a:b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= 10 </a:t>
            </a:r>
            <a:r>
              <a:rPr lang="en-GB" sz="2000" dirty="0" err="1" smtClean="0"/>
              <a:t>V,</a:t>
            </a:r>
            <a:r>
              <a:rPr lang="en-GB" sz="2000" dirty="0" err="1" smtClean="0">
                <a:latin typeface="Symbol" pitchFamily="18" charset="2"/>
              </a:rPr>
              <a:t>t</a:t>
            </a:r>
            <a:r>
              <a:rPr lang="en-GB" sz="2000" dirty="0" smtClean="0"/>
              <a:t> = L/R = 0.002 s.</a:t>
            </a:r>
          </a:p>
          <a:p>
            <a:pPr eaLnBrk="1" hangingPunct="1"/>
            <a:r>
              <a:rPr lang="en-GB" sz="2000" dirty="0" smtClean="0"/>
              <a:t>Switch initially in position a then move to position b after 5</a:t>
            </a: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= 0.01 s.</a:t>
            </a:r>
          </a:p>
          <a:p>
            <a:pPr eaLnBrk="1" hangingPunct="1"/>
            <a:r>
              <a:rPr lang="en-GB" sz="2000" dirty="0" smtClean="0"/>
              <a:t>Look at </a:t>
            </a:r>
            <a:r>
              <a:rPr lang="en-GB" dirty="0" smtClean="0"/>
              <a:t>_______</a:t>
            </a:r>
            <a:r>
              <a:rPr lang="en-GB" sz="2000" dirty="0" smtClean="0"/>
              <a:t> through and </a:t>
            </a:r>
            <a:r>
              <a:rPr lang="en-GB" dirty="0" smtClean="0"/>
              <a:t>_______</a:t>
            </a:r>
            <a:r>
              <a:rPr lang="en-GB" sz="2000" dirty="0" smtClean="0"/>
              <a:t> across inductor.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704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If move switch after only 2</a:t>
            </a: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= 0.004 s:</a:t>
            </a:r>
          </a:p>
        </p:txBody>
      </p:sp>
      <p:graphicFrame>
        <p:nvGraphicFramePr>
          <p:cNvPr id="5122" name="Object 54"/>
          <p:cNvGraphicFramePr>
            <a:graphicFrameLocks noChangeAspect="1"/>
          </p:cNvGraphicFramePr>
          <p:nvPr/>
        </p:nvGraphicFramePr>
        <p:xfrm>
          <a:off x="381000" y="3530600"/>
          <a:ext cx="4595813" cy="3076575"/>
        </p:xfrm>
        <a:graphic>
          <a:graphicData uri="http://schemas.openxmlformats.org/presentationml/2006/ole">
            <p:oleObj spid="_x0000_s5122" name="Mathcad" r:id="rId4" imgW="3543480" imgH="2371680" progId="Mathcad">
              <p:embed/>
            </p:oleObj>
          </a:graphicData>
        </a:graphic>
      </p:graphicFrame>
      <p:graphicFrame>
        <p:nvGraphicFramePr>
          <p:cNvPr id="5123" name="Object 55"/>
          <p:cNvGraphicFramePr>
            <a:graphicFrameLocks noChangeAspect="1"/>
          </p:cNvGraphicFramePr>
          <p:nvPr/>
        </p:nvGraphicFramePr>
        <p:xfrm>
          <a:off x="5151438" y="2009775"/>
          <a:ext cx="4486275" cy="3003550"/>
        </p:xfrm>
        <a:graphic>
          <a:graphicData uri="http://schemas.openxmlformats.org/presentationml/2006/ole">
            <p:oleObj spid="_x0000_s5123" name="Mathcad" r:id="rId5" imgW="3543480" imgH="2371680" progId="Mathcad">
              <p:embed/>
            </p:oleObj>
          </a:graphicData>
        </a:graphic>
      </p:graphicFrame>
      <p:sp>
        <p:nvSpPr>
          <p:cNvPr id="5127" name="Text Box 56"/>
          <p:cNvSpPr txBox="1">
            <a:spLocks noChangeArrowheads="1"/>
          </p:cNvSpPr>
          <p:nvPr/>
        </p:nvSpPr>
        <p:spPr bwMode="auto">
          <a:xfrm>
            <a:off x="709613" y="46847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5128" name="Text Box 57"/>
          <p:cNvSpPr txBox="1">
            <a:spLocks noChangeArrowheads="1"/>
          </p:cNvSpPr>
          <p:nvPr/>
        </p:nvSpPr>
        <p:spPr bwMode="auto">
          <a:xfrm>
            <a:off x="5483225" y="31670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5129" name="Text Box 58"/>
          <p:cNvSpPr txBox="1">
            <a:spLocks noChangeArrowheads="1"/>
          </p:cNvSpPr>
          <p:nvPr/>
        </p:nvSpPr>
        <p:spPr bwMode="auto">
          <a:xfrm>
            <a:off x="4191000" y="51022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(V)</a:t>
            </a:r>
          </a:p>
        </p:txBody>
      </p:sp>
      <p:sp>
        <p:nvSpPr>
          <p:cNvPr id="5130" name="Text Box 59"/>
          <p:cNvSpPr txBox="1">
            <a:spLocks noChangeArrowheads="1"/>
          </p:cNvSpPr>
          <p:nvPr/>
        </p:nvSpPr>
        <p:spPr bwMode="auto">
          <a:xfrm>
            <a:off x="8853488" y="35210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(V)</a:t>
            </a:r>
          </a:p>
        </p:txBody>
      </p:sp>
      <p:sp>
        <p:nvSpPr>
          <p:cNvPr id="5131" name="Text Box 60"/>
          <p:cNvSpPr txBox="1">
            <a:spLocks noChangeArrowheads="1"/>
          </p:cNvSpPr>
          <p:nvPr/>
        </p:nvSpPr>
        <p:spPr bwMode="auto">
          <a:xfrm>
            <a:off x="2686050" y="621347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5132" name="Text Box 61"/>
          <p:cNvSpPr txBox="1">
            <a:spLocks noChangeArrowheads="1"/>
          </p:cNvSpPr>
          <p:nvPr/>
        </p:nvSpPr>
        <p:spPr bwMode="auto">
          <a:xfrm>
            <a:off x="7402513" y="4624388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Stored in a Magnetic Field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Energy can be stored in a B field. </a:t>
            </a:r>
          </a:p>
          <a:p>
            <a:pPr eaLnBrk="1" hangingPunct="1"/>
            <a:r>
              <a:rPr lang="en-GB" sz="2000" dirty="0" smtClean="0"/>
              <a:t>Consider again </a:t>
            </a:r>
            <a:r>
              <a:rPr lang="en-GB" dirty="0" smtClean="0"/>
              <a:t>_____________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Differential equation describing circuit: </a:t>
            </a:r>
          </a:p>
        </p:txBody>
      </p:sp>
      <p:sp>
        <p:nvSpPr>
          <p:cNvPr id="61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Multiply each side by </a:t>
            </a:r>
            <a:r>
              <a:rPr lang="en-GB" sz="2000" dirty="0" err="1" smtClean="0"/>
              <a:t>i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Now if charge </a:t>
            </a:r>
            <a:r>
              <a:rPr lang="en-GB" sz="2000" dirty="0" err="1" smtClean="0"/>
              <a:t>dq</a:t>
            </a:r>
            <a:r>
              <a:rPr lang="en-GB" sz="2000" dirty="0" smtClean="0"/>
              <a:t> passes through </a:t>
            </a:r>
            <a:r>
              <a:rPr lang="en-GB" dirty="0" smtClean="0"/>
              <a:t>________</a:t>
            </a:r>
            <a:r>
              <a:rPr lang="en-GB" sz="2000" dirty="0" smtClean="0"/>
              <a:t> in time </a:t>
            </a:r>
            <a:r>
              <a:rPr lang="en-GB" sz="2000" dirty="0" err="1" smtClean="0"/>
              <a:t>dt</a:t>
            </a:r>
            <a:r>
              <a:rPr lang="en-GB" sz="2000" dirty="0" smtClean="0"/>
              <a:t>, rate at which _________ on it is (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dq</a:t>
            </a:r>
            <a:r>
              <a:rPr lang="en-GB" sz="2000" dirty="0" smtClean="0"/>
              <a:t>)/</a:t>
            </a:r>
            <a:r>
              <a:rPr lang="en-GB" sz="2000" dirty="0" err="1" smtClean="0"/>
              <a:t>dt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-25000" dirty="0" smtClean="0">
                <a:latin typeface="Monotype Corsiva" pitchFamily="66" charset="0"/>
              </a:rPr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, so LHS is rate at which battery delivers _______ to rest of circuit. </a:t>
            </a:r>
          </a:p>
          <a:p>
            <a:pPr eaLnBrk="1" hangingPunct="1"/>
            <a:r>
              <a:rPr lang="en-GB" sz="2000" dirty="0" smtClean="0"/>
              <a:t>Term i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R is rate at which energy </a:t>
            </a:r>
            <a:r>
              <a:rPr lang="en-GB" dirty="0" smtClean="0"/>
              <a:t>______________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Remainder must be rate at which energy is stored in __________, i.e.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270000" y="1270000"/>
          <a:ext cx="914400" cy="914400"/>
        </p:xfrm>
        <a:graphic>
          <a:graphicData uri="http://schemas.openxmlformats.org/presentationml/2006/ole">
            <p:oleObj spid="_x0000_s6146" name="SmartDraw" r:id="rId4" imgW="914400" imgH="914400" progId="">
              <p:embed/>
            </p:oleObj>
          </a:graphicData>
        </a:graphic>
      </p:graphicFrame>
      <p:grpSp>
        <p:nvGrpSpPr>
          <p:cNvPr id="6153" name="Group 6"/>
          <p:cNvGrpSpPr>
            <a:grpSpLocks noChangeAspect="1"/>
          </p:cNvGrpSpPr>
          <p:nvPr/>
        </p:nvGrpSpPr>
        <p:grpSpPr bwMode="auto">
          <a:xfrm>
            <a:off x="1217613" y="2706688"/>
            <a:ext cx="2387600" cy="2295525"/>
            <a:chOff x="2604" y="2288"/>
            <a:chExt cx="1882" cy="1809"/>
          </a:xfrm>
        </p:grpSpPr>
        <p:sp>
          <p:nvSpPr>
            <p:cNvPr id="6162" name="Line 7"/>
            <p:cNvSpPr>
              <a:spLocks noChangeAspect="1" noChangeShapeType="1"/>
            </p:cNvSpPr>
            <p:nvPr/>
          </p:nvSpPr>
          <p:spPr bwMode="auto">
            <a:xfrm>
              <a:off x="4312" y="2503"/>
              <a:ext cx="1" cy="39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Line 8"/>
            <p:cNvSpPr>
              <a:spLocks noChangeAspect="1" noChangeShapeType="1"/>
            </p:cNvSpPr>
            <p:nvPr/>
          </p:nvSpPr>
          <p:spPr bwMode="auto">
            <a:xfrm>
              <a:off x="4312" y="3695"/>
              <a:ext cx="1" cy="38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9"/>
            <p:cNvSpPr>
              <a:spLocks noChangeAspect="1"/>
            </p:cNvSpPr>
            <p:nvPr/>
          </p:nvSpPr>
          <p:spPr bwMode="auto">
            <a:xfrm>
              <a:off x="4317" y="2882"/>
              <a:ext cx="167" cy="217"/>
            </a:xfrm>
            <a:custGeom>
              <a:avLst/>
              <a:gdLst>
                <a:gd name="T0" fmla="*/ 4 w 334"/>
                <a:gd name="T1" fmla="*/ 202 h 434"/>
                <a:gd name="T2" fmla="*/ 6 w 334"/>
                <a:gd name="T3" fmla="*/ 204 h 434"/>
                <a:gd name="T4" fmla="*/ 9 w 334"/>
                <a:gd name="T5" fmla="*/ 205 h 434"/>
                <a:gd name="T6" fmla="*/ 10 w 334"/>
                <a:gd name="T7" fmla="*/ 206 h 434"/>
                <a:gd name="T8" fmla="*/ 13 w 334"/>
                <a:gd name="T9" fmla="*/ 207 h 434"/>
                <a:gd name="T10" fmla="*/ 17 w 334"/>
                <a:gd name="T11" fmla="*/ 208 h 434"/>
                <a:gd name="T12" fmla="*/ 21 w 334"/>
                <a:gd name="T13" fmla="*/ 209 h 434"/>
                <a:gd name="T14" fmla="*/ 23 w 334"/>
                <a:gd name="T15" fmla="*/ 211 h 434"/>
                <a:gd name="T16" fmla="*/ 27 w 334"/>
                <a:gd name="T17" fmla="*/ 212 h 434"/>
                <a:gd name="T18" fmla="*/ 32 w 334"/>
                <a:gd name="T19" fmla="*/ 213 h 434"/>
                <a:gd name="T20" fmla="*/ 38 w 334"/>
                <a:gd name="T21" fmla="*/ 215 h 434"/>
                <a:gd name="T22" fmla="*/ 46 w 334"/>
                <a:gd name="T23" fmla="*/ 216 h 434"/>
                <a:gd name="T24" fmla="*/ 79 w 334"/>
                <a:gd name="T25" fmla="*/ 214 h 434"/>
                <a:gd name="T26" fmla="*/ 105 w 334"/>
                <a:gd name="T27" fmla="*/ 206 h 434"/>
                <a:gd name="T28" fmla="*/ 120 w 334"/>
                <a:gd name="T29" fmla="*/ 197 h 434"/>
                <a:gd name="T30" fmla="*/ 132 w 334"/>
                <a:gd name="T31" fmla="*/ 188 h 434"/>
                <a:gd name="T32" fmla="*/ 141 w 334"/>
                <a:gd name="T33" fmla="*/ 179 h 434"/>
                <a:gd name="T34" fmla="*/ 147 w 334"/>
                <a:gd name="T35" fmla="*/ 170 h 434"/>
                <a:gd name="T36" fmla="*/ 153 w 334"/>
                <a:gd name="T37" fmla="*/ 161 h 434"/>
                <a:gd name="T38" fmla="*/ 158 w 334"/>
                <a:gd name="T39" fmla="*/ 153 h 434"/>
                <a:gd name="T40" fmla="*/ 161 w 334"/>
                <a:gd name="T41" fmla="*/ 143 h 434"/>
                <a:gd name="T42" fmla="*/ 164 w 334"/>
                <a:gd name="T43" fmla="*/ 135 h 434"/>
                <a:gd name="T44" fmla="*/ 165 w 334"/>
                <a:gd name="T45" fmla="*/ 125 h 434"/>
                <a:gd name="T46" fmla="*/ 166 w 334"/>
                <a:gd name="T47" fmla="*/ 117 h 434"/>
                <a:gd name="T48" fmla="*/ 167 w 334"/>
                <a:gd name="T49" fmla="*/ 109 h 434"/>
                <a:gd name="T50" fmla="*/ 166 w 334"/>
                <a:gd name="T51" fmla="*/ 103 h 434"/>
                <a:gd name="T52" fmla="*/ 165 w 334"/>
                <a:gd name="T53" fmla="*/ 93 h 434"/>
                <a:gd name="T54" fmla="*/ 165 w 334"/>
                <a:gd name="T55" fmla="*/ 85 h 434"/>
                <a:gd name="T56" fmla="*/ 162 w 334"/>
                <a:gd name="T57" fmla="*/ 76 h 434"/>
                <a:gd name="T58" fmla="*/ 159 w 334"/>
                <a:gd name="T59" fmla="*/ 67 h 434"/>
                <a:gd name="T60" fmla="*/ 154 w 334"/>
                <a:gd name="T61" fmla="*/ 57 h 434"/>
                <a:gd name="T62" fmla="*/ 149 w 334"/>
                <a:gd name="T63" fmla="*/ 49 h 434"/>
                <a:gd name="T64" fmla="*/ 142 w 334"/>
                <a:gd name="T65" fmla="*/ 40 h 434"/>
                <a:gd name="T66" fmla="*/ 134 w 334"/>
                <a:gd name="T67" fmla="*/ 31 h 434"/>
                <a:gd name="T68" fmla="*/ 124 w 334"/>
                <a:gd name="T69" fmla="*/ 23 h 434"/>
                <a:gd name="T70" fmla="*/ 109 w 334"/>
                <a:gd name="T71" fmla="*/ 14 h 434"/>
                <a:gd name="T72" fmla="*/ 88 w 334"/>
                <a:gd name="T73" fmla="*/ 5 h 434"/>
                <a:gd name="T74" fmla="*/ 50 w 334"/>
                <a:gd name="T75" fmla="*/ 1 h 434"/>
                <a:gd name="T76" fmla="*/ 40 w 334"/>
                <a:gd name="T77" fmla="*/ 2 h 434"/>
                <a:gd name="T78" fmla="*/ 33 w 334"/>
                <a:gd name="T79" fmla="*/ 3 h 434"/>
                <a:gd name="T80" fmla="*/ 28 w 334"/>
                <a:gd name="T81" fmla="*/ 5 h 434"/>
                <a:gd name="T82" fmla="*/ 23 w 334"/>
                <a:gd name="T83" fmla="*/ 6 h 434"/>
                <a:gd name="T84" fmla="*/ 20 w 334"/>
                <a:gd name="T85" fmla="*/ 7 h 434"/>
                <a:gd name="T86" fmla="*/ 17 w 334"/>
                <a:gd name="T87" fmla="*/ 9 h 434"/>
                <a:gd name="T88" fmla="*/ 12 w 334"/>
                <a:gd name="T89" fmla="*/ 11 h 434"/>
                <a:gd name="T90" fmla="*/ 10 w 334"/>
                <a:gd name="T91" fmla="*/ 12 h 434"/>
                <a:gd name="T92" fmla="*/ 8 w 334"/>
                <a:gd name="T93" fmla="*/ 13 h 434"/>
                <a:gd name="T94" fmla="*/ 5 w 334"/>
                <a:gd name="T95" fmla="*/ 14 h 434"/>
                <a:gd name="T96" fmla="*/ 3 w 334"/>
                <a:gd name="T97" fmla="*/ 15 h 434"/>
                <a:gd name="T98" fmla="*/ 0 w 334"/>
                <a:gd name="T99" fmla="*/ 16 h 4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4"/>
                <a:gd name="T151" fmla="*/ 0 h 434"/>
                <a:gd name="T152" fmla="*/ 334 w 334"/>
                <a:gd name="T153" fmla="*/ 434 h 4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4" h="434">
                  <a:moveTo>
                    <a:pt x="4" y="403"/>
                  </a:moveTo>
                  <a:lnTo>
                    <a:pt x="6" y="403"/>
                  </a:lnTo>
                  <a:lnTo>
                    <a:pt x="8" y="403"/>
                  </a:lnTo>
                  <a:lnTo>
                    <a:pt x="8" y="405"/>
                  </a:lnTo>
                  <a:lnTo>
                    <a:pt x="10" y="405"/>
                  </a:lnTo>
                  <a:lnTo>
                    <a:pt x="12" y="407"/>
                  </a:lnTo>
                  <a:lnTo>
                    <a:pt x="14" y="407"/>
                  </a:lnTo>
                  <a:lnTo>
                    <a:pt x="16" y="409"/>
                  </a:lnTo>
                  <a:lnTo>
                    <a:pt x="18" y="409"/>
                  </a:lnTo>
                  <a:lnTo>
                    <a:pt x="19" y="411"/>
                  </a:lnTo>
                  <a:lnTo>
                    <a:pt x="21" y="411"/>
                  </a:lnTo>
                  <a:lnTo>
                    <a:pt x="23" y="413"/>
                  </a:lnTo>
                  <a:lnTo>
                    <a:pt x="25" y="413"/>
                  </a:lnTo>
                  <a:lnTo>
                    <a:pt x="27" y="414"/>
                  </a:lnTo>
                  <a:lnTo>
                    <a:pt x="29" y="414"/>
                  </a:lnTo>
                  <a:lnTo>
                    <a:pt x="31" y="414"/>
                  </a:lnTo>
                  <a:lnTo>
                    <a:pt x="31" y="416"/>
                  </a:lnTo>
                  <a:lnTo>
                    <a:pt x="33" y="416"/>
                  </a:lnTo>
                  <a:lnTo>
                    <a:pt x="35" y="416"/>
                  </a:lnTo>
                  <a:lnTo>
                    <a:pt x="37" y="418"/>
                  </a:lnTo>
                  <a:lnTo>
                    <a:pt x="39" y="418"/>
                  </a:lnTo>
                  <a:lnTo>
                    <a:pt x="41" y="418"/>
                  </a:lnTo>
                  <a:lnTo>
                    <a:pt x="41" y="420"/>
                  </a:lnTo>
                  <a:lnTo>
                    <a:pt x="42" y="420"/>
                  </a:lnTo>
                  <a:lnTo>
                    <a:pt x="44" y="420"/>
                  </a:lnTo>
                  <a:lnTo>
                    <a:pt x="46" y="422"/>
                  </a:lnTo>
                  <a:lnTo>
                    <a:pt x="48" y="422"/>
                  </a:lnTo>
                  <a:lnTo>
                    <a:pt x="50" y="422"/>
                  </a:lnTo>
                  <a:lnTo>
                    <a:pt x="52" y="424"/>
                  </a:lnTo>
                  <a:lnTo>
                    <a:pt x="54" y="424"/>
                  </a:lnTo>
                  <a:lnTo>
                    <a:pt x="58" y="424"/>
                  </a:lnTo>
                  <a:lnTo>
                    <a:pt x="60" y="426"/>
                  </a:lnTo>
                  <a:lnTo>
                    <a:pt x="62" y="426"/>
                  </a:lnTo>
                  <a:lnTo>
                    <a:pt x="64" y="426"/>
                  </a:lnTo>
                  <a:lnTo>
                    <a:pt x="67" y="428"/>
                  </a:lnTo>
                  <a:lnTo>
                    <a:pt x="69" y="428"/>
                  </a:lnTo>
                  <a:lnTo>
                    <a:pt x="73" y="428"/>
                  </a:lnTo>
                  <a:lnTo>
                    <a:pt x="75" y="430"/>
                  </a:lnTo>
                  <a:lnTo>
                    <a:pt x="79" y="430"/>
                  </a:lnTo>
                  <a:lnTo>
                    <a:pt x="83" y="430"/>
                  </a:lnTo>
                  <a:lnTo>
                    <a:pt x="89" y="432"/>
                  </a:lnTo>
                  <a:lnTo>
                    <a:pt x="92" y="432"/>
                  </a:lnTo>
                  <a:lnTo>
                    <a:pt x="100" y="432"/>
                  </a:lnTo>
                  <a:lnTo>
                    <a:pt x="115" y="432"/>
                  </a:lnTo>
                  <a:lnTo>
                    <a:pt x="115" y="434"/>
                  </a:lnTo>
                  <a:lnTo>
                    <a:pt x="158" y="428"/>
                  </a:lnTo>
                  <a:lnTo>
                    <a:pt x="177" y="424"/>
                  </a:lnTo>
                  <a:lnTo>
                    <a:pt x="190" y="420"/>
                  </a:lnTo>
                  <a:lnTo>
                    <a:pt x="202" y="414"/>
                  </a:lnTo>
                  <a:lnTo>
                    <a:pt x="211" y="411"/>
                  </a:lnTo>
                  <a:lnTo>
                    <a:pt x="219" y="407"/>
                  </a:lnTo>
                  <a:lnTo>
                    <a:pt x="227" y="401"/>
                  </a:lnTo>
                  <a:lnTo>
                    <a:pt x="234" y="397"/>
                  </a:lnTo>
                  <a:lnTo>
                    <a:pt x="240" y="393"/>
                  </a:lnTo>
                  <a:lnTo>
                    <a:pt x="248" y="388"/>
                  </a:lnTo>
                  <a:lnTo>
                    <a:pt x="252" y="384"/>
                  </a:lnTo>
                  <a:lnTo>
                    <a:pt x="257" y="380"/>
                  </a:lnTo>
                  <a:lnTo>
                    <a:pt x="263" y="376"/>
                  </a:lnTo>
                  <a:lnTo>
                    <a:pt x="267" y="370"/>
                  </a:lnTo>
                  <a:lnTo>
                    <a:pt x="273" y="366"/>
                  </a:lnTo>
                  <a:lnTo>
                    <a:pt x="277" y="363"/>
                  </a:lnTo>
                  <a:lnTo>
                    <a:pt x="281" y="357"/>
                  </a:lnTo>
                  <a:lnTo>
                    <a:pt x="284" y="353"/>
                  </a:lnTo>
                  <a:lnTo>
                    <a:pt x="288" y="349"/>
                  </a:lnTo>
                  <a:lnTo>
                    <a:pt x="290" y="343"/>
                  </a:lnTo>
                  <a:lnTo>
                    <a:pt x="294" y="340"/>
                  </a:lnTo>
                  <a:lnTo>
                    <a:pt x="298" y="336"/>
                  </a:lnTo>
                  <a:lnTo>
                    <a:pt x="300" y="330"/>
                  </a:lnTo>
                  <a:lnTo>
                    <a:pt x="304" y="326"/>
                  </a:lnTo>
                  <a:lnTo>
                    <a:pt x="305" y="322"/>
                  </a:lnTo>
                  <a:lnTo>
                    <a:pt x="307" y="318"/>
                  </a:lnTo>
                  <a:lnTo>
                    <a:pt x="309" y="313"/>
                  </a:lnTo>
                  <a:lnTo>
                    <a:pt x="311" y="309"/>
                  </a:lnTo>
                  <a:lnTo>
                    <a:pt x="315" y="305"/>
                  </a:lnTo>
                  <a:lnTo>
                    <a:pt x="317" y="299"/>
                  </a:lnTo>
                  <a:lnTo>
                    <a:pt x="319" y="295"/>
                  </a:lnTo>
                  <a:lnTo>
                    <a:pt x="319" y="292"/>
                  </a:lnTo>
                  <a:lnTo>
                    <a:pt x="321" y="286"/>
                  </a:lnTo>
                  <a:lnTo>
                    <a:pt x="323" y="282"/>
                  </a:lnTo>
                  <a:lnTo>
                    <a:pt x="325" y="278"/>
                  </a:lnTo>
                  <a:lnTo>
                    <a:pt x="325" y="272"/>
                  </a:lnTo>
                  <a:lnTo>
                    <a:pt x="327" y="269"/>
                  </a:lnTo>
                  <a:lnTo>
                    <a:pt x="329" y="265"/>
                  </a:lnTo>
                  <a:lnTo>
                    <a:pt x="329" y="261"/>
                  </a:lnTo>
                  <a:lnTo>
                    <a:pt x="330" y="255"/>
                  </a:lnTo>
                  <a:lnTo>
                    <a:pt x="330" y="251"/>
                  </a:lnTo>
                  <a:lnTo>
                    <a:pt x="330" y="247"/>
                  </a:lnTo>
                  <a:lnTo>
                    <a:pt x="332" y="242"/>
                  </a:lnTo>
                  <a:lnTo>
                    <a:pt x="332" y="238"/>
                  </a:lnTo>
                  <a:lnTo>
                    <a:pt x="332" y="234"/>
                  </a:lnTo>
                  <a:lnTo>
                    <a:pt x="332" y="228"/>
                  </a:lnTo>
                  <a:lnTo>
                    <a:pt x="332" y="224"/>
                  </a:lnTo>
                  <a:lnTo>
                    <a:pt x="332" y="221"/>
                  </a:lnTo>
                  <a:lnTo>
                    <a:pt x="334" y="217"/>
                  </a:lnTo>
                  <a:lnTo>
                    <a:pt x="332" y="213"/>
                  </a:lnTo>
                  <a:lnTo>
                    <a:pt x="332" y="209"/>
                  </a:lnTo>
                  <a:lnTo>
                    <a:pt x="332" y="205"/>
                  </a:lnTo>
                  <a:lnTo>
                    <a:pt x="332" y="199"/>
                  </a:lnTo>
                  <a:lnTo>
                    <a:pt x="332" y="196"/>
                  </a:lnTo>
                  <a:lnTo>
                    <a:pt x="332" y="192"/>
                  </a:lnTo>
                  <a:lnTo>
                    <a:pt x="330" y="186"/>
                  </a:lnTo>
                  <a:lnTo>
                    <a:pt x="330" y="182"/>
                  </a:lnTo>
                  <a:lnTo>
                    <a:pt x="330" y="178"/>
                  </a:lnTo>
                  <a:lnTo>
                    <a:pt x="329" y="173"/>
                  </a:lnTo>
                  <a:lnTo>
                    <a:pt x="329" y="169"/>
                  </a:lnTo>
                  <a:lnTo>
                    <a:pt x="327" y="165"/>
                  </a:lnTo>
                  <a:lnTo>
                    <a:pt x="325" y="161"/>
                  </a:lnTo>
                  <a:lnTo>
                    <a:pt x="325" y="155"/>
                  </a:lnTo>
                  <a:lnTo>
                    <a:pt x="323" y="151"/>
                  </a:lnTo>
                  <a:lnTo>
                    <a:pt x="321" y="148"/>
                  </a:lnTo>
                  <a:lnTo>
                    <a:pt x="319" y="142"/>
                  </a:lnTo>
                  <a:lnTo>
                    <a:pt x="319" y="138"/>
                  </a:lnTo>
                  <a:lnTo>
                    <a:pt x="317" y="134"/>
                  </a:lnTo>
                  <a:lnTo>
                    <a:pt x="315" y="128"/>
                  </a:lnTo>
                  <a:lnTo>
                    <a:pt x="311" y="125"/>
                  </a:lnTo>
                  <a:lnTo>
                    <a:pt x="309" y="121"/>
                  </a:lnTo>
                  <a:lnTo>
                    <a:pt x="307" y="115"/>
                  </a:lnTo>
                  <a:lnTo>
                    <a:pt x="305" y="111"/>
                  </a:lnTo>
                  <a:lnTo>
                    <a:pt x="304" y="107"/>
                  </a:lnTo>
                  <a:lnTo>
                    <a:pt x="300" y="103"/>
                  </a:lnTo>
                  <a:lnTo>
                    <a:pt x="298" y="98"/>
                  </a:lnTo>
                  <a:lnTo>
                    <a:pt x="294" y="94"/>
                  </a:lnTo>
                  <a:lnTo>
                    <a:pt x="290" y="90"/>
                  </a:lnTo>
                  <a:lnTo>
                    <a:pt x="288" y="84"/>
                  </a:lnTo>
                  <a:lnTo>
                    <a:pt x="284" y="80"/>
                  </a:lnTo>
                  <a:lnTo>
                    <a:pt x="281" y="77"/>
                  </a:lnTo>
                  <a:lnTo>
                    <a:pt x="277" y="71"/>
                  </a:lnTo>
                  <a:lnTo>
                    <a:pt x="273" y="67"/>
                  </a:lnTo>
                  <a:lnTo>
                    <a:pt x="267" y="63"/>
                  </a:lnTo>
                  <a:lnTo>
                    <a:pt x="263" y="57"/>
                  </a:lnTo>
                  <a:lnTo>
                    <a:pt x="257" y="54"/>
                  </a:lnTo>
                  <a:lnTo>
                    <a:pt x="252" y="50"/>
                  </a:lnTo>
                  <a:lnTo>
                    <a:pt x="248" y="46"/>
                  </a:lnTo>
                  <a:lnTo>
                    <a:pt x="240" y="40"/>
                  </a:lnTo>
                  <a:lnTo>
                    <a:pt x="234" y="36"/>
                  </a:lnTo>
                  <a:lnTo>
                    <a:pt x="227" y="32"/>
                  </a:lnTo>
                  <a:lnTo>
                    <a:pt x="219" y="27"/>
                  </a:lnTo>
                  <a:lnTo>
                    <a:pt x="211" y="23"/>
                  </a:lnTo>
                  <a:lnTo>
                    <a:pt x="202" y="19"/>
                  </a:lnTo>
                  <a:lnTo>
                    <a:pt x="190" y="13"/>
                  </a:lnTo>
                  <a:lnTo>
                    <a:pt x="177" y="9"/>
                  </a:lnTo>
                  <a:lnTo>
                    <a:pt x="158" y="6"/>
                  </a:lnTo>
                  <a:lnTo>
                    <a:pt x="115" y="0"/>
                  </a:lnTo>
                  <a:lnTo>
                    <a:pt x="100" y="2"/>
                  </a:lnTo>
                  <a:lnTo>
                    <a:pt x="92" y="2"/>
                  </a:lnTo>
                  <a:lnTo>
                    <a:pt x="87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75" y="6"/>
                  </a:lnTo>
                  <a:lnTo>
                    <a:pt x="71" y="6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6" y="11"/>
                  </a:lnTo>
                  <a:lnTo>
                    <a:pt x="44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5" y="15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8" y="25"/>
                  </a:lnTo>
                  <a:lnTo>
                    <a:pt x="16" y="25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10" y="29"/>
                  </a:lnTo>
                  <a:lnTo>
                    <a:pt x="8" y="29"/>
                  </a:lnTo>
                  <a:lnTo>
                    <a:pt x="6" y="31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0" y="32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0"/>
            <p:cNvSpPr>
              <a:spLocks noChangeAspect="1"/>
            </p:cNvSpPr>
            <p:nvPr/>
          </p:nvSpPr>
          <p:spPr bwMode="auto">
            <a:xfrm>
              <a:off x="4318" y="3082"/>
              <a:ext cx="166" cy="218"/>
            </a:xfrm>
            <a:custGeom>
              <a:avLst/>
              <a:gdLst>
                <a:gd name="T0" fmla="*/ 6 w 332"/>
                <a:gd name="T1" fmla="*/ 205 h 438"/>
                <a:gd name="T2" fmla="*/ 10 w 332"/>
                <a:gd name="T3" fmla="*/ 207 h 438"/>
                <a:gd name="T4" fmla="*/ 14 w 332"/>
                <a:gd name="T5" fmla="*/ 210 h 438"/>
                <a:gd name="T6" fmla="*/ 20 w 332"/>
                <a:gd name="T7" fmla="*/ 211 h 438"/>
                <a:gd name="T8" fmla="*/ 24 w 332"/>
                <a:gd name="T9" fmla="*/ 212 h 438"/>
                <a:gd name="T10" fmla="*/ 28 w 332"/>
                <a:gd name="T11" fmla="*/ 213 h 438"/>
                <a:gd name="T12" fmla="*/ 33 w 332"/>
                <a:gd name="T13" fmla="*/ 215 h 438"/>
                <a:gd name="T14" fmla="*/ 38 w 332"/>
                <a:gd name="T15" fmla="*/ 216 h 438"/>
                <a:gd name="T16" fmla="*/ 42 w 332"/>
                <a:gd name="T17" fmla="*/ 216 h 438"/>
                <a:gd name="T18" fmla="*/ 46 w 332"/>
                <a:gd name="T19" fmla="*/ 217 h 438"/>
                <a:gd name="T20" fmla="*/ 51 w 332"/>
                <a:gd name="T21" fmla="*/ 217 h 438"/>
                <a:gd name="T22" fmla="*/ 55 w 332"/>
                <a:gd name="T23" fmla="*/ 217 h 438"/>
                <a:gd name="T24" fmla="*/ 58 w 332"/>
                <a:gd name="T25" fmla="*/ 217 h 438"/>
                <a:gd name="T26" fmla="*/ 68 w 332"/>
                <a:gd name="T27" fmla="*/ 217 h 438"/>
                <a:gd name="T28" fmla="*/ 76 w 332"/>
                <a:gd name="T29" fmla="*/ 216 h 438"/>
                <a:gd name="T30" fmla="*/ 85 w 332"/>
                <a:gd name="T31" fmla="*/ 213 h 438"/>
                <a:gd name="T32" fmla="*/ 94 w 332"/>
                <a:gd name="T33" fmla="*/ 211 h 438"/>
                <a:gd name="T34" fmla="*/ 103 w 332"/>
                <a:gd name="T35" fmla="*/ 207 h 438"/>
                <a:gd name="T36" fmla="*/ 112 w 332"/>
                <a:gd name="T37" fmla="*/ 203 h 438"/>
                <a:gd name="T38" fmla="*/ 121 w 332"/>
                <a:gd name="T39" fmla="*/ 196 h 438"/>
                <a:gd name="T40" fmla="*/ 130 w 332"/>
                <a:gd name="T41" fmla="*/ 189 h 438"/>
                <a:gd name="T42" fmla="*/ 140 w 332"/>
                <a:gd name="T43" fmla="*/ 180 h 438"/>
                <a:gd name="T44" fmla="*/ 148 w 332"/>
                <a:gd name="T45" fmla="*/ 168 h 438"/>
                <a:gd name="T46" fmla="*/ 157 w 332"/>
                <a:gd name="T47" fmla="*/ 152 h 438"/>
                <a:gd name="T48" fmla="*/ 165 w 332"/>
                <a:gd name="T49" fmla="*/ 109 h 438"/>
                <a:gd name="T50" fmla="*/ 160 w 332"/>
                <a:gd name="T51" fmla="*/ 72 h 438"/>
                <a:gd name="T52" fmla="*/ 150 w 332"/>
                <a:gd name="T53" fmla="*/ 54 h 438"/>
                <a:gd name="T54" fmla="*/ 141 w 332"/>
                <a:gd name="T55" fmla="*/ 41 h 438"/>
                <a:gd name="T56" fmla="*/ 133 w 332"/>
                <a:gd name="T57" fmla="*/ 31 h 438"/>
                <a:gd name="T58" fmla="*/ 123 w 332"/>
                <a:gd name="T59" fmla="*/ 23 h 438"/>
                <a:gd name="T60" fmla="*/ 114 w 332"/>
                <a:gd name="T61" fmla="*/ 17 h 438"/>
                <a:gd name="T62" fmla="*/ 105 w 332"/>
                <a:gd name="T63" fmla="*/ 12 h 438"/>
                <a:gd name="T64" fmla="*/ 96 w 332"/>
                <a:gd name="T65" fmla="*/ 7 h 438"/>
                <a:gd name="T66" fmla="*/ 87 w 332"/>
                <a:gd name="T67" fmla="*/ 5 h 438"/>
                <a:gd name="T68" fmla="*/ 79 w 332"/>
                <a:gd name="T69" fmla="*/ 3 h 438"/>
                <a:gd name="T70" fmla="*/ 69 w 332"/>
                <a:gd name="T71" fmla="*/ 1 h 438"/>
                <a:gd name="T72" fmla="*/ 60 w 332"/>
                <a:gd name="T73" fmla="*/ 1 h 438"/>
                <a:gd name="T74" fmla="*/ 56 w 332"/>
                <a:gd name="T75" fmla="*/ 1 h 438"/>
                <a:gd name="T76" fmla="*/ 51 w 332"/>
                <a:gd name="T77" fmla="*/ 1 h 438"/>
                <a:gd name="T78" fmla="*/ 47 w 332"/>
                <a:gd name="T79" fmla="*/ 1 h 438"/>
                <a:gd name="T80" fmla="*/ 42 w 332"/>
                <a:gd name="T81" fmla="*/ 2 h 438"/>
                <a:gd name="T82" fmla="*/ 38 w 332"/>
                <a:gd name="T83" fmla="*/ 2 h 438"/>
                <a:gd name="T84" fmla="*/ 33 w 332"/>
                <a:gd name="T85" fmla="*/ 3 h 438"/>
                <a:gd name="T86" fmla="*/ 28 w 332"/>
                <a:gd name="T87" fmla="*/ 5 h 438"/>
                <a:gd name="T88" fmla="*/ 24 w 332"/>
                <a:gd name="T89" fmla="*/ 6 h 438"/>
                <a:gd name="T90" fmla="*/ 20 w 332"/>
                <a:gd name="T91" fmla="*/ 7 h 438"/>
                <a:gd name="T92" fmla="*/ 14 w 332"/>
                <a:gd name="T93" fmla="*/ 9 h 438"/>
                <a:gd name="T94" fmla="*/ 10 w 332"/>
                <a:gd name="T95" fmla="*/ 11 h 438"/>
                <a:gd name="T96" fmla="*/ 5 w 332"/>
                <a:gd name="T97" fmla="*/ 13 h 438"/>
                <a:gd name="T98" fmla="*/ 0 w 332"/>
                <a:gd name="T99" fmla="*/ 16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438"/>
                <a:gd name="T152" fmla="*/ 332 w 332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438">
                  <a:moveTo>
                    <a:pt x="4" y="407"/>
                  </a:moveTo>
                  <a:lnTo>
                    <a:pt x="8" y="409"/>
                  </a:lnTo>
                  <a:lnTo>
                    <a:pt x="10" y="411"/>
                  </a:lnTo>
                  <a:lnTo>
                    <a:pt x="12" y="411"/>
                  </a:lnTo>
                  <a:lnTo>
                    <a:pt x="14" y="413"/>
                  </a:lnTo>
                  <a:lnTo>
                    <a:pt x="16" y="413"/>
                  </a:lnTo>
                  <a:lnTo>
                    <a:pt x="17" y="415"/>
                  </a:lnTo>
                  <a:lnTo>
                    <a:pt x="21" y="415"/>
                  </a:lnTo>
                  <a:lnTo>
                    <a:pt x="23" y="417"/>
                  </a:lnTo>
                  <a:lnTo>
                    <a:pt x="25" y="419"/>
                  </a:lnTo>
                  <a:lnTo>
                    <a:pt x="27" y="419"/>
                  </a:lnTo>
                  <a:lnTo>
                    <a:pt x="29" y="421"/>
                  </a:lnTo>
                  <a:lnTo>
                    <a:pt x="31" y="421"/>
                  </a:lnTo>
                  <a:lnTo>
                    <a:pt x="35" y="423"/>
                  </a:lnTo>
                  <a:lnTo>
                    <a:pt x="37" y="423"/>
                  </a:lnTo>
                  <a:lnTo>
                    <a:pt x="39" y="423"/>
                  </a:lnTo>
                  <a:lnTo>
                    <a:pt x="40" y="424"/>
                  </a:lnTo>
                  <a:lnTo>
                    <a:pt x="42" y="424"/>
                  </a:lnTo>
                  <a:lnTo>
                    <a:pt x="44" y="426"/>
                  </a:lnTo>
                  <a:lnTo>
                    <a:pt x="48" y="426"/>
                  </a:lnTo>
                  <a:lnTo>
                    <a:pt x="50" y="426"/>
                  </a:lnTo>
                  <a:lnTo>
                    <a:pt x="52" y="428"/>
                  </a:lnTo>
                  <a:lnTo>
                    <a:pt x="54" y="428"/>
                  </a:lnTo>
                  <a:lnTo>
                    <a:pt x="56" y="428"/>
                  </a:lnTo>
                  <a:lnTo>
                    <a:pt x="58" y="430"/>
                  </a:lnTo>
                  <a:lnTo>
                    <a:pt x="62" y="430"/>
                  </a:lnTo>
                  <a:lnTo>
                    <a:pt x="64" y="430"/>
                  </a:lnTo>
                  <a:lnTo>
                    <a:pt x="65" y="432"/>
                  </a:lnTo>
                  <a:lnTo>
                    <a:pt x="67" y="432"/>
                  </a:lnTo>
                  <a:lnTo>
                    <a:pt x="69" y="432"/>
                  </a:lnTo>
                  <a:lnTo>
                    <a:pt x="71" y="432"/>
                  </a:lnTo>
                  <a:lnTo>
                    <a:pt x="75" y="434"/>
                  </a:lnTo>
                  <a:lnTo>
                    <a:pt x="77" y="434"/>
                  </a:lnTo>
                  <a:lnTo>
                    <a:pt x="79" y="434"/>
                  </a:lnTo>
                  <a:lnTo>
                    <a:pt x="81" y="434"/>
                  </a:lnTo>
                  <a:lnTo>
                    <a:pt x="83" y="434"/>
                  </a:lnTo>
                  <a:lnTo>
                    <a:pt x="85" y="434"/>
                  </a:lnTo>
                  <a:lnTo>
                    <a:pt x="88" y="436"/>
                  </a:lnTo>
                  <a:lnTo>
                    <a:pt x="90" y="436"/>
                  </a:lnTo>
                  <a:lnTo>
                    <a:pt x="92" y="436"/>
                  </a:lnTo>
                  <a:lnTo>
                    <a:pt x="94" y="436"/>
                  </a:lnTo>
                  <a:lnTo>
                    <a:pt x="96" y="436"/>
                  </a:lnTo>
                  <a:lnTo>
                    <a:pt x="98" y="436"/>
                  </a:lnTo>
                  <a:lnTo>
                    <a:pt x="102" y="436"/>
                  </a:lnTo>
                  <a:lnTo>
                    <a:pt x="104" y="436"/>
                  </a:lnTo>
                  <a:lnTo>
                    <a:pt x="106" y="436"/>
                  </a:lnTo>
                  <a:lnTo>
                    <a:pt x="108" y="436"/>
                  </a:lnTo>
                  <a:lnTo>
                    <a:pt x="110" y="436"/>
                  </a:lnTo>
                  <a:lnTo>
                    <a:pt x="112" y="436"/>
                  </a:lnTo>
                  <a:lnTo>
                    <a:pt x="113" y="438"/>
                  </a:lnTo>
                  <a:lnTo>
                    <a:pt x="117" y="436"/>
                  </a:lnTo>
                  <a:lnTo>
                    <a:pt x="121" y="436"/>
                  </a:lnTo>
                  <a:lnTo>
                    <a:pt x="125" y="436"/>
                  </a:lnTo>
                  <a:lnTo>
                    <a:pt x="131" y="436"/>
                  </a:lnTo>
                  <a:lnTo>
                    <a:pt x="135" y="436"/>
                  </a:lnTo>
                  <a:lnTo>
                    <a:pt x="138" y="436"/>
                  </a:lnTo>
                  <a:lnTo>
                    <a:pt x="144" y="434"/>
                  </a:lnTo>
                  <a:lnTo>
                    <a:pt x="148" y="434"/>
                  </a:lnTo>
                  <a:lnTo>
                    <a:pt x="152" y="434"/>
                  </a:lnTo>
                  <a:lnTo>
                    <a:pt x="158" y="432"/>
                  </a:lnTo>
                  <a:lnTo>
                    <a:pt x="161" y="432"/>
                  </a:lnTo>
                  <a:lnTo>
                    <a:pt x="165" y="430"/>
                  </a:lnTo>
                  <a:lnTo>
                    <a:pt x="171" y="428"/>
                  </a:lnTo>
                  <a:lnTo>
                    <a:pt x="175" y="428"/>
                  </a:lnTo>
                  <a:lnTo>
                    <a:pt x="179" y="426"/>
                  </a:lnTo>
                  <a:lnTo>
                    <a:pt x="184" y="424"/>
                  </a:lnTo>
                  <a:lnTo>
                    <a:pt x="188" y="423"/>
                  </a:lnTo>
                  <a:lnTo>
                    <a:pt x="192" y="423"/>
                  </a:lnTo>
                  <a:lnTo>
                    <a:pt x="198" y="421"/>
                  </a:lnTo>
                  <a:lnTo>
                    <a:pt x="202" y="419"/>
                  </a:lnTo>
                  <a:lnTo>
                    <a:pt x="206" y="415"/>
                  </a:lnTo>
                  <a:lnTo>
                    <a:pt x="211" y="413"/>
                  </a:lnTo>
                  <a:lnTo>
                    <a:pt x="215" y="411"/>
                  </a:lnTo>
                  <a:lnTo>
                    <a:pt x="219" y="409"/>
                  </a:lnTo>
                  <a:lnTo>
                    <a:pt x="225" y="407"/>
                  </a:lnTo>
                  <a:lnTo>
                    <a:pt x="229" y="403"/>
                  </a:lnTo>
                  <a:lnTo>
                    <a:pt x="232" y="401"/>
                  </a:lnTo>
                  <a:lnTo>
                    <a:pt x="238" y="398"/>
                  </a:lnTo>
                  <a:lnTo>
                    <a:pt x="242" y="394"/>
                  </a:lnTo>
                  <a:lnTo>
                    <a:pt x="246" y="392"/>
                  </a:lnTo>
                  <a:lnTo>
                    <a:pt x="252" y="388"/>
                  </a:lnTo>
                  <a:lnTo>
                    <a:pt x="255" y="384"/>
                  </a:lnTo>
                  <a:lnTo>
                    <a:pt x="259" y="380"/>
                  </a:lnTo>
                  <a:lnTo>
                    <a:pt x="265" y="376"/>
                  </a:lnTo>
                  <a:lnTo>
                    <a:pt x="269" y="371"/>
                  </a:lnTo>
                  <a:lnTo>
                    <a:pt x="273" y="367"/>
                  </a:lnTo>
                  <a:lnTo>
                    <a:pt x="279" y="361"/>
                  </a:lnTo>
                  <a:lnTo>
                    <a:pt x="282" y="355"/>
                  </a:lnTo>
                  <a:lnTo>
                    <a:pt x="286" y="351"/>
                  </a:lnTo>
                  <a:lnTo>
                    <a:pt x="292" y="344"/>
                  </a:lnTo>
                  <a:lnTo>
                    <a:pt x="296" y="338"/>
                  </a:lnTo>
                  <a:lnTo>
                    <a:pt x="300" y="330"/>
                  </a:lnTo>
                  <a:lnTo>
                    <a:pt x="305" y="323"/>
                  </a:lnTo>
                  <a:lnTo>
                    <a:pt x="309" y="315"/>
                  </a:lnTo>
                  <a:lnTo>
                    <a:pt x="313" y="305"/>
                  </a:lnTo>
                  <a:lnTo>
                    <a:pt x="319" y="294"/>
                  </a:lnTo>
                  <a:lnTo>
                    <a:pt x="323" y="280"/>
                  </a:lnTo>
                  <a:lnTo>
                    <a:pt x="327" y="261"/>
                  </a:lnTo>
                  <a:lnTo>
                    <a:pt x="330" y="219"/>
                  </a:lnTo>
                  <a:lnTo>
                    <a:pt x="332" y="219"/>
                  </a:lnTo>
                  <a:lnTo>
                    <a:pt x="327" y="177"/>
                  </a:lnTo>
                  <a:lnTo>
                    <a:pt x="323" y="158"/>
                  </a:lnTo>
                  <a:lnTo>
                    <a:pt x="319" y="144"/>
                  </a:lnTo>
                  <a:lnTo>
                    <a:pt x="313" y="133"/>
                  </a:lnTo>
                  <a:lnTo>
                    <a:pt x="309" y="123"/>
                  </a:lnTo>
                  <a:lnTo>
                    <a:pt x="305" y="115"/>
                  </a:lnTo>
                  <a:lnTo>
                    <a:pt x="300" y="108"/>
                  </a:lnTo>
                  <a:lnTo>
                    <a:pt x="296" y="100"/>
                  </a:lnTo>
                  <a:lnTo>
                    <a:pt x="292" y="94"/>
                  </a:lnTo>
                  <a:lnTo>
                    <a:pt x="286" y="87"/>
                  </a:lnTo>
                  <a:lnTo>
                    <a:pt x="282" y="83"/>
                  </a:lnTo>
                  <a:lnTo>
                    <a:pt x="279" y="77"/>
                  </a:lnTo>
                  <a:lnTo>
                    <a:pt x="273" y="71"/>
                  </a:lnTo>
                  <a:lnTo>
                    <a:pt x="269" y="67"/>
                  </a:lnTo>
                  <a:lnTo>
                    <a:pt x="265" y="62"/>
                  </a:lnTo>
                  <a:lnTo>
                    <a:pt x="259" y="58"/>
                  </a:lnTo>
                  <a:lnTo>
                    <a:pt x="255" y="54"/>
                  </a:lnTo>
                  <a:lnTo>
                    <a:pt x="252" y="50"/>
                  </a:lnTo>
                  <a:lnTo>
                    <a:pt x="246" y="46"/>
                  </a:lnTo>
                  <a:lnTo>
                    <a:pt x="242" y="44"/>
                  </a:lnTo>
                  <a:lnTo>
                    <a:pt x="238" y="40"/>
                  </a:lnTo>
                  <a:lnTo>
                    <a:pt x="232" y="37"/>
                  </a:lnTo>
                  <a:lnTo>
                    <a:pt x="229" y="35"/>
                  </a:lnTo>
                  <a:lnTo>
                    <a:pt x="225" y="31"/>
                  </a:lnTo>
                  <a:lnTo>
                    <a:pt x="219" y="29"/>
                  </a:lnTo>
                  <a:lnTo>
                    <a:pt x="215" y="27"/>
                  </a:lnTo>
                  <a:lnTo>
                    <a:pt x="211" y="25"/>
                  </a:lnTo>
                  <a:lnTo>
                    <a:pt x="206" y="23"/>
                  </a:lnTo>
                  <a:lnTo>
                    <a:pt x="202" y="19"/>
                  </a:lnTo>
                  <a:lnTo>
                    <a:pt x="198" y="17"/>
                  </a:lnTo>
                  <a:lnTo>
                    <a:pt x="192" y="15"/>
                  </a:lnTo>
                  <a:lnTo>
                    <a:pt x="188" y="15"/>
                  </a:lnTo>
                  <a:lnTo>
                    <a:pt x="184" y="14"/>
                  </a:lnTo>
                  <a:lnTo>
                    <a:pt x="179" y="12"/>
                  </a:lnTo>
                  <a:lnTo>
                    <a:pt x="175" y="10"/>
                  </a:lnTo>
                  <a:lnTo>
                    <a:pt x="171" y="10"/>
                  </a:lnTo>
                  <a:lnTo>
                    <a:pt x="165" y="8"/>
                  </a:lnTo>
                  <a:lnTo>
                    <a:pt x="161" y="6"/>
                  </a:lnTo>
                  <a:lnTo>
                    <a:pt x="158" y="6"/>
                  </a:lnTo>
                  <a:lnTo>
                    <a:pt x="152" y="4"/>
                  </a:lnTo>
                  <a:lnTo>
                    <a:pt x="148" y="4"/>
                  </a:lnTo>
                  <a:lnTo>
                    <a:pt x="144" y="4"/>
                  </a:lnTo>
                  <a:lnTo>
                    <a:pt x="138" y="2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2"/>
                  </a:lnTo>
                  <a:lnTo>
                    <a:pt x="121" y="2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2" y="2"/>
                  </a:lnTo>
                  <a:lnTo>
                    <a:pt x="110" y="2"/>
                  </a:lnTo>
                  <a:lnTo>
                    <a:pt x="108" y="2"/>
                  </a:lnTo>
                  <a:lnTo>
                    <a:pt x="106" y="2"/>
                  </a:lnTo>
                  <a:lnTo>
                    <a:pt x="102" y="2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75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4" y="8"/>
                  </a:lnTo>
                  <a:lnTo>
                    <a:pt x="62" y="8"/>
                  </a:lnTo>
                  <a:lnTo>
                    <a:pt x="60" y="8"/>
                  </a:lnTo>
                  <a:lnTo>
                    <a:pt x="56" y="10"/>
                  </a:lnTo>
                  <a:lnTo>
                    <a:pt x="54" y="10"/>
                  </a:lnTo>
                  <a:lnTo>
                    <a:pt x="52" y="10"/>
                  </a:lnTo>
                  <a:lnTo>
                    <a:pt x="50" y="12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5" y="21"/>
                  </a:lnTo>
                  <a:lnTo>
                    <a:pt x="21" y="21"/>
                  </a:lnTo>
                  <a:lnTo>
                    <a:pt x="19" y="23"/>
                  </a:lnTo>
                  <a:lnTo>
                    <a:pt x="17" y="23"/>
                  </a:lnTo>
                  <a:lnTo>
                    <a:pt x="16" y="25"/>
                  </a:lnTo>
                  <a:lnTo>
                    <a:pt x="14" y="27"/>
                  </a:lnTo>
                  <a:lnTo>
                    <a:pt x="10" y="27"/>
                  </a:lnTo>
                  <a:lnTo>
                    <a:pt x="8" y="29"/>
                  </a:lnTo>
                  <a:lnTo>
                    <a:pt x="6" y="31"/>
                  </a:lnTo>
                  <a:lnTo>
                    <a:pt x="4" y="31"/>
                  </a:lnTo>
                  <a:lnTo>
                    <a:pt x="0" y="33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1"/>
            <p:cNvSpPr>
              <a:spLocks noChangeAspect="1"/>
            </p:cNvSpPr>
            <p:nvPr/>
          </p:nvSpPr>
          <p:spPr bwMode="auto">
            <a:xfrm>
              <a:off x="4313" y="3284"/>
              <a:ext cx="165" cy="219"/>
            </a:xfrm>
            <a:custGeom>
              <a:avLst/>
              <a:gdLst>
                <a:gd name="T0" fmla="*/ 5 w 330"/>
                <a:gd name="T1" fmla="*/ 205 h 438"/>
                <a:gd name="T2" fmla="*/ 10 w 330"/>
                <a:gd name="T3" fmla="*/ 208 h 438"/>
                <a:gd name="T4" fmla="*/ 14 w 330"/>
                <a:gd name="T5" fmla="*/ 210 h 438"/>
                <a:gd name="T6" fmla="*/ 18 w 330"/>
                <a:gd name="T7" fmla="*/ 212 h 438"/>
                <a:gd name="T8" fmla="*/ 23 w 330"/>
                <a:gd name="T9" fmla="*/ 213 h 438"/>
                <a:gd name="T10" fmla="*/ 27 w 330"/>
                <a:gd name="T11" fmla="*/ 214 h 438"/>
                <a:gd name="T12" fmla="*/ 31 w 330"/>
                <a:gd name="T13" fmla="*/ 215 h 438"/>
                <a:gd name="T14" fmla="*/ 37 w 330"/>
                <a:gd name="T15" fmla="*/ 216 h 438"/>
                <a:gd name="T16" fmla="*/ 41 w 330"/>
                <a:gd name="T17" fmla="*/ 217 h 438"/>
                <a:gd name="T18" fmla="*/ 46 w 330"/>
                <a:gd name="T19" fmla="*/ 218 h 438"/>
                <a:gd name="T20" fmla="*/ 49 w 330"/>
                <a:gd name="T21" fmla="*/ 218 h 438"/>
                <a:gd name="T22" fmla="*/ 54 w 330"/>
                <a:gd name="T23" fmla="*/ 218 h 438"/>
                <a:gd name="T24" fmla="*/ 58 w 330"/>
                <a:gd name="T25" fmla="*/ 218 h 438"/>
                <a:gd name="T26" fmla="*/ 67 w 330"/>
                <a:gd name="T27" fmla="*/ 218 h 438"/>
                <a:gd name="T28" fmla="*/ 76 w 330"/>
                <a:gd name="T29" fmla="*/ 217 h 438"/>
                <a:gd name="T30" fmla="*/ 84 w 330"/>
                <a:gd name="T31" fmla="*/ 214 h 438"/>
                <a:gd name="T32" fmla="*/ 94 w 330"/>
                <a:gd name="T33" fmla="*/ 212 h 438"/>
                <a:gd name="T34" fmla="*/ 102 w 330"/>
                <a:gd name="T35" fmla="*/ 208 h 438"/>
                <a:gd name="T36" fmla="*/ 111 w 330"/>
                <a:gd name="T37" fmla="*/ 204 h 438"/>
                <a:gd name="T38" fmla="*/ 120 w 330"/>
                <a:gd name="T39" fmla="*/ 197 h 438"/>
                <a:gd name="T40" fmla="*/ 130 w 330"/>
                <a:gd name="T41" fmla="*/ 190 h 438"/>
                <a:gd name="T42" fmla="*/ 138 w 330"/>
                <a:gd name="T43" fmla="*/ 181 h 438"/>
                <a:gd name="T44" fmla="*/ 147 w 330"/>
                <a:gd name="T45" fmla="*/ 169 h 438"/>
                <a:gd name="T46" fmla="*/ 156 w 330"/>
                <a:gd name="T47" fmla="*/ 153 h 438"/>
                <a:gd name="T48" fmla="*/ 165 w 330"/>
                <a:gd name="T49" fmla="*/ 110 h 438"/>
                <a:gd name="T50" fmla="*/ 158 w 330"/>
                <a:gd name="T51" fmla="*/ 72 h 438"/>
                <a:gd name="T52" fmla="*/ 149 w 330"/>
                <a:gd name="T53" fmla="*/ 54 h 438"/>
                <a:gd name="T54" fmla="*/ 140 w 330"/>
                <a:gd name="T55" fmla="*/ 42 h 438"/>
                <a:gd name="T56" fmla="*/ 132 w 330"/>
                <a:gd name="T57" fmla="*/ 31 h 438"/>
                <a:gd name="T58" fmla="*/ 122 w 330"/>
                <a:gd name="T59" fmla="*/ 23 h 438"/>
                <a:gd name="T60" fmla="*/ 113 w 330"/>
                <a:gd name="T61" fmla="*/ 18 h 438"/>
                <a:gd name="T62" fmla="*/ 104 w 330"/>
                <a:gd name="T63" fmla="*/ 13 h 438"/>
                <a:gd name="T64" fmla="*/ 96 w 330"/>
                <a:gd name="T65" fmla="*/ 8 h 438"/>
                <a:gd name="T66" fmla="*/ 87 w 330"/>
                <a:gd name="T67" fmla="*/ 5 h 438"/>
                <a:gd name="T68" fmla="*/ 79 w 330"/>
                <a:gd name="T69" fmla="*/ 3 h 438"/>
                <a:gd name="T70" fmla="*/ 69 w 330"/>
                <a:gd name="T71" fmla="*/ 1 h 438"/>
                <a:gd name="T72" fmla="*/ 60 w 330"/>
                <a:gd name="T73" fmla="*/ 1 h 438"/>
                <a:gd name="T74" fmla="*/ 55 w 330"/>
                <a:gd name="T75" fmla="*/ 1 h 438"/>
                <a:gd name="T76" fmla="*/ 50 w 330"/>
                <a:gd name="T77" fmla="*/ 1 h 438"/>
                <a:gd name="T78" fmla="*/ 47 w 330"/>
                <a:gd name="T79" fmla="*/ 1 h 438"/>
                <a:gd name="T80" fmla="*/ 42 w 330"/>
                <a:gd name="T81" fmla="*/ 2 h 438"/>
                <a:gd name="T82" fmla="*/ 37 w 330"/>
                <a:gd name="T83" fmla="*/ 2 h 438"/>
                <a:gd name="T84" fmla="*/ 33 w 330"/>
                <a:gd name="T85" fmla="*/ 3 h 438"/>
                <a:gd name="T86" fmla="*/ 27 w 330"/>
                <a:gd name="T87" fmla="*/ 5 h 438"/>
                <a:gd name="T88" fmla="*/ 24 w 330"/>
                <a:gd name="T89" fmla="*/ 6 h 438"/>
                <a:gd name="T90" fmla="*/ 19 w 330"/>
                <a:gd name="T91" fmla="*/ 8 h 438"/>
                <a:gd name="T92" fmla="*/ 14 w 330"/>
                <a:gd name="T93" fmla="*/ 10 h 438"/>
                <a:gd name="T94" fmla="*/ 10 w 330"/>
                <a:gd name="T95" fmla="*/ 12 h 438"/>
                <a:gd name="T96" fmla="*/ 5 w 330"/>
                <a:gd name="T97" fmla="*/ 14 h 438"/>
                <a:gd name="T98" fmla="*/ 0 w 330"/>
                <a:gd name="T99" fmla="*/ 17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0"/>
                <a:gd name="T151" fmla="*/ 0 h 438"/>
                <a:gd name="T152" fmla="*/ 330 w 330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0" h="438">
                  <a:moveTo>
                    <a:pt x="1" y="405"/>
                  </a:moveTo>
                  <a:lnTo>
                    <a:pt x="5" y="407"/>
                  </a:lnTo>
                  <a:lnTo>
                    <a:pt x="7" y="409"/>
                  </a:lnTo>
                  <a:lnTo>
                    <a:pt x="9" y="409"/>
                  </a:lnTo>
                  <a:lnTo>
                    <a:pt x="11" y="411"/>
                  </a:lnTo>
                  <a:lnTo>
                    <a:pt x="13" y="413"/>
                  </a:lnTo>
                  <a:lnTo>
                    <a:pt x="17" y="413"/>
                  </a:lnTo>
                  <a:lnTo>
                    <a:pt x="19" y="415"/>
                  </a:lnTo>
                  <a:lnTo>
                    <a:pt x="21" y="415"/>
                  </a:lnTo>
                  <a:lnTo>
                    <a:pt x="23" y="417"/>
                  </a:lnTo>
                  <a:lnTo>
                    <a:pt x="25" y="419"/>
                  </a:lnTo>
                  <a:lnTo>
                    <a:pt x="28" y="419"/>
                  </a:lnTo>
                  <a:lnTo>
                    <a:pt x="30" y="421"/>
                  </a:lnTo>
                  <a:lnTo>
                    <a:pt x="32" y="421"/>
                  </a:lnTo>
                  <a:lnTo>
                    <a:pt x="34" y="423"/>
                  </a:lnTo>
                  <a:lnTo>
                    <a:pt x="36" y="423"/>
                  </a:lnTo>
                  <a:lnTo>
                    <a:pt x="38" y="423"/>
                  </a:lnTo>
                  <a:lnTo>
                    <a:pt x="42" y="425"/>
                  </a:lnTo>
                  <a:lnTo>
                    <a:pt x="44" y="425"/>
                  </a:lnTo>
                  <a:lnTo>
                    <a:pt x="46" y="426"/>
                  </a:lnTo>
                  <a:lnTo>
                    <a:pt x="48" y="426"/>
                  </a:lnTo>
                  <a:lnTo>
                    <a:pt x="49" y="426"/>
                  </a:lnTo>
                  <a:lnTo>
                    <a:pt x="53" y="428"/>
                  </a:lnTo>
                  <a:lnTo>
                    <a:pt x="55" y="428"/>
                  </a:lnTo>
                  <a:lnTo>
                    <a:pt x="57" y="430"/>
                  </a:lnTo>
                  <a:lnTo>
                    <a:pt x="59" y="430"/>
                  </a:lnTo>
                  <a:lnTo>
                    <a:pt x="61" y="430"/>
                  </a:lnTo>
                  <a:lnTo>
                    <a:pt x="63" y="430"/>
                  </a:lnTo>
                  <a:lnTo>
                    <a:pt x="67" y="432"/>
                  </a:lnTo>
                  <a:lnTo>
                    <a:pt x="69" y="432"/>
                  </a:lnTo>
                  <a:lnTo>
                    <a:pt x="71" y="432"/>
                  </a:lnTo>
                  <a:lnTo>
                    <a:pt x="73" y="432"/>
                  </a:lnTo>
                  <a:lnTo>
                    <a:pt x="74" y="434"/>
                  </a:lnTo>
                  <a:lnTo>
                    <a:pt x="78" y="434"/>
                  </a:lnTo>
                  <a:lnTo>
                    <a:pt x="80" y="434"/>
                  </a:lnTo>
                  <a:lnTo>
                    <a:pt x="82" y="434"/>
                  </a:lnTo>
                  <a:lnTo>
                    <a:pt x="84" y="434"/>
                  </a:lnTo>
                  <a:lnTo>
                    <a:pt x="86" y="436"/>
                  </a:lnTo>
                  <a:lnTo>
                    <a:pt x="88" y="436"/>
                  </a:lnTo>
                  <a:lnTo>
                    <a:pt x="92" y="436"/>
                  </a:lnTo>
                  <a:lnTo>
                    <a:pt x="94" y="436"/>
                  </a:lnTo>
                  <a:lnTo>
                    <a:pt x="96" y="436"/>
                  </a:lnTo>
                  <a:lnTo>
                    <a:pt x="97" y="436"/>
                  </a:lnTo>
                  <a:lnTo>
                    <a:pt x="99" y="436"/>
                  </a:lnTo>
                  <a:lnTo>
                    <a:pt x="103" y="436"/>
                  </a:lnTo>
                  <a:lnTo>
                    <a:pt x="105" y="436"/>
                  </a:lnTo>
                  <a:lnTo>
                    <a:pt x="107" y="436"/>
                  </a:lnTo>
                  <a:lnTo>
                    <a:pt x="109" y="436"/>
                  </a:lnTo>
                  <a:lnTo>
                    <a:pt x="111" y="436"/>
                  </a:lnTo>
                  <a:lnTo>
                    <a:pt x="113" y="438"/>
                  </a:lnTo>
                  <a:lnTo>
                    <a:pt x="117" y="436"/>
                  </a:lnTo>
                  <a:lnTo>
                    <a:pt x="121" y="436"/>
                  </a:lnTo>
                  <a:lnTo>
                    <a:pt x="124" y="436"/>
                  </a:lnTo>
                  <a:lnTo>
                    <a:pt x="130" y="436"/>
                  </a:lnTo>
                  <a:lnTo>
                    <a:pt x="134" y="436"/>
                  </a:lnTo>
                  <a:lnTo>
                    <a:pt x="138" y="436"/>
                  </a:lnTo>
                  <a:lnTo>
                    <a:pt x="144" y="434"/>
                  </a:lnTo>
                  <a:lnTo>
                    <a:pt x="147" y="434"/>
                  </a:lnTo>
                  <a:lnTo>
                    <a:pt x="151" y="434"/>
                  </a:lnTo>
                  <a:lnTo>
                    <a:pt x="157" y="432"/>
                  </a:lnTo>
                  <a:lnTo>
                    <a:pt x="161" y="432"/>
                  </a:lnTo>
                  <a:lnTo>
                    <a:pt x="165" y="430"/>
                  </a:lnTo>
                  <a:lnTo>
                    <a:pt x="169" y="428"/>
                  </a:lnTo>
                  <a:lnTo>
                    <a:pt x="174" y="428"/>
                  </a:lnTo>
                  <a:lnTo>
                    <a:pt x="178" y="426"/>
                  </a:lnTo>
                  <a:lnTo>
                    <a:pt x="182" y="425"/>
                  </a:lnTo>
                  <a:lnTo>
                    <a:pt x="188" y="423"/>
                  </a:lnTo>
                  <a:lnTo>
                    <a:pt x="192" y="423"/>
                  </a:lnTo>
                  <a:lnTo>
                    <a:pt x="195" y="421"/>
                  </a:lnTo>
                  <a:lnTo>
                    <a:pt x="201" y="419"/>
                  </a:lnTo>
                  <a:lnTo>
                    <a:pt x="205" y="415"/>
                  </a:lnTo>
                  <a:lnTo>
                    <a:pt x="209" y="413"/>
                  </a:lnTo>
                  <a:lnTo>
                    <a:pt x="215" y="411"/>
                  </a:lnTo>
                  <a:lnTo>
                    <a:pt x="218" y="409"/>
                  </a:lnTo>
                  <a:lnTo>
                    <a:pt x="222" y="407"/>
                  </a:lnTo>
                  <a:lnTo>
                    <a:pt x="226" y="403"/>
                  </a:lnTo>
                  <a:lnTo>
                    <a:pt x="232" y="401"/>
                  </a:lnTo>
                  <a:lnTo>
                    <a:pt x="236" y="398"/>
                  </a:lnTo>
                  <a:lnTo>
                    <a:pt x="240" y="394"/>
                  </a:lnTo>
                  <a:lnTo>
                    <a:pt x="245" y="392"/>
                  </a:lnTo>
                  <a:lnTo>
                    <a:pt x="249" y="388"/>
                  </a:lnTo>
                  <a:lnTo>
                    <a:pt x="253" y="384"/>
                  </a:lnTo>
                  <a:lnTo>
                    <a:pt x="259" y="380"/>
                  </a:lnTo>
                  <a:lnTo>
                    <a:pt x="263" y="377"/>
                  </a:lnTo>
                  <a:lnTo>
                    <a:pt x="266" y="371"/>
                  </a:lnTo>
                  <a:lnTo>
                    <a:pt x="272" y="367"/>
                  </a:lnTo>
                  <a:lnTo>
                    <a:pt x="276" y="361"/>
                  </a:lnTo>
                  <a:lnTo>
                    <a:pt x="280" y="355"/>
                  </a:lnTo>
                  <a:lnTo>
                    <a:pt x="284" y="352"/>
                  </a:lnTo>
                  <a:lnTo>
                    <a:pt x="289" y="344"/>
                  </a:lnTo>
                  <a:lnTo>
                    <a:pt x="293" y="338"/>
                  </a:lnTo>
                  <a:lnTo>
                    <a:pt x="297" y="330"/>
                  </a:lnTo>
                  <a:lnTo>
                    <a:pt x="303" y="323"/>
                  </a:lnTo>
                  <a:lnTo>
                    <a:pt x="307" y="315"/>
                  </a:lnTo>
                  <a:lnTo>
                    <a:pt x="311" y="305"/>
                  </a:lnTo>
                  <a:lnTo>
                    <a:pt x="316" y="294"/>
                  </a:lnTo>
                  <a:lnTo>
                    <a:pt x="320" y="281"/>
                  </a:lnTo>
                  <a:lnTo>
                    <a:pt x="324" y="261"/>
                  </a:lnTo>
                  <a:lnTo>
                    <a:pt x="330" y="219"/>
                  </a:lnTo>
                  <a:lnTo>
                    <a:pt x="324" y="177"/>
                  </a:lnTo>
                  <a:lnTo>
                    <a:pt x="320" y="158"/>
                  </a:lnTo>
                  <a:lnTo>
                    <a:pt x="316" y="144"/>
                  </a:lnTo>
                  <a:lnTo>
                    <a:pt x="311" y="133"/>
                  </a:lnTo>
                  <a:lnTo>
                    <a:pt x="307" y="123"/>
                  </a:lnTo>
                  <a:lnTo>
                    <a:pt x="303" y="115"/>
                  </a:lnTo>
                  <a:lnTo>
                    <a:pt x="297" y="108"/>
                  </a:lnTo>
                  <a:lnTo>
                    <a:pt x="293" y="100"/>
                  </a:lnTo>
                  <a:lnTo>
                    <a:pt x="289" y="94"/>
                  </a:lnTo>
                  <a:lnTo>
                    <a:pt x="284" y="87"/>
                  </a:lnTo>
                  <a:lnTo>
                    <a:pt x="280" y="83"/>
                  </a:lnTo>
                  <a:lnTo>
                    <a:pt x="276" y="77"/>
                  </a:lnTo>
                  <a:lnTo>
                    <a:pt x="272" y="71"/>
                  </a:lnTo>
                  <a:lnTo>
                    <a:pt x="266" y="67"/>
                  </a:lnTo>
                  <a:lnTo>
                    <a:pt x="263" y="62"/>
                  </a:lnTo>
                  <a:lnTo>
                    <a:pt x="259" y="58"/>
                  </a:lnTo>
                  <a:lnTo>
                    <a:pt x="253" y="54"/>
                  </a:lnTo>
                  <a:lnTo>
                    <a:pt x="249" y="50"/>
                  </a:lnTo>
                  <a:lnTo>
                    <a:pt x="245" y="46"/>
                  </a:lnTo>
                  <a:lnTo>
                    <a:pt x="240" y="44"/>
                  </a:lnTo>
                  <a:lnTo>
                    <a:pt x="236" y="41"/>
                  </a:lnTo>
                  <a:lnTo>
                    <a:pt x="232" y="37"/>
                  </a:lnTo>
                  <a:lnTo>
                    <a:pt x="226" y="35"/>
                  </a:lnTo>
                  <a:lnTo>
                    <a:pt x="222" y="31"/>
                  </a:lnTo>
                  <a:lnTo>
                    <a:pt x="218" y="29"/>
                  </a:lnTo>
                  <a:lnTo>
                    <a:pt x="215" y="27"/>
                  </a:lnTo>
                  <a:lnTo>
                    <a:pt x="209" y="25"/>
                  </a:lnTo>
                  <a:lnTo>
                    <a:pt x="205" y="23"/>
                  </a:lnTo>
                  <a:lnTo>
                    <a:pt x="201" y="19"/>
                  </a:lnTo>
                  <a:lnTo>
                    <a:pt x="195" y="18"/>
                  </a:lnTo>
                  <a:lnTo>
                    <a:pt x="192" y="16"/>
                  </a:lnTo>
                  <a:lnTo>
                    <a:pt x="188" y="16"/>
                  </a:lnTo>
                  <a:lnTo>
                    <a:pt x="182" y="14"/>
                  </a:lnTo>
                  <a:lnTo>
                    <a:pt x="178" y="12"/>
                  </a:lnTo>
                  <a:lnTo>
                    <a:pt x="174" y="10"/>
                  </a:lnTo>
                  <a:lnTo>
                    <a:pt x="169" y="10"/>
                  </a:lnTo>
                  <a:lnTo>
                    <a:pt x="165" y="8"/>
                  </a:lnTo>
                  <a:lnTo>
                    <a:pt x="161" y="6"/>
                  </a:lnTo>
                  <a:lnTo>
                    <a:pt x="157" y="6"/>
                  </a:lnTo>
                  <a:lnTo>
                    <a:pt x="151" y="4"/>
                  </a:lnTo>
                  <a:lnTo>
                    <a:pt x="147" y="4"/>
                  </a:lnTo>
                  <a:lnTo>
                    <a:pt x="144" y="4"/>
                  </a:lnTo>
                  <a:lnTo>
                    <a:pt x="138" y="2"/>
                  </a:lnTo>
                  <a:lnTo>
                    <a:pt x="134" y="2"/>
                  </a:lnTo>
                  <a:lnTo>
                    <a:pt x="130" y="2"/>
                  </a:lnTo>
                  <a:lnTo>
                    <a:pt x="124" y="2"/>
                  </a:lnTo>
                  <a:lnTo>
                    <a:pt x="121" y="2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1" y="2"/>
                  </a:lnTo>
                  <a:lnTo>
                    <a:pt x="99" y="2"/>
                  </a:lnTo>
                  <a:lnTo>
                    <a:pt x="97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84" y="4"/>
                  </a:lnTo>
                  <a:lnTo>
                    <a:pt x="82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4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3" y="8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49" y="12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5" y="21"/>
                  </a:lnTo>
                  <a:lnTo>
                    <a:pt x="21" y="21"/>
                  </a:lnTo>
                  <a:lnTo>
                    <a:pt x="19" y="23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3" y="27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5" y="31"/>
                  </a:lnTo>
                  <a:lnTo>
                    <a:pt x="3" y="33"/>
                  </a:lnTo>
                  <a:lnTo>
                    <a:pt x="0" y="33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2"/>
            <p:cNvSpPr>
              <a:spLocks noChangeAspect="1"/>
            </p:cNvSpPr>
            <p:nvPr/>
          </p:nvSpPr>
          <p:spPr bwMode="auto">
            <a:xfrm>
              <a:off x="4320" y="3482"/>
              <a:ext cx="166" cy="226"/>
            </a:xfrm>
            <a:custGeom>
              <a:avLst/>
              <a:gdLst>
                <a:gd name="T0" fmla="*/ 5 w 330"/>
                <a:gd name="T1" fmla="*/ 214 h 453"/>
                <a:gd name="T2" fmla="*/ 9 w 330"/>
                <a:gd name="T3" fmla="*/ 216 h 453"/>
                <a:gd name="T4" fmla="*/ 14 w 330"/>
                <a:gd name="T5" fmla="*/ 218 h 453"/>
                <a:gd name="T6" fmla="*/ 17 w 330"/>
                <a:gd name="T7" fmla="*/ 219 h 453"/>
                <a:gd name="T8" fmla="*/ 22 w 330"/>
                <a:gd name="T9" fmla="*/ 220 h 453"/>
                <a:gd name="T10" fmla="*/ 26 w 330"/>
                <a:gd name="T11" fmla="*/ 222 h 453"/>
                <a:gd name="T12" fmla="*/ 31 w 330"/>
                <a:gd name="T13" fmla="*/ 223 h 453"/>
                <a:gd name="T14" fmla="*/ 35 w 330"/>
                <a:gd name="T15" fmla="*/ 224 h 453"/>
                <a:gd name="T16" fmla="*/ 40 w 330"/>
                <a:gd name="T17" fmla="*/ 224 h 453"/>
                <a:gd name="T18" fmla="*/ 43 w 330"/>
                <a:gd name="T19" fmla="*/ 225 h 453"/>
                <a:gd name="T20" fmla="*/ 48 w 330"/>
                <a:gd name="T21" fmla="*/ 225 h 453"/>
                <a:gd name="T22" fmla="*/ 52 w 330"/>
                <a:gd name="T23" fmla="*/ 225 h 453"/>
                <a:gd name="T24" fmla="*/ 56 w 330"/>
                <a:gd name="T25" fmla="*/ 225 h 453"/>
                <a:gd name="T26" fmla="*/ 65 w 330"/>
                <a:gd name="T27" fmla="*/ 225 h 453"/>
                <a:gd name="T28" fmla="*/ 74 w 330"/>
                <a:gd name="T29" fmla="*/ 223 h 453"/>
                <a:gd name="T30" fmla="*/ 83 w 330"/>
                <a:gd name="T31" fmla="*/ 221 h 453"/>
                <a:gd name="T32" fmla="*/ 93 w 330"/>
                <a:gd name="T33" fmla="*/ 218 h 453"/>
                <a:gd name="T34" fmla="*/ 102 w 330"/>
                <a:gd name="T35" fmla="*/ 215 h 453"/>
                <a:gd name="T36" fmla="*/ 111 w 330"/>
                <a:gd name="T37" fmla="*/ 210 h 453"/>
                <a:gd name="T38" fmla="*/ 120 w 330"/>
                <a:gd name="T39" fmla="*/ 204 h 453"/>
                <a:gd name="T40" fmla="*/ 129 w 330"/>
                <a:gd name="T41" fmla="*/ 196 h 453"/>
                <a:gd name="T42" fmla="*/ 138 w 330"/>
                <a:gd name="T43" fmla="*/ 187 h 453"/>
                <a:gd name="T44" fmla="*/ 148 w 330"/>
                <a:gd name="T45" fmla="*/ 174 h 453"/>
                <a:gd name="T46" fmla="*/ 156 w 330"/>
                <a:gd name="T47" fmla="*/ 157 h 453"/>
                <a:gd name="T48" fmla="*/ 166 w 330"/>
                <a:gd name="T49" fmla="*/ 113 h 453"/>
                <a:gd name="T50" fmla="*/ 158 w 330"/>
                <a:gd name="T51" fmla="*/ 74 h 453"/>
                <a:gd name="T52" fmla="*/ 149 w 330"/>
                <a:gd name="T53" fmla="*/ 55 h 453"/>
                <a:gd name="T54" fmla="*/ 140 w 330"/>
                <a:gd name="T55" fmla="*/ 42 h 453"/>
                <a:gd name="T56" fmla="*/ 131 w 330"/>
                <a:gd name="T57" fmla="*/ 32 h 453"/>
                <a:gd name="T58" fmla="*/ 123 w 330"/>
                <a:gd name="T59" fmla="*/ 24 h 453"/>
                <a:gd name="T60" fmla="*/ 113 w 330"/>
                <a:gd name="T61" fmla="*/ 17 h 453"/>
                <a:gd name="T62" fmla="*/ 104 w 330"/>
                <a:gd name="T63" fmla="*/ 12 h 453"/>
                <a:gd name="T64" fmla="*/ 95 w 330"/>
                <a:gd name="T65" fmla="*/ 8 h 453"/>
                <a:gd name="T66" fmla="*/ 86 w 330"/>
                <a:gd name="T67" fmla="*/ 4 h 453"/>
                <a:gd name="T68" fmla="*/ 76 w 330"/>
                <a:gd name="T69" fmla="*/ 2 h 453"/>
                <a:gd name="T70" fmla="*/ 67 w 330"/>
                <a:gd name="T71" fmla="*/ 1 h 453"/>
                <a:gd name="T72" fmla="*/ 58 w 330"/>
                <a:gd name="T73" fmla="*/ 1 h 453"/>
                <a:gd name="T74" fmla="*/ 53 w 330"/>
                <a:gd name="T75" fmla="*/ 1 h 453"/>
                <a:gd name="T76" fmla="*/ 49 w 330"/>
                <a:gd name="T77" fmla="*/ 1 h 453"/>
                <a:gd name="T78" fmla="*/ 44 w 330"/>
                <a:gd name="T79" fmla="*/ 1 h 453"/>
                <a:gd name="T80" fmla="*/ 41 w 330"/>
                <a:gd name="T81" fmla="*/ 1 h 453"/>
                <a:gd name="T82" fmla="*/ 36 w 330"/>
                <a:gd name="T83" fmla="*/ 2 h 453"/>
                <a:gd name="T84" fmla="*/ 32 w 330"/>
                <a:gd name="T85" fmla="*/ 2 h 453"/>
                <a:gd name="T86" fmla="*/ 27 w 330"/>
                <a:gd name="T87" fmla="*/ 3 h 453"/>
                <a:gd name="T88" fmla="*/ 22 w 330"/>
                <a:gd name="T89" fmla="*/ 4 h 453"/>
                <a:gd name="T90" fmla="*/ 18 w 330"/>
                <a:gd name="T91" fmla="*/ 6 h 453"/>
                <a:gd name="T92" fmla="*/ 14 w 330"/>
                <a:gd name="T93" fmla="*/ 8 h 453"/>
                <a:gd name="T94" fmla="*/ 10 w 330"/>
                <a:gd name="T95" fmla="*/ 10 h 453"/>
                <a:gd name="T96" fmla="*/ 5 w 330"/>
                <a:gd name="T97" fmla="*/ 12 h 453"/>
                <a:gd name="T98" fmla="*/ 0 w 330"/>
                <a:gd name="T99" fmla="*/ 14 h 4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0"/>
                <a:gd name="T151" fmla="*/ 0 h 453"/>
                <a:gd name="T152" fmla="*/ 330 w 330"/>
                <a:gd name="T153" fmla="*/ 453 h 45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0" h="453">
                  <a:moveTo>
                    <a:pt x="2" y="424"/>
                  </a:moveTo>
                  <a:lnTo>
                    <a:pt x="6" y="426"/>
                  </a:lnTo>
                  <a:lnTo>
                    <a:pt x="8" y="428"/>
                  </a:lnTo>
                  <a:lnTo>
                    <a:pt x="10" y="428"/>
                  </a:lnTo>
                  <a:lnTo>
                    <a:pt x="11" y="430"/>
                  </a:lnTo>
                  <a:lnTo>
                    <a:pt x="13" y="430"/>
                  </a:lnTo>
                  <a:lnTo>
                    <a:pt x="15" y="432"/>
                  </a:lnTo>
                  <a:lnTo>
                    <a:pt x="17" y="432"/>
                  </a:lnTo>
                  <a:lnTo>
                    <a:pt x="19" y="434"/>
                  </a:lnTo>
                  <a:lnTo>
                    <a:pt x="23" y="434"/>
                  </a:lnTo>
                  <a:lnTo>
                    <a:pt x="25" y="436"/>
                  </a:lnTo>
                  <a:lnTo>
                    <a:pt x="27" y="436"/>
                  </a:lnTo>
                  <a:lnTo>
                    <a:pt x="29" y="437"/>
                  </a:lnTo>
                  <a:lnTo>
                    <a:pt x="31" y="437"/>
                  </a:lnTo>
                  <a:lnTo>
                    <a:pt x="33" y="439"/>
                  </a:lnTo>
                  <a:lnTo>
                    <a:pt x="34" y="439"/>
                  </a:lnTo>
                  <a:lnTo>
                    <a:pt x="36" y="439"/>
                  </a:lnTo>
                  <a:lnTo>
                    <a:pt x="40" y="441"/>
                  </a:lnTo>
                  <a:lnTo>
                    <a:pt x="42" y="441"/>
                  </a:lnTo>
                  <a:lnTo>
                    <a:pt x="44" y="441"/>
                  </a:lnTo>
                  <a:lnTo>
                    <a:pt x="46" y="443"/>
                  </a:lnTo>
                  <a:lnTo>
                    <a:pt x="48" y="443"/>
                  </a:lnTo>
                  <a:lnTo>
                    <a:pt x="50" y="443"/>
                  </a:lnTo>
                  <a:lnTo>
                    <a:pt x="52" y="445"/>
                  </a:lnTo>
                  <a:lnTo>
                    <a:pt x="54" y="445"/>
                  </a:lnTo>
                  <a:lnTo>
                    <a:pt x="58" y="445"/>
                  </a:lnTo>
                  <a:lnTo>
                    <a:pt x="59" y="447"/>
                  </a:lnTo>
                  <a:lnTo>
                    <a:pt x="61" y="447"/>
                  </a:lnTo>
                  <a:lnTo>
                    <a:pt x="63" y="447"/>
                  </a:lnTo>
                  <a:lnTo>
                    <a:pt x="65" y="447"/>
                  </a:lnTo>
                  <a:lnTo>
                    <a:pt x="67" y="447"/>
                  </a:lnTo>
                  <a:lnTo>
                    <a:pt x="69" y="449"/>
                  </a:lnTo>
                  <a:lnTo>
                    <a:pt x="71" y="449"/>
                  </a:lnTo>
                  <a:lnTo>
                    <a:pt x="75" y="449"/>
                  </a:lnTo>
                  <a:lnTo>
                    <a:pt x="77" y="449"/>
                  </a:lnTo>
                  <a:lnTo>
                    <a:pt x="79" y="449"/>
                  </a:lnTo>
                  <a:lnTo>
                    <a:pt x="81" y="451"/>
                  </a:lnTo>
                  <a:lnTo>
                    <a:pt x="82" y="451"/>
                  </a:lnTo>
                  <a:lnTo>
                    <a:pt x="84" y="451"/>
                  </a:lnTo>
                  <a:lnTo>
                    <a:pt x="86" y="451"/>
                  </a:lnTo>
                  <a:lnTo>
                    <a:pt x="88" y="451"/>
                  </a:lnTo>
                  <a:lnTo>
                    <a:pt x="92" y="451"/>
                  </a:lnTo>
                  <a:lnTo>
                    <a:pt x="94" y="451"/>
                  </a:lnTo>
                  <a:lnTo>
                    <a:pt x="96" y="451"/>
                  </a:lnTo>
                  <a:lnTo>
                    <a:pt x="98" y="451"/>
                  </a:lnTo>
                  <a:lnTo>
                    <a:pt x="100" y="451"/>
                  </a:lnTo>
                  <a:lnTo>
                    <a:pt x="102" y="451"/>
                  </a:lnTo>
                  <a:lnTo>
                    <a:pt x="104" y="451"/>
                  </a:lnTo>
                  <a:lnTo>
                    <a:pt x="106" y="451"/>
                  </a:lnTo>
                  <a:lnTo>
                    <a:pt x="107" y="453"/>
                  </a:lnTo>
                  <a:lnTo>
                    <a:pt x="111" y="451"/>
                  </a:lnTo>
                  <a:lnTo>
                    <a:pt x="115" y="451"/>
                  </a:lnTo>
                  <a:lnTo>
                    <a:pt x="121" y="451"/>
                  </a:lnTo>
                  <a:lnTo>
                    <a:pt x="125" y="451"/>
                  </a:lnTo>
                  <a:lnTo>
                    <a:pt x="129" y="451"/>
                  </a:lnTo>
                  <a:lnTo>
                    <a:pt x="134" y="451"/>
                  </a:lnTo>
                  <a:lnTo>
                    <a:pt x="138" y="449"/>
                  </a:lnTo>
                  <a:lnTo>
                    <a:pt x="142" y="449"/>
                  </a:lnTo>
                  <a:lnTo>
                    <a:pt x="148" y="447"/>
                  </a:lnTo>
                  <a:lnTo>
                    <a:pt x="152" y="447"/>
                  </a:lnTo>
                  <a:lnTo>
                    <a:pt x="157" y="445"/>
                  </a:lnTo>
                  <a:lnTo>
                    <a:pt x="161" y="445"/>
                  </a:lnTo>
                  <a:lnTo>
                    <a:pt x="165" y="443"/>
                  </a:lnTo>
                  <a:lnTo>
                    <a:pt x="171" y="443"/>
                  </a:lnTo>
                  <a:lnTo>
                    <a:pt x="175" y="441"/>
                  </a:lnTo>
                  <a:lnTo>
                    <a:pt x="178" y="439"/>
                  </a:lnTo>
                  <a:lnTo>
                    <a:pt x="184" y="437"/>
                  </a:lnTo>
                  <a:lnTo>
                    <a:pt x="188" y="436"/>
                  </a:lnTo>
                  <a:lnTo>
                    <a:pt x="192" y="434"/>
                  </a:lnTo>
                  <a:lnTo>
                    <a:pt x="198" y="432"/>
                  </a:lnTo>
                  <a:lnTo>
                    <a:pt x="202" y="430"/>
                  </a:lnTo>
                  <a:lnTo>
                    <a:pt x="207" y="428"/>
                  </a:lnTo>
                  <a:lnTo>
                    <a:pt x="211" y="426"/>
                  </a:lnTo>
                  <a:lnTo>
                    <a:pt x="215" y="422"/>
                  </a:lnTo>
                  <a:lnTo>
                    <a:pt x="221" y="420"/>
                  </a:lnTo>
                  <a:lnTo>
                    <a:pt x="225" y="418"/>
                  </a:lnTo>
                  <a:lnTo>
                    <a:pt x="228" y="414"/>
                  </a:lnTo>
                  <a:lnTo>
                    <a:pt x="234" y="411"/>
                  </a:lnTo>
                  <a:lnTo>
                    <a:pt x="238" y="409"/>
                  </a:lnTo>
                  <a:lnTo>
                    <a:pt x="244" y="405"/>
                  </a:lnTo>
                  <a:lnTo>
                    <a:pt x="248" y="401"/>
                  </a:lnTo>
                  <a:lnTo>
                    <a:pt x="251" y="397"/>
                  </a:lnTo>
                  <a:lnTo>
                    <a:pt x="257" y="393"/>
                  </a:lnTo>
                  <a:lnTo>
                    <a:pt x="261" y="388"/>
                  </a:lnTo>
                  <a:lnTo>
                    <a:pt x="265" y="384"/>
                  </a:lnTo>
                  <a:lnTo>
                    <a:pt x="271" y="380"/>
                  </a:lnTo>
                  <a:lnTo>
                    <a:pt x="274" y="374"/>
                  </a:lnTo>
                  <a:lnTo>
                    <a:pt x="278" y="368"/>
                  </a:lnTo>
                  <a:lnTo>
                    <a:pt x="284" y="363"/>
                  </a:lnTo>
                  <a:lnTo>
                    <a:pt x="288" y="357"/>
                  </a:lnTo>
                  <a:lnTo>
                    <a:pt x="294" y="349"/>
                  </a:lnTo>
                  <a:lnTo>
                    <a:pt x="297" y="341"/>
                  </a:lnTo>
                  <a:lnTo>
                    <a:pt x="301" y="334"/>
                  </a:lnTo>
                  <a:lnTo>
                    <a:pt x="307" y="324"/>
                  </a:lnTo>
                  <a:lnTo>
                    <a:pt x="311" y="315"/>
                  </a:lnTo>
                  <a:lnTo>
                    <a:pt x="315" y="303"/>
                  </a:lnTo>
                  <a:lnTo>
                    <a:pt x="321" y="290"/>
                  </a:lnTo>
                  <a:lnTo>
                    <a:pt x="324" y="270"/>
                  </a:lnTo>
                  <a:lnTo>
                    <a:pt x="330" y="226"/>
                  </a:lnTo>
                  <a:lnTo>
                    <a:pt x="324" y="182"/>
                  </a:lnTo>
                  <a:lnTo>
                    <a:pt x="321" y="163"/>
                  </a:lnTo>
                  <a:lnTo>
                    <a:pt x="315" y="149"/>
                  </a:lnTo>
                  <a:lnTo>
                    <a:pt x="311" y="138"/>
                  </a:lnTo>
                  <a:lnTo>
                    <a:pt x="307" y="128"/>
                  </a:lnTo>
                  <a:lnTo>
                    <a:pt x="301" y="119"/>
                  </a:lnTo>
                  <a:lnTo>
                    <a:pt x="297" y="111"/>
                  </a:lnTo>
                  <a:lnTo>
                    <a:pt x="294" y="103"/>
                  </a:lnTo>
                  <a:lnTo>
                    <a:pt x="288" y="96"/>
                  </a:lnTo>
                  <a:lnTo>
                    <a:pt x="284" y="90"/>
                  </a:lnTo>
                  <a:lnTo>
                    <a:pt x="278" y="84"/>
                  </a:lnTo>
                  <a:lnTo>
                    <a:pt x="274" y="78"/>
                  </a:lnTo>
                  <a:lnTo>
                    <a:pt x="271" y="73"/>
                  </a:lnTo>
                  <a:lnTo>
                    <a:pt x="265" y="69"/>
                  </a:lnTo>
                  <a:lnTo>
                    <a:pt x="261" y="65"/>
                  </a:lnTo>
                  <a:lnTo>
                    <a:pt x="257" y="59"/>
                  </a:lnTo>
                  <a:lnTo>
                    <a:pt x="251" y="55"/>
                  </a:lnTo>
                  <a:lnTo>
                    <a:pt x="248" y="52"/>
                  </a:lnTo>
                  <a:lnTo>
                    <a:pt x="244" y="48"/>
                  </a:lnTo>
                  <a:lnTo>
                    <a:pt x="238" y="44"/>
                  </a:lnTo>
                  <a:lnTo>
                    <a:pt x="234" y="42"/>
                  </a:lnTo>
                  <a:lnTo>
                    <a:pt x="228" y="38"/>
                  </a:lnTo>
                  <a:lnTo>
                    <a:pt x="225" y="34"/>
                  </a:lnTo>
                  <a:lnTo>
                    <a:pt x="221" y="32"/>
                  </a:lnTo>
                  <a:lnTo>
                    <a:pt x="215" y="30"/>
                  </a:lnTo>
                  <a:lnTo>
                    <a:pt x="211" y="27"/>
                  </a:lnTo>
                  <a:lnTo>
                    <a:pt x="207" y="25"/>
                  </a:lnTo>
                  <a:lnTo>
                    <a:pt x="202" y="23"/>
                  </a:lnTo>
                  <a:lnTo>
                    <a:pt x="198" y="21"/>
                  </a:lnTo>
                  <a:lnTo>
                    <a:pt x="192" y="19"/>
                  </a:lnTo>
                  <a:lnTo>
                    <a:pt x="188" y="17"/>
                  </a:lnTo>
                  <a:lnTo>
                    <a:pt x="184" y="15"/>
                  </a:lnTo>
                  <a:lnTo>
                    <a:pt x="178" y="13"/>
                  </a:lnTo>
                  <a:lnTo>
                    <a:pt x="175" y="11"/>
                  </a:lnTo>
                  <a:lnTo>
                    <a:pt x="171" y="9"/>
                  </a:lnTo>
                  <a:lnTo>
                    <a:pt x="165" y="9"/>
                  </a:lnTo>
                  <a:lnTo>
                    <a:pt x="161" y="7"/>
                  </a:lnTo>
                  <a:lnTo>
                    <a:pt x="157" y="7"/>
                  </a:lnTo>
                  <a:lnTo>
                    <a:pt x="152" y="5"/>
                  </a:lnTo>
                  <a:lnTo>
                    <a:pt x="148" y="5"/>
                  </a:lnTo>
                  <a:lnTo>
                    <a:pt x="142" y="4"/>
                  </a:lnTo>
                  <a:lnTo>
                    <a:pt x="138" y="4"/>
                  </a:lnTo>
                  <a:lnTo>
                    <a:pt x="134" y="2"/>
                  </a:lnTo>
                  <a:lnTo>
                    <a:pt x="129" y="2"/>
                  </a:lnTo>
                  <a:lnTo>
                    <a:pt x="125" y="2"/>
                  </a:lnTo>
                  <a:lnTo>
                    <a:pt x="121" y="2"/>
                  </a:lnTo>
                  <a:lnTo>
                    <a:pt x="115" y="2"/>
                  </a:lnTo>
                  <a:lnTo>
                    <a:pt x="111" y="2"/>
                  </a:lnTo>
                  <a:lnTo>
                    <a:pt x="107" y="0"/>
                  </a:lnTo>
                  <a:lnTo>
                    <a:pt x="106" y="2"/>
                  </a:lnTo>
                  <a:lnTo>
                    <a:pt x="104" y="2"/>
                  </a:lnTo>
                  <a:lnTo>
                    <a:pt x="102" y="2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2" y="2"/>
                  </a:lnTo>
                  <a:lnTo>
                    <a:pt x="81" y="2"/>
                  </a:lnTo>
                  <a:lnTo>
                    <a:pt x="79" y="4"/>
                  </a:lnTo>
                  <a:lnTo>
                    <a:pt x="75" y="4"/>
                  </a:lnTo>
                  <a:lnTo>
                    <a:pt x="73" y="4"/>
                  </a:lnTo>
                  <a:lnTo>
                    <a:pt x="71" y="4"/>
                  </a:lnTo>
                  <a:lnTo>
                    <a:pt x="69" y="4"/>
                  </a:lnTo>
                  <a:lnTo>
                    <a:pt x="67" y="5"/>
                  </a:lnTo>
                  <a:lnTo>
                    <a:pt x="65" y="5"/>
                  </a:lnTo>
                  <a:lnTo>
                    <a:pt x="63" y="5"/>
                  </a:lnTo>
                  <a:lnTo>
                    <a:pt x="59" y="5"/>
                  </a:lnTo>
                  <a:lnTo>
                    <a:pt x="58" y="7"/>
                  </a:lnTo>
                  <a:lnTo>
                    <a:pt x="56" y="7"/>
                  </a:lnTo>
                  <a:lnTo>
                    <a:pt x="54" y="7"/>
                  </a:lnTo>
                  <a:lnTo>
                    <a:pt x="52" y="7"/>
                  </a:lnTo>
                  <a:lnTo>
                    <a:pt x="50" y="9"/>
                  </a:lnTo>
                  <a:lnTo>
                    <a:pt x="48" y="9"/>
                  </a:lnTo>
                  <a:lnTo>
                    <a:pt x="44" y="9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5" y="21"/>
                  </a:lnTo>
                  <a:lnTo>
                    <a:pt x="13" y="23"/>
                  </a:lnTo>
                  <a:lnTo>
                    <a:pt x="11" y="23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6" y="27"/>
                  </a:lnTo>
                  <a:lnTo>
                    <a:pt x="4" y="29"/>
                  </a:lnTo>
                  <a:lnTo>
                    <a:pt x="0" y="29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Rectangle 13"/>
            <p:cNvSpPr>
              <a:spLocks noChangeAspect="1" noChangeArrowheads="1"/>
            </p:cNvSpPr>
            <p:nvPr/>
          </p:nvSpPr>
          <p:spPr bwMode="auto">
            <a:xfrm>
              <a:off x="4301" y="2495"/>
              <a:ext cx="185" cy="1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14"/>
            <p:cNvSpPr>
              <a:spLocks noChangeAspect="1" noChangeShapeType="1"/>
            </p:cNvSpPr>
            <p:nvPr/>
          </p:nvSpPr>
          <p:spPr bwMode="auto">
            <a:xfrm>
              <a:off x="2741" y="2492"/>
              <a:ext cx="393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Line 15"/>
            <p:cNvSpPr>
              <a:spLocks noChangeAspect="1" noChangeShapeType="1"/>
            </p:cNvSpPr>
            <p:nvPr/>
          </p:nvSpPr>
          <p:spPr bwMode="auto">
            <a:xfrm>
              <a:off x="3208" y="2297"/>
              <a:ext cx="88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Line 16"/>
            <p:cNvSpPr>
              <a:spLocks noChangeAspect="1" noChangeShapeType="1"/>
            </p:cNvSpPr>
            <p:nvPr/>
          </p:nvSpPr>
          <p:spPr bwMode="auto">
            <a:xfrm flipV="1">
              <a:off x="3296" y="2295"/>
              <a:ext cx="95" cy="37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Line 17"/>
            <p:cNvSpPr>
              <a:spLocks noChangeAspect="1" noChangeShapeType="1"/>
            </p:cNvSpPr>
            <p:nvPr/>
          </p:nvSpPr>
          <p:spPr bwMode="auto">
            <a:xfrm>
              <a:off x="3391" y="2297"/>
              <a:ext cx="89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Line 18"/>
            <p:cNvSpPr>
              <a:spLocks noChangeAspect="1" noChangeShapeType="1"/>
            </p:cNvSpPr>
            <p:nvPr/>
          </p:nvSpPr>
          <p:spPr bwMode="auto">
            <a:xfrm flipV="1">
              <a:off x="3480" y="2295"/>
              <a:ext cx="95" cy="37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Line 19"/>
            <p:cNvSpPr>
              <a:spLocks noChangeAspect="1" noChangeShapeType="1"/>
            </p:cNvSpPr>
            <p:nvPr/>
          </p:nvSpPr>
          <p:spPr bwMode="auto">
            <a:xfrm>
              <a:off x="3576" y="2297"/>
              <a:ext cx="90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Line 20"/>
            <p:cNvSpPr>
              <a:spLocks noChangeAspect="1" noChangeShapeType="1"/>
            </p:cNvSpPr>
            <p:nvPr/>
          </p:nvSpPr>
          <p:spPr bwMode="auto">
            <a:xfrm flipV="1">
              <a:off x="3666" y="2295"/>
              <a:ext cx="94" cy="37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Line 21"/>
            <p:cNvSpPr>
              <a:spLocks noChangeAspect="1" noChangeShapeType="1"/>
            </p:cNvSpPr>
            <p:nvPr/>
          </p:nvSpPr>
          <p:spPr bwMode="auto">
            <a:xfrm>
              <a:off x="3760" y="2297"/>
              <a:ext cx="89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7" name="Line 22"/>
            <p:cNvSpPr>
              <a:spLocks noChangeAspect="1" noChangeShapeType="1"/>
            </p:cNvSpPr>
            <p:nvPr/>
          </p:nvSpPr>
          <p:spPr bwMode="auto">
            <a:xfrm flipV="1">
              <a:off x="3849" y="2492"/>
              <a:ext cx="47" cy="19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Line 23"/>
            <p:cNvSpPr>
              <a:spLocks noChangeAspect="1" noChangeShapeType="1"/>
            </p:cNvSpPr>
            <p:nvPr/>
          </p:nvSpPr>
          <p:spPr bwMode="auto">
            <a:xfrm flipV="1">
              <a:off x="3134" y="2295"/>
              <a:ext cx="74" cy="1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Line 24"/>
            <p:cNvSpPr>
              <a:spLocks noChangeAspect="1" noChangeShapeType="1"/>
            </p:cNvSpPr>
            <p:nvPr/>
          </p:nvSpPr>
          <p:spPr bwMode="auto">
            <a:xfrm>
              <a:off x="3896" y="2492"/>
              <a:ext cx="417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0" name="Rectangle 25"/>
            <p:cNvSpPr>
              <a:spLocks noChangeAspect="1" noChangeArrowheads="1"/>
            </p:cNvSpPr>
            <p:nvPr/>
          </p:nvSpPr>
          <p:spPr bwMode="auto">
            <a:xfrm>
              <a:off x="2734" y="2288"/>
              <a:ext cx="15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26"/>
            <p:cNvSpPr>
              <a:spLocks noChangeAspect="1" noChangeShapeType="1"/>
            </p:cNvSpPr>
            <p:nvPr/>
          </p:nvSpPr>
          <p:spPr bwMode="auto">
            <a:xfrm>
              <a:off x="2739" y="2497"/>
              <a:ext cx="1" cy="73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Line 27"/>
            <p:cNvSpPr>
              <a:spLocks noChangeAspect="1" noChangeShapeType="1"/>
            </p:cNvSpPr>
            <p:nvPr/>
          </p:nvSpPr>
          <p:spPr bwMode="auto">
            <a:xfrm flipH="1">
              <a:off x="2613" y="3229"/>
              <a:ext cx="25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3" name="Line 28"/>
            <p:cNvSpPr>
              <a:spLocks noChangeAspect="1" noChangeShapeType="1"/>
            </p:cNvSpPr>
            <p:nvPr/>
          </p:nvSpPr>
          <p:spPr bwMode="auto">
            <a:xfrm flipH="1">
              <a:off x="2676" y="3356"/>
              <a:ext cx="128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4" name="Line 29"/>
            <p:cNvSpPr>
              <a:spLocks noChangeAspect="1" noChangeShapeType="1"/>
            </p:cNvSpPr>
            <p:nvPr/>
          </p:nvSpPr>
          <p:spPr bwMode="auto">
            <a:xfrm>
              <a:off x="2739" y="3356"/>
              <a:ext cx="1" cy="73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5" name="Rectangle 30"/>
            <p:cNvSpPr>
              <a:spLocks noChangeAspect="1" noChangeArrowheads="1"/>
            </p:cNvSpPr>
            <p:nvPr/>
          </p:nvSpPr>
          <p:spPr bwMode="auto">
            <a:xfrm>
              <a:off x="2604" y="2489"/>
              <a:ext cx="271" cy="1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31"/>
            <p:cNvSpPr>
              <a:spLocks noChangeAspect="1" noChangeShapeType="1"/>
            </p:cNvSpPr>
            <p:nvPr/>
          </p:nvSpPr>
          <p:spPr bwMode="auto">
            <a:xfrm flipV="1">
              <a:off x="2739" y="4088"/>
              <a:ext cx="1573" cy="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4" name="Text Box 32"/>
          <p:cNvSpPr txBox="1">
            <a:spLocks noChangeArrowheads="1"/>
          </p:cNvSpPr>
          <p:nvPr/>
        </p:nvSpPr>
        <p:spPr bwMode="auto">
          <a:xfrm>
            <a:off x="2279650" y="31416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6155" name="Text Box 33"/>
          <p:cNvSpPr txBox="1">
            <a:spLocks noChangeArrowheads="1"/>
          </p:cNvSpPr>
          <p:nvPr/>
        </p:nvSpPr>
        <p:spPr bwMode="auto">
          <a:xfrm>
            <a:off x="3068638" y="37671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L</a:t>
            </a:r>
          </a:p>
        </p:txBody>
      </p:sp>
      <p:sp>
        <p:nvSpPr>
          <p:cNvPr id="6156" name="Text Box 34"/>
          <p:cNvSpPr txBox="1">
            <a:spLocks noChangeArrowheads="1"/>
          </p:cNvSpPr>
          <p:nvPr/>
        </p:nvSpPr>
        <p:spPr bwMode="auto">
          <a:xfrm>
            <a:off x="827088" y="3789363"/>
            <a:ext cx="34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Monotype Corsiva" pitchFamily="66" charset="0"/>
              </a:rPr>
              <a:t>E</a:t>
            </a:r>
          </a:p>
        </p:txBody>
      </p:sp>
      <p:sp>
        <p:nvSpPr>
          <p:cNvPr id="6157" name="Line 35"/>
          <p:cNvSpPr>
            <a:spLocks noChangeShapeType="1"/>
          </p:cNvSpPr>
          <p:nvPr/>
        </p:nvSpPr>
        <p:spPr bwMode="auto">
          <a:xfrm>
            <a:off x="2009775" y="2595563"/>
            <a:ext cx="74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8" name="Text Box 36"/>
          <p:cNvSpPr txBox="1">
            <a:spLocks noChangeArrowheads="1"/>
          </p:cNvSpPr>
          <p:nvPr/>
        </p:nvSpPr>
        <p:spPr bwMode="auto">
          <a:xfrm>
            <a:off x="2247900" y="22828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</a:t>
            </a:r>
          </a:p>
        </p:txBody>
      </p:sp>
      <p:sp>
        <p:nvSpPr>
          <p:cNvPr id="6159" name="Line 37"/>
          <p:cNvSpPr>
            <a:spLocks noChangeShapeType="1"/>
          </p:cNvSpPr>
          <p:nvPr/>
        </p:nvSpPr>
        <p:spPr bwMode="auto">
          <a:xfrm>
            <a:off x="1158875" y="37052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0" name="Text Box 38"/>
          <p:cNvSpPr txBox="1">
            <a:spLocks noChangeArrowheads="1"/>
          </p:cNvSpPr>
          <p:nvPr/>
        </p:nvSpPr>
        <p:spPr bwMode="auto">
          <a:xfrm>
            <a:off x="3724275" y="3736975"/>
            <a:ext cx="44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Monotype Corsiva" pitchFamily="66" charset="0"/>
              </a:rPr>
              <a:t>E</a:t>
            </a:r>
            <a:r>
              <a:rPr lang="en-GB" baseline="-25000"/>
              <a:t>L</a:t>
            </a:r>
            <a:endParaRPr lang="en-GB"/>
          </a:p>
        </p:txBody>
      </p:sp>
      <p:sp>
        <p:nvSpPr>
          <p:cNvPr id="6161" name="Line 39"/>
          <p:cNvSpPr>
            <a:spLocks noChangeShapeType="1"/>
          </p:cNvSpPr>
          <p:nvPr/>
        </p:nvSpPr>
        <p:spPr bwMode="auto">
          <a:xfrm>
            <a:off x="3687763" y="367347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7" name="Object 40"/>
          <p:cNvGraphicFramePr>
            <a:graphicFrameLocks noChangeAspect="1"/>
          </p:cNvGraphicFramePr>
          <p:nvPr/>
        </p:nvGraphicFramePr>
        <p:xfrm>
          <a:off x="973138" y="5980113"/>
          <a:ext cx="1422400" cy="609600"/>
        </p:xfrm>
        <a:graphic>
          <a:graphicData uri="http://schemas.openxmlformats.org/presentationml/2006/ole">
            <p:oleObj spid="_x0000_s6147" name="Equation" r:id="rId5" imgW="1422360" imgH="609480" progId="Equation.DSMT4">
              <p:embed/>
            </p:oleObj>
          </a:graphicData>
        </a:graphic>
      </p:graphicFrame>
      <p:graphicFrame>
        <p:nvGraphicFramePr>
          <p:cNvPr id="6148" name="Object 41"/>
          <p:cNvGraphicFramePr>
            <a:graphicFrameLocks noChangeAspect="1"/>
          </p:cNvGraphicFramePr>
          <p:nvPr/>
        </p:nvGraphicFramePr>
        <p:xfrm>
          <a:off x="5470525" y="1897063"/>
          <a:ext cx="1689100" cy="609600"/>
        </p:xfrm>
        <a:graphic>
          <a:graphicData uri="http://schemas.openxmlformats.org/presentationml/2006/ole">
            <p:oleObj spid="_x0000_s6148" name="Equation" r:id="rId6" imgW="1688760" imgH="609480" progId="Equation.DSMT4">
              <p:embed/>
            </p:oleObj>
          </a:graphicData>
        </a:graphic>
      </p:graphicFrame>
      <p:graphicFrame>
        <p:nvGraphicFramePr>
          <p:cNvPr id="6149" name="Object 42"/>
          <p:cNvGraphicFramePr>
            <a:graphicFrameLocks noChangeAspect="1"/>
          </p:cNvGraphicFramePr>
          <p:nvPr/>
        </p:nvGraphicFramePr>
        <p:xfrm>
          <a:off x="5461000" y="5462588"/>
          <a:ext cx="1333500" cy="622300"/>
        </p:xfrm>
        <a:graphic>
          <a:graphicData uri="http://schemas.openxmlformats.org/presentationml/2006/ole">
            <p:oleObj spid="_x0000_s6149" name="Equation" r:id="rId7" imgW="1333440" imgH="622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Stored in, and Energy Density of, B Field</a:t>
            </a:r>
          </a:p>
        </p:txBody>
      </p:sp>
      <p:sp>
        <p:nvSpPr>
          <p:cNvPr id="71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Rewriting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This can then be integrated: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Setting the energy to be zero for zero magnetic field (i.e. zero current):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Compare with energy stored in charged capacitor:</a:t>
            </a:r>
          </a:p>
        </p:txBody>
      </p:sp>
      <p:sp>
        <p:nvSpPr>
          <p:cNvPr id="71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length x far from ends of solenoid of </a:t>
            </a:r>
            <a:r>
              <a:rPr lang="en-GB" dirty="0" smtClean="0"/>
              <a:t>_______</a:t>
            </a:r>
            <a:r>
              <a:rPr lang="en-GB" sz="2000" dirty="0" smtClean="0"/>
              <a:t> </a:t>
            </a:r>
            <a:r>
              <a:rPr lang="en-GB" sz="2000" dirty="0" err="1" smtClean="0"/>
              <a:t>Ax</a:t>
            </a:r>
            <a:r>
              <a:rPr lang="en-GB" sz="2000" dirty="0" smtClean="0"/>
              <a:t> with n turns per unit length.</a:t>
            </a:r>
          </a:p>
          <a:p>
            <a:pPr eaLnBrk="1" hangingPunct="1"/>
            <a:r>
              <a:rPr lang="en-GB" sz="2000" dirty="0" smtClean="0"/>
              <a:t>The energy stored in this volume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Now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also know               , so energy density: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Compare with energy density of electric field:  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35038" y="1878013"/>
          <a:ext cx="2032000" cy="1016000"/>
        </p:xfrm>
        <a:graphic>
          <a:graphicData uri="http://schemas.openxmlformats.org/presentationml/2006/ole">
            <p:oleObj spid="_x0000_s7170" name="Equation" r:id="rId4" imgW="2031840" imgH="101592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952500" y="3221038"/>
          <a:ext cx="2235200" cy="863600"/>
        </p:xfrm>
        <a:graphic>
          <a:graphicData uri="http://schemas.openxmlformats.org/presentationml/2006/ole">
            <p:oleObj spid="_x0000_s7171" name="Equation" r:id="rId5" imgW="2234880" imgH="863280" progId="Equation.DSMT4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946150" y="4751388"/>
          <a:ext cx="2616200" cy="355600"/>
        </p:xfrm>
        <a:graphic>
          <a:graphicData uri="http://schemas.openxmlformats.org/presentationml/2006/ole">
            <p:oleObj spid="_x0000_s7172" name="Equation" r:id="rId6" imgW="2616120" imgH="355320" progId="Equation.DSMT4">
              <p:embed/>
            </p:oleObj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962978" y="5772150"/>
          <a:ext cx="1498600" cy="330200"/>
        </p:xfrm>
        <a:graphic>
          <a:graphicData uri="http://schemas.openxmlformats.org/presentationml/2006/ole">
            <p:oleObj spid="_x0000_s7173" name="Equation" r:id="rId7" imgW="1498320" imgH="330120" progId="Equation.DSMT4">
              <p:embed/>
            </p:oleObj>
          </a:graphicData>
        </a:graphic>
      </p:graphicFrame>
      <p:graphicFrame>
        <p:nvGraphicFramePr>
          <p:cNvPr id="7174" name="Object 10"/>
          <p:cNvGraphicFramePr>
            <a:graphicFrameLocks noChangeAspect="1"/>
          </p:cNvGraphicFramePr>
          <p:nvPr/>
        </p:nvGraphicFramePr>
        <p:xfrm>
          <a:off x="5541328" y="2828925"/>
          <a:ext cx="2527300" cy="711200"/>
        </p:xfrm>
        <a:graphic>
          <a:graphicData uri="http://schemas.openxmlformats.org/presentationml/2006/ole">
            <p:oleObj spid="_x0000_s7174" name="Equation" r:id="rId8" imgW="2527200" imgH="711000" progId="Equation.DSMT4">
              <p:embed/>
            </p:oleObj>
          </a:graphicData>
        </a:graphic>
      </p:graphicFrame>
      <p:graphicFrame>
        <p:nvGraphicFramePr>
          <p:cNvPr id="7175" name="Object 11"/>
          <p:cNvGraphicFramePr>
            <a:graphicFrameLocks noChangeAspect="1"/>
          </p:cNvGraphicFramePr>
          <p:nvPr/>
        </p:nvGraphicFramePr>
        <p:xfrm>
          <a:off x="5472113" y="3803650"/>
          <a:ext cx="2908300" cy="609600"/>
        </p:xfrm>
        <a:graphic>
          <a:graphicData uri="http://schemas.openxmlformats.org/presentationml/2006/ole">
            <p:oleObj spid="_x0000_s7175" name="Equation" r:id="rId9" imgW="2908080" imgH="609480" progId="Equation.DSMT4">
              <p:embed/>
            </p:oleObj>
          </a:graphicData>
        </a:graphic>
      </p:graphicFrame>
      <p:graphicFrame>
        <p:nvGraphicFramePr>
          <p:cNvPr id="7176" name="Object 13"/>
          <p:cNvGraphicFramePr>
            <a:graphicFrameLocks noChangeAspect="1"/>
          </p:cNvGraphicFramePr>
          <p:nvPr/>
        </p:nvGraphicFramePr>
        <p:xfrm>
          <a:off x="6965950" y="4518025"/>
          <a:ext cx="914400" cy="330200"/>
        </p:xfrm>
        <a:graphic>
          <a:graphicData uri="http://schemas.openxmlformats.org/presentationml/2006/ole">
            <p:oleObj spid="_x0000_s7176" name="Equation" r:id="rId10" imgW="914400" imgH="330120" progId="Equation.DSMT4">
              <p:embed/>
            </p:oleObj>
          </a:graphicData>
        </a:graphic>
      </p:graphicFrame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5497513" y="5076825"/>
          <a:ext cx="2514600" cy="711200"/>
        </p:xfrm>
        <a:graphic>
          <a:graphicData uri="http://schemas.openxmlformats.org/presentationml/2006/ole">
            <p:oleObj spid="_x0000_s7177" name="Equation" r:id="rId11" imgW="2514600" imgH="711000" progId="Equation.DSMT4">
              <p:embed/>
            </p:oleObj>
          </a:graphicData>
        </a:graphic>
      </p:graphicFrame>
      <p:graphicFrame>
        <p:nvGraphicFramePr>
          <p:cNvPr id="7178" name="Object 15"/>
          <p:cNvGraphicFramePr>
            <a:graphicFrameLocks noChangeAspect="1"/>
          </p:cNvGraphicFramePr>
          <p:nvPr/>
        </p:nvGraphicFramePr>
        <p:xfrm>
          <a:off x="5489258" y="6388100"/>
          <a:ext cx="1447800" cy="330200"/>
        </p:xfrm>
        <a:graphic>
          <a:graphicData uri="http://schemas.openxmlformats.org/presentationml/2006/ole">
            <p:oleObj spid="_x0000_s7178" name="Equation" r:id="rId12" imgW="144756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Mutual Induction</a:t>
            </a:r>
          </a:p>
        </p:txBody>
      </p:sp>
      <p:sp>
        <p:nvSpPr>
          <p:cNvPr id="82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two coils close together.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Current in coil 1 </a:t>
            </a:r>
            <a:r>
              <a:rPr lang="en-GB" dirty="0" smtClean="0"/>
              <a:t>_______</a:t>
            </a:r>
            <a:r>
              <a:rPr lang="en-GB" sz="2000" dirty="0" smtClean="0"/>
              <a:t> magnetic  field which passes through (links) coil 2. </a:t>
            </a:r>
          </a:p>
          <a:p>
            <a:pPr eaLnBrk="1" hangingPunct="1"/>
            <a:r>
              <a:rPr lang="en-GB" sz="2000" dirty="0" smtClean="0"/>
              <a:t>If change </a:t>
            </a:r>
            <a:r>
              <a:rPr lang="en-GB" dirty="0" smtClean="0"/>
              <a:t>_______</a:t>
            </a:r>
            <a:r>
              <a:rPr lang="en-GB" sz="2000" dirty="0" smtClean="0"/>
              <a:t> through 1, i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, change field and hence </a:t>
            </a:r>
            <a:r>
              <a:rPr lang="en-GB" dirty="0" smtClean="0"/>
              <a:t>____</a:t>
            </a:r>
            <a:r>
              <a:rPr lang="en-GB" sz="2000" dirty="0" smtClean="0"/>
              <a:t> through coil 2, inducing </a:t>
            </a:r>
            <a:r>
              <a:rPr lang="en-GB" dirty="0" smtClean="0"/>
              <a:t>___</a:t>
            </a:r>
            <a:r>
              <a:rPr lang="en-GB" sz="2000" dirty="0" smtClean="0"/>
              <a:t> in coil 2.</a:t>
            </a:r>
          </a:p>
        </p:txBody>
      </p:sp>
      <p:sp>
        <p:nvSpPr>
          <p:cNvPr id="82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Flux through coil 2 is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baseline="-25000" dirty="0" smtClean="0"/>
              <a:t>21</a:t>
            </a:r>
            <a:r>
              <a:rPr lang="en-GB" sz="2000" dirty="0" smtClean="0"/>
              <a:t> (i.e. flux through 2 generated by current in 1).</a:t>
            </a:r>
          </a:p>
          <a:p>
            <a:pPr eaLnBrk="1" hangingPunct="1"/>
            <a:r>
              <a:rPr lang="en-GB" sz="2000" dirty="0" smtClean="0"/>
              <a:t>Define mutual inductance: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Rewriting the above:</a:t>
            </a:r>
          </a:p>
          <a:p>
            <a:pPr eaLnBrk="1" hangingPunct="1"/>
            <a:r>
              <a:rPr lang="en-GB" sz="2000" dirty="0" smtClean="0"/>
              <a:t>Now vary i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with time: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dirty="0" smtClean="0"/>
              <a:t>__________</a:t>
            </a:r>
            <a:r>
              <a:rPr lang="en-GB" sz="2000" dirty="0" smtClean="0"/>
              <a:t> law tells us RHS is magnitude of </a:t>
            </a:r>
            <a:r>
              <a:rPr lang="en-GB" sz="2000" dirty="0" err="1" smtClean="0"/>
              <a:t>emf</a:t>
            </a:r>
            <a:r>
              <a:rPr lang="en-GB" sz="2000" dirty="0" smtClean="0"/>
              <a:t> appearing across coil 2, so we write (with – sign due to </a:t>
            </a:r>
            <a:r>
              <a:rPr lang="en-GB" dirty="0" smtClean="0"/>
              <a:t>_______</a:t>
            </a:r>
            <a:r>
              <a:rPr lang="en-GB" sz="2000" dirty="0" smtClean="0"/>
              <a:t> law):</a:t>
            </a:r>
          </a:p>
        </p:txBody>
      </p:sp>
      <p:grpSp>
        <p:nvGrpSpPr>
          <p:cNvPr id="8203" name="Group 26"/>
          <p:cNvGrpSpPr>
            <a:grpSpLocks/>
          </p:cNvGrpSpPr>
          <p:nvPr/>
        </p:nvGrpSpPr>
        <p:grpSpPr bwMode="auto">
          <a:xfrm>
            <a:off x="1108075" y="1514475"/>
            <a:ext cx="2898775" cy="3114675"/>
            <a:chOff x="464" y="1122"/>
            <a:chExt cx="1826" cy="1962"/>
          </a:xfrm>
        </p:grpSpPr>
        <p:graphicFrame>
          <p:nvGraphicFramePr>
            <p:cNvPr id="8198" name="Object 7"/>
            <p:cNvGraphicFramePr>
              <a:graphicFrameLocks noChangeAspect="1"/>
            </p:cNvGraphicFramePr>
            <p:nvPr/>
          </p:nvGraphicFramePr>
          <p:xfrm>
            <a:off x="464" y="1122"/>
            <a:ext cx="853" cy="1694"/>
          </p:xfrm>
          <a:graphic>
            <a:graphicData uri="http://schemas.openxmlformats.org/presentationml/2006/ole">
              <p:oleObj spid="_x0000_s8198" name="SmartDraw" r:id="rId4" imgW="3268800" imgH="1078920" progId="">
                <p:embed/>
              </p:oleObj>
            </a:graphicData>
          </a:graphic>
        </p:graphicFrame>
        <p:graphicFrame>
          <p:nvGraphicFramePr>
            <p:cNvPr id="8199" name="Object 8"/>
            <p:cNvGraphicFramePr>
              <a:graphicFrameLocks noChangeAspect="1"/>
            </p:cNvGraphicFramePr>
            <p:nvPr/>
          </p:nvGraphicFramePr>
          <p:xfrm>
            <a:off x="1437" y="1123"/>
            <a:ext cx="853" cy="1694"/>
          </p:xfrm>
          <a:graphic>
            <a:graphicData uri="http://schemas.openxmlformats.org/presentationml/2006/ole">
              <p:oleObj spid="_x0000_s8199" name="SmartDraw" r:id="rId5" imgW="3268800" imgH="1078920" progId="">
                <p:embed/>
              </p:oleObj>
            </a:graphicData>
          </a:graphic>
        </p:graphicFrame>
        <p:grpSp>
          <p:nvGrpSpPr>
            <p:cNvPr id="8206" name="Group 19"/>
            <p:cNvGrpSpPr>
              <a:grpSpLocks/>
            </p:cNvGrpSpPr>
            <p:nvPr/>
          </p:nvGrpSpPr>
          <p:grpSpPr bwMode="auto">
            <a:xfrm>
              <a:off x="474" y="2018"/>
              <a:ext cx="825" cy="1066"/>
              <a:chOff x="474" y="2018"/>
              <a:chExt cx="825" cy="1066"/>
            </a:xfrm>
          </p:grpSpPr>
          <p:sp>
            <p:nvSpPr>
              <p:cNvPr id="8214" name="Line 9"/>
              <p:cNvSpPr>
                <a:spLocks noChangeShapeType="1"/>
              </p:cNvSpPr>
              <p:nvPr/>
            </p:nvSpPr>
            <p:spPr bwMode="auto">
              <a:xfrm>
                <a:off x="479" y="202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5" name="Line 11"/>
              <p:cNvSpPr>
                <a:spLocks noChangeShapeType="1"/>
              </p:cNvSpPr>
              <p:nvPr/>
            </p:nvSpPr>
            <p:spPr bwMode="auto">
              <a:xfrm>
                <a:off x="1299" y="201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6" name="Line 15"/>
              <p:cNvSpPr>
                <a:spLocks noChangeShapeType="1"/>
              </p:cNvSpPr>
              <p:nvPr/>
            </p:nvSpPr>
            <p:spPr bwMode="auto">
              <a:xfrm>
                <a:off x="864" y="2868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7" name="Line 16"/>
              <p:cNvSpPr>
                <a:spLocks noChangeShapeType="1"/>
              </p:cNvSpPr>
              <p:nvPr/>
            </p:nvSpPr>
            <p:spPr bwMode="auto">
              <a:xfrm>
                <a:off x="916" y="2920"/>
                <a:ext cx="0" cy="1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8" name="Line 17"/>
              <p:cNvSpPr>
                <a:spLocks noChangeShapeType="1"/>
              </p:cNvSpPr>
              <p:nvPr/>
            </p:nvSpPr>
            <p:spPr bwMode="auto">
              <a:xfrm>
                <a:off x="474" y="298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9" name="Line 18"/>
              <p:cNvSpPr>
                <a:spLocks noChangeShapeType="1"/>
              </p:cNvSpPr>
              <p:nvPr/>
            </p:nvSpPr>
            <p:spPr bwMode="auto">
              <a:xfrm>
                <a:off x="916" y="2980"/>
                <a:ext cx="3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207" name="Group 25"/>
            <p:cNvGrpSpPr>
              <a:grpSpLocks/>
            </p:cNvGrpSpPr>
            <p:nvPr/>
          </p:nvGrpSpPr>
          <p:grpSpPr bwMode="auto">
            <a:xfrm>
              <a:off x="1452" y="2016"/>
              <a:ext cx="827" cy="1068"/>
              <a:chOff x="1452" y="2016"/>
              <a:chExt cx="827" cy="1068"/>
            </a:xfrm>
          </p:grpSpPr>
          <p:sp>
            <p:nvSpPr>
              <p:cNvPr id="8208" name="Line 12"/>
              <p:cNvSpPr>
                <a:spLocks noChangeShapeType="1"/>
              </p:cNvSpPr>
              <p:nvPr/>
            </p:nvSpPr>
            <p:spPr bwMode="auto">
              <a:xfrm>
                <a:off x="1453" y="2016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09" name="Line 13"/>
              <p:cNvSpPr>
                <a:spLocks noChangeShapeType="1"/>
              </p:cNvSpPr>
              <p:nvPr/>
            </p:nvSpPr>
            <p:spPr bwMode="auto">
              <a:xfrm>
                <a:off x="2279" y="202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0" name="Line 20"/>
              <p:cNvSpPr>
                <a:spLocks noChangeShapeType="1"/>
              </p:cNvSpPr>
              <p:nvPr/>
            </p:nvSpPr>
            <p:spPr bwMode="auto">
              <a:xfrm>
                <a:off x="1452" y="2976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1" name="Oval 22"/>
              <p:cNvSpPr>
                <a:spLocks noChangeArrowheads="1"/>
              </p:cNvSpPr>
              <p:nvPr/>
            </p:nvSpPr>
            <p:spPr bwMode="auto">
              <a:xfrm>
                <a:off x="1758" y="2862"/>
                <a:ext cx="222" cy="22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23"/>
              <p:cNvSpPr>
                <a:spLocks noChangeShapeType="1"/>
              </p:cNvSpPr>
              <p:nvPr/>
            </p:nvSpPr>
            <p:spPr bwMode="auto">
              <a:xfrm>
                <a:off x="1984" y="29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3" name="Line 24"/>
              <p:cNvSpPr>
                <a:spLocks noChangeShapeType="1"/>
              </p:cNvSpPr>
              <p:nvPr/>
            </p:nvSpPr>
            <p:spPr bwMode="auto">
              <a:xfrm flipV="1">
                <a:off x="1848" y="2914"/>
                <a:ext cx="6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204" name="Text Box 27"/>
          <p:cNvSpPr txBox="1">
            <a:spLocks noChangeArrowheads="1"/>
          </p:cNvSpPr>
          <p:nvPr/>
        </p:nvSpPr>
        <p:spPr bwMode="auto">
          <a:xfrm>
            <a:off x="1065213" y="2032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2600325" y="2032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graphicFrame>
        <p:nvGraphicFramePr>
          <p:cNvPr id="8194" name="Object 29"/>
          <p:cNvGraphicFramePr>
            <a:graphicFrameLocks noChangeAspect="1"/>
          </p:cNvGraphicFramePr>
          <p:nvPr/>
        </p:nvGraphicFramePr>
        <p:xfrm>
          <a:off x="5503863" y="2541588"/>
          <a:ext cx="2641600" cy="685800"/>
        </p:xfrm>
        <a:graphic>
          <a:graphicData uri="http://schemas.openxmlformats.org/presentationml/2006/ole">
            <p:oleObj spid="_x0000_s8194" name="Equation" r:id="rId6" imgW="2641320" imgH="685800" progId="Equation.DSMT4">
              <p:embed/>
            </p:oleObj>
          </a:graphicData>
        </a:graphic>
      </p:graphicFrame>
      <p:graphicFrame>
        <p:nvGraphicFramePr>
          <p:cNvPr id="8195" name="Object 31"/>
          <p:cNvGraphicFramePr>
            <a:graphicFrameLocks noChangeAspect="1"/>
          </p:cNvGraphicFramePr>
          <p:nvPr/>
        </p:nvGraphicFramePr>
        <p:xfrm>
          <a:off x="7659688" y="3243263"/>
          <a:ext cx="1270000" cy="330200"/>
        </p:xfrm>
        <a:graphic>
          <a:graphicData uri="http://schemas.openxmlformats.org/presentationml/2006/ole">
            <p:oleObj spid="_x0000_s8195" name="Equation" r:id="rId7" imgW="1269720" imgH="330120" progId="Equation.DSMT4">
              <p:embed/>
            </p:oleObj>
          </a:graphicData>
        </a:graphic>
      </p:graphicFrame>
      <p:graphicFrame>
        <p:nvGraphicFramePr>
          <p:cNvPr id="8196" name="Object 32"/>
          <p:cNvGraphicFramePr>
            <a:graphicFrameLocks noChangeAspect="1"/>
          </p:cNvGraphicFramePr>
          <p:nvPr/>
        </p:nvGraphicFramePr>
        <p:xfrm>
          <a:off x="5500688" y="3941763"/>
          <a:ext cx="1612900" cy="609600"/>
        </p:xfrm>
        <a:graphic>
          <a:graphicData uri="http://schemas.openxmlformats.org/presentationml/2006/ole">
            <p:oleObj spid="_x0000_s8196" name="Equation" r:id="rId8" imgW="1612800" imgH="609480" progId="Equation.DSMT4">
              <p:embed/>
            </p:oleObj>
          </a:graphicData>
        </a:graphic>
      </p:graphicFrame>
      <p:graphicFrame>
        <p:nvGraphicFramePr>
          <p:cNvPr id="8197" name="Object 33"/>
          <p:cNvGraphicFramePr>
            <a:graphicFrameLocks noChangeAspect="1"/>
          </p:cNvGraphicFramePr>
          <p:nvPr/>
        </p:nvGraphicFramePr>
        <p:xfrm>
          <a:off x="5473700" y="5794375"/>
          <a:ext cx="1524000" cy="609600"/>
        </p:xfrm>
        <a:graphic>
          <a:graphicData uri="http://schemas.openxmlformats.org/presentationml/2006/ole">
            <p:oleObj spid="_x0000_s8197" name="Equation" r:id="rId9" imgW="1523880" imgH="6094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692</TotalTime>
  <Words>455</Words>
  <Application>Microsoft Office PowerPoint</Application>
  <PresentationFormat>A4 Paper (210x297 mm)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TimA4landscape</vt:lpstr>
      <vt:lpstr>Equation</vt:lpstr>
      <vt:lpstr>Mathcad</vt:lpstr>
      <vt:lpstr>SmartDraw</vt:lpstr>
      <vt:lpstr>Lecture 17 </vt:lpstr>
      <vt:lpstr>Electricity Generators</vt:lpstr>
      <vt:lpstr>Inductors and Inductance: Inductance of Solenoid</vt:lpstr>
      <vt:lpstr>Inductors and Inductance</vt:lpstr>
      <vt:lpstr>RL Circuits</vt:lpstr>
      <vt:lpstr>RL Circuits</vt:lpstr>
      <vt:lpstr>Energy Stored in a Magnetic Field</vt:lpstr>
      <vt:lpstr>Energy Stored in, and Energy Density of, B Field</vt:lpstr>
      <vt:lpstr>Mutual Induction</vt:lpstr>
      <vt:lpstr>Mutual Induction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Generators</dc:title>
  <dc:creator>Tim Greenshaw</dc:creator>
  <cp:lastModifiedBy>Tim Greenshaw</cp:lastModifiedBy>
  <cp:revision>67</cp:revision>
  <dcterms:created xsi:type="dcterms:W3CDTF">2005-11-20T21:24:54Z</dcterms:created>
  <dcterms:modified xsi:type="dcterms:W3CDTF">2010-11-17T16:29:39Z</dcterms:modified>
</cp:coreProperties>
</file>