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3" r:id="rId2"/>
    <p:sldId id="295" r:id="rId3"/>
    <p:sldId id="296" r:id="rId4"/>
    <p:sldId id="300" r:id="rId5"/>
    <p:sldId id="297" r:id="rId6"/>
    <p:sldId id="298" r:id="rId7"/>
    <p:sldId id="299" r:id="rId8"/>
    <p:sldId id="301" r:id="rId9"/>
    <p:sldId id="302" r:id="rId10"/>
  </p:sldIdLst>
  <p:sldSz cx="9906000" cy="6858000" type="A4"/>
  <p:notesSz cx="6742113" cy="97170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CC00"/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79" d="100"/>
          <a:sy n="79" d="100"/>
        </p:scale>
        <p:origin x="-63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10" Type="http://schemas.openxmlformats.org/officeDocument/2006/relationships/image" Target="../media/image17.wmf"/><Relationship Id="rId4" Type="http://schemas.openxmlformats.org/officeDocument/2006/relationships/image" Target="../media/image12.wmf"/><Relationship Id="rId9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85B75-52B0-4866-8EFF-ADF10C680BA2}" type="datetimeFigureOut">
              <a:rPr lang="en-US" smtClean="0"/>
              <a:pPr/>
              <a:t>11/16/2010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9725"/>
            <a:ext cx="29210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229725"/>
            <a:ext cx="29210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1E72E-91B8-440F-A5FF-69179FC471D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9775" y="728663"/>
            <a:ext cx="5262563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14863"/>
            <a:ext cx="5392737" cy="437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13B4D0D-2146-4A4F-9C29-1441B949DC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4530E2-C957-4E1C-A2B5-382D620A8643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479253-A7ED-4368-A141-2D1F2A039695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533617-CEEB-42C4-ADC6-832CC0A50AD9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1E08F-0DCD-41E1-A905-36D8349D59B4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9BB179-E73F-4755-B4C6-7F937E9085F2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8BEBF4-98F6-4142-94DD-5709D803543A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753BE1-C721-470C-BBB0-B09CB7FE8A00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47C47C-4F81-4019-B983-447C47F4EF7B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6C02FA-6673-4019-B210-5A95485AA139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8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jpeg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4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14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 this lecture we will look at:</a:t>
            </a:r>
          </a:p>
          <a:p>
            <a:pPr lvl="1"/>
            <a:r>
              <a:rPr lang="en-GB" dirty="0" smtClean="0"/>
              <a:t>Magnetic fields due to currents.</a:t>
            </a:r>
          </a:p>
          <a:p>
            <a:pPr lvl="1"/>
            <a:r>
              <a:rPr lang="en-GB" dirty="0" smtClean="0"/>
              <a:t>Magnetic field due to a long straight wire.</a:t>
            </a:r>
          </a:p>
          <a:p>
            <a:pPr lvl="1"/>
            <a:r>
              <a:rPr lang="en-GB" dirty="0" smtClean="0"/>
              <a:t>Magnetism and relativity.</a:t>
            </a:r>
          </a:p>
          <a:p>
            <a:pPr lvl="1"/>
            <a:r>
              <a:rPr lang="en-GB" dirty="0" smtClean="0"/>
              <a:t>Magnetic field due to an arc and a loop.</a:t>
            </a:r>
          </a:p>
          <a:p>
            <a:pPr lvl="1"/>
            <a:r>
              <a:rPr lang="en-GB" dirty="0" smtClean="0"/>
              <a:t>Force between two parallel currents.</a:t>
            </a:r>
          </a:p>
          <a:p>
            <a:pPr lvl="1"/>
            <a:r>
              <a:rPr lang="en-GB" dirty="0" smtClean="0"/>
              <a:t>The Rail Gun.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What is the magnitude and direction of the magnetic field a distance R from a long straight current-carrying wire?</a:t>
            </a:r>
          </a:p>
          <a:p>
            <a:r>
              <a:rPr lang="en-GB" dirty="0" smtClean="0"/>
              <a:t>Determine the strength and the direction of the force between two long parallel wires, separated by a distance of 1 mm, which are each carrying a current of 6 A but which is flowing in opposite directions in each of the wires.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Magnetic Fields due to Currents</a:t>
            </a:r>
          </a:p>
        </p:txBody>
      </p:sp>
      <p:sp>
        <p:nvSpPr>
          <p:cNvPr id="103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Consider a current carrying wire: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Magnitude of B field at point P due to ___________ element </a:t>
            </a:r>
          </a:p>
        </p:txBody>
      </p:sp>
      <p:sp>
        <p:nvSpPr>
          <p:cNvPr id="1036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The permeability constant (or the permeability of free space) </a:t>
            </a:r>
            <a:r>
              <a:rPr lang="en-GB" sz="2000" dirty="0" smtClean="0">
                <a:latin typeface="Symbol" pitchFamily="18" charset="2"/>
              </a:rPr>
              <a:t>m</a:t>
            </a:r>
            <a:r>
              <a:rPr lang="en-GB" sz="2000" baseline="-25000" dirty="0" smtClean="0"/>
              <a:t>0</a:t>
            </a:r>
            <a:r>
              <a:rPr lang="en-GB" sz="2000" dirty="0" smtClean="0"/>
              <a:t> is defined to be exactly: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Writing the expression for the field in terms of a __________ allows the direction to be determined: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This expression is known as the __________ Law.</a:t>
            </a:r>
          </a:p>
        </p:txBody>
      </p:sp>
      <p:grpSp>
        <p:nvGrpSpPr>
          <p:cNvPr id="1037" name="Group 29"/>
          <p:cNvGrpSpPr>
            <a:grpSpLocks/>
          </p:cNvGrpSpPr>
          <p:nvPr/>
        </p:nvGrpSpPr>
        <p:grpSpPr bwMode="auto">
          <a:xfrm>
            <a:off x="909638" y="1879600"/>
            <a:ext cx="3781425" cy="2243138"/>
            <a:chOff x="573" y="1184"/>
            <a:chExt cx="2382" cy="1413"/>
          </a:xfrm>
        </p:grpSpPr>
        <p:sp>
          <p:nvSpPr>
            <p:cNvPr id="1038" name="Freeform 6"/>
            <p:cNvSpPr>
              <a:spLocks/>
            </p:cNvSpPr>
            <p:nvPr/>
          </p:nvSpPr>
          <p:spPr bwMode="auto">
            <a:xfrm>
              <a:off x="793" y="1464"/>
              <a:ext cx="335" cy="1133"/>
            </a:xfrm>
            <a:custGeom>
              <a:avLst/>
              <a:gdLst>
                <a:gd name="T0" fmla="*/ 76 w 335"/>
                <a:gd name="T1" fmla="*/ 1133 h 1133"/>
                <a:gd name="T2" fmla="*/ 29 w 335"/>
                <a:gd name="T3" fmla="*/ 916 h 1133"/>
                <a:gd name="T4" fmla="*/ 132 w 335"/>
                <a:gd name="T5" fmla="*/ 661 h 1133"/>
                <a:gd name="T6" fmla="*/ 293 w 335"/>
                <a:gd name="T7" fmla="*/ 453 h 1133"/>
                <a:gd name="T8" fmla="*/ 321 w 335"/>
                <a:gd name="T9" fmla="*/ 255 h 1133"/>
                <a:gd name="T10" fmla="*/ 208 w 335"/>
                <a:gd name="T11" fmla="*/ 85 h 1133"/>
                <a:gd name="T12" fmla="*/ 0 w 335"/>
                <a:gd name="T13" fmla="*/ 0 h 11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5"/>
                <a:gd name="T22" fmla="*/ 0 h 1133"/>
                <a:gd name="T23" fmla="*/ 335 w 335"/>
                <a:gd name="T24" fmla="*/ 1133 h 113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5" h="1133">
                  <a:moveTo>
                    <a:pt x="76" y="1133"/>
                  </a:moveTo>
                  <a:cubicBezTo>
                    <a:pt x="48" y="1064"/>
                    <a:pt x="20" y="995"/>
                    <a:pt x="29" y="916"/>
                  </a:cubicBezTo>
                  <a:cubicBezTo>
                    <a:pt x="38" y="837"/>
                    <a:pt x="88" y="738"/>
                    <a:pt x="132" y="661"/>
                  </a:cubicBezTo>
                  <a:cubicBezTo>
                    <a:pt x="176" y="584"/>
                    <a:pt x="262" y="521"/>
                    <a:pt x="293" y="453"/>
                  </a:cubicBezTo>
                  <a:cubicBezTo>
                    <a:pt x="324" y="385"/>
                    <a:pt x="335" y="316"/>
                    <a:pt x="321" y="255"/>
                  </a:cubicBezTo>
                  <a:cubicBezTo>
                    <a:pt x="307" y="194"/>
                    <a:pt x="261" y="127"/>
                    <a:pt x="208" y="85"/>
                  </a:cubicBezTo>
                  <a:cubicBezTo>
                    <a:pt x="155" y="43"/>
                    <a:pt x="77" y="21"/>
                    <a:pt x="0" y="0"/>
                  </a:cubicBezTo>
                </a:path>
              </a:pathLst>
            </a:custGeom>
            <a:noFill/>
            <a:ln w="762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8"/>
            <p:cNvSpPr>
              <a:spLocks/>
            </p:cNvSpPr>
            <p:nvPr/>
          </p:nvSpPr>
          <p:spPr bwMode="auto">
            <a:xfrm>
              <a:off x="711" y="2257"/>
              <a:ext cx="49" cy="340"/>
            </a:xfrm>
            <a:custGeom>
              <a:avLst/>
              <a:gdLst>
                <a:gd name="T0" fmla="*/ 49 w 49"/>
                <a:gd name="T1" fmla="*/ 340 h 340"/>
                <a:gd name="T2" fmla="*/ 2 w 49"/>
                <a:gd name="T3" fmla="*/ 179 h 340"/>
                <a:gd name="T4" fmla="*/ 40 w 49"/>
                <a:gd name="T5" fmla="*/ 0 h 340"/>
                <a:gd name="T6" fmla="*/ 0 60000 65536"/>
                <a:gd name="T7" fmla="*/ 0 60000 65536"/>
                <a:gd name="T8" fmla="*/ 0 60000 65536"/>
                <a:gd name="T9" fmla="*/ 0 w 49"/>
                <a:gd name="T10" fmla="*/ 0 h 340"/>
                <a:gd name="T11" fmla="*/ 49 w 49"/>
                <a:gd name="T12" fmla="*/ 340 h 3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340">
                  <a:moveTo>
                    <a:pt x="49" y="340"/>
                  </a:moveTo>
                  <a:cubicBezTo>
                    <a:pt x="26" y="288"/>
                    <a:pt x="4" y="236"/>
                    <a:pt x="2" y="179"/>
                  </a:cubicBezTo>
                  <a:cubicBezTo>
                    <a:pt x="0" y="122"/>
                    <a:pt x="20" y="61"/>
                    <a:pt x="4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Text Box 9"/>
            <p:cNvSpPr txBox="1">
              <a:spLocks noChangeArrowheads="1"/>
            </p:cNvSpPr>
            <p:nvPr/>
          </p:nvSpPr>
          <p:spPr bwMode="auto">
            <a:xfrm>
              <a:off x="573" y="2290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1041" name="Freeform 11"/>
            <p:cNvSpPr>
              <a:spLocks/>
            </p:cNvSpPr>
            <p:nvPr/>
          </p:nvSpPr>
          <p:spPr bwMode="auto">
            <a:xfrm>
              <a:off x="1009" y="1558"/>
              <a:ext cx="104" cy="132"/>
            </a:xfrm>
            <a:custGeom>
              <a:avLst/>
              <a:gdLst>
                <a:gd name="T0" fmla="*/ 104 w 104"/>
                <a:gd name="T1" fmla="*/ 132 h 132"/>
                <a:gd name="T2" fmla="*/ 48 w 104"/>
                <a:gd name="T3" fmla="*/ 47 h 132"/>
                <a:gd name="T4" fmla="*/ 0 w 104"/>
                <a:gd name="T5" fmla="*/ 0 h 132"/>
                <a:gd name="T6" fmla="*/ 0 60000 65536"/>
                <a:gd name="T7" fmla="*/ 0 60000 65536"/>
                <a:gd name="T8" fmla="*/ 0 60000 65536"/>
                <a:gd name="T9" fmla="*/ 0 w 104"/>
                <a:gd name="T10" fmla="*/ 0 h 132"/>
                <a:gd name="T11" fmla="*/ 104 w 104"/>
                <a:gd name="T12" fmla="*/ 132 h 1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132">
                  <a:moveTo>
                    <a:pt x="104" y="132"/>
                  </a:moveTo>
                  <a:cubicBezTo>
                    <a:pt x="84" y="100"/>
                    <a:pt x="65" y="69"/>
                    <a:pt x="48" y="47"/>
                  </a:cubicBezTo>
                  <a:cubicBezTo>
                    <a:pt x="31" y="25"/>
                    <a:pt x="15" y="12"/>
                    <a:pt x="0" y="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Line 13"/>
            <p:cNvSpPr>
              <a:spLocks noChangeShapeType="1"/>
            </p:cNvSpPr>
            <p:nvPr/>
          </p:nvSpPr>
          <p:spPr bwMode="auto">
            <a:xfrm flipH="1" flipV="1">
              <a:off x="822" y="1324"/>
              <a:ext cx="255" cy="2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1030" name="Object 14"/>
            <p:cNvGraphicFramePr>
              <a:graphicFrameLocks noChangeAspect="1"/>
            </p:cNvGraphicFramePr>
            <p:nvPr/>
          </p:nvGraphicFramePr>
          <p:xfrm>
            <a:off x="872" y="1610"/>
            <a:ext cx="168" cy="160"/>
          </p:xfrm>
          <a:graphic>
            <a:graphicData uri="http://schemas.openxmlformats.org/presentationml/2006/ole">
              <p:oleObj spid="_x0000_s1030" name="Equation" r:id="rId4" imgW="266400" imgH="253800" progId="Equation.DSMT4">
                <p:embed/>
              </p:oleObj>
            </a:graphicData>
          </a:graphic>
        </p:graphicFrame>
        <p:graphicFrame>
          <p:nvGraphicFramePr>
            <p:cNvPr id="1031" name="Object 15"/>
            <p:cNvGraphicFramePr>
              <a:graphicFrameLocks noChangeAspect="1"/>
            </p:cNvGraphicFramePr>
            <p:nvPr/>
          </p:nvGraphicFramePr>
          <p:xfrm>
            <a:off x="846" y="1184"/>
            <a:ext cx="248" cy="192"/>
          </p:xfrm>
          <a:graphic>
            <a:graphicData uri="http://schemas.openxmlformats.org/presentationml/2006/ole">
              <p:oleObj spid="_x0000_s1031" name="Equation" r:id="rId5" imgW="393480" imgH="304560" progId="Equation.DSMT4">
                <p:embed/>
              </p:oleObj>
            </a:graphicData>
          </a:graphic>
        </p:graphicFrame>
        <p:sp>
          <p:nvSpPr>
            <p:cNvPr id="1043" name="Line 16"/>
            <p:cNvSpPr>
              <a:spLocks noChangeShapeType="1"/>
            </p:cNvSpPr>
            <p:nvPr/>
          </p:nvSpPr>
          <p:spPr bwMode="auto">
            <a:xfrm>
              <a:off x="1058" y="1586"/>
              <a:ext cx="849" cy="2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1032" name="Object 17"/>
            <p:cNvGraphicFramePr>
              <a:graphicFrameLocks noChangeAspect="1"/>
            </p:cNvGraphicFramePr>
            <p:nvPr/>
          </p:nvGraphicFramePr>
          <p:xfrm>
            <a:off x="1377" y="1523"/>
            <a:ext cx="104" cy="144"/>
          </p:xfrm>
          <a:graphic>
            <a:graphicData uri="http://schemas.openxmlformats.org/presentationml/2006/ole">
              <p:oleObj spid="_x0000_s1032" name="Equation" r:id="rId6" imgW="164880" imgH="228600" progId="Equation.DSMT4">
                <p:embed/>
              </p:oleObj>
            </a:graphicData>
          </a:graphic>
        </p:graphicFrame>
        <p:sp>
          <p:nvSpPr>
            <p:cNvPr id="1044" name="Text Box 18"/>
            <p:cNvSpPr txBox="1">
              <a:spLocks noChangeArrowheads="1"/>
            </p:cNvSpPr>
            <p:nvPr/>
          </p:nvSpPr>
          <p:spPr bwMode="auto">
            <a:xfrm>
              <a:off x="1870" y="1679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CC33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graphicFrame>
          <p:nvGraphicFramePr>
            <p:cNvPr id="1033" name="Object 19"/>
            <p:cNvGraphicFramePr>
              <a:graphicFrameLocks noChangeAspect="1"/>
            </p:cNvGraphicFramePr>
            <p:nvPr/>
          </p:nvGraphicFramePr>
          <p:xfrm>
            <a:off x="2059" y="1708"/>
            <a:ext cx="896" cy="368"/>
          </p:xfrm>
          <a:graphic>
            <a:graphicData uri="http://schemas.openxmlformats.org/presentationml/2006/ole">
              <p:oleObj spid="_x0000_s1033" name="Equation" r:id="rId7" imgW="1422360" imgH="583920" progId="Equation.DSMT4">
                <p:embed/>
              </p:oleObj>
            </a:graphicData>
          </a:graphic>
        </p:graphicFrame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944" y="1378"/>
              <a:ext cx="362" cy="265"/>
            </a:xfrm>
            <a:custGeom>
              <a:avLst/>
              <a:gdLst>
                <a:gd name="T0" fmla="*/ 0 w 362"/>
                <a:gd name="T1" fmla="*/ 67 h 265"/>
                <a:gd name="T2" fmla="*/ 76 w 362"/>
                <a:gd name="T3" fmla="*/ 20 h 265"/>
                <a:gd name="T4" fmla="*/ 189 w 362"/>
                <a:gd name="T5" fmla="*/ 1 h 265"/>
                <a:gd name="T6" fmla="*/ 284 w 362"/>
                <a:gd name="T7" fmla="*/ 29 h 265"/>
                <a:gd name="T8" fmla="*/ 331 w 362"/>
                <a:gd name="T9" fmla="*/ 104 h 265"/>
                <a:gd name="T10" fmla="*/ 359 w 362"/>
                <a:gd name="T11" fmla="*/ 199 h 265"/>
                <a:gd name="T12" fmla="*/ 350 w 362"/>
                <a:gd name="T13" fmla="*/ 265 h 2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2"/>
                <a:gd name="T22" fmla="*/ 0 h 265"/>
                <a:gd name="T23" fmla="*/ 362 w 362"/>
                <a:gd name="T24" fmla="*/ 265 h 2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2" h="265">
                  <a:moveTo>
                    <a:pt x="0" y="67"/>
                  </a:moveTo>
                  <a:cubicBezTo>
                    <a:pt x="22" y="49"/>
                    <a:pt x="44" y="31"/>
                    <a:pt x="76" y="20"/>
                  </a:cubicBezTo>
                  <a:cubicBezTo>
                    <a:pt x="108" y="9"/>
                    <a:pt x="154" y="0"/>
                    <a:pt x="189" y="1"/>
                  </a:cubicBezTo>
                  <a:cubicBezTo>
                    <a:pt x="224" y="2"/>
                    <a:pt x="260" y="12"/>
                    <a:pt x="284" y="29"/>
                  </a:cubicBezTo>
                  <a:cubicBezTo>
                    <a:pt x="308" y="46"/>
                    <a:pt x="319" y="76"/>
                    <a:pt x="331" y="104"/>
                  </a:cubicBezTo>
                  <a:cubicBezTo>
                    <a:pt x="343" y="132"/>
                    <a:pt x="356" y="172"/>
                    <a:pt x="359" y="199"/>
                  </a:cubicBezTo>
                  <a:cubicBezTo>
                    <a:pt x="362" y="226"/>
                    <a:pt x="356" y="245"/>
                    <a:pt x="350" y="26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Text Box 22"/>
            <p:cNvSpPr txBox="1">
              <a:spLocks noChangeArrowheads="1"/>
            </p:cNvSpPr>
            <p:nvPr/>
          </p:nvSpPr>
          <p:spPr bwMode="auto">
            <a:xfrm>
              <a:off x="1039" y="1362"/>
              <a:ext cx="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q</a:t>
              </a:r>
            </a:p>
          </p:txBody>
        </p:sp>
        <p:sp>
          <p:nvSpPr>
            <p:cNvPr id="1047" name="Text Box 23"/>
            <p:cNvSpPr txBox="1">
              <a:spLocks noChangeArrowheads="1"/>
            </p:cNvSpPr>
            <p:nvPr/>
          </p:nvSpPr>
          <p:spPr bwMode="auto">
            <a:xfrm>
              <a:off x="1783" y="1800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P</a:t>
              </a:r>
            </a:p>
          </p:txBody>
        </p:sp>
      </p:grpSp>
      <p:graphicFrame>
        <p:nvGraphicFramePr>
          <p:cNvPr id="1026" name="Object 24"/>
          <p:cNvGraphicFramePr>
            <a:graphicFrameLocks noChangeAspect="1"/>
          </p:cNvGraphicFramePr>
          <p:nvPr/>
        </p:nvGraphicFramePr>
        <p:xfrm>
          <a:off x="3545840" y="4718050"/>
          <a:ext cx="698500" cy="304800"/>
        </p:xfrm>
        <a:graphic>
          <a:graphicData uri="http://schemas.openxmlformats.org/presentationml/2006/ole">
            <p:oleObj spid="_x0000_s1026" name="Equation" r:id="rId8" imgW="698400" imgH="304560" progId="Equation.DSMT4">
              <p:embed/>
            </p:oleObj>
          </a:graphicData>
        </a:graphic>
      </p:graphicFrame>
      <p:graphicFrame>
        <p:nvGraphicFramePr>
          <p:cNvPr id="1027" name="Object 25"/>
          <p:cNvGraphicFramePr>
            <a:graphicFrameLocks noChangeAspect="1"/>
          </p:cNvGraphicFramePr>
          <p:nvPr/>
        </p:nvGraphicFramePr>
        <p:xfrm>
          <a:off x="941388" y="5021263"/>
          <a:ext cx="1866900" cy="635000"/>
        </p:xfrm>
        <a:graphic>
          <a:graphicData uri="http://schemas.openxmlformats.org/presentationml/2006/ole">
            <p:oleObj spid="_x0000_s1027" name="Equation" r:id="rId9" imgW="1866600" imgH="634680" progId="Equation.DSMT4">
              <p:embed/>
            </p:oleObj>
          </a:graphicData>
        </a:graphic>
      </p:graphicFrame>
      <p:graphicFrame>
        <p:nvGraphicFramePr>
          <p:cNvPr id="1028" name="Object 26"/>
          <p:cNvGraphicFramePr>
            <a:graphicFrameLocks noChangeAspect="1"/>
          </p:cNvGraphicFramePr>
          <p:nvPr/>
        </p:nvGraphicFramePr>
        <p:xfrm>
          <a:off x="5487988" y="2505075"/>
          <a:ext cx="2463800" cy="762000"/>
        </p:xfrm>
        <a:graphic>
          <a:graphicData uri="http://schemas.openxmlformats.org/presentationml/2006/ole">
            <p:oleObj spid="_x0000_s1028" name="Equation" r:id="rId10" imgW="2463480" imgH="761760" progId="Equation.DSMT4">
              <p:embed/>
            </p:oleObj>
          </a:graphicData>
        </a:graphic>
      </p:graphicFrame>
      <p:graphicFrame>
        <p:nvGraphicFramePr>
          <p:cNvPr id="1029" name="Object 27"/>
          <p:cNvGraphicFramePr>
            <a:graphicFrameLocks noChangeAspect="1"/>
          </p:cNvGraphicFramePr>
          <p:nvPr/>
        </p:nvGraphicFramePr>
        <p:xfrm>
          <a:off x="5468938" y="4416425"/>
          <a:ext cx="3022600" cy="622300"/>
        </p:xfrm>
        <a:graphic>
          <a:graphicData uri="http://schemas.openxmlformats.org/presentationml/2006/ole">
            <p:oleObj spid="_x0000_s1029" name="Equation" r:id="rId11" imgW="3022560" imgH="622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Magnetic Field due to a Long Straight Wire</a:t>
            </a:r>
          </a:p>
        </p:txBody>
      </p:sp>
      <p:sp>
        <p:nvSpPr>
          <p:cNvPr id="206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Consider long straight wire: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 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Integrating:</a:t>
            </a:r>
          </a:p>
        </p:txBody>
      </p:sp>
      <p:sp>
        <p:nvSpPr>
          <p:cNvPr id="206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Using the relationships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We get: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Using the result: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The integral becomes:</a:t>
            </a:r>
          </a:p>
        </p:txBody>
      </p:sp>
      <p:grpSp>
        <p:nvGrpSpPr>
          <p:cNvPr id="2063" name="Group 37"/>
          <p:cNvGrpSpPr>
            <a:grpSpLocks/>
          </p:cNvGrpSpPr>
          <p:nvPr/>
        </p:nvGrpSpPr>
        <p:grpSpPr bwMode="auto">
          <a:xfrm>
            <a:off x="868363" y="2079625"/>
            <a:ext cx="3441700" cy="2544763"/>
            <a:chOff x="547" y="1310"/>
            <a:chExt cx="2168" cy="1603"/>
          </a:xfrm>
        </p:grpSpPr>
        <p:sp>
          <p:nvSpPr>
            <p:cNvPr id="2064" name="Text Box 9"/>
            <p:cNvSpPr txBox="1">
              <a:spLocks noChangeArrowheads="1"/>
            </p:cNvSpPr>
            <p:nvPr/>
          </p:nvSpPr>
          <p:spPr bwMode="auto">
            <a:xfrm>
              <a:off x="623" y="2457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graphicFrame>
          <p:nvGraphicFramePr>
            <p:cNvPr id="2057" name="Object 13"/>
            <p:cNvGraphicFramePr>
              <a:graphicFrameLocks noChangeAspect="1"/>
            </p:cNvGraphicFramePr>
            <p:nvPr/>
          </p:nvGraphicFramePr>
          <p:xfrm>
            <a:off x="547" y="1470"/>
            <a:ext cx="184" cy="160"/>
          </p:xfrm>
          <a:graphic>
            <a:graphicData uri="http://schemas.openxmlformats.org/presentationml/2006/ole">
              <p:oleObj spid="_x0000_s2057" name="Equation" r:id="rId4" imgW="291960" imgH="253800" progId="Equation.DSMT4">
                <p:embed/>
              </p:oleObj>
            </a:graphicData>
          </a:graphic>
        </p:graphicFrame>
        <p:graphicFrame>
          <p:nvGraphicFramePr>
            <p:cNvPr id="2058" name="Object 15"/>
            <p:cNvGraphicFramePr>
              <a:graphicFrameLocks noChangeAspect="1"/>
            </p:cNvGraphicFramePr>
            <p:nvPr/>
          </p:nvGraphicFramePr>
          <p:xfrm>
            <a:off x="1217" y="1733"/>
            <a:ext cx="104" cy="144"/>
          </p:xfrm>
          <a:graphic>
            <a:graphicData uri="http://schemas.openxmlformats.org/presentationml/2006/ole">
              <p:oleObj spid="_x0000_s2058" name="Equation" r:id="rId5" imgW="164880" imgH="228600" progId="Equation.DSMT4">
                <p:embed/>
              </p:oleObj>
            </a:graphicData>
          </a:graphic>
        </p:graphicFrame>
        <p:sp>
          <p:nvSpPr>
            <p:cNvPr id="2065" name="Text Box 16"/>
            <p:cNvSpPr txBox="1">
              <a:spLocks noChangeArrowheads="1"/>
            </p:cNvSpPr>
            <p:nvPr/>
          </p:nvSpPr>
          <p:spPr bwMode="auto">
            <a:xfrm>
              <a:off x="1630" y="2029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CC33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graphicFrame>
          <p:nvGraphicFramePr>
            <p:cNvPr id="2059" name="Object 17"/>
            <p:cNvGraphicFramePr>
              <a:graphicFrameLocks noChangeAspect="1"/>
            </p:cNvGraphicFramePr>
            <p:nvPr/>
          </p:nvGraphicFramePr>
          <p:xfrm>
            <a:off x="1819" y="2058"/>
            <a:ext cx="896" cy="368"/>
          </p:xfrm>
          <a:graphic>
            <a:graphicData uri="http://schemas.openxmlformats.org/presentationml/2006/ole">
              <p:oleObj spid="_x0000_s2059" name="Equation" r:id="rId6" imgW="1422360" imgH="583920" progId="Equation.DSMT4">
                <p:embed/>
              </p:oleObj>
            </a:graphicData>
          </a:graphic>
        </p:graphicFrame>
        <p:sp>
          <p:nvSpPr>
            <p:cNvPr id="2066" name="Text Box 19"/>
            <p:cNvSpPr txBox="1">
              <a:spLocks noChangeArrowheads="1"/>
            </p:cNvSpPr>
            <p:nvPr/>
          </p:nvSpPr>
          <p:spPr bwMode="auto">
            <a:xfrm>
              <a:off x="809" y="1502"/>
              <a:ext cx="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q</a:t>
              </a:r>
            </a:p>
          </p:txBody>
        </p:sp>
        <p:sp>
          <p:nvSpPr>
            <p:cNvPr id="2067" name="Text Box 20"/>
            <p:cNvSpPr txBox="1">
              <a:spLocks noChangeArrowheads="1"/>
            </p:cNvSpPr>
            <p:nvPr/>
          </p:nvSpPr>
          <p:spPr bwMode="auto">
            <a:xfrm>
              <a:off x="1543" y="2150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P</a:t>
              </a:r>
            </a:p>
          </p:txBody>
        </p:sp>
        <p:sp>
          <p:nvSpPr>
            <p:cNvPr id="2068" name="Line 21"/>
            <p:cNvSpPr>
              <a:spLocks noChangeShapeType="1"/>
            </p:cNvSpPr>
            <p:nvPr/>
          </p:nvSpPr>
          <p:spPr bwMode="auto">
            <a:xfrm>
              <a:off x="797" y="1310"/>
              <a:ext cx="0" cy="1603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9" name="Line 22"/>
            <p:cNvSpPr>
              <a:spLocks noChangeShapeType="1"/>
            </p:cNvSpPr>
            <p:nvPr/>
          </p:nvSpPr>
          <p:spPr bwMode="auto">
            <a:xfrm flipV="1">
              <a:off x="797" y="1356"/>
              <a:ext cx="0" cy="2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0" name="Line 23"/>
            <p:cNvSpPr>
              <a:spLocks noChangeShapeType="1"/>
            </p:cNvSpPr>
            <p:nvPr/>
          </p:nvSpPr>
          <p:spPr bwMode="auto">
            <a:xfrm flipV="1">
              <a:off x="797" y="2269"/>
              <a:ext cx="0" cy="5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1" name="Freeform 24"/>
            <p:cNvSpPr>
              <a:spLocks/>
            </p:cNvSpPr>
            <p:nvPr/>
          </p:nvSpPr>
          <p:spPr bwMode="auto">
            <a:xfrm>
              <a:off x="797" y="1467"/>
              <a:ext cx="219" cy="283"/>
            </a:xfrm>
            <a:custGeom>
              <a:avLst/>
              <a:gdLst>
                <a:gd name="T0" fmla="*/ 0 w 219"/>
                <a:gd name="T1" fmla="*/ 14 h 283"/>
                <a:gd name="T2" fmla="*/ 105 w 219"/>
                <a:gd name="T3" fmla="*/ 14 h 283"/>
                <a:gd name="T4" fmla="*/ 201 w 219"/>
                <a:gd name="T5" fmla="*/ 101 h 283"/>
                <a:gd name="T6" fmla="*/ 211 w 219"/>
                <a:gd name="T7" fmla="*/ 206 h 283"/>
                <a:gd name="T8" fmla="*/ 192 w 219"/>
                <a:gd name="T9" fmla="*/ 283 h 2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9"/>
                <a:gd name="T16" fmla="*/ 0 h 283"/>
                <a:gd name="T17" fmla="*/ 219 w 219"/>
                <a:gd name="T18" fmla="*/ 283 h 2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9" h="283">
                  <a:moveTo>
                    <a:pt x="0" y="14"/>
                  </a:moveTo>
                  <a:cubicBezTo>
                    <a:pt x="36" y="7"/>
                    <a:pt x="72" y="0"/>
                    <a:pt x="105" y="14"/>
                  </a:cubicBezTo>
                  <a:cubicBezTo>
                    <a:pt x="138" y="28"/>
                    <a:pt x="183" y="69"/>
                    <a:pt x="201" y="101"/>
                  </a:cubicBezTo>
                  <a:cubicBezTo>
                    <a:pt x="219" y="133"/>
                    <a:pt x="213" y="176"/>
                    <a:pt x="211" y="206"/>
                  </a:cubicBezTo>
                  <a:cubicBezTo>
                    <a:pt x="209" y="236"/>
                    <a:pt x="200" y="259"/>
                    <a:pt x="192" y="28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Line 14"/>
            <p:cNvSpPr>
              <a:spLocks noChangeShapeType="1"/>
            </p:cNvSpPr>
            <p:nvPr/>
          </p:nvSpPr>
          <p:spPr bwMode="auto">
            <a:xfrm>
              <a:off x="788" y="1656"/>
              <a:ext cx="839" cy="4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3" name="Line 26"/>
            <p:cNvSpPr>
              <a:spLocks noChangeShapeType="1"/>
            </p:cNvSpPr>
            <p:nvPr/>
          </p:nvSpPr>
          <p:spPr bwMode="auto">
            <a:xfrm flipH="1">
              <a:off x="787" y="2182"/>
              <a:ext cx="8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4" name="Text Box 27"/>
            <p:cNvSpPr txBox="1">
              <a:spLocks noChangeArrowheads="1"/>
            </p:cNvSpPr>
            <p:nvPr/>
          </p:nvSpPr>
          <p:spPr bwMode="auto">
            <a:xfrm>
              <a:off x="1094" y="2135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sp>
          <p:nvSpPr>
            <p:cNvPr id="2075" name="Line 29"/>
            <p:cNvSpPr>
              <a:spLocks noChangeShapeType="1"/>
            </p:cNvSpPr>
            <p:nvPr/>
          </p:nvSpPr>
          <p:spPr bwMode="auto">
            <a:xfrm>
              <a:off x="701" y="1662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6" name="Text Box 30"/>
            <p:cNvSpPr txBox="1">
              <a:spLocks noChangeArrowheads="1"/>
            </p:cNvSpPr>
            <p:nvPr/>
          </p:nvSpPr>
          <p:spPr bwMode="auto">
            <a:xfrm>
              <a:off x="566" y="1777"/>
              <a:ext cx="1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s</a:t>
              </a:r>
            </a:p>
          </p:txBody>
        </p:sp>
      </p:grpSp>
      <p:graphicFrame>
        <p:nvGraphicFramePr>
          <p:cNvPr id="2050" name="Object 32"/>
          <p:cNvGraphicFramePr>
            <a:graphicFrameLocks noChangeAspect="1"/>
          </p:cNvGraphicFramePr>
          <p:nvPr/>
        </p:nvGraphicFramePr>
        <p:xfrm>
          <a:off x="915988" y="4845050"/>
          <a:ext cx="1790700" cy="635000"/>
        </p:xfrm>
        <a:graphic>
          <a:graphicData uri="http://schemas.openxmlformats.org/presentationml/2006/ole">
            <p:oleObj spid="_x0000_s2050" name="Equation" r:id="rId7" imgW="1790640" imgH="634680" progId="Equation.DSMT4">
              <p:embed/>
            </p:oleObj>
          </a:graphicData>
        </a:graphic>
      </p:graphicFrame>
      <p:graphicFrame>
        <p:nvGraphicFramePr>
          <p:cNvPr id="2051" name="Object 33"/>
          <p:cNvGraphicFramePr>
            <a:graphicFrameLocks noChangeAspect="1"/>
          </p:cNvGraphicFramePr>
          <p:nvPr/>
        </p:nvGraphicFramePr>
        <p:xfrm>
          <a:off x="2173605" y="5507038"/>
          <a:ext cx="2692400" cy="736600"/>
        </p:xfrm>
        <a:graphic>
          <a:graphicData uri="http://schemas.openxmlformats.org/presentationml/2006/ole">
            <p:oleObj spid="_x0000_s2051" name="Equation" r:id="rId8" imgW="2692080" imgH="736560" progId="Equation.DSMT4">
              <p:embed/>
            </p:oleObj>
          </a:graphicData>
        </a:graphic>
      </p:graphicFrame>
      <p:graphicFrame>
        <p:nvGraphicFramePr>
          <p:cNvPr id="2052" name="Object 34"/>
          <p:cNvGraphicFramePr>
            <a:graphicFrameLocks noChangeAspect="1"/>
          </p:cNvGraphicFramePr>
          <p:nvPr/>
        </p:nvGraphicFramePr>
        <p:xfrm>
          <a:off x="5564188" y="1919288"/>
          <a:ext cx="2984500" cy="685800"/>
        </p:xfrm>
        <a:graphic>
          <a:graphicData uri="http://schemas.openxmlformats.org/presentationml/2006/ole">
            <p:oleObj spid="_x0000_s2052" name="Equation" r:id="rId9" imgW="2984400" imgH="685800" progId="Equation.DSMT4">
              <p:embed/>
            </p:oleObj>
          </a:graphicData>
        </a:graphic>
      </p:graphicFrame>
      <p:graphicFrame>
        <p:nvGraphicFramePr>
          <p:cNvPr id="2053" name="Object 35"/>
          <p:cNvGraphicFramePr>
            <a:graphicFrameLocks noChangeAspect="1"/>
          </p:cNvGraphicFramePr>
          <p:nvPr/>
        </p:nvGraphicFramePr>
        <p:xfrm>
          <a:off x="6367463" y="2689225"/>
          <a:ext cx="2298700" cy="762000"/>
        </p:xfrm>
        <a:graphic>
          <a:graphicData uri="http://schemas.openxmlformats.org/presentationml/2006/ole">
            <p:oleObj spid="_x0000_s2053" name="Equation" r:id="rId10" imgW="2298600" imgH="761760" progId="Equation.DSMT4">
              <p:embed/>
            </p:oleObj>
          </a:graphicData>
        </a:graphic>
      </p:graphicFrame>
      <p:graphicFrame>
        <p:nvGraphicFramePr>
          <p:cNvPr id="2054" name="Object 36"/>
          <p:cNvGraphicFramePr>
            <a:graphicFrameLocks noChangeAspect="1"/>
          </p:cNvGraphicFramePr>
          <p:nvPr/>
        </p:nvGraphicFramePr>
        <p:xfrm>
          <a:off x="5520373" y="5072063"/>
          <a:ext cx="2349500" cy="1524000"/>
        </p:xfrm>
        <a:graphic>
          <a:graphicData uri="http://schemas.openxmlformats.org/presentationml/2006/ole">
            <p:oleObj spid="_x0000_s2054" name="Equation" r:id="rId11" imgW="2349360" imgH="1523880" progId="Equation.DSMT4">
              <p:embed/>
            </p:oleObj>
          </a:graphicData>
        </a:graphic>
      </p:graphicFrame>
      <p:graphicFrame>
        <p:nvGraphicFramePr>
          <p:cNvPr id="2055" name="Object 38"/>
          <p:cNvGraphicFramePr>
            <a:graphicFrameLocks noChangeAspect="1"/>
          </p:cNvGraphicFramePr>
          <p:nvPr/>
        </p:nvGraphicFramePr>
        <p:xfrm>
          <a:off x="5480050" y="3868738"/>
          <a:ext cx="2806700" cy="723900"/>
        </p:xfrm>
        <a:graphic>
          <a:graphicData uri="http://schemas.openxmlformats.org/presentationml/2006/ole">
            <p:oleObj spid="_x0000_s2055" name="Equation" r:id="rId12" imgW="2806560" imgH="723600" progId="Equation.DSMT4">
              <p:embed/>
            </p:oleObj>
          </a:graphicData>
        </a:graphic>
      </p:graphicFrame>
      <p:graphicFrame>
        <p:nvGraphicFramePr>
          <p:cNvPr id="2056" name="Object 39"/>
          <p:cNvGraphicFramePr>
            <a:graphicFrameLocks noChangeAspect="1"/>
          </p:cNvGraphicFramePr>
          <p:nvPr/>
        </p:nvGraphicFramePr>
        <p:xfrm>
          <a:off x="7839075" y="1546225"/>
          <a:ext cx="1663700" cy="342900"/>
        </p:xfrm>
        <a:graphic>
          <a:graphicData uri="http://schemas.openxmlformats.org/presentationml/2006/ole">
            <p:oleObj spid="_x0000_s2056" name="Equation" r:id="rId13" imgW="1663560" imgH="342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Direction of Field due to Current in Wire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From vector expression for Biot-Savart law... 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>...know direction of B field, e.g:</a:t>
            </a: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This leads to (yet another) version of the right-hand rule. </a:t>
            </a: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915988" y="2227263"/>
          <a:ext cx="1714500" cy="635000"/>
        </p:xfrm>
        <a:graphic>
          <a:graphicData uri="http://schemas.openxmlformats.org/presentationml/2006/ole">
            <p:oleObj spid="_x0000_s3074" name="Equation" r:id="rId4" imgW="1714320" imgH="634680" progId="Equation.DSMT4">
              <p:embed/>
            </p:oleObj>
          </a:graphicData>
        </a:graphic>
      </p:graphicFrame>
      <p:grpSp>
        <p:nvGrpSpPr>
          <p:cNvPr id="3079" name="Group 24"/>
          <p:cNvGrpSpPr>
            <a:grpSpLocks/>
          </p:cNvGrpSpPr>
          <p:nvPr/>
        </p:nvGrpSpPr>
        <p:grpSpPr bwMode="auto">
          <a:xfrm>
            <a:off x="831850" y="3654425"/>
            <a:ext cx="3287713" cy="2544763"/>
            <a:chOff x="839" y="2302"/>
            <a:chExt cx="2071" cy="1603"/>
          </a:xfrm>
        </p:grpSpPr>
        <p:sp>
          <p:nvSpPr>
            <p:cNvPr id="3081" name="Text Box 8"/>
            <p:cNvSpPr txBox="1">
              <a:spLocks noChangeArrowheads="1"/>
            </p:cNvSpPr>
            <p:nvPr/>
          </p:nvSpPr>
          <p:spPr bwMode="auto">
            <a:xfrm>
              <a:off x="839" y="2979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3082" name="Text Box 11"/>
            <p:cNvSpPr txBox="1">
              <a:spLocks noChangeArrowheads="1"/>
            </p:cNvSpPr>
            <p:nvPr/>
          </p:nvSpPr>
          <p:spPr bwMode="auto">
            <a:xfrm>
              <a:off x="1406" y="2971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CC33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graphicFrame>
          <p:nvGraphicFramePr>
            <p:cNvPr id="3075" name="Object 12"/>
            <p:cNvGraphicFramePr>
              <a:graphicFrameLocks noChangeAspect="1"/>
            </p:cNvGraphicFramePr>
            <p:nvPr/>
          </p:nvGraphicFramePr>
          <p:xfrm>
            <a:off x="1422" y="2815"/>
            <a:ext cx="1488" cy="216"/>
          </p:xfrm>
          <a:graphic>
            <a:graphicData uri="http://schemas.openxmlformats.org/presentationml/2006/ole">
              <p:oleObj spid="_x0000_s3075" name="Equation" r:id="rId5" imgW="2361960" imgH="342720" progId="Equation.DSMT4">
                <p:embed/>
              </p:oleObj>
            </a:graphicData>
          </a:graphic>
        </p:graphicFrame>
        <p:sp>
          <p:nvSpPr>
            <p:cNvPr id="3083" name="Text Box 14"/>
            <p:cNvSpPr txBox="1">
              <a:spLocks noChangeArrowheads="1"/>
            </p:cNvSpPr>
            <p:nvPr/>
          </p:nvSpPr>
          <p:spPr bwMode="auto">
            <a:xfrm>
              <a:off x="1427" y="3184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P</a:t>
              </a:r>
            </a:p>
          </p:txBody>
        </p:sp>
        <p:sp>
          <p:nvSpPr>
            <p:cNvPr id="3084" name="Line 15"/>
            <p:cNvSpPr>
              <a:spLocks noChangeShapeType="1"/>
            </p:cNvSpPr>
            <p:nvPr/>
          </p:nvSpPr>
          <p:spPr bwMode="auto">
            <a:xfrm>
              <a:off x="1013" y="2302"/>
              <a:ext cx="0" cy="1603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Line 17"/>
            <p:cNvSpPr>
              <a:spLocks noChangeShapeType="1"/>
            </p:cNvSpPr>
            <p:nvPr/>
          </p:nvSpPr>
          <p:spPr bwMode="auto">
            <a:xfrm flipV="1">
              <a:off x="1013" y="2791"/>
              <a:ext cx="0" cy="5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3080" name="Picture 26" descr="WireRHrule"/>
          <p:cNvPicPr>
            <a:picLocks noChangeAspect="1" noChangeArrowheads="1"/>
          </p:cNvPicPr>
          <p:nvPr/>
        </p:nvPicPr>
        <p:blipFill>
          <a:blip r:embed="rId6" cstate="print"/>
          <a:srcRect b="4935"/>
          <a:stretch>
            <a:fillRect/>
          </a:stretch>
        </p:blipFill>
        <p:spPr bwMode="auto">
          <a:xfrm>
            <a:off x="4564063" y="2609850"/>
            <a:ext cx="4981575" cy="330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Magnetism and Relativity</a:t>
            </a:r>
          </a:p>
        </p:txBody>
      </p:sp>
      <p:sp>
        <p:nvSpPr>
          <p:cNvPr id="410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Consider a _________ test charge, q</a:t>
            </a:r>
            <a:r>
              <a:rPr lang="en-GB" sz="2000" baseline="-25000" dirty="0" smtClean="0"/>
              <a:t>0</a:t>
            </a:r>
            <a:r>
              <a:rPr lang="en-GB" sz="2000" dirty="0" smtClean="0"/>
              <a:t>, next to a wire with a current flowing in it: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Have total +</a:t>
            </a:r>
            <a:r>
              <a:rPr lang="en-GB" sz="2000" dirty="0" err="1" smtClean="0"/>
              <a:t>ive</a:t>
            </a:r>
            <a:r>
              <a:rPr lang="en-GB" sz="2000" dirty="0" smtClean="0"/>
              <a:t> charge +q and –</a:t>
            </a:r>
            <a:r>
              <a:rPr lang="en-GB" sz="2000" dirty="0" err="1" smtClean="0"/>
              <a:t>ive</a:t>
            </a:r>
            <a:r>
              <a:rPr lang="en-GB" sz="2000" dirty="0" smtClean="0"/>
              <a:t> charge –q in section of wire.</a:t>
            </a:r>
          </a:p>
          <a:p>
            <a:pPr eaLnBrk="1" hangingPunct="1"/>
            <a:r>
              <a:rPr lang="en-GB" sz="2000" dirty="0" smtClean="0"/>
              <a:t>In this situation, the test charge experiences no ____ (the _________ of the wire is zero).</a:t>
            </a:r>
          </a:p>
          <a:p>
            <a:pPr eaLnBrk="1" hangingPunct="1"/>
            <a:r>
              <a:rPr lang="en-GB" sz="2000" dirty="0" smtClean="0"/>
              <a:t>Now move the test charge along the wire with the same _______ as the charge carriers in the wire.</a:t>
            </a:r>
          </a:p>
        </p:txBody>
      </p:sp>
      <p:sp>
        <p:nvSpPr>
          <p:cNvPr id="410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5075" y="1533525"/>
            <a:ext cx="438150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Look at the wire in the </a:t>
            </a:r>
            <a:r>
              <a:rPr lang="en-GB" dirty="0" smtClean="0"/>
              <a:t>_________</a:t>
            </a:r>
            <a:r>
              <a:rPr lang="en-GB" sz="2000" dirty="0" smtClean="0"/>
              <a:t> of the test charge: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Positive charges now moving </a:t>
            </a:r>
            <a:r>
              <a:rPr lang="en-GB" sz="2000" dirty="0" err="1" smtClean="0"/>
              <a:t>w.r.t</a:t>
            </a:r>
            <a:r>
              <a:rPr lang="en-GB" sz="2000" dirty="0" smtClean="0"/>
              <a:t>. q</a:t>
            </a:r>
            <a:r>
              <a:rPr lang="en-GB" sz="2000" baseline="-25000" dirty="0" smtClean="0"/>
              <a:t>0</a:t>
            </a:r>
            <a:r>
              <a:rPr lang="en-GB" sz="2000" dirty="0" smtClean="0"/>
              <a:t>, separation _______ contracted.</a:t>
            </a:r>
          </a:p>
          <a:p>
            <a:pPr eaLnBrk="1" hangingPunct="1"/>
            <a:r>
              <a:rPr lang="en-GB" sz="2000" dirty="0" smtClean="0"/>
              <a:t>Negative charges were moving </a:t>
            </a:r>
            <a:r>
              <a:rPr lang="en-GB" sz="2000" dirty="0" err="1" smtClean="0"/>
              <a:t>w.r.t</a:t>
            </a:r>
            <a:r>
              <a:rPr lang="en-GB" sz="2000" dirty="0" smtClean="0"/>
              <a:t>. q</a:t>
            </a:r>
            <a:r>
              <a:rPr lang="en-GB" sz="2000" baseline="-25000" dirty="0" smtClean="0"/>
              <a:t>0</a:t>
            </a:r>
            <a:r>
              <a:rPr lang="en-GB" sz="2000" dirty="0" smtClean="0"/>
              <a:t>, no longer Lorentz _________, so must now be “</a:t>
            </a:r>
            <a:r>
              <a:rPr lang="en-GB" sz="2000" dirty="0" err="1" smtClean="0"/>
              <a:t>uncontracted</a:t>
            </a:r>
            <a:r>
              <a:rPr lang="en-GB" sz="2000" dirty="0" smtClean="0"/>
              <a:t>”.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 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5456238" y="5786438"/>
          <a:ext cx="2971800" cy="825500"/>
        </p:xfrm>
        <a:graphic>
          <a:graphicData uri="http://schemas.openxmlformats.org/presentationml/2006/ole">
            <p:oleObj spid="_x0000_s4098" name="Equation" r:id="rId4" imgW="2971800" imgH="825480" progId="Equation.DSMT4">
              <p:embed/>
            </p:oleObj>
          </a:graphicData>
        </a:graphic>
      </p:graphicFrame>
      <p:sp>
        <p:nvSpPr>
          <p:cNvPr id="4107" name="Line 7"/>
          <p:cNvSpPr>
            <a:spLocks noChangeShapeType="1"/>
          </p:cNvSpPr>
          <p:nvPr/>
        </p:nvSpPr>
        <p:spPr bwMode="auto">
          <a:xfrm>
            <a:off x="295275" y="2792413"/>
            <a:ext cx="4289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8" name="Line 8"/>
          <p:cNvSpPr>
            <a:spLocks noChangeShapeType="1"/>
          </p:cNvSpPr>
          <p:nvPr/>
        </p:nvSpPr>
        <p:spPr bwMode="auto">
          <a:xfrm>
            <a:off x="288925" y="3400425"/>
            <a:ext cx="4273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9" name="Oval 9"/>
          <p:cNvSpPr>
            <a:spLocks noChangeArrowheads="1"/>
          </p:cNvSpPr>
          <p:nvPr/>
        </p:nvSpPr>
        <p:spPr bwMode="auto">
          <a:xfrm>
            <a:off x="2408238" y="388620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Text Box 10"/>
          <p:cNvSpPr txBox="1">
            <a:spLocks noChangeArrowheads="1"/>
          </p:cNvSpPr>
          <p:nvPr/>
        </p:nvSpPr>
        <p:spPr bwMode="auto">
          <a:xfrm>
            <a:off x="2455863" y="3683000"/>
            <a:ext cx="393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q</a:t>
            </a:r>
            <a:r>
              <a:rPr lang="en-GB" baseline="-25000"/>
              <a:t>0</a:t>
            </a:r>
            <a:endParaRPr lang="en-GB"/>
          </a:p>
        </p:txBody>
      </p:sp>
      <p:sp>
        <p:nvSpPr>
          <p:cNvPr id="4111" name="Oval 11"/>
          <p:cNvSpPr>
            <a:spLocks noChangeArrowheads="1"/>
          </p:cNvSpPr>
          <p:nvPr/>
        </p:nvSpPr>
        <p:spPr bwMode="auto">
          <a:xfrm>
            <a:off x="481013" y="2867025"/>
            <a:ext cx="209550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</a:t>
            </a:r>
          </a:p>
        </p:txBody>
      </p:sp>
      <p:sp>
        <p:nvSpPr>
          <p:cNvPr id="4112" name="Oval 12"/>
          <p:cNvSpPr>
            <a:spLocks noChangeArrowheads="1"/>
          </p:cNvSpPr>
          <p:nvPr/>
        </p:nvSpPr>
        <p:spPr bwMode="auto">
          <a:xfrm>
            <a:off x="485775" y="3132138"/>
            <a:ext cx="209550" cy="2095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4113" name="Oval 13"/>
          <p:cNvSpPr>
            <a:spLocks noChangeArrowheads="1"/>
          </p:cNvSpPr>
          <p:nvPr/>
        </p:nvSpPr>
        <p:spPr bwMode="auto">
          <a:xfrm>
            <a:off x="1395413" y="2860675"/>
            <a:ext cx="209550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</a:t>
            </a:r>
          </a:p>
        </p:txBody>
      </p:sp>
      <p:sp>
        <p:nvSpPr>
          <p:cNvPr id="4114" name="Oval 14"/>
          <p:cNvSpPr>
            <a:spLocks noChangeArrowheads="1"/>
          </p:cNvSpPr>
          <p:nvPr/>
        </p:nvSpPr>
        <p:spPr bwMode="auto">
          <a:xfrm>
            <a:off x="1400175" y="3125788"/>
            <a:ext cx="209550" cy="2095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4115" name="Oval 15"/>
          <p:cNvSpPr>
            <a:spLocks noChangeArrowheads="1"/>
          </p:cNvSpPr>
          <p:nvPr/>
        </p:nvSpPr>
        <p:spPr bwMode="auto">
          <a:xfrm>
            <a:off x="2311400" y="2854325"/>
            <a:ext cx="209550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</a:t>
            </a:r>
          </a:p>
        </p:txBody>
      </p:sp>
      <p:sp>
        <p:nvSpPr>
          <p:cNvPr id="4116" name="Oval 16"/>
          <p:cNvSpPr>
            <a:spLocks noChangeArrowheads="1"/>
          </p:cNvSpPr>
          <p:nvPr/>
        </p:nvSpPr>
        <p:spPr bwMode="auto">
          <a:xfrm>
            <a:off x="2316163" y="3119438"/>
            <a:ext cx="209550" cy="2095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4117" name="Oval 17"/>
          <p:cNvSpPr>
            <a:spLocks noChangeArrowheads="1"/>
          </p:cNvSpPr>
          <p:nvPr/>
        </p:nvSpPr>
        <p:spPr bwMode="auto">
          <a:xfrm>
            <a:off x="3225800" y="2862263"/>
            <a:ext cx="209550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</a:t>
            </a:r>
          </a:p>
        </p:txBody>
      </p:sp>
      <p:sp>
        <p:nvSpPr>
          <p:cNvPr id="4118" name="Oval 18"/>
          <p:cNvSpPr>
            <a:spLocks noChangeArrowheads="1"/>
          </p:cNvSpPr>
          <p:nvPr/>
        </p:nvSpPr>
        <p:spPr bwMode="auto">
          <a:xfrm>
            <a:off x="3230563" y="3127375"/>
            <a:ext cx="209550" cy="2095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4119" name="Oval 19"/>
          <p:cNvSpPr>
            <a:spLocks noChangeArrowheads="1"/>
          </p:cNvSpPr>
          <p:nvPr/>
        </p:nvSpPr>
        <p:spPr bwMode="auto">
          <a:xfrm>
            <a:off x="4141788" y="2855913"/>
            <a:ext cx="209550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</a:t>
            </a:r>
          </a:p>
        </p:txBody>
      </p:sp>
      <p:sp>
        <p:nvSpPr>
          <p:cNvPr id="4120" name="Oval 20"/>
          <p:cNvSpPr>
            <a:spLocks noChangeArrowheads="1"/>
          </p:cNvSpPr>
          <p:nvPr/>
        </p:nvSpPr>
        <p:spPr bwMode="auto">
          <a:xfrm>
            <a:off x="4146550" y="3121025"/>
            <a:ext cx="209550" cy="2095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4121" name="Line 21"/>
          <p:cNvSpPr>
            <a:spLocks noChangeShapeType="1"/>
          </p:cNvSpPr>
          <p:nvPr/>
        </p:nvSpPr>
        <p:spPr bwMode="auto">
          <a:xfrm>
            <a:off x="682625" y="3240088"/>
            <a:ext cx="465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22" name="Line 22"/>
          <p:cNvSpPr>
            <a:spLocks noChangeShapeType="1"/>
          </p:cNvSpPr>
          <p:nvPr/>
        </p:nvSpPr>
        <p:spPr bwMode="auto">
          <a:xfrm>
            <a:off x="1597025" y="3238500"/>
            <a:ext cx="465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23" name="Line 23"/>
          <p:cNvSpPr>
            <a:spLocks noChangeShapeType="1"/>
          </p:cNvSpPr>
          <p:nvPr/>
        </p:nvSpPr>
        <p:spPr bwMode="auto">
          <a:xfrm>
            <a:off x="2511425" y="3236913"/>
            <a:ext cx="465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24" name="Line 24"/>
          <p:cNvSpPr>
            <a:spLocks noChangeShapeType="1"/>
          </p:cNvSpPr>
          <p:nvPr/>
        </p:nvSpPr>
        <p:spPr bwMode="auto">
          <a:xfrm>
            <a:off x="3441700" y="3235325"/>
            <a:ext cx="465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25" name="Line 25"/>
          <p:cNvSpPr>
            <a:spLocks noChangeShapeType="1"/>
          </p:cNvSpPr>
          <p:nvPr/>
        </p:nvSpPr>
        <p:spPr bwMode="auto">
          <a:xfrm>
            <a:off x="4370388" y="3249613"/>
            <a:ext cx="465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4099" name="Object 26"/>
          <p:cNvGraphicFramePr>
            <a:graphicFrameLocks noChangeAspect="1"/>
          </p:cNvGraphicFramePr>
          <p:nvPr/>
        </p:nvGraphicFramePr>
        <p:xfrm>
          <a:off x="1717675" y="2979738"/>
          <a:ext cx="177800" cy="241300"/>
        </p:xfrm>
        <a:graphic>
          <a:graphicData uri="http://schemas.openxmlformats.org/presentationml/2006/ole">
            <p:oleObj spid="_x0000_s4099" name="Equation" r:id="rId5" imgW="177480" imgH="241200" progId="Equation.DSMT4">
              <p:embed/>
            </p:oleObj>
          </a:graphicData>
        </a:graphic>
      </p:graphicFrame>
      <p:sp>
        <p:nvSpPr>
          <p:cNvPr id="4126" name="Line 27"/>
          <p:cNvSpPr>
            <a:spLocks noChangeShapeType="1"/>
          </p:cNvSpPr>
          <p:nvPr/>
        </p:nvSpPr>
        <p:spPr bwMode="auto">
          <a:xfrm>
            <a:off x="2398713" y="26384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27" name="Text Box 28"/>
          <p:cNvSpPr txBox="1">
            <a:spLocks noChangeArrowheads="1"/>
          </p:cNvSpPr>
          <p:nvPr/>
        </p:nvSpPr>
        <p:spPr bwMode="auto">
          <a:xfrm>
            <a:off x="1897063" y="2239963"/>
            <a:ext cx="1908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proper length, L</a:t>
            </a:r>
            <a:r>
              <a:rPr lang="en-GB" baseline="-25000"/>
              <a:t>0</a:t>
            </a:r>
            <a:endParaRPr lang="en-GB"/>
          </a:p>
        </p:txBody>
      </p:sp>
      <p:sp>
        <p:nvSpPr>
          <p:cNvPr id="4128" name="Line 29"/>
          <p:cNvSpPr>
            <a:spLocks noChangeShapeType="1"/>
          </p:cNvSpPr>
          <p:nvPr/>
        </p:nvSpPr>
        <p:spPr bwMode="auto">
          <a:xfrm flipH="1">
            <a:off x="2257425" y="3405188"/>
            <a:ext cx="0" cy="517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29" name="Text Box 30"/>
          <p:cNvSpPr txBox="1">
            <a:spLocks noChangeArrowheads="1"/>
          </p:cNvSpPr>
          <p:nvPr/>
        </p:nvSpPr>
        <p:spPr bwMode="auto">
          <a:xfrm>
            <a:off x="1963738" y="3465513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R</a:t>
            </a:r>
          </a:p>
        </p:txBody>
      </p:sp>
      <p:grpSp>
        <p:nvGrpSpPr>
          <p:cNvPr id="4130" name="Group 73"/>
          <p:cNvGrpSpPr>
            <a:grpSpLocks/>
          </p:cNvGrpSpPr>
          <p:nvPr/>
        </p:nvGrpSpPr>
        <p:grpSpPr bwMode="auto">
          <a:xfrm>
            <a:off x="5132388" y="2249488"/>
            <a:ext cx="4451350" cy="1789112"/>
            <a:chOff x="3233" y="1417"/>
            <a:chExt cx="2804" cy="1127"/>
          </a:xfrm>
        </p:grpSpPr>
        <p:sp>
          <p:nvSpPr>
            <p:cNvPr id="4131" name="Line 32"/>
            <p:cNvSpPr>
              <a:spLocks noChangeShapeType="1"/>
            </p:cNvSpPr>
            <p:nvPr/>
          </p:nvSpPr>
          <p:spPr bwMode="auto">
            <a:xfrm>
              <a:off x="3335" y="1718"/>
              <a:ext cx="27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32" name="Line 33"/>
            <p:cNvSpPr>
              <a:spLocks noChangeShapeType="1"/>
            </p:cNvSpPr>
            <p:nvPr/>
          </p:nvSpPr>
          <p:spPr bwMode="auto">
            <a:xfrm>
              <a:off x="3331" y="2101"/>
              <a:ext cx="26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33" name="Oval 34"/>
            <p:cNvSpPr>
              <a:spLocks noChangeArrowheads="1"/>
            </p:cNvSpPr>
            <p:nvPr/>
          </p:nvSpPr>
          <p:spPr bwMode="auto">
            <a:xfrm>
              <a:off x="4639" y="2406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Text Box 35"/>
            <p:cNvSpPr txBox="1">
              <a:spLocks noChangeArrowheads="1"/>
            </p:cNvSpPr>
            <p:nvPr/>
          </p:nvSpPr>
          <p:spPr bwMode="auto">
            <a:xfrm>
              <a:off x="4670" y="2294"/>
              <a:ext cx="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q</a:t>
              </a:r>
              <a:r>
                <a:rPr lang="en-GB" baseline="-25000"/>
                <a:t>0</a:t>
              </a:r>
              <a:endParaRPr lang="en-GB"/>
            </a:p>
          </p:txBody>
        </p:sp>
        <p:sp>
          <p:nvSpPr>
            <p:cNvPr id="4135" name="Oval 36"/>
            <p:cNvSpPr>
              <a:spLocks noChangeArrowheads="1"/>
            </p:cNvSpPr>
            <p:nvPr/>
          </p:nvSpPr>
          <p:spPr bwMode="auto">
            <a:xfrm>
              <a:off x="3347" y="1932"/>
              <a:ext cx="132" cy="13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4136" name="Oval 37"/>
            <p:cNvSpPr>
              <a:spLocks noChangeArrowheads="1"/>
            </p:cNvSpPr>
            <p:nvPr/>
          </p:nvSpPr>
          <p:spPr bwMode="auto">
            <a:xfrm>
              <a:off x="3968" y="1928"/>
              <a:ext cx="132" cy="13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4137" name="Oval 38"/>
            <p:cNvSpPr>
              <a:spLocks noChangeArrowheads="1"/>
            </p:cNvSpPr>
            <p:nvPr/>
          </p:nvSpPr>
          <p:spPr bwMode="auto">
            <a:xfrm>
              <a:off x="4608" y="1924"/>
              <a:ext cx="132" cy="13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4138" name="Oval 39"/>
            <p:cNvSpPr>
              <a:spLocks noChangeArrowheads="1"/>
            </p:cNvSpPr>
            <p:nvPr/>
          </p:nvSpPr>
          <p:spPr bwMode="auto">
            <a:xfrm>
              <a:off x="5238" y="1929"/>
              <a:ext cx="132" cy="13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4139" name="Oval 40"/>
            <p:cNvSpPr>
              <a:spLocks noChangeArrowheads="1"/>
            </p:cNvSpPr>
            <p:nvPr/>
          </p:nvSpPr>
          <p:spPr bwMode="auto">
            <a:xfrm>
              <a:off x="5869" y="1925"/>
              <a:ext cx="132" cy="13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>
                  <a:latin typeface="Symbol" pitchFamily="18" charset="2"/>
                </a:rPr>
                <a:t>-</a:t>
              </a:r>
            </a:p>
          </p:txBody>
        </p:sp>
        <p:grpSp>
          <p:nvGrpSpPr>
            <p:cNvPr id="4140" name="Group 41"/>
            <p:cNvGrpSpPr>
              <a:grpSpLocks/>
            </p:cNvGrpSpPr>
            <p:nvPr/>
          </p:nvGrpSpPr>
          <p:grpSpPr bwMode="auto">
            <a:xfrm>
              <a:off x="3777" y="1761"/>
              <a:ext cx="428" cy="132"/>
              <a:chOff x="3759" y="2201"/>
              <a:chExt cx="428" cy="132"/>
            </a:xfrm>
          </p:grpSpPr>
          <p:sp>
            <p:nvSpPr>
              <p:cNvPr id="4158" name="Oval 42"/>
              <p:cNvSpPr>
                <a:spLocks noChangeArrowheads="1"/>
              </p:cNvSpPr>
              <p:nvPr/>
            </p:nvSpPr>
            <p:spPr bwMode="auto">
              <a:xfrm>
                <a:off x="4055" y="2201"/>
                <a:ext cx="132" cy="1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/>
                  <a:t>+</a:t>
                </a:r>
              </a:p>
            </p:txBody>
          </p:sp>
          <p:sp>
            <p:nvSpPr>
              <p:cNvPr id="4159" name="Line 43"/>
              <p:cNvSpPr>
                <a:spLocks noChangeShapeType="1"/>
              </p:cNvSpPr>
              <p:nvPr/>
            </p:nvSpPr>
            <p:spPr bwMode="auto">
              <a:xfrm flipH="1">
                <a:off x="3759" y="2269"/>
                <a:ext cx="29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aphicFrame>
          <p:nvGraphicFramePr>
            <p:cNvPr id="4100" name="Object 44"/>
            <p:cNvGraphicFramePr>
              <a:graphicFrameLocks noChangeAspect="1"/>
            </p:cNvGraphicFramePr>
            <p:nvPr/>
          </p:nvGraphicFramePr>
          <p:xfrm>
            <a:off x="4231" y="1836"/>
            <a:ext cx="112" cy="152"/>
          </p:xfrm>
          <a:graphic>
            <a:graphicData uri="http://schemas.openxmlformats.org/presentationml/2006/ole">
              <p:oleObj spid="_x0000_s4100" name="Equation" r:id="rId6" imgW="177480" imgH="241200" progId="Equation.DSMT4">
                <p:embed/>
              </p:oleObj>
            </a:graphicData>
          </a:graphic>
        </p:graphicFrame>
        <p:grpSp>
          <p:nvGrpSpPr>
            <p:cNvPr id="4141" name="Group 45"/>
            <p:cNvGrpSpPr>
              <a:grpSpLocks/>
            </p:cNvGrpSpPr>
            <p:nvPr/>
          </p:nvGrpSpPr>
          <p:grpSpPr bwMode="auto">
            <a:xfrm>
              <a:off x="4298" y="1757"/>
              <a:ext cx="439" cy="132"/>
              <a:chOff x="4298" y="2197"/>
              <a:chExt cx="439" cy="132"/>
            </a:xfrm>
          </p:grpSpPr>
          <p:sp>
            <p:nvSpPr>
              <p:cNvPr id="4156" name="Oval 46"/>
              <p:cNvSpPr>
                <a:spLocks noChangeArrowheads="1"/>
              </p:cNvSpPr>
              <p:nvPr/>
            </p:nvSpPr>
            <p:spPr bwMode="auto">
              <a:xfrm>
                <a:off x="4605" y="2197"/>
                <a:ext cx="132" cy="1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/>
                  <a:t>+</a:t>
                </a:r>
              </a:p>
            </p:txBody>
          </p:sp>
          <p:sp>
            <p:nvSpPr>
              <p:cNvPr id="4157" name="Line 47"/>
              <p:cNvSpPr>
                <a:spLocks noChangeShapeType="1"/>
              </p:cNvSpPr>
              <p:nvPr/>
            </p:nvSpPr>
            <p:spPr bwMode="auto">
              <a:xfrm flipH="1">
                <a:off x="4298" y="2268"/>
                <a:ext cx="29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142" name="Group 48"/>
            <p:cNvGrpSpPr>
              <a:grpSpLocks/>
            </p:cNvGrpSpPr>
            <p:nvPr/>
          </p:nvGrpSpPr>
          <p:grpSpPr bwMode="auto">
            <a:xfrm>
              <a:off x="4829" y="1762"/>
              <a:ext cx="430" cy="132"/>
              <a:chOff x="4847" y="2202"/>
              <a:chExt cx="430" cy="132"/>
            </a:xfrm>
          </p:grpSpPr>
          <p:sp>
            <p:nvSpPr>
              <p:cNvPr id="4154" name="Oval 49"/>
              <p:cNvSpPr>
                <a:spLocks noChangeArrowheads="1"/>
              </p:cNvSpPr>
              <p:nvPr/>
            </p:nvSpPr>
            <p:spPr bwMode="auto">
              <a:xfrm>
                <a:off x="5145" y="2202"/>
                <a:ext cx="132" cy="1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/>
                  <a:t>+</a:t>
                </a:r>
              </a:p>
            </p:txBody>
          </p:sp>
          <p:sp>
            <p:nvSpPr>
              <p:cNvPr id="4155" name="Line 50"/>
              <p:cNvSpPr>
                <a:spLocks noChangeShapeType="1"/>
              </p:cNvSpPr>
              <p:nvPr/>
            </p:nvSpPr>
            <p:spPr bwMode="auto">
              <a:xfrm flipH="1">
                <a:off x="4847" y="2269"/>
                <a:ext cx="29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143" name="Group 51"/>
            <p:cNvGrpSpPr>
              <a:grpSpLocks/>
            </p:cNvGrpSpPr>
            <p:nvPr/>
          </p:nvGrpSpPr>
          <p:grpSpPr bwMode="auto">
            <a:xfrm>
              <a:off x="5356" y="1758"/>
              <a:ext cx="426" cy="132"/>
              <a:chOff x="5392" y="2198"/>
              <a:chExt cx="426" cy="132"/>
            </a:xfrm>
          </p:grpSpPr>
          <p:sp>
            <p:nvSpPr>
              <p:cNvPr id="4152" name="Oval 52"/>
              <p:cNvSpPr>
                <a:spLocks noChangeArrowheads="1"/>
              </p:cNvSpPr>
              <p:nvPr/>
            </p:nvSpPr>
            <p:spPr bwMode="auto">
              <a:xfrm>
                <a:off x="5686" y="2198"/>
                <a:ext cx="132" cy="1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/>
                  <a:t>+</a:t>
                </a:r>
              </a:p>
            </p:txBody>
          </p:sp>
          <p:sp>
            <p:nvSpPr>
              <p:cNvPr id="4153" name="Line 53"/>
              <p:cNvSpPr>
                <a:spLocks noChangeShapeType="1"/>
              </p:cNvSpPr>
              <p:nvPr/>
            </p:nvSpPr>
            <p:spPr bwMode="auto">
              <a:xfrm flipH="1">
                <a:off x="5392" y="2274"/>
                <a:ext cx="29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144" name="Group 54"/>
            <p:cNvGrpSpPr>
              <a:grpSpLocks/>
            </p:cNvGrpSpPr>
            <p:nvPr/>
          </p:nvGrpSpPr>
          <p:grpSpPr bwMode="auto">
            <a:xfrm>
              <a:off x="3233" y="1765"/>
              <a:ext cx="432" cy="132"/>
              <a:chOff x="3197" y="2205"/>
              <a:chExt cx="432" cy="132"/>
            </a:xfrm>
          </p:grpSpPr>
          <p:sp>
            <p:nvSpPr>
              <p:cNvPr id="4150" name="Oval 55"/>
              <p:cNvSpPr>
                <a:spLocks noChangeArrowheads="1"/>
              </p:cNvSpPr>
              <p:nvPr/>
            </p:nvSpPr>
            <p:spPr bwMode="auto">
              <a:xfrm>
                <a:off x="3497" y="2205"/>
                <a:ext cx="132" cy="1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/>
                  <a:t>+</a:t>
                </a:r>
              </a:p>
            </p:txBody>
          </p:sp>
          <p:sp>
            <p:nvSpPr>
              <p:cNvPr id="4151" name="Line 56"/>
              <p:cNvSpPr>
                <a:spLocks noChangeShapeType="1"/>
              </p:cNvSpPr>
              <p:nvPr/>
            </p:nvSpPr>
            <p:spPr bwMode="auto">
              <a:xfrm flipH="1">
                <a:off x="3197" y="2274"/>
                <a:ext cx="29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145" name="Line 57"/>
            <p:cNvSpPr>
              <a:spLocks noChangeShapeType="1"/>
            </p:cNvSpPr>
            <p:nvPr/>
          </p:nvSpPr>
          <p:spPr bwMode="auto">
            <a:xfrm>
              <a:off x="4117" y="1627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46" name="Line 59"/>
            <p:cNvSpPr>
              <a:spLocks noChangeShapeType="1"/>
            </p:cNvSpPr>
            <p:nvPr/>
          </p:nvSpPr>
          <p:spPr bwMode="auto">
            <a:xfrm>
              <a:off x="5277" y="2209"/>
              <a:ext cx="6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47" name="Line 61"/>
            <p:cNvSpPr>
              <a:spLocks noChangeShapeType="1"/>
            </p:cNvSpPr>
            <p:nvPr/>
          </p:nvSpPr>
          <p:spPr bwMode="auto">
            <a:xfrm flipV="1">
              <a:off x="4656" y="2230"/>
              <a:ext cx="0" cy="1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4101" name="Object 62"/>
            <p:cNvGraphicFramePr>
              <a:graphicFrameLocks noChangeAspect="1"/>
            </p:cNvGraphicFramePr>
            <p:nvPr/>
          </p:nvGraphicFramePr>
          <p:xfrm>
            <a:off x="4713" y="2198"/>
            <a:ext cx="112" cy="176"/>
          </p:xfrm>
          <a:graphic>
            <a:graphicData uri="http://schemas.openxmlformats.org/presentationml/2006/ole">
              <p:oleObj spid="_x0000_s4101" name="Equation" r:id="rId7" imgW="177480" imgH="279360" progId="Equation.DSMT4">
                <p:embed/>
              </p:oleObj>
            </a:graphicData>
          </a:graphic>
        </p:graphicFrame>
        <p:sp>
          <p:nvSpPr>
            <p:cNvPr id="4148" name="Line 63"/>
            <p:cNvSpPr>
              <a:spLocks noChangeShapeType="1"/>
            </p:cNvSpPr>
            <p:nvPr/>
          </p:nvSpPr>
          <p:spPr bwMode="auto">
            <a:xfrm flipH="1">
              <a:off x="4549" y="2112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49" name="Text Box 64"/>
            <p:cNvSpPr txBox="1">
              <a:spLocks noChangeArrowheads="1"/>
            </p:cNvSpPr>
            <p:nvPr/>
          </p:nvSpPr>
          <p:spPr bwMode="auto">
            <a:xfrm>
              <a:off x="4354" y="214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graphicFrame>
          <p:nvGraphicFramePr>
            <p:cNvPr id="4102" name="Object 68"/>
            <p:cNvGraphicFramePr>
              <a:graphicFrameLocks noChangeAspect="1"/>
            </p:cNvGraphicFramePr>
            <p:nvPr/>
          </p:nvGraphicFramePr>
          <p:xfrm>
            <a:off x="4069" y="1417"/>
            <a:ext cx="696" cy="224"/>
          </p:xfrm>
          <a:graphic>
            <a:graphicData uri="http://schemas.openxmlformats.org/presentationml/2006/ole">
              <p:oleObj spid="_x0000_s4102" name="Equation" r:id="rId8" imgW="1104840" imgH="355320" progId="Equation.DSMT4">
                <p:embed/>
              </p:oleObj>
            </a:graphicData>
          </a:graphic>
        </p:graphicFrame>
        <p:graphicFrame>
          <p:nvGraphicFramePr>
            <p:cNvPr id="4103" name="Object 70"/>
            <p:cNvGraphicFramePr>
              <a:graphicFrameLocks noChangeAspect="1"/>
            </p:cNvGraphicFramePr>
            <p:nvPr/>
          </p:nvGraphicFramePr>
          <p:xfrm>
            <a:off x="5380" y="2238"/>
            <a:ext cx="592" cy="224"/>
          </p:xfrm>
          <a:graphic>
            <a:graphicData uri="http://schemas.openxmlformats.org/presentationml/2006/ole">
              <p:oleObj spid="_x0000_s4103" name="Equation" r:id="rId9" imgW="939600" imgH="35532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Magnetism and Relativity</a:t>
            </a:r>
          </a:p>
        </p:txBody>
      </p:sp>
      <p:sp>
        <p:nvSpPr>
          <p:cNvPr id="512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The linear charge density in the frame of the test charge is thus: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The (electrostatic) force in this frame is thus                      and is directed </a:t>
            </a:r>
            <a:r>
              <a:rPr lang="en-GB" dirty="0" smtClean="0"/>
              <a:t>_____</a:t>
            </a:r>
            <a:r>
              <a:rPr lang="en-GB" sz="2000" dirty="0" smtClean="0"/>
              <a:t> from the wire (for +</a:t>
            </a:r>
            <a:r>
              <a:rPr lang="en-GB" sz="2000" dirty="0" err="1" smtClean="0"/>
              <a:t>ive</a:t>
            </a:r>
            <a:r>
              <a:rPr lang="en-GB" sz="2000" dirty="0" smtClean="0"/>
              <a:t> q</a:t>
            </a:r>
            <a:r>
              <a:rPr lang="en-GB" sz="2000" baseline="-25000" dirty="0" smtClean="0"/>
              <a:t>0</a:t>
            </a:r>
            <a:r>
              <a:rPr lang="en-GB" sz="2000" dirty="0" smtClean="0"/>
              <a:t>). </a:t>
            </a:r>
          </a:p>
        </p:txBody>
      </p:sp>
      <p:sp>
        <p:nvSpPr>
          <p:cNvPr id="513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Now the E field due to a continuous line of charge is: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We see: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However, </a:t>
            </a:r>
            <a:r>
              <a:rPr lang="en-GB" sz="2000" dirty="0" err="1" smtClean="0"/>
              <a:t>i</a:t>
            </a:r>
            <a:r>
              <a:rPr lang="en-GB" sz="2000" dirty="0" smtClean="0"/>
              <a:t> = </a:t>
            </a:r>
            <a:r>
              <a:rPr lang="en-GB" dirty="0" smtClean="0"/>
              <a:t>___</a:t>
            </a:r>
            <a:r>
              <a:rPr lang="en-GB" sz="2000" dirty="0" smtClean="0"/>
              <a:t>/__, so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using </a:t>
            </a:r>
            <a:r>
              <a:rPr lang="en-GB" sz="2000" dirty="0" smtClean="0">
                <a:latin typeface="Symbol" pitchFamily="18" charset="2"/>
              </a:rPr>
              <a:t>e</a:t>
            </a:r>
            <a:r>
              <a:rPr lang="en-GB" sz="2000" baseline="-25000" dirty="0" smtClean="0"/>
              <a:t>0</a:t>
            </a:r>
            <a:r>
              <a:rPr lang="en-GB" sz="2000" dirty="0" smtClean="0"/>
              <a:t>c</a:t>
            </a:r>
            <a:r>
              <a:rPr lang="en-GB" sz="2000" baseline="30000" dirty="0" smtClean="0"/>
              <a:t>2</a:t>
            </a:r>
            <a:r>
              <a:rPr lang="en-GB" sz="2000" dirty="0" smtClean="0"/>
              <a:t> = 1/</a:t>
            </a:r>
            <a:r>
              <a:rPr lang="en-GB" sz="2000" dirty="0" smtClean="0">
                <a:latin typeface="Symbol" pitchFamily="18" charset="2"/>
              </a:rPr>
              <a:t>m</a:t>
            </a:r>
            <a:r>
              <a:rPr lang="en-GB" sz="2000" baseline="-25000" dirty="0" smtClean="0"/>
              <a:t>0</a:t>
            </a:r>
            <a:r>
              <a:rPr lang="en-GB" sz="2000" dirty="0" smtClean="0"/>
              <a:t>, where </a:t>
            </a:r>
            <a:r>
              <a:rPr lang="en-GB" sz="2000" dirty="0" smtClean="0">
                <a:latin typeface="Symbol" pitchFamily="18" charset="2"/>
              </a:rPr>
              <a:t>m</a:t>
            </a:r>
            <a:r>
              <a:rPr lang="en-GB" sz="2000" baseline="-25000" dirty="0" smtClean="0"/>
              <a:t>0</a:t>
            </a:r>
            <a:r>
              <a:rPr lang="en-GB" sz="2000" dirty="0" smtClean="0"/>
              <a:t> is the permeability of free space.</a:t>
            </a:r>
          </a:p>
          <a:p>
            <a:pPr eaLnBrk="1" hangingPunct="1"/>
            <a:r>
              <a:rPr lang="en-GB" sz="2000" dirty="0" smtClean="0"/>
              <a:t>Hence,  </a:t>
            </a: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979805" y="2192338"/>
          <a:ext cx="3175000" cy="3302000"/>
        </p:xfrm>
        <a:graphic>
          <a:graphicData uri="http://schemas.openxmlformats.org/presentationml/2006/ole">
            <p:oleObj spid="_x0000_s5122" name="Equation" r:id="rId4" imgW="3174840" imgH="3301920" progId="Equation.DSMT4">
              <p:embed/>
            </p:oleObj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1719263" y="5875338"/>
          <a:ext cx="1155700" cy="431800"/>
        </p:xfrm>
        <a:graphic>
          <a:graphicData uri="http://schemas.openxmlformats.org/presentationml/2006/ole">
            <p:oleObj spid="_x0000_s5123" name="Equation" r:id="rId5" imgW="1155600" imgH="431640" progId="Equation.DSMT4">
              <p:embed/>
            </p:oleObj>
          </a:graphicData>
        </a:graphic>
      </p:graphicFrame>
      <p:graphicFrame>
        <p:nvGraphicFramePr>
          <p:cNvPr id="5124" name="Object 7"/>
          <p:cNvGraphicFramePr>
            <a:graphicFrameLocks noChangeAspect="1"/>
          </p:cNvGraphicFramePr>
          <p:nvPr/>
        </p:nvGraphicFramePr>
        <p:xfrm>
          <a:off x="5491163" y="2190750"/>
          <a:ext cx="1320800" cy="698500"/>
        </p:xfrm>
        <a:graphic>
          <a:graphicData uri="http://schemas.openxmlformats.org/presentationml/2006/ole">
            <p:oleObj spid="_x0000_s5124" name="Equation" r:id="rId6" imgW="1320480" imgH="698400" progId="Equation.DSMT4">
              <p:embed/>
            </p:oleObj>
          </a:graphicData>
        </a:graphic>
      </p:graphicFrame>
      <p:graphicFrame>
        <p:nvGraphicFramePr>
          <p:cNvPr id="5125" name="Object 8"/>
          <p:cNvGraphicFramePr>
            <a:graphicFrameLocks noChangeAspect="1"/>
          </p:cNvGraphicFramePr>
          <p:nvPr/>
        </p:nvGraphicFramePr>
        <p:xfrm>
          <a:off x="5503863" y="3100388"/>
          <a:ext cx="3454400" cy="723900"/>
        </p:xfrm>
        <a:graphic>
          <a:graphicData uri="http://schemas.openxmlformats.org/presentationml/2006/ole">
            <p:oleObj spid="_x0000_s5125" name="Equation" r:id="rId7" imgW="3454200" imgH="723600" progId="Equation.DSMT4">
              <p:embed/>
            </p:oleObj>
          </a:graphicData>
        </a:graphic>
      </p:graphicFrame>
      <p:graphicFrame>
        <p:nvGraphicFramePr>
          <p:cNvPr id="5126" name="Object 9"/>
          <p:cNvGraphicFramePr>
            <a:graphicFrameLocks noChangeAspect="1"/>
          </p:cNvGraphicFramePr>
          <p:nvPr/>
        </p:nvGraphicFramePr>
        <p:xfrm>
          <a:off x="5495925" y="4195763"/>
          <a:ext cx="3898900" cy="1371600"/>
        </p:xfrm>
        <a:graphic>
          <a:graphicData uri="http://schemas.openxmlformats.org/presentationml/2006/ole">
            <p:oleObj spid="_x0000_s5126" name="Equation" r:id="rId8" imgW="3898800" imgH="1371600" progId="Equation.DSMT4">
              <p:embed/>
            </p:oleObj>
          </a:graphicData>
        </a:graphic>
      </p:graphicFrame>
      <p:graphicFrame>
        <p:nvGraphicFramePr>
          <p:cNvPr id="5127" name="Object 10"/>
          <p:cNvGraphicFramePr>
            <a:graphicFrameLocks noChangeAspect="1"/>
          </p:cNvGraphicFramePr>
          <p:nvPr/>
        </p:nvGraphicFramePr>
        <p:xfrm>
          <a:off x="6289675" y="6369050"/>
          <a:ext cx="1397000" cy="330200"/>
        </p:xfrm>
        <a:graphic>
          <a:graphicData uri="http://schemas.openxmlformats.org/presentationml/2006/ole">
            <p:oleObj spid="_x0000_s5127" name="Equation" r:id="rId9" imgW="139680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1" name="Group 42"/>
          <p:cNvGrpSpPr>
            <a:grpSpLocks/>
          </p:cNvGrpSpPr>
          <p:nvPr/>
        </p:nvGrpSpPr>
        <p:grpSpPr bwMode="auto">
          <a:xfrm>
            <a:off x="231775" y="2225675"/>
            <a:ext cx="3178175" cy="3062288"/>
            <a:chOff x="918" y="1070"/>
            <a:chExt cx="2002" cy="1929"/>
          </a:xfrm>
        </p:grpSpPr>
        <p:grpSp>
          <p:nvGrpSpPr>
            <p:cNvPr id="6156" name="Group 25"/>
            <p:cNvGrpSpPr>
              <a:grpSpLocks/>
            </p:cNvGrpSpPr>
            <p:nvPr/>
          </p:nvGrpSpPr>
          <p:grpSpPr bwMode="auto">
            <a:xfrm>
              <a:off x="918" y="1070"/>
              <a:ext cx="2002" cy="1929"/>
              <a:chOff x="38" y="1480"/>
              <a:chExt cx="2002" cy="1929"/>
            </a:xfrm>
          </p:grpSpPr>
          <p:sp>
            <p:nvSpPr>
              <p:cNvPr id="6159" name="Oval 6"/>
              <p:cNvSpPr>
                <a:spLocks noChangeArrowheads="1"/>
              </p:cNvSpPr>
              <p:nvPr/>
            </p:nvSpPr>
            <p:spPr bwMode="auto">
              <a:xfrm>
                <a:off x="90" y="1544"/>
                <a:ext cx="1805" cy="1805"/>
              </a:xfrm>
              <a:prstGeom prst="ellipse">
                <a:avLst/>
              </a:prstGeom>
              <a:noFill/>
              <a:ln w="76200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0" name="Rectangle 11"/>
              <p:cNvSpPr>
                <a:spLocks noChangeArrowheads="1"/>
              </p:cNvSpPr>
              <p:nvPr/>
            </p:nvSpPr>
            <p:spPr bwMode="auto">
              <a:xfrm>
                <a:off x="38" y="1480"/>
                <a:ext cx="1450" cy="192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6161" name="Line 14"/>
              <p:cNvSpPr>
                <a:spLocks noChangeShapeType="1"/>
              </p:cNvSpPr>
              <p:nvPr/>
            </p:nvSpPr>
            <p:spPr bwMode="auto">
              <a:xfrm flipV="1">
                <a:off x="983" y="1706"/>
                <a:ext cx="507" cy="7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62" name="Line 15"/>
              <p:cNvSpPr>
                <a:spLocks noChangeShapeType="1"/>
              </p:cNvSpPr>
              <p:nvPr/>
            </p:nvSpPr>
            <p:spPr bwMode="auto">
              <a:xfrm>
                <a:off x="982" y="2449"/>
                <a:ext cx="507" cy="7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63" name="Freeform 17"/>
              <p:cNvSpPr>
                <a:spLocks/>
              </p:cNvSpPr>
              <p:nvPr/>
            </p:nvSpPr>
            <p:spPr bwMode="auto">
              <a:xfrm>
                <a:off x="1116" y="2254"/>
                <a:ext cx="96" cy="198"/>
              </a:xfrm>
              <a:custGeom>
                <a:avLst/>
                <a:gdLst>
                  <a:gd name="T0" fmla="*/ 0 w 96"/>
                  <a:gd name="T1" fmla="*/ 0 h 198"/>
                  <a:gd name="T2" fmla="*/ 78 w 96"/>
                  <a:gd name="T3" fmla="*/ 72 h 198"/>
                  <a:gd name="T4" fmla="*/ 96 w 96"/>
                  <a:gd name="T5" fmla="*/ 198 h 198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198"/>
                  <a:gd name="T11" fmla="*/ 96 w 96"/>
                  <a:gd name="T12" fmla="*/ 198 h 19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198">
                    <a:moveTo>
                      <a:pt x="0" y="0"/>
                    </a:moveTo>
                    <a:cubicBezTo>
                      <a:pt x="31" y="19"/>
                      <a:pt x="62" y="39"/>
                      <a:pt x="78" y="72"/>
                    </a:cubicBezTo>
                    <a:cubicBezTo>
                      <a:pt x="94" y="105"/>
                      <a:pt x="95" y="151"/>
                      <a:pt x="96" y="19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4" name="Freeform 18"/>
              <p:cNvSpPr>
                <a:spLocks/>
              </p:cNvSpPr>
              <p:nvPr/>
            </p:nvSpPr>
            <p:spPr bwMode="auto">
              <a:xfrm flipV="1">
                <a:off x="1115" y="2445"/>
                <a:ext cx="96" cy="198"/>
              </a:xfrm>
              <a:custGeom>
                <a:avLst/>
                <a:gdLst>
                  <a:gd name="T0" fmla="*/ 0 w 96"/>
                  <a:gd name="T1" fmla="*/ 0 h 198"/>
                  <a:gd name="T2" fmla="*/ 78 w 96"/>
                  <a:gd name="T3" fmla="*/ 72 h 198"/>
                  <a:gd name="T4" fmla="*/ 96 w 96"/>
                  <a:gd name="T5" fmla="*/ 198 h 198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198"/>
                  <a:gd name="T11" fmla="*/ 96 w 96"/>
                  <a:gd name="T12" fmla="*/ 198 h 19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198">
                    <a:moveTo>
                      <a:pt x="0" y="0"/>
                    </a:moveTo>
                    <a:cubicBezTo>
                      <a:pt x="31" y="19"/>
                      <a:pt x="62" y="39"/>
                      <a:pt x="78" y="72"/>
                    </a:cubicBezTo>
                    <a:cubicBezTo>
                      <a:pt x="94" y="105"/>
                      <a:pt x="95" y="151"/>
                      <a:pt x="96" y="19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5" name="Text Box 19"/>
              <p:cNvSpPr txBox="1">
                <a:spLocks noChangeArrowheads="1"/>
              </p:cNvSpPr>
              <p:nvPr/>
            </p:nvSpPr>
            <p:spPr bwMode="auto">
              <a:xfrm>
                <a:off x="1010" y="2319"/>
                <a:ext cx="1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>
                    <a:latin typeface="Symbol" pitchFamily="18" charset="2"/>
                  </a:rPr>
                  <a:t>f</a:t>
                </a:r>
              </a:p>
            </p:txBody>
          </p:sp>
          <p:sp>
            <p:nvSpPr>
              <p:cNvPr id="6166" name="Line 21"/>
              <p:cNvSpPr>
                <a:spLocks noChangeShapeType="1"/>
              </p:cNvSpPr>
              <p:nvPr/>
            </p:nvSpPr>
            <p:spPr bwMode="auto">
              <a:xfrm flipV="1">
                <a:off x="1746" y="2470"/>
                <a:ext cx="294" cy="4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67" name="Text Box 22"/>
              <p:cNvSpPr txBox="1">
                <a:spLocks noChangeArrowheads="1"/>
              </p:cNvSpPr>
              <p:nvPr/>
            </p:nvSpPr>
            <p:spPr bwMode="auto">
              <a:xfrm>
                <a:off x="1862" y="2635"/>
                <a:ext cx="16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i</a:t>
                </a:r>
              </a:p>
            </p:txBody>
          </p:sp>
        </p:grpSp>
        <p:sp>
          <p:nvSpPr>
            <p:cNvPr id="6157" name="Line 37"/>
            <p:cNvSpPr>
              <a:spLocks noChangeShapeType="1"/>
            </p:cNvSpPr>
            <p:nvPr/>
          </p:nvSpPr>
          <p:spPr bwMode="auto">
            <a:xfrm flipV="1">
              <a:off x="1872" y="1546"/>
              <a:ext cx="749" cy="4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6149" name="Object 38"/>
            <p:cNvGraphicFramePr>
              <a:graphicFrameLocks noChangeAspect="1"/>
            </p:cNvGraphicFramePr>
            <p:nvPr/>
          </p:nvGraphicFramePr>
          <p:xfrm>
            <a:off x="2325" y="1737"/>
            <a:ext cx="104" cy="144"/>
          </p:xfrm>
          <a:graphic>
            <a:graphicData uri="http://schemas.openxmlformats.org/presentationml/2006/ole">
              <p:oleObj spid="_x0000_s6149" name="Equation" r:id="rId4" imgW="164880" imgH="228600" progId="Equation.DSMT4">
                <p:embed/>
              </p:oleObj>
            </a:graphicData>
          </a:graphic>
        </p:graphicFrame>
        <p:sp>
          <p:nvSpPr>
            <p:cNvPr id="6158" name="Line 39"/>
            <p:cNvSpPr>
              <a:spLocks noChangeShapeType="1"/>
            </p:cNvSpPr>
            <p:nvPr/>
          </p:nvSpPr>
          <p:spPr bwMode="auto">
            <a:xfrm rot="16200000" flipV="1">
              <a:off x="2389" y="1313"/>
              <a:ext cx="288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6150" name="Object 40"/>
            <p:cNvGraphicFramePr>
              <a:graphicFrameLocks noChangeAspect="1"/>
            </p:cNvGraphicFramePr>
            <p:nvPr/>
          </p:nvGraphicFramePr>
          <p:xfrm>
            <a:off x="2551" y="1275"/>
            <a:ext cx="184" cy="160"/>
          </p:xfrm>
          <a:graphic>
            <a:graphicData uri="http://schemas.openxmlformats.org/presentationml/2006/ole">
              <p:oleObj spid="_x0000_s6150" name="Equation" r:id="rId5" imgW="291960" imgH="253800" progId="Equation.DSMT4">
                <p:embed/>
              </p:oleObj>
            </a:graphicData>
          </a:graphic>
        </p:graphicFrame>
      </p:grpSp>
      <p:sp>
        <p:nvSpPr>
          <p:cNvPr id="61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Magnetic Field due to Circular Arc and Loop</a:t>
            </a:r>
          </a:p>
        </p:txBody>
      </p:sp>
      <p:sp>
        <p:nvSpPr>
          <p:cNvPr id="615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Calculate field at centre of arc, radius of curvature R: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Direction always </a:t>
            </a:r>
            <a:r>
              <a:rPr lang="en-GB" dirty="0" smtClean="0"/>
              <a:t>_____ </a:t>
            </a:r>
            <a:r>
              <a:rPr lang="en-GB" sz="2000" dirty="0" smtClean="0"/>
              <a:t>transparency (right hand rule).</a:t>
            </a:r>
          </a:p>
        </p:txBody>
      </p:sp>
      <p:sp>
        <p:nvSpPr>
          <p:cNvPr id="615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168400"/>
            <a:ext cx="4381500" cy="5135563"/>
          </a:xfrm>
        </p:spPr>
        <p:txBody>
          <a:bodyPr/>
          <a:lstStyle/>
          <a:p>
            <a:pPr eaLnBrk="1" hangingPunct="1"/>
            <a:endParaRPr lang="en-GB" sz="2000" smtClean="0"/>
          </a:p>
          <a:p>
            <a:pPr eaLnBrk="1" hangingPunct="1"/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Now ds = R d</a:t>
            </a:r>
            <a:r>
              <a:rPr lang="en-GB" sz="2000" smtClean="0">
                <a:latin typeface="Symbol" pitchFamily="18" charset="2"/>
              </a:rPr>
              <a:t>f</a:t>
            </a:r>
            <a:r>
              <a:rPr lang="en-GB" sz="2000" smtClean="0"/>
              <a:t>, so 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Note, </a:t>
            </a:r>
            <a:r>
              <a:rPr lang="en-GB" sz="2000" smtClean="0">
                <a:latin typeface="Symbol" pitchFamily="18" charset="2"/>
              </a:rPr>
              <a:t>f</a:t>
            </a:r>
            <a:r>
              <a:rPr lang="en-GB" sz="2000" smtClean="0"/>
              <a:t> in radians!</a:t>
            </a:r>
          </a:p>
          <a:p>
            <a:pPr eaLnBrk="1" hangingPunct="1"/>
            <a:r>
              <a:rPr lang="en-GB" sz="2000" smtClean="0"/>
              <a:t>For complete circle (loop of wire), </a:t>
            </a:r>
            <a:br>
              <a:rPr lang="en-GB" sz="2000" smtClean="0"/>
            </a:br>
            <a:r>
              <a:rPr lang="en-GB" sz="2000" smtClean="0">
                <a:latin typeface="Symbol" pitchFamily="18" charset="2"/>
              </a:rPr>
              <a:t>f</a:t>
            </a:r>
            <a:r>
              <a:rPr lang="en-GB" sz="2000" smtClean="0"/>
              <a:t> = 2</a:t>
            </a:r>
            <a:r>
              <a:rPr lang="en-GB" sz="2000" smtClean="0">
                <a:latin typeface="Symbol" pitchFamily="18" charset="2"/>
              </a:rPr>
              <a:t>p</a:t>
            </a:r>
            <a:r>
              <a:rPr lang="en-GB" sz="2000" smtClean="0"/>
              <a:t>, so:</a:t>
            </a:r>
          </a:p>
        </p:txBody>
      </p:sp>
      <p:graphicFrame>
        <p:nvGraphicFramePr>
          <p:cNvPr id="6146" name="Object 26"/>
          <p:cNvGraphicFramePr>
            <a:graphicFrameLocks noChangeAspect="1"/>
          </p:cNvGraphicFramePr>
          <p:nvPr/>
        </p:nvGraphicFramePr>
        <p:xfrm>
          <a:off x="5465763" y="2620963"/>
          <a:ext cx="2349500" cy="2273300"/>
        </p:xfrm>
        <a:graphic>
          <a:graphicData uri="http://schemas.openxmlformats.org/presentationml/2006/ole">
            <p:oleObj spid="_x0000_s6146" name="Equation" r:id="rId6" imgW="2349360" imgH="2273040" progId="Equation.DSMT4">
              <p:embed/>
            </p:oleObj>
          </a:graphicData>
        </a:graphic>
      </p:graphicFrame>
      <p:graphicFrame>
        <p:nvGraphicFramePr>
          <p:cNvPr id="6147" name="Object 41"/>
          <p:cNvGraphicFramePr>
            <a:graphicFrameLocks noChangeAspect="1"/>
          </p:cNvGraphicFramePr>
          <p:nvPr/>
        </p:nvGraphicFramePr>
        <p:xfrm>
          <a:off x="5502275" y="1431925"/>
          <a:ext cx="1930400" cy="622300"/>
        </p:xfrm>
        <a:graphic>
          <a:graphicData uri="http://schemas.openxmlformats.org/presentationml/2006/ole">
            <p:oleObj spid="_x0000_s6147" name="Equation" r:id="rId7" imgW="1930320" imgH="622080" progId="Equation.DSMT4">
              <p:embed/>
            </p:oleObj>
          </a:graphicData>
        </a:graphic>
      </p:graphicFrame>
      <p:graphicFrame>
        <p:nvGraphicFramePr>
          <p:cNvPr id="6148" name="Object 43"/>
          <p:cNvGraphicFramePr>
            <a:graphicFrameLocks noChangeAspect="1"/>
          </p:cNvGraphicFramePr>
          <p:nvPr/>
        </p:nvGraphicFramePr>
        <p:xfrm>
          <a:off x="5453063" y="6070600"/>
          <a:ext cx="3263900" cy="622300"/>
        </p:xfrm>
        <a:graphic>
          <a:graphicData uri="http://schemas.openxmlformats.org/presentationml/2006/ole">
            <p:oleObj spid="_x0000_s6148" name="Equation" r:id="rId8" imgW="3263760" imgH="622080" progId="Equation.DSMT4">
              <p:embed/>
            </p:oleObj>
          </a:graphicData>
        </a:graphic>
      </p:graphicFrame>
      <p:sp>
        <p:nvSpPr>
          <p:cNvPr id="6155" name="Rectangle 44"/>
          <p:cNvSpPr>
            <a:spLocks noChangeArrowheads="1"/>
          </p:cNvSpPr>
          <p:nvPr/>
        </p:nvSpPr>
        <p:spPr bwMode="auto">
          <a:xfrm rot="-2024520">
            <a:off x="2489200" y="2743200"/>
            <a:ext cx="368300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90</a:t>
            </a:r>
            <a:r>
              <a:rPr lang="en-US">
                <a:cs typeface="Times New Roman" pitchFamily="18" charset="0"/>
              </a:rPr>
              <a:t>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Force Between Two Parallel Currents</a:t>
            </a:r>
          </a:p>
        </p:txBody>
      </p:sp>
      <p:sp>
        <p:nvSpPr>
          <p:cNvPr id="717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Consider two parallel current- carrying wires: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Field due to </a:t>
            </a:r>
            <a:r>
              <a:rPr lang="en-GB" sz="2000" dirty="0" err="1" smtClean="0"/>
              <a:t>i</a:t>
            </a:r>
            <a:r>
              <a:rPr lang="en-GB" sz="2000" baseline="-25000" dirty="0" err="1" smtClean="0"/>
              <a:t>a</a:t>
            </a:r>
            <a:r>
              <a:rPr lang="en-GB" sz="2000" dirty="0" smtClean="0"/>
              <a:t> at position of wire b is: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Force produced on current in length L of wire b due to this field:</a:t>
            </a:r>
          </a:p>
        </p:txBody>
      </p:sp>
      <p:sp>
        <p:nvSpPr>
          <p:cNvPr id="717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672013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This gives: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The two wires </a:t>
            </a:r>
            <a:r>
              <a:rPr lang="en-GB" dirty="0" smtClean="0"/>
              <a:t>_____</a:t>
            </a:r>
            <a:r>
              <a:rPr lang="en-GB" sz="2000" dirty="0" smtClean="0"/>
              <a:t> if current  parallel.</a:t>
            </a:r>
          </a:p>
          <a:p>
            <a:pPr eaLnBrk="1" hangingPunct="1"/>
            <a:r>
              <a:rPr lang="en-GB" sz="2000" dirty="0" smtClean="0"/>
              <a:t>If currents anti-parallel, </a:t>
            </a:r>
            <a:r>
              <a:rPr lang="en-GB" dirty="0" smtClean="0"/>
              <a:t>_________</a:t>
            </a:r>
            <a:r>
              <a:rPr lang="en-GB" sz="2000" dirty="0" smtClean="0"/>
              <a:t> of force same but is </a:t>
            </a:r>
            <a:r>
              <a:rPr lang="en-GB" dirty="0" smtClean="0"/>
              <a:t>________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Definition of ampere: </a:t>
            </a:r>
            <a:br>
              <a:rPr lang="en-GB" sz="2000" dirty="0" smtClean="0"/>
            </a:br>
            <a:r>
              <a:rPr lang="en-GB" sz="2000" dirty="0" smtClean="0"/>
              <a:t>The ampere is that constant current which, if maintained in two straight </a:t>
            </a:r>
            <a:r>
              <a:rPr lang="en-GB" dirty="0" smtClean="0"/>
              <a:t>____________</a:t>
            </a:r>
            <a:r>
              <a:rPr lang="en-GB" sz="2000" dirty="0" smtClean="0"/>
              <a:t> of infinite </a:t>
            </a:r>
            <a:r>
              <a:rPr lang="en-GB" dirty="0" smtClean="0"/>
              <a:t>______</a:t>
            </a:r>
            <a:r>
              <a:rPr lang="en-GB" sz="2000" dirty="0" smtClean="0"/>
              <a:t> and negligible cross section, placed one metre apart in </a:t>
            </a:r>
            <a:r>
              <a:rPr lang="en-GB" dirty="0" smtClean="0"/>
              <a:t>_______</a:t>
            </a:r>
            <a:r>
              <a:rPr lang="en-GB" sz="2000" dirty="0" smtClean="0"/>
              <a:t>, would produce on each of these </a:t>
            </a:r>
            <a:r>
              <a:rPr lang="en-GB" dirty="0" smtClean="0"/>
              <a:t>__________</a:t>
            </a:r>
            <a:r>
              <a:rPr lang="en-GB" sz="2000" dirty="0" smtClean="0"/>
              <a:t> a force of magnitude 2 </a:t>
            </a:r>
            <a:r>
              <a:rPr lang="en-GB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GB" sz="2000" dirty="0" smtClean="0"/>
              <a:t> 10</a:t>
            </a:r>
            <a:r>
              <a:rPr lang="en-GB" sz="2000" baseline="30000" dirty="0" smtClean="0">
                <a:latin typeface="Symbol" pitchFamily="18" charset="2"/>
              </a:rPr>
              <a:t>-</a:t>
            </a:r>
            <a:r>
              <a:rPr lang="en-GB" sz="2000" baseline="30000" dirty="0" smtClean="0"/>
              <a:t>7</a:t>
            </a:r>
            <a:r>
              <a:rPr lang="en-GB" sz="2000" dirty="0" smtClean="0"/>
              <a:t> N.</a:t>
            </a:r>
          </a:p>
        </p:txBody>
      </p:sp>
      <p:grpSp>
        <p:nvGrpSpPr>
          <p:cNvPr id="7179" name="Group 26"/>
          <p:cNvGrpSpPr>
            <a:grpSpLocks/>
          </p:cNvGrpSpPr>
          <p:nvPr/>
        </p:nvGrpSpPr>
        <p:grpSpPr bwMode="auto">
          <a:xfrm>
            <a:off x="676275" y="1797050"/>
            <a:ext cx="3533775" cy="2692400"/>
            <a:chOff x="236" y="1462"/>
            <a:chExt cx="2226" cy="1696"/>
          </a:xfrm>
        </p:grpSpPr>
        <p:sp>
          <p:nvSpPr>
            <p:cNvPr id="7180" name="Line 6"/>
            <p:cNvSpPr>
              <a:spLocks noChangeShapeType="1"/>
            </p:cNvSpPr>
            <p:nvPr/>
          </p:nvSpPr>
          <p:spPr bwMode="auto">
            <a:xfrm flipV="1">
              <a:off x="250" y="1672"/>
              <a:ext cx="1508" cy="931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Line 7"/>
            <p:cNvSpPr>
              <a:spLocks noChangeShapeType="1"/>
            </p:cNvSpPr>
            <p:nvPr/>
          </p:nvSpPr>
          <p:spPr bwMode="auto">
            <a:xfrm flipV="1">
              <a:off x="933" y="1875"/>
              <a:ext cx="1508" cy="931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Line 8"/>
            <p:cNvSpPr>
              <a:spLocks noChangeShapeType="1"/>
            </p:cNvSpPr>
            <p:nvPr/>
          </p:nvSpPr>
          <p:spPr bwMode="auto">
            <a:xfrm flipH="1" flipV="1">
              <a:off x="1162" y="2218"/>
              <a:ext cx="374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7173" name="Object 9"/>
            <p:cNvGraphicFramePr>
              <a:graphicFrameLocks noChangeAspect="1"/>
            </p:cNvGraphicFramePr>
            <p:nvPr/>
          </p:nvGraphicFramePr>
          <p:xfrm>
            <a:off x="1224" y="2057"/>
            <a:ext cx="192" cy="224"/>
          </p:xfrm>
          <a:graphic>
            <a:graphicData uri="http://schemas.openxmlformats.org/presentationml/2006/ole">
              <p:oleObj spid="_x0000_s7173" name="Equation" r:id="rId4" imgW="304560" imgH="355320" progId="Equation.DSMT4">
                <p:embed/>
              </p:oleObj>
            </a:graphicData>
          </a:graphic>
        </p:graphicFrame>
        <p:sp>
          <p:nvSpPr>
            <p:cNvPr id="7183" name="Text Box 10"/>
            <p:cNvSpPr txBox="1">
              <a:spLocks noChangeArrowheads="1"/>
            </p:cNvSpPr>
            <p:nvPr/>
          </p:nvSpPr>
          <p:spPr bwMode="auto">
            <a:xfrm>
              <a:off x="1575" y="1462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a</a:t>
              </a:r>
            </a:p>
          </p:txBody>
        </p:sp>
        <p:sp>
          <p:nvSpPr>
            <p:cNvPr id="7184" name="Text Box 11"/>
            <p:cNvSpPr txBox="1">
              <a:spLocks noChangeArrowheads="1"/>
            </p:cNvSpPr>
            <p:nvPr/>
          </p:nvSpPr>
          <p:spPr bwMode="auto">
            <a:xfrm>
              <a:off x="2266" y="1676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b</a:t>
              </a:r>
            </a:p>
          </p:txBody>
        </p:sp>
        <p:sp>
          <p:nvSpPr>
            <p:cNvPr id="7185" name="Line 16"/>
            <p:cNvSpPr>
              <a:spLocks noChangeShapeType="1"/>
            </p:cNvSpPr>
            <p:nvPr/>
          </p:nvSpPr>
          <p:spPr bwMode="auto">
            <a:xfrm>
              <a:off x="1546" y="2456"/>
              <a:ext cx="0" cy="4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7174" name="Object 17"/>
            <p:cNvGraphicFramePr>
              <a:graphicFrameLocks noChangeAspect="1"/>
            </p:cNvGraphicFramePr>
            <p:nvPr/>
          </p:nvGraphicFramePr>
          <p:xfrm>
            <a:off x="1488" y="2934"/>
            <a:ext cx="936" cy="224"/>
          </p:xfrm>
          <a:graphic>
            <a:graphicData uri="http://schemas.openxmlformats.org/presentationml/2006/ole">
              <p:oleObj spid="_x0000_s7174" name="Equation" r:id="rId5" imgW="1485720" imgH="355320" progId="Equation.DSMT4">
                <p:embed/>
              </p:oleObj>
            </a:graphicData>
          </a:graphic>
        </p:graphicFrame>
        <p:sp>
          <p:nvSpPr>
            <p:cNvPr id="7186" name="Line 18"/>
            <p:cNvSpPr>
              <a:spLocks noChangeShapeType="1"/>
            </p:cNvSpPr>
            <p:nvPr/>
          </p:nvSpPr>
          <p:spPr bwMode="auto">
            <a:xfrm flipH="1" flipV="1">
              <a:off x="1319" y="2589"/>
              <a:ext cx="37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 flipH="1" flipV="1">
              <a:off x="1713" y="2353"/>
              <a:ext cx="37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 rot="5400000" flipH="1" flipV="1">
              <a:off x="1500" y="2340"/>
              <a:ext cx="242" cy="36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7175" name="Object 21"/>
            <p:cNvGraphicFramePr>
              <a:graphicFrameLocks noChangeAspect="1"/>
            </p:cNvGraphicFramePr>
            <p:nvPr/>
          </p:nvGraphicFramePr>
          <p:xfrm>
            <a:off x="1674" y="2483"/>
            <a:ext cx="128" cy="176"/>
          </p:xfrm>
          <a:graphic>
            <a:graphicData uri="http://schemas.openxmlformats.org/presentationml/2006/ole">
              <p:oleObj spid="_x0000_s7175" name="Equation" r:id="rId6" imgW="203040" imgH="279360" progId="Equation.DSMT4">
                <p:embed/>
              </p:oleObj>
            </a:graphicData>
          </a:graphic>
        </p:graphicFrame>
        <p:sp>
          <p:nvSpPr>
            <p:cNvPr id="7189" name="Text Box 22"/>
            <p:cNvSpPr txBox="1">
              <a:spLocks noChangeArrowheads="1"/>
            </p:cNvSpPr>
            <p:nvPr/>
          </p:nvSpPr>
          <p:spPr bwMode="auto">
            <a:xfrm>
              <a:off x="236" y="2253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  <a:r>
                <a:rPr lang="en-GB" baseline="-25000"/>
                <a:t>a</a:t>
              </a:r>
              <a:endParaRPr lang="en-GB"/>
            </a:p>
          </p:txBody>
        </p:sp>
        <p:sp>
          <p:nvSpPr>
            <p:cNvPr id="7190" name="Text Box 23"/>
            <p:cNvSpPr txBox="1">
              <a:spLocks noChangeArrowheads="1"/>
            </p:cNvSpPr>
            <p:nvPr/>
          </p:nvSpPr>
          <p:spPr bwMode="auto">
            <a:xfrm>
              <a:off x="895" y="2468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  <a:r>
                <a:rPr lang="en-GB" baseline="-25000"/>
                <a:t>b</a:t>
              </a:r>
              <a:endParaRPr lang="en-GB"/>
            </a:p>
          </p:txBody>
        </p:sp>
        <p:sp>
          <p:nvSpPr>
            <p:cNvPr id="7191" name="Line 24"/>
            <p:cNvSpPr>
              <a:spLocks noChangeShapeType="1"/>
            </p:cNvSpPr>
            <p:nvPr/>
          </p:nvSpPr>
          <p:spPr bwMode="auto">
            <a:xfrm flipV="1">
              <a:off x="258" y="2346"/>
              <a:ext cx="414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2" name="Line 25"/>
            <p:cNvSpPr>
              <a:spLocks noChangeShapeType="1"/>
            </p:cNvSpPr>
            <p:nvPr/>
          </p:nvSpPr>
          <p:spPr bwMode="auto">
            <a:xfrm flipV="1">
              <a:off x="941" y="2549"/>
              <a:ext cx="414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7170" name="Object 27"/>
          <p:cNvGraphicFramePr>
            <a:graphicFrameLocks noChangeAspect="1"/>
          </p:cNvGraphicFramePr>
          <p:nvPr/>
        </p:nvGraphicFramePr>
        <p:xfrm>
          <a:off x="955675" y="4702175"/>
          <a:ext cx="1066800" cy="609600"/>
        </p:xfrm>
        <a:graphic>
          <a:graphicData uri="http://schemas.openxmlformats.org/presentationml/2006/ole">
            <p:oleObj spid="_x0000_s7170" name="Equation" r:id="rId7" imgW="1066680" imgH="609480" progId="Equation.DSMT4">
              <p:embed/>
            </p:oleObj>
          </a:graphicData>
        </a:graphic>
      </p:graphicFrame>
      <p:graphicFrame>
        <p:nvGraphicFramePr>
          <p:cNvPr id="7171" name="Object 28"/>
          <p:cNvGraphicFramePr>
            <a:graphicFrameLocks noChangeAspect="1"/>
          </p:cNvGraphicFramePr>
          <p:nvPr/>
        </p:nvGraphicFramePr>
        <p:xfrm>
          <a:off x="947738" y="6065838"/>
          <a:ext cx="1333500" cy="355600"/>
        </p:xfrm>
        <a:graphic>
          <a:graphicData uri="http://schemas.openxmlformats.org/presentationml/2006/ole">
            <p:oleObj spid="_x0000_s7171" name="Equation" r:id="rId8" imgW="1333440" imgH="355320" progId="Equation.DSMT4">
              <p:embed/>
            </p:oleObj>
          </a:graphicData>
        </a:graphic>
      </p:graphicFrame>
      <p:graphicFrame>
        <p:nvGraphicFramePr>
          <p:cNvPr id="7172" name="Object 29"/>
          <p:cNvGraphicFramePr>
            <a:graphicFrameLocks noChangeAspect="1"/>
          </p:cNvGraphicFramePr>
          <p:nvPr/>
        </p:nvGraphicFramePr>
        <p:xfrm>
          <a:off x="5503863" y="1873250"/>
          <a:ext cx="2743200" cy="1041400"/>
        </p:xfrm>
        <a:graphic>
          <a:graphicData uri="http://schemas.openxmlformats.org/presentationml/2006/ole">
            <p:oleObj spid="_x0000_s7172" name="Equation" r:id="rId9" imgW="274320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Rail Gun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Device in which </a:t>
            </a:r>
            <a:r>
              <a:rPr lang="en-GB" dirty="0" smtClean="0"/>
              <a:t>____________</a:t>
            </a:r>
            <a:r>
              <a:rPr lang="en-GB" sz="2000" dirty="0" smtClean="0"/>
              <a:t> can rapidly accelerate projectile.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Right </a:t>
            </a:r>
            <a:r>
              <a:rPr lang="en-GB" dirty="0" smtClean="0"/>
              <a:t>_________</a:t>
            </a:r>
            <a:r>
              <a:rPr lang="en-GB" sz="2000" dirty="0" smtClean="0"/>
              <a:t> shows that current in rails causes B field between them which is directed _______________.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This B field causes a force on the </a:t>
            </a:r>
            <a:r>
              <a:rPr lang="en-GB" dirty="0" smtClean="0"/>
              <a:t>________</a:t>
            </a:r>
            <a:r>
              <a:rPr lang="en-GB" sz="2000" dirty="0" smtClean="0"/>
              <a:t> in the gas which pushes it upwards.</a:t>
            </a:r>
          </a:p>
          <a:p>
            <a:pPr eaLnBrk="1" hangingPunct="1"/>
            <a:r>
              <a:rPr lang="en-GB" sz="2000" dirty="0" smtClean="0"/>
              <a:t>The gas accelerates the projectile upwards.</a:t>
            </a:r>
          </a:p>
        </p:txBody>
      </p:sp>
      <p:grpSp>
        <p:nvGrpSpPr>
          <p:cNvPr id="8198" name="Group 28"/>
          <p:cNvGrpSpPr>
            <a:grpSpLocks/>
          </p:cNvGrpSpPr>
          <p:nvPr/>
        </p:nvGrpSpPr>
        <p:grpSpPr bwMode="auto">
          <a:xfrm>
            <a:off x="1146175" y="2287588"/>
            <a:ext cx="3422650" cy="2805112"/>
            <a:chOff x="722" y="1441"/>
            <a:chExt cx="2156" cy="1767"/>
          </a:xfrm>
        </p:grpSpPr>
        <p:grpSp>
          <p:nvGrpSpPr>
            <p:cNvPr id="8199" name="Group 25"/>
            <p:cNvGrpSpPr>
              <a:grpSpLocks/>
            </p:cNvGrpSpPr>
            <p:nvPr/>
          </p:nvGrpSpPr>
          <p:grpSpPr bwMode="auto">
            <a:xfrm>
              <a:off x="722" y="1441"/>
              <a:ext cx="2156" cy="1767"/>
              <a:chOff x="722" y="1381"/>
              <a:chExt cx="2156" cy="1767"/>
            </a:xfrm>
          </p:grpSpPr>
          <p:grpSp>
            <p:nvGrpSpPr>
              <p:cNvPr id="8202" name="Group 21"/>
              <p:cNvGrpSpPr>
                <a:grpSpLocks/>
              </p:cNvGrpSpPr>
              <p:nvPr/>
            </p:nvGrpSpPr>
            <p:grpSpPr bwMode="auto">
              <a:xfrm>
                <a:off x="722" y="1650"/>
                <a:ext cx="2156" cy="1498"/>
                <a:chOff x="824" y="1884"/>
                <a:chExt cx="2156" cy="1498"/>
              </a:xfrm>
            </p:grpSpPr>
            <p:sp>
              <p:nvSpPr>
                <p:cNvPr id="8204" name="Rectangle 6"/>
                <p:cNvSpPr>
                  <a:spLocks noChangeArrowheads="1"/>
                </p:cNvSpPr>
                <p:nvPr/>
              </p:nvSpPr>
              <p:spPr bwMode="auto">
                <a:xfrm>
                  <a:off x="947" y="1885"/>
                  <a:ext cx="56" cy="1497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05" name="Rectangle 7"/>
                <p:cNvSpPr>
                  <a:spLocks noChangeArrowheads="1"/>
                </p:cNvSpPr>
                <p:nvPr/>
              </p:nvSpPr>
              <p:spPr bwMode="auto">
                <a:xfrm>
                  <a:off x="1276" y="1884"/>
                  <a:ext cx="56" cy="1497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06" name="Rectangle 9"/>
                <p:cNvSpPr>
                  <a:spLocks noChangeArrowheads="1"/>
                </p:cNvSpPr>
                <p:nvPr/>
              </p:nvSpPr>
              <p:spPr bwMode="auto">
                <a:xfrm>
                  <a:off x="1014" y="2082"/>
                  <a:ext cx="246" cy="300"/>
                </a:xfrm>
                <a:prstGeom prst="rect">
                  <a:avLst/>
                </a:prstGeom>
                <a:solidFill>
                  <a:srgbClr val="333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07" name="Rectangle 10" descr="25%"/>
                <p:cNvSpPr>
                  <a:spLocks noChangeArrowheads="1"/>
                </p:cNvSpPr>
                <p:nvPr/>
              </p:nvSpPr>
              <p:spPr bwMode="auto">
                <a:xfrm>
                  <a:off x="1002" y="2382"/>
                  <a:ext cx="270" cy="138"/>
                </a:xfrm>
                <a:prstGeom prst="rect">
                  <a:avLst/>
                </a:prstGeom>
                <a:pattFill prst="pct25">
                  <a:fgClr>
                    <a:srgbClr val="FF0000"/>
                  </a:fgClr>
                  <a:bgClr>
                    <a:srgbClr val="FFFFFF"/>
                  </a:bgClr>
                </a:patt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08" name="Line 13"/>
                <p:cNvSpPr>
                  <a:spLocks noChangeShapeType="1"/>
                </p:cNvSpPr>
                <p:nvPr/>
              </p:nvSpPr>
              <p:spPr bwMode="auto">
                <a:xfrm>
                  <a:off x="978" y="2448"/>
                  <a:ext cx="31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209" name="Line 14"/>
                <p:cNvSpPr>
                  <a:spLocks noChangeShapeType="1"/>
                </p:cNvSpPr>
                <p:nvPr/>
              </p:nvSpPr>
              <p:spPr bwMode="auto">
                <a:xfrm rot="-5400000">
                  <a:off x="809" y="3155"/>
                  <a:ext cx="31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210" name="Line 15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1144" y="3178"/>
                  <a:ext cx="31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21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824" y="3039"/>
                  <a:ext cx="16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i</a:t>
                  </a:r>
                </a:p>
              </p:txBody>
            </p:sp>
            <p:sp>
              <p:nvSpPr>
                <p:cNvPr id="8212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285" y="3044"/>
                  <a:ext cx="16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i</a:t>
                  </a:r>
                </a:p>
              </p:txBody>
            </p:sp>
            <p:sp>
              <p:nvSpPr>
                <p:cNvPr id="8213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050" y="2395"/>
                  <a:ext cx="16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i</a:t>
                  </a:r>
                </a:p>
              </p:txBody>
            </p:sp>
            <p:sp>
              <p:nvSpPr>
                <p:cNvPr id="8214" name="Freeform 19"/>
                <p:cNvSpPr>
                  <a:spLocks/>
                </p:cNvSpPr>
                <p:nvPr/>
              </p:nvSpPr>
              <p:spPr bwMode="auto">
                <a:xfrm>
                  <a:off x="1191" y="2490"/>
                  <a:ext cx="237" cy="156"/>
                </a:xfrm>
                <a:custGeom>
                  <a:avLst/>
                  <a:gdLst>
                    <a:gd name="T0" fmla="*/ 237 w 237"/>
                    <a:gd name="T1" fmla="*/ 156 h 156"/>
                    <a:gd name="T2" fmla="*/ 39 w 237"/>
                    <a:gd name="T3" fmla="*/ 108 h 156"/>
                    <a:gd name="T4" fmla="*/ 3 w 237"/>
                    <a:gd name="T5" fmla="*/ 0 h 156"/>
                    <a:gd name="T6" fmla="*/ 0 60000 65536"/>
                    <a:gd name="T7" fmla="*/ 0 60000 65536"/>
                    <a:gd name="T8" fmla="*/ 0 60000 65536"/>
                    <a:gd name="T9" fmla="*/ 0 w 237"/>
                    <a:gd name="T10" fmla="*/ 0 h 156"/>
                    <a:gd name="T11" fmla="*/ 237 w 237"/>
                    <a:gd name="T12" fmla="*/ 156 h 1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37" h="156">
                      <a:moveTo>
                        <a:pt x="237" y="156"/>
                      </a:moveTo>
                      <a:cubicBezTo>
                        <a:pt x="157" y="145"/>
                        <a:pt x="78" y="134"/>
                        <a:pt x="39" y="108"/>
                      </a:cubicBezTo>
                      <a:cubicBezTo>
                        <a:pt x="0" y="82"/>
                        <a:pt x="8" y="21"/>
                        <a:pt x="3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1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00" y="2313"/>
                  <a:ext cx="1580" cy="6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conducting gas formed</a:t>
                  </a:r>
                </a:p>
                <a:p>
                  <a:r>
                    <a:rPr lang="en-GB"/>
                    <a:t>when copper “fuse”</a:t>
                  </a:r>
                  <a:br>
                    <a:rPr lang="en-GB"/>
                  </a:br>
                  <a:r>
                    <a:rPr lang="en-GB"/>
                    <a:t>vaporises.</a:t>
                  </a:r>
                </a:p>
              </p:txBody>
            </p:sp>
          </p:grpSp>
          <p:sp>
            <p:nvSpPr>
              <p:cNvPr id="8203" name="Line 23"/>
              <p:cNvSpPr>
                <a:spLocks noChangeShapeType="1"/>
              </p:cNvSpPr>
              <p:nvPr/>
            </p:nvSpPr>
            <p:spPr bwMode="auto">
              <a:xfrm flipV="1">
                <a:off x="1027" y="1560"/>
                <a:ext cx="0" cy="56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graphicFrame>
            <p:nvGraphicFramePr>
              <p:cNvPr id="8194" name="Object 24"/>
              <p:cNvGraphicFramePr>
                <a:graphicFrameLocks noChangeAspect="1"/>
              </p:cNvGraphicFramePr>
              <p:nvPr/>
            </p:nvGraphicFramePr>
            <p:xfrm>
              <a:off x="976" y="1381"/>
              <a:ext cx="112" cy="176"/>
            </p:xfrm>
            <a:graphic>
              <a:graphicData uri="http://schemas.openxmlformats.org/presentationml/2006/ole">
                <p:oleObj spid="_x0000_s8194" name="Equation" r:id="rId4" imgW="177480" imgH="279360" progId="Equation.DSMT4">
                  <p:embed/>
                </p:oleObj>
              </a:graphicData>
            </a:graphic>
          </p:graphicFrame>
        </p:grpSp>
        <p:sp>
          <p:nvSpPr>
            <p:cNvPr id="8200" name="Freeform 26"/>
            <p:cNvSpPr>
              <a:spLocks/>
            </p:cNvSpPr>
            <p:nvPr/>
          </p:nvSpPr>
          <p:spPr bwMode="auto">
            <a:xfrm>
              <a:off x="1086" y="1736"/>
              <a:ext cx="316" cy="173"/>
            </a:xfrm>
            <a:custGeom>
              <a:avLst/>
              <a:gdLst>
                <a:gd name="T0" fmla="*/ 316 w 316"/>
                <a:gd name="T1" fmla="*/ 0 h 173"/>
                <a:gd name="T2" fmla="*/ 76 w 316"/>
                <a:gd name="T3" fmla="*/ 48 h 173"/>
                <a:gd name="T4" fmla="*/ 0 w 316"/>
                <a:gd name="T5" fmla="*/ 173 h 173"/>
                <a:gd name="T6" fmla="*/ 0 60000 65536"/>
                <a:gd name="T7" fmla="*/ 0 60000 65536"/>
                <a:gd name="T8" fmla="*/ 0 60000 65536"/>
                <a:gd name="T9" fmla="*/ 0 w 316"/>
                <a:gd name="T10" fmla="*/ 0 h 173"/>
                <a:gd name="T11" fmla="*/ 316 w 316"/>
                <a:gd name="T12" fmla="*/ 173 h 1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6" h="173">
                  <a:moveTo>
                    <a:pt x="316" y="0"/>
                  </a:moveTo>
                  <a:cubicBezTo>
                    <a:pt x="222" y="9"/>
                    <a:pt x="129" y="19"/>
                    <a:pt x="76" y="48"/>
                  </a:cubicBezTo>
                  <a:cubicBezTo>
                    <a:pt x="23" y="77"/>
                    <a:pt x="11" y="125"/>
                    <a:pt x="0" y="17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Text Box 27"/>
            <p:cNvSpPr txBox="1">
              <a:spLocks noChangeArrowheads="1"/>
            </p:cNvSpPr>
            <p:nvPr/>
          </p:nvSpPr>
          <p:spPr bwMode="auto">
            <a:xfrm>
              <a:off x="1378" y="1594"/>
              <a:ext cx="7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projectile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817</TotalTime>
  <Words>405</Words>
  <Application>Microsoft Office PowerPoint</Application>
  <PresentationFormat>A4 Paper (210x297 mm)</PresentationFormat>
  <Paragraphs>125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TimA4Landscape</vt:lpstr>
      <vt:lpstr>Equation</vt:lpstr>
      <vt:lpstr>Lecture 14 </vt:lpstr>
      <vt:lpstr>Magnetic Fields due to Currents</vt:lpstr>
      <vt:lpstr>Magnetic Field due to a Long Straight Wire</vt:lpstr>
      <vt:lpstr>Direction of Field due to Current in Wire</vt:lpstr>
      <vt:lpstr>Magnetism and Relativity</vt:lpstr>
      <vt:lpstr>Magnetism and Relativity</vt:lpstr>
      <vt:lpstr>Magnetic Field due to Circular Arc and Loop</vt:lpstr>
      <vt:lpstr>Force Between Two Parallel Currents</vt:lpstr>
      <vt:lpstr>Rail Gun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Magnetic Fields due to Currents</dc:title>
  <dc:creator>Tim Greenshaw</dc:creator>
  <cp:lastModifiedBy>Tim Greenshaw</cp:lastModifiedBy>
  <cp:revision>54</cp:revision>
  <dcterms:created xsi:type="dcterms:W3CDTF">2005-11-02T21:16:17Z</dcterms:created>
  <dcterms:modified xsi:type="dcterms:W3CDTF">2010-11-16T14:01:25Z</dcterms:modified>
</cp:coreProperties>
</file>