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295" r:id="rId3"/>
    <p:sldId id="296" r:id="rId4"/>
    <p:sldId id="301" r:id="rId5"/>
    <p:sldId id="297" r:id="rId6"/>
    <p:sldId id="302" r:id="rId7"/>
    <p:sldId id="306" r:id="rId8"/>
    <p:sldId id="304" r:id="rId9"/>
    <p:sldId id="312" r:id="rId10"/>
    <p:sldId id="300" r:id="rId11"/>
    <p:sldId id="307" r:id="rId12"/>
    <p:sldId id="311" r:id="rId13"/>
    <p:sldId id="308" r:id="rId14"/>
    <p:sldId id="309" r:id="rId15"/>
    <p:sldId id="310" r:id="rId16"/>
  </p:sldIdLst>
  <p:sldSz cx="9906000" cy="6858000" type="A4"/>
  <p:notesSz cx="685800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79" d="100"/>
          <a:sy n="79" d="100"/>
        </p:scale>
        <p:origin x="-6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580" y="-90"/>
      </p:cViewPr>
      <p:guideLst>
        <p:guide orient="horz" pos="311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10/11/2008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5590-D8F8-44E4-9C1E-45ADDB3D8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20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177" y="0"/>
            <a:ext cx="297120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39775"/>
            <a:ext cx="53498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86" y="4689503"/>
            <a:ext cx="5485430" cy="44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05"/>
            <a:ext cx="297120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177" y="9379005"/>
            <a:ext cx="2971208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6E53BE0-4FD3-46BA-B348-336657D84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B93C-5482-4D9A-9AA9-681A79419DA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A8D5-7708-4683-BD6F-380961885A7F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719A7-6829-4270-953E-CB7C2D6578FA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2E6E0-41F5-4F60-8F51-9A7CB2016755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DA00B-15E6-4D1F-9AF6-E8BAB75B0CF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1E4A9-2AAB-4F6C-B35E-D26F9595FEB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D8E66-5035-4934-AACB-1595F98DB24D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ED799-E71F-4719-AAE3-8D021ACEE08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F58D0-A0B3-48A7-9C2C-711093BC3AF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B05E1-DDD0-4195-AE58-0C21C9C5EEE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1AB99-4A0D-4D59-9545-C04C4212E54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B8B56-DD4E-4186-8CC6-3152FB7A80D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CEFA2-449F-4C41-833F-D8D692B9437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4FD9F-43ED-4E91-903F-ABA9F761208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0F1A7-20FA-41E6-A1DC-96077BEEC83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 this lecture we will look at:</a:t>
            </a:r>
          </a:p>
          <a:p>
            <a:pPr lvl="1"/>
            <a:r>
              <a:rPr lang="en-GB" dirty="0" smtClean="0"/>
              <a:t>Magnetic fields.</a:t>
            </a:r>
          </a:p>
          <a:p>
            <a:pPr lvl="1"/>
            <a:r>
              <a:rPr lang="en-GB" dirty="0" smtClean="0"/>
              <a:t>Force on a charged particle in a magnetic field.</a:t>
            </a:r>
          </a:p>
          <a:p>
            <a:pPr lvl="1"/>
            <a:r>
              <a:rPr lang="en-GB" dirty="0" smtClean="0"/>
              <a:t>Magnetic field lines.</a:t>
            </a:r>
          </a:p>
          <a:p>
            <a:pPr lvl="1"/>
            <a:r>
              <a:rPr lang="en-GB" dirty="0" smtClean="0"/>
              <a:t>Circulating charged particles.</a:t>
            </a:r>
          </a:p>
          <a:p>
            <a:pPr lvl="1"/>
            <a:r>
              <a:rPr lang="en-GB" dirty="0" smtClean="0"/>
              <a:t>Magnets in particle physics.</a:t>
            </a:r>
          </a:p>
          <a:p>
            <a:pPr lvl="1"/>
            <a:r>
              <a:rPr lang="en-GB" dirty="0" smtClean="0"/>
              <a:t>The Aurora </a:t>
            </a:r>
            <a:r>
              <a:rPr lang="en-GB" dirty="0" err="1" smtClean="0"/>
              <a:t>Australis</a:t>
            </a:r>
            <a:r>
              <a:rPr lang="en-GB" dirty="0" smtClean="0"/>
              <a:t> and the Aurora Borealis.</a:t>
            </a:r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After this lecture, you should be able to answer the following questions:</a:t>
            </a:r>
          </a:p>
          <a:p>
            <a:r>
              <a:rPr lang="en-GB" dirty="0" smtClean="0"/>
              <a:t>How does a magnetic field influence a) a stationary charged particle and b) a moving charged particle?</a:t>
            </a:r>
          </a:p>
          <a:p>
            <a:r>
              <a:rPr lang="en-GB" dirty="0" smtClean="0"/>
              <a:t>Use field lines to illustrate the field due to a bar magnet.</a:t>
            </a:r>
          </a:p>
          <a:p>
            <a:r>
              <a:rPr lang="en-GB" dirty="0" smtClean="0"/>
              <a:t>Explain how the mechanism that gives rise to the Aurora Borealis.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HeraDiag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2501900"/>
            <a:ext cx="4322763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Magnets in Particle Accelerators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Dipole magnets steer particles around accelerators and quadrupole magnets provide focussing.</a:t>
            </a:r>
          </a:p>
        </p:txBody>
      </p:sp>
      <p:pic>
        <p:nvPicPr>
          <p:cNvPr id="10245" name="Picture 11" descr="HeraTunnel"/>
          <p:cNvPicPr>
            <a:picLocks noChangeAspect="1" noChangeArrowheads="1"/>
          </p:cNvPicPr>
          <p:nvPr/>
        </p:nvPicPr>
        <p:blipFill>
          <a:blip r:embed="rId4" cstate="print"/>
          <a:srcRect t="7933" r="783"/>
          <a:stretch>
            <a:fillRect/>
          </a:stretch>
        </p:blipFill>
        <p:spPr bwMode="auto">
          <a:xfrm>
            <a:off x="4433888" y="2454275"/>
            <a:ext cx="537686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VanAllenBe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1673225"/>
            <a:ext cx="51562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4" cstate="print"/>
          <a:srcRect l="-38" t="69658" r="111" b="2327"/>
          <a:stretch>
            <a:fillRect/>
          </a:stretch>
        </p:blipFill>
        <p:spPr bwMode="auto">
          <a:xfrm>
            <a:off x="336550" y="2082800"/>
            <a:ext cx="4152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Magnetic Bottle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33525"/>
            <a:ext cx="4259263" cy="5135563"/>
          </a:xfrm>
        </p:spPr>
        <p:txBody>
          <a:bodyPr/>
          <a:lstStyle/>
          <a:p>
            <a:pPr eaLnBrk="1" hangingPunct="1"/>
            <a:r>
              <a:rPr lang="en-GB" sz="2000" dirty="0" smtClean="0"/>
              <a:t>Charged particle can become trapped in non-uniform B field: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This happens in the magnetic field of the earth, gives rise to </a:t>
            </a:r>
            <a:r>
              <a:rPr lang="en-GB" sz="2000" u="sng" dirty="0" smtClean="0"/>
              <a:t>	</a:t>
            </a:r>
            <a:r>
              <a:rPr lang="en-GB" sz="2000" dirty="0" smtClean="0"/>
              <a:t> _________________ (right), Aurora </a:t>
            </a:r>
            <a:r>
              <a:rPr lang="en-GB" sz="2000" dirty="0" err="1" smtClean="0"/>
              <a:t>Australis</a:t>
            </a:r>
            <a:r>
              <a:rPr lang="en-GB" sz="2000" dirty="0" smtClean="0"/>
              <a:t> and Aurora Borealis (next slides)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Australis, Photo from Discovery</a:t>
            </a:r>
          </a:p>
        </p:txBody>
      </p:sp>
      <p:pic>
        <p:nvPicPr>
          <p:cNvPr id="12291" name="Picture 5" descr="AuroraFrom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1498600"/>
            <a:ext cx="80010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Borealis</a:t>
            </a:r>
          </a:p>
        </p:txBody>
      </p:sp>
      <p:pic>
        <p:nvPicPr>
          <p:cNvPr id="13315" name="Picture 4" descr="Auror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259013"/>
            <a:ext cx="5848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Aurora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113" y="163513"/>
            <a:ext cx="39243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Borealis</a:t>
            </a:r>
          </a:p>
        </p:txBody>
      </p:sp>
      <p:pic>
        <p:nvPicPr>
          <p:cNvPr id="14339" name="Picture 4" descr="Auror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241300"/>
            <a:ext cx="38957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Aurora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8" y="1773238"/>
            <a:ext cx="58864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Borealis</a:t>
            </a:r>
          </a:p>
        </p:txBody>
      </p:sp>
      <p:pic>
        <p:nvPicPr>
          <p:cNvPr id="15363" name="Picture 4" descr="Auror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2336800"/>
            <a:ext cx="58293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Aurora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406400"/>
            <a:ext cx="38671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Magnetic Fields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As soon as we start considering moving </a:t>
            </a:r>
            <a:r>
              <a:rPr lang="en-GB" sz="2000" u="sng" dirty="0" smtClean="0"/>
              <a:t>                 </a:t>
            </a:r>
            <a:r>
              <a:rPr lang="en-GB" sz="2000" dirty="0" smtClean="0"/>
              <a:t>, we are faced with a new phenomenon: magnetism.</a:t>
            </a:r>
          </a:p>
          <a:p>
            <a:pPr eaLnBrk="1" hangingPunct="1"/>
            <a:r>
              <a:rPr lang="en-GB" sz="2000" dirty="0" smtClean="0"/>
              <a:t>Two comments:</a:t>
            </a:r>
          </a:p>
          <a:p>
            <a:pPr lvl="1" eaLnBrk="1" hangingPunct="1"/>
            <a:r>
              <a:rPr lang="en-GB" sz="2000" dirty="0" smtClean="0"/>
              <a:t>Not really new phenomenon! </a:t>
            </a:r>
            <a:r>
              <a:rPr lang="en-GB" dirty="0" smtClean="0"/>
              <a:t>(S</a:t>
            </a:r>
            <a:r>
              <a:rPr lang="en-GB" sz="2000" dirty="0" smtClean="0"/>
              <a:t>ee “Relativity and Magnetism” in Lecture 14.)</a:t>
            </a:r>
          </a:p>
          <a:p>
            <a:pPr lvl="1" eaLnBrk="1" hangingPunct="1"/>
            <a:r>
              <a:rPr lang="en-GB" dirty="0" smtClean="0"/>
              <a:t>F</a:t>
            </a:r>
            <a:r>
              <a:rPr lang="en-GB" sz="2000" dirty="0" smtClean="0"/>
              <a:t>ields due to magnets – i.e. magnetic materials – are  result of</a:t>
            </a:r>
            <a:br>
              <a:rPr lang="en-GB" sz="2000" dirty="0" smtClean="0"/>
            </a:br>
            <a:r>
              <a:rPr lang="en-GB" sz="2000" u="sng" dirty="0" smtClean="0"/>
              <a:t>                      </a:t>
            </a:r>
            <a:r>
              <a:rPr lang="en-GB" sz="2000" dirty="0" smtClean="0"/>
              <a:t> in the materials, e.g. </a:t>
            </a:r>
            <a:r>
              <a:rPr lang="en-GB" dirty="0" smtClean="0"/>
              <a:t>electrons</a:t>
            </a:r>
            <a:r>
              <a:rPr lang="en-GB" sz="2000" dirty="0" smtClean="0"/>
              <a:t> orbiting nuclei.</a:t>
            </a:r>
          </a:p>
          <a:p>
            <a:pPr eaLnBrk="1" hangingPunct="1"/>
            <a:r>
              <a:rPr lang="en-GB" sz="2000" dirty="0" smtClean="0"/>
              <a:t>The strength and direction of an electric field was defined in terms of the force it caused on a test charge:</a:t>
            </a:r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No magnetic monopoles, so cannot quite do same for magnetic field.</a:t>
            </a:r>
          </a:p>
          <a:p>
            <a:pPr eaLnBrk="1" hangingPunct="1"/>
            <a:r>
              <a:rPr lang="en-GB" sz="2000" dirty="0" smtClean="0"/>
              <a:t>Magnetic fields have no effect on</a:t>
            </a:r>
            <a:br>
              <a:rPr lang="en-GB" sz="2000" dirty="0" smtClean="0"/>
            </a:br>
            <a:r>
              <a:rPr lang="en-GB" sz="2000" u="sng" dirty="0" smtClean="0"/>
              <a:t>                 </a:t>
            </a:r>
            <a:r>
              <a:rPr lang="en-GB" sz="2000" dirty="0" smtClean="0"/>
              <a:t> electric charges, but do cause force on </a:t>
            </a:r>
            <a:r>
              <a:rPr lang="en-GB" sz="2000" u="sng" dirty="0" smtClean="0"/>
              <a:t>              </a:t>
            </a:r>
            <a:r>
              <a:rPr lang="en-GB" sz="2000" dirty="0" smtClean="0"/>
              <a:t> charges.</a:t>
            </a:r>
          </a:p>
          <a:p>
            <a:pPr eaLnBrk="1" hangingPunct="1"/>
            <a:r>
              <a:rPr lang="en-GB" sz="2000" dirty="0" smtClean="0"/>
              <a:t>Magnitude and direction of magnetic force found to depend on velocity of charge (</a:t>
            </a:r>
            <a:r>
              <a:rPr lang="en-GB" sz="2000" u="sng" dirty="0" smtClean="0"/>
              <a:t>          </a:t>
            </a:r>
            <a:r>
              <a:rPr lang="en-GB" sz="2000" dirty="0" smtClean="0"/>
              <a:t> and </a:t>
            </a:r>
            <a:r>
              <a:rPr lang="en-GB" sz="2000" u="sng" dirty="0" smtClean="0"/>
              <a:t>                </a:t>
            </a:r>
            <a:r>
              <a:rPr lang="en-GB" sz="2000" dirty="0" smtClean="0"/>
              <a:t>!).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See is cross product: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39800" y="6108700"/>
          <a:ext cx="901700" cy="393700"/>
        </p:xfrm>
        <a:graphic>
          <a:graphicData uri="http://schemas.openxmlformats.org/presentationml/2006/ole">
            <p:oleObj spid="_x0000_s1026" name="Equation" r:id="rId4" imgW="901440" imgH="393480" progId="Equation.DSMT4">
              <p:embed/>
            </p:oleObj>
          </a:graphicData>
        </a:graphic>
      </p:graphicFrame>
      <p:sp>
        <p:nvSpPr>
          <p:cNvPr id="1035" name="Line 7"/>
          <p:cNvSpPr>
            <a:spLocks noChangeShapeType="1"/>
          </p:cNvSpPr>
          <p:nvPr/>
        </p:nvSpPr>
        <p:spPr bwMode="auto">
          <a:xfrm flipV="1">
            <a:off x="6408738" y="5397500"/>
            <a:ext cx="1258887" cy="388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 flipV="1">
            <a:off x="6405563" y="4214813"/>
            <a:ext cx="0" cy="157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126163" y="4465638"/>
          <a:ext cx="203200" cy="279400"/>
        </p:xfrm>
        <a:graphic>
          <a:graphicData uri="http://schemas.openxmlformats.org/presentationml/2006/ole">
            <p:oleObj spid="_x0000_s1027" name="Equation" r:id="rId5" imgW="203040" imgH="279360" progId="Equation.DSMT4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7069138" y="5630863"/>
          <a:ext cx="1409700" cy="304800"/>
        </p:xfrm>
        <a:graphic>
          <a:graphicData uri="http://schemas.openxmlformats.org/presentationml/2006/ole">
            <p:oleObj spid="_x0000_s1028" name="Equation" r:id="rId6" imgW="1409400" imgH="304560" progId="Equation.DSMT4">
              <p:embed/>
            </p:oleObj>
          </a:graphicData>
        </a:graphic>
      </p:graphicFrame>
      <p:sp>
        <p:nvSpPr>
          <p:cNvPr id="1037" name="Freeform 13"/>
          <p:cNvSpPr>
            <a:spLocks/>
          </p:cNvSpPr>
          <p:nvPr/>
        </p:nvSpPr>
        <p:spPr bwMode="auto">
          <a:xfrm>
            <a:off x="6389688" y="5129213"/>
            <a:ext cx="525462" cy="495300"/>
          </a:xfrm>
          <a:custGeom>
            <a:avLst/>
            <a:gdLst>
              <a:gd name="T0" fmla="*/ 834170220 w 331"/>
              <a:gd name="T1" fmla="*/ 786288641 h 312"/>
              <a:gd name="T2" fmla="*/ 690522099 w 331"/>
              <a:gd name="T3" fmla="*/ 332660594 h 312"/>
              <a:gd name="T4" fmla="*/ 309978115 w 331"/>
              <a:gd name="T5" fmla="*/ 47883756 h 312"/>
              <a:gd name="T6" fmla="*/ 0 w 331"/>
              <a:gd name="T7" fmla="*/ 4788375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312"/>
              <a:gd name="T14" fmla="*/ 331 w 331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312">
                <a:moveTo>
                  <a:pt x="331" y="312"/>
                </a:moveTo>
                <a:cubicBezTo>
                  <a:pt x="320" y="246"/>
                  <a:pt x="309" y="181"/>
                  <a:pt x="274" y="132"/>
                </a:cubicBezTo>
                <a:cubicBezTo>
                  <a:pt x="239" y="83"/>
                  <a:pt x="168" y="38"/>
                  <a:pt x="123" y="19"/>
                </a:cubicBezTo>
                <a:cubicBezTo>
                  <a:pt x="78" y="0"/>
                  <a:pt x="39" y="9"/>
                  <a:pt x="0" y="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507163" y="5267325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</a:p>
        </p:txBody>
      </p:sp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7010400" y="4229100"/>
          <a:ext cx="1841500" cy="431800"/>
        </p:xfrm>
        <a:graphic>
          <a:graphicData uri="http://schemas.openxmlformats.org/presentationml/2006/ole">
            <p:oleObj spid="_x0000_s1029" name="Equation" r:id="rId7" imgW="1841400" imgH="431640" progId="Equation.DSMT4">
              <p:embed/>
            </p:oleObj>
          </a:graphicData>
        </a:graphic>
      </p:graphicFrame>
      <p:graphicFrame>
        <p:nvGraphicFramePr>
          <p:cNvPr id="1030" name="Object 16"/>
          <p:cNvGraphicFramePr>
            <a:graphicFrameLocks noChangeAspect="1"/>
          </p:cNvGraphicFramePr>
          <p:nvPr/>
        </p:nvGraphicFramePr>
        <p:xfrm>
          <a:off x="5489575" y="6351588"/>
          <a:ext cx="2527300" cy="355600"/>
        </p:xfrm>
        <a:graphic>
          <a:graphicData uri="http://schemas.openxmlformats.org/presentationml/2006/ole">
            <p:oleObj spid="_x0000_s1030" name="Equation" r:id="rId8" imgW="2527200" imgH="355320" progId="Equation.DSMT4">
              <p:embed/>
            </p:oleObj>
          </a:graphicData>
        </a:graphic>
      </p:graphicFrame>
      <p:sp>
        <p:nvSpPr>
          <p:cNvPr id="1039" name="Oval 18"/>
          <p:cNvSpPr>
            <a:spLocks noChangeArrowheads="1"/>
          </p:cNvSpPr>
          <p:nvPr/>
        </p:nvSpPr>
        <p:spPr bwMode="auto">
          <a:xfrm>
            <a:off x="6316663" y="5678488"/>
            <a:ext cx="169862" cy="1698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1" name="Object 19"/>
          <p:cNvGraphicFramePr>
            <a:graphicFrameLocks noChangeAspect="1"/>
          </p:cNvGraphicFramePr>
          <p:nvPr/>
        </p:nvGraphicFramePr>
        <p:xfrm>
          <a:off x="5340350" y="5289550"/>
          <a:ext cx="939800" cy="660400"/>
        </p:xfrm>
        <a:graphic>
          <a:graphicData uri="http://schemas.openxmlformats.org/presentationml/2006/ole">
            <p:oleObj spid="_x0000_s1031" name="Equation" r:id="rId9" imgW="93960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 on a Charged Particle in a Magnetic Field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This defines </a:t>
            </a:r>
            <a:r>
              <a:rPr lang="en-GB" sz="2000" u="sng" dirty="0" smtClean="0"/>
              <a:t>          </a:t>
            </a:r>
            <a:r>
              <a:rPr lang="en-GB" sz="2000" dirty="0" smtClean="0"/>
              <a:t> and </a:t>
            </a:r>
            <a:r>
              <a:rPr lang="en-GB" sz="2000" u="sng" dirty="0" smtClean="0"/>
              <a:t>            </a:t>
            </a:r>
            <a:r>
              <a:rPr lang="en-GB" sz="2000" dirty="0" smtClean="0"/>
              <a:t> of the magnetic (“B”) field. </a:t>
            </a:r>
          </a:p>
          <a:p>
            <a:pPr eaLnBrk="1" hangingPunct="1"/>
            <a:r>
              <a:rPr lang="en-GB" sz="2000" dirty="0" smtClean="0"/>
              <a:t>More descriptively, the direction of the B field is that in which the charged particle experiences no force.</a:t>
            </a:r>
          </a:p>
          <a:p>
            <a:pPr eaLnBrk="1" hangingPunct="1"/>
            <a:r>
              <a:rPr lang="en-GB" sz="2000" dirty="0" smtClean="0"/>
              <a:t>The strength of the B field is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Sense (which way along direction vector) from </a:t>
            </a:r>
            <a:r>
              <a:rPr lang="en-GB" sz="2000" u="sng" dirty="0" smtClean="0"/>
              <a:t>                            </a:t>
            </a:r>
            <a:r>
              <a:rPr lang="en-GB" sz="2000" dirty="0" smtClean="0"/>
              <a:t>:</a:t>
            </a:r>
          </a:p>
          <a:p>
            <a:pPr lvl="1" eaLnBrk="1" hangingPunct="1"/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finger: velocity (+</a:t>
            </a:r>
            <a:r>
              <a:rPr lang="en-GB" sz="2000" dirty="0" err="1" smtClean="0"/>
              <a:t>ive</a:t>
            </a:r>
            <a:r>
              <a:rPr lang="en-GB" sz="2000" dirty="0" smtClean="0"/>
              <a:t> charge).</a:t>
            </a:r>
          </a:p>
          <a:p>
            <a:pPr lvl="1" eaLnBrk="1" hangingPunct="1"/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finger: B field.</a:t>
            </a:r>
          </a:p>
          <a:p>
            <a:pPr lvl="1" eaLnBrk="1" hangingPunct="1"/>
            <a:r>
              <a:rPr lang="en-GB" sz="2000" dirty="0" smtClean="0"/>
              <a:t>Thumb: motion (i.e. force).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946150" y="3530600"/>
          <a:ext cx="2565400" cy="711200"/>
        </p:xfrm>
        <a:graphic>
          <a:graphicData uri="http://schemas.openxmlformats.org/presentationml/2006/ole">
            <p:oleObj spid="_x0000_s2050" name="Equation" r:id="rId4" imgW="2565360" imgH="711000" progId="Equation.DSMT4">
              <p:embed/>
            </p:oleObj>
          </a:graphicData>
        </a:graphic>
      </p:graphicFrame>
      <p:sp>
        <p:nvSpPr>
          <p:cNvPr id="205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Work out the direction of the B field in this bubble chamber photograph, assuming that the spiralling track is that of an electron:</a:t>
            </a:r>
          </a:p>
        </p:txBody>
      </p:sp>
      <p:pic>
        <p:nvPicPr>
          <p:cNvPr id="2054" name="Picture 10" descr="BubbleChamberElec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2852738"/>
            <a:ext cx="2816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 on a Charged Particle in a Magnetic Field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33525"/>
            <a:ext cx="4684713" cy="5135563"/>
          </a:xfrm>
        </p:spPr>
        <p:txBody>
          <a:bodyPr/>
          <a:lstStyle/>
          <a:p>
            <a:pPr eaLnBrk="1" hangingPunct="1"/>
            <a:r>
              <a:rPr lang="en-GB" sz="2000" dirty="0" smtClean="0"/>
              <a:t>Another way of thinking of the RH rule:</a:t>
            </a:r>
          </a:p>
          <a:p>
            <a:pPr lvl="1" eaLnBrk="1" hangingPunct="1"/>
            <a:r>
              <a:rPr lang="en-GB" sz="2000" dirty="0" smtClean="0"/>
              <a:t>Hold your right hand so your extended fingers point along the +</a:t>
            </a:r>
            <a:r>
              <a:rPr lang="en-GB" sz="2000" dirty="0" err="1" smtClean="0"/>
              <a:t>ive</a:t>
            </a:r>
            <a:r>
              <a:rPr lang="en-GB" sz="2000" dirty="0" smtClean="0"/>
              <a:t> particle’s </a:t>
            </a:r>
            <a:r>
              <a:rPr lang="en-GB" sz="2000" u="sng" dirty="0" smtClean="0"/>
              <a:t>            </a:t>
            </a:r>
            <a:r>
              <a:rPr lang="en-GB" sz="2000" dirty="0" smtClean="0"/>
              <a:t>.</a:t>
            </a:r>
          </a:p>
          <a:p>
            <a:pPr lvl="1" eaLnBrk="1" hangingPunct="1"/>
            <a:r>
              <a:rPr lang="en-GB" sz="2000" dirty="0" smtClean="0"/>
              <a:t>Turn your hand so that when you curl your fingers they move towards the direction of the </a:t>
            </a:r>
            <a:r>
              <a:rPr lang="en-GB" sz="2000" u="sng" dirty="0" smtClean="0"/>
              <a:t>              </a:t>
            </a:r>
            <a:r>
              <a:rPr lang="en-GB" sz="2000" dirty="0" smtClean="0"/>
              <a:t>.</a:t>
            </a:r>
          </a:p>
          <a:p>
            <a:pPr lvl="1" eaLnBrk="1" hangingPunct="1"/>
            <a:r>
              <a:rPr lang="en-GB" sz="2000" dirty="0" smtClean="0"/>
              <a:t>Your thumb is then pointing in the direction of the </a:t>
            </a:r>
            <a:r>
              <a:rPr lang="en-GB" u="sng" dirty="0" smtClean="0"/>
              <a:t>         </a:t>
            </a:r>
            <a:r>
              <a:rPr lang="en-GB" sz="2000" dirty="0" smtClean="0"/>
              <a:t>.</a:t>
            </a:r>
          </a:p>
          <a:p>
            <a:pPr eaLnBrk="1" hangingPunct="1"/>
            <a:r>
              <a:rPr lang="en-GB" sz="2000" dirty="0" smtClean="0"/>
              <a:t>And another...</a:t>
            </a:r>
          </a:p>
          <a:p>
            <a:pPr lvl="1" eaLnBrk="1" hangingPunct="1"/>
            <a:r>
              <a:rPr lang="en-GB" sz="2000" dirty="0" smtClean="0"/>
              <a:t>Rotate a RH screw from the direction of the </a:t>
            </a:r>
            <a:r>
              <a:rPr lang="en-GB" sz="2000" u="sng" dirty="0" smtClean="0"/>
              <a:t>            </a:t>
            </a:r>
            <a:r>
              <a:rPr lang="en-GB" sz="2000" dirty="0" smtClean="0"/>
              <a:t> towards that of the B field.</a:t>
            </a:r>
          </a:p>
          <a:p>
            <a:pPr lvl="1" eaLnBrk="1" hangingPunct="1"/>
            <a:r>
              <a:rPr lang="en-GB" sz="2000" dirty="0" smtClean="0"/>
              <a:t>The screw moves in the direction of the </a:t>
            </a:r>
            <a:r>
              <a:rPr lang="en-GB" u="sng" dirty="0" smtClean="0"/>
              <a:t>           </a:t>
            </a:r>
            <a:r>
              <a:rPr lang="en-GB" sz="2000" dirty="0" smtClean="0"/>
              <a:t>.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1758950"/>
            <a:ext cx="3170237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 on a Charged Particle: Typical Magnetic Fields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Some comments:</a:t>
            </a:r>
          </a:p>
          <a:p>
            <a:pPr lvl="1" eaLnBrk="1" hangingPunct="1"/>
            <a:r>
              <a:rPr lang="en-GB" sz="2000" dirty="0" smtClean="0"/>
              <a:t>Force is </a:t>
            </a:r>
            <a:r>
              <a:rPr lang="en-GB" sz="2000" u="sng" dirty="0" smtClean="0"/>
              <a:t>                    </a:t>
            </a:r>
            <a:r>
              <a:rPr lang="en-GB" sz="2000" dirty="0" smtClean="0"/>
              <a:t> to charge, force on –</a:t>
            </a:r>
            <a:r>
              <a:rPr lang="en-GB" sz="2000" dirty="0" err="1" smtClean="0"/>
              <a:t>ive</a:t>
            </a:r>
            <a:r>
              <a:rPr lang="en-GB" sz="2000" dirty="0" smtClean="0"/>
              <a:t> particle _______ to that on +</a:t>
            </a:r>
            <a:r>
              <a:rPr lang="en-GB" sz="2000" dirty="0" err="1" smtClean="0"/>
              <a:t>ive</a:t>
            </a:r>
            <a:r>
              <a:rPr lang="en-GB" sz="2000" dirty="0" smtClean="0"/>
              <a:t> particle.</a:t>
            </a:r>
          </a:p>
          <a:p>
            <a:pPr lvl="1" eaLnBrk="1" hangingPunct="1"/>
            <a:r>
              <a:rPr lang="en-GB" sz="2000" dirty="0" smtClean="0"/>
              <a:t>Force always ____________ to both particle’s _______ and ________ of the B field.</a:t>
            </a:r>
          </a:p>
          <a:p>
            <a:pPr lvl="1" eaLnBrk="1" hangingPunct="1"/>
            <a:r>
              <a:rPr lang="en-GB" sz="2000" dirty="0" smtClean="0"/>
              <a:t>The force doesn’t change the _____ (and hence ___________) of the particle.</a:t>
            </a:r>
          </a:p>
          <a:p>
            <a:pPr eaLnBrk="1" hangingPunct="1"/>
            <a:r>
              <a:rPr lang="en-GB" sz="2000" dirty="0" smtClean="0"/>
              <a:t>The unit of magnetic field strength is the Tesla: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Older unit, the gauss, 1 T = 10 </a:t>
            </a:r>
            <a:r>
              <a:rPr lang="en-GB" sz="2000" dirty="0" err="1" smtClean="0"/>
              <a:t>kG</a:t>
            </a:r>
            <a:r>
              <a:rPr lang="en-GB" sz="2000" dirty="0" smtClean="0"/>
              <a:t>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Some typical magnetic field values: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927100" y="5472113"/>
          <a:ext cx="3467100" cy="685800"/>
        </p:xfrm>
        <a:graphic>
          <a:graphicData uri="http://schemas.openxmlformats.org/presentationml/2006/ole">
            <p:oleObj spid="_x0000_s3074" name="Equation" r:id="rId4" imgW="3466800" imgH="685800" progId="Equation.DSMT4">
              <p:embed/>
            </p:oleObj>
          </a:graphicData>
        </a:graphic>
      </p:graphicFrame>
      <p:graphicFrame>
        <p:nvGraphicFramePr>
          <p:cNvPr id="144418" name="Group 34"/>
          <p:cNvGraphicFramePr>
            <a:graphicFrameLocks noGrp="1"/>
          </p:cNvGraphicFramePr>
          <p:nvPr/>
        </p:nvGraphicFramePr>
        <p:xfrm>
          <a:off x="5487988" y="1984375"/>
          <a:ext cx="4208462" cy="4387851"/>
        </p:xfrm>
        <a:graphic>
          <a:graphicData uri="http://schemas.openxmlformats.org/drawingml/2006/table">
            <a:tbl>
              <a:tblPr/>
              <a:tblGrid>
                <a:gridCol w="2663825"/>
                <a:gridCol w="154463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of neutron star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Superconducting magnet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Small bar magnet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 earth’s surface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 = 1 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Interstellar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Magnetically shielded room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-1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Magnetic Field Lines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Represent _______ field using field lines.</a:t>
            </a:r>
          </a:p>
          <a:p>
            <a:pPr eaLnBrk="1" hangingPunct="1"/>
            <a:r>
              <a:rPr lang="en-GB" sz="2000" dirty="0" smtClean="0"/>
              <a:t>Direction of the field line gives the direction of the B field.</a:t>
            </a:r>
          </a:p>
          <a:p>
            <a:pPr eaLnBrk="1" hangingPunct="1"/>
            <a:r>
              <a:rPr lang="en-GB" sz="2000" dirty="0" smtClean="0"/>
              <a:t>Density of the lines represents the __________ of the field: the closer the lines the _________ the field.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Earth’s magnetic field represented using field lines, blue = inward, yellow = outward lines.</a:t>
            </a:r>
          </a:p>
        </p:txBody>
      </p:sp>
      <p:pic>
        <p:nvPicPr>
          <p:cNvPr id="8197" name="Picture 6" descr="BarMag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90950"/>
            <a:ext cx="24177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arthsMagFiel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593" y="2597644"/>
            <a:ext cx="3600257" cy="395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Circulating Charged Particle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If project beam of particles, into magnetic field with             </a:t>
            </a:r>
            <a:r>
              <a:rPr lang="en-GB" dirty="0" smtClean="0"/>
              <a:t>________</a:t>
            </a:r>
            <a:r>
              <a:rPr lang="en-GB" sz="2000" dirty="0" smtClean="0"/>
              <a:t> force causes particles to follow </a:t>
            </a:r>
            <a:r>
              <a:rPr lang="en-GB" dirty="0" smtClean="0"/>
              <a:t>________</a:t>
            </a:r>
            <a:r>
              <a:rPr lang="en-GB" sz="2000" dirty="0" smtClean="0"/>
              <a:t> path, radius r.</a:t>
            </a:r>
          </a:p>
          <a:p>
            <a:pPr eaLnBrk="1" hangingPunct="1"/>
            <a:r>
              <a:rPr lang="en-GB" dirty="0" smtClean="0"/>
              <a:t>Lorentz</a:t>
            </a:r>
            <a:r>
              <a:rPr lang="en-GB" sz="2000" dirty="0" smtClean="0"/>
              <a:t> force F</a:t>
            </a:r>
            <a:r>
              <a:rPr lang="en-GB" sz="2000" baseline="-25000" dirty="0" smtClean="0"/>
              <a:t>B</a:t>
            </a:r>
            <a:r>
              <a:rPr lang="en-GB" sz="2000" dirty="0" smtClean="0"/>
              <a:t> = </a:t>
            </a:r>
            <a:r>
              <a:rPr lang="en-GB" sz="2000" dirty="0" err="1" smtClean="0"/>
              <a:t>qvB</a:t>
            </a:r>
            <a:r>
              <a:rPr lang="en-GB" sz="2000" dirty="0" smtClean="0"/>
              <a:t>.</a:t>
            </a:r>
          </a:p>
          <a:p>
            <a:pPr eaLnBrk="1" hangingPunct="1"/>
            <a:r>
              <a:rPr lang="en-GB" dirty="0" smtClean="0"/>
              <a:t>__________</a:t>
            </a:r>
            <a:r>
              <a:rPr lang="en-GB" sz="2000" dirty="0" smtClean="0"/>
              <a:t> force: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Equating these:</a:t>
            </a:r>
          </a:p>
        </p:txBody>
      </p:sp>
      <p:sp>
        <p:nvSpPr>
          <p:cNvPr id="410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B field directed into transparency.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940050" y="1881188"/>
          <a:ext cx="698500" cy="330200"/>
        </p:xfrm>
        <a:graphic>
          <a:graphicData uri="http://schemas.openxmlformats.org/presentationml/2006/ole">
            <p:oleObj spid="_x0000_s4098" name="Equation" r:id="rId4" imgW="698400" imgH="330120" progId="Equation.DSMT4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944563" y="3497263"/>
          <a:ext cx="1854200" cy="647700"/>
        </p:xfrm>
        <a:graphic>
          <a:graphicData uri="http://schemas.openxmlformats.org/presentationml/2006/ole">
            <p:oleObj spid="_x0000_s4099" name="Equation" r:id="rId5" imgW="1854000" imgH="647640" progId="Equation.DSMT4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922338" y="4494213"/>
          <a:ext cx="3048000" cy="1397000"/>
        </p:xfrm>
        <a:graphic>
          <a:graphicData uri="http://schemas.openxmlformats.org/presentationml/2006/ole">
            <p:oleObj spid="_x0000_s4100" name="Equation" r:id="rId6" imgW="3047760" imgH="1396800" progId="Equation.DSMT4">
              <p:embed/>
            </p:oleObj>
          </a:graphicData>
        </a:graphic>
      </p:graphicFrame>
      <p:grpSp>
        <p:nvGrpSpPr>
          <p:cNvPr id="4107" name="Group 85"/>
          <p:cNvGrpSpPr>
            <a:grpSpLocks/>
          </p:cNvGrpSpPr>
          <p:nvPr/>
        </p:nvGrpSpPr>
        <p:grpSpPr bwMode="auto">
          <a:xfrm>
            <a:off x="5045075" y="2219325"/>
            <a:ext cx="4160838" cy="4162425"/>
            <a:chOff x="3178" y="1398"/>
            <a:chExt cx="2621" cy="2622"/>
          </a:xfrm>
        </p:grpSpPr>
        <p:grpSp>
          <p:nvGrpSpPr>
            <p:cNvPr id="4108" name="Group 51"/>
            <p:cNvGrpSpPr>
              <a:grpSpLocks/>
            </p:cNvGrpSpPr>
            <p:nvPr/>
          </p:nvGrpSpPr>
          <p:grpSpPr bwMode="auto">
            <a:xfrm>
              <a:off x="3610" y="1872"/>
              <a:ext cx="1758" cy="1765"/>
              <a:chOff x="3617" y="1632"/>
              <a:chExt cx="1758" cy="1765"/>
            </a:xfrm>
          </p:grpSpPr>
          <p:sp>
            <p:nvSpPr>
              <p:cNvPr id="4135" name="Oval 43"/>
              <p:cNvSpPr>
                <a:spLocks noChangeArrowheads="1"/>
              </p:cNvSpPr>
              <p:nvPr/>
            </p:nvSpPr>
            <p:spPr bwMode="auto">
              <a:xfrm>
                <a:off x="3618" y="1640"/>
                <a:ext cx="1757" cy="175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Line 44"/>
              <p:cNvSpPr>
                <a:spLocks noChangeShapeType="1"/>
              </p:cNvSpPr>
              <p:nvPr/>
            </p:nvSpPr>
            <p:spPr bwMode="auto">
              <a:xfrm flipH="1">
                <a:off x="3744" y="1632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7" name="Line 45"/>
              <p:cNvSpPr>
                <a:spLocks noChangeShapeType="1"/>
              </p:cNvSpPr>
              <p:nvPr/>
            </p:nvSpPr>
            <p:spPr bwMode="auto">
              <a:xfrm rot="16200000" flipH="1">
                <a:off x="3252" y="2859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8" name="Line 46"/>
              <p:cNvSpPr>
                <a:spLocks noChangeShapeType="1"/>
              </p:cNvSpPr>
              <p:nvPr/>
            </p:nvSpPr>
            <p:spPr bwMode="auto">
              <a:xfrm>
                <a:off x="4481" y="3397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9" name="Line 47"/>
              <p:cNvSpPr>
                <a:spLocks noChangeShapeType="1"/>
              </p:cNvSpPr>
              <p:nvPr/>
            </p:nvSpPr>
            <p:spPr bwMode="auto">
              <a:xfrm rot="5400000" flipH="1" flipV="1">
                <a:off x="5006" y="2175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109" name="Group 53"/>
            <p:cNvGrpSpPr>
              <a:grpSpLocks/>
            </p:cNvGrpSpPr>
            <p:nvPr/>
          </p:nvGrpSpPr>
          <p:grpSpPr bwMode="auto">
            <a:xfrm>
              <a:off x="3179" y="1398"/>
              <a:ext cx="2620" cy="251"/>
              <a:chOff x="3185" y="1806"/>
              <a:chExt cx="2620" cy="251"/>
            </a:xfrm>
          </p:grpSpPr>
          <p:sp>
            <p:nvSpPr>
              <p:cNvPr id="4131" name="Text Box 48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2" name="Text Box 49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3" name="Text Box 50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4" name="Text Box 52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pSp>
          <p:nvGrpSpPr>
            <p:cNvPr id="4110" name="Group 54"/>
            <p:cNvGrpSpPr>
              <a:grpSpLocks/>
            </p:cNvGrpSpPr>
            <p:nvPr/>
          </p:nvGrpSpPr>
          <p:grpSpPr bwMode="auto">
            <a:xfrm>
              <a:off x="3179" y="2209"/>
              <a:ext cx="2620" cy="251"/>
              <a:chOff x="3185" y="1806"/>
              <a:chExt cx="2620" cy="251"/>
            </a:xfrm>
          </p:grpSpPr>
          <p:sp>
            <p:nvSpPr>
              <p:cNvPr id="4127" name="Text Box 55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8" name="Text Box 56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9" name="Text Box 57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0" name="Text Box 58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pSp>
          <p:nvGrpSpPr>
            <p:cNvPr id="4111" name="Group 59"/>
            <p:cNvGrpSpPr>
              <a:grpSpLocks/>
            </p:cNvGrpSpPr>
            <p:nvPr/>
          </p:nvGrpSpPr>
          <p:grpSpPr bwMode="auto">
            <a:xfrm>
              <a:off x="3178" y="2987"/>
              <a:ext cx="2620" cy="251"/>
              <a:chOff x="3185" y="1806"/>
              <a:chExt cx="2620" cy="251"/>
            </a:xfrm>
          </p:grpSpPr>
          <p:sp>
            <p:nvSpPr>
              <p:cNvPr id="4123" name="Text Box 60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4" name="Text Box 61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5" name="Text Box 62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6" name="Text Box 63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pSp>
          <p:nvGrpSpPr>
            <p:cNvPr id="4112" name="Group 64"/>
            <p:cNvGrpSpPr>
              <a:grpSpLocks/>
            </p:cNvGrpSpPr>
            <p:nvPr/>
          </p:nvGrpSpPr>
          <p:grpSpPr bwMode="auto">
            <a:xfrm>
              <a:off x="3179" y="3769"/>
              <a:ext cx="2620" cy="251"/>
              <a:chOff x="3185" y="1806"/>
              <a:chExt cx="2620" cy="251"/>
            </a:xfrm>
          </p:grpSpPr>
          <p:sp>
            <p:nvSpPr>
              <p:cNvPr id="4119" name="Text Box 65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0" name="Text Box 66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1" name="Text Box 67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2" name="Text Box 68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aphicFrame>
          <p:nvGraphicFramePr>
            <p:cNvPr id="4101" name="Object 70"/>
            <p:cNvGraphicFramePr>
              <a:graphicFrameLocks noChangeAspect="1"/>
            </p:cNvGraphicFramePr>
            <p:nvPr/>
          </p:nvGraphicFramePr>
          <p:xfrm>
            <a:off x="3348" y="2224"/>
            <a:ext cx="128" cy="176"/>
          </p:xfrm>
          <a:graphic>
            <a:graphicData uri="http://schemas.openxmlformats.org/presentationml/2006/ole">
              <p:oleObj spid="_x0000_s4101" name="Equation" r:id="rId7" imgW="203040" imgH="279360" progId="Equation.DSMT4">
                <p:embed/>
              </p:oleObj>
            </a:graphicData>
          </a:graphic>
        </p:graphicFrame>
        <p:graphicFrame>
          <p:nvGraphicFramePr>
            <p:cNvPr id="4102" name="Object 71"/>
            <p:cNvGraphicFramePr>
              <a:graphicFrameLocks noChangeAspect="1"/>
            </p:cNvGraphicFramePr>
            <p:nvPr/>
          </p:nvGraphicFramePr>
          <p:xfrm>
            <a:off x="4040" y="1695"/>
            <a:ext cx="112" cy="152"/>
          </p:xfrm>
          <a:graphic>
            <a:graphicData uri="http://schemas.openxmlformats.org/presentationml/2006/ole">
              <p:oleObj spid="_x0000_s4102" name="Equation" r:id="rId8" imgW="177480" imgH="241200" progId="Equation.DSMT4">
                <p:embed/>
              </p:oleObj>
            </a:graphicData>
          </a:graphic>
        </p:graphicFrame>
        <p:sp>
          <p:nvSpPr>
            <p:cNvPr id="4113" name="Line 78"/>
            <p:cNvSpPr>
              <a:spLocks noChangeShapeType="1"/>
            </p:cNvSpPr>
            <p:nvPr/>
          </p:nvSpPr>
          <p:spPr bwMode="auto">
            <a:xfrm flipH="1">
              <a:off x="4493" y="1910"/>
              <a:ext cx="249" cy="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Text Box 79"/>
            <p:cNvSpPr txBox="1">
              <a:spLocks noChangeArrowheads="1"/>
            </p:cNvSpPr>
            <p:nvPr/>
          </p:nvSpPr>
          <p:spPr bwMode="auto">
            <a:xfrm>
              <a:off x="4474" y="220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</a:p>
          </p:txBody>
        </p:sp>
        <p:sp>
          <p:nvSpPr>
            <p:cNvPr id="4115" name="Line 80"/>
            <p:cNvSpPr>
              <a:spLocks noChangeShapeType="1"/>
            </p:cNvSpPr>
            <p:nvPr/>
          </p:nvSpPr>
          <p:spPr bwMode="auto">
            <a:xfrm>
              <a:off x="4464" y="1871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Line 81"/>
            <p:cNvSpPr>
              <a:spLocks noChangeShapeType="1"/>
            </p:cNvSpPr>
            <p:nvPr/>
          </p:nvSpPr>
          <p:spPr bwMode="auto">
            <a:xfrm rot="-5400000">
              <a:off x="3742" y="2598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Line 82"/>
            <p:cNvSpPr>
              <a:spLocks noChangeShapeType="1"/>
            </p:cNvSpPr>
            <p:nvPr/>
          </p:nvSpPr>
          <p:spPr bwMode="auto">
            <a:xfrm rot="5400000" flipH="1">
              <a:off x="5237" y="2644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8" name="Line 83"/>
            <p:cNvSpPr>
              <a:spLocks noChangeShapeType="1"/>
            </p:cNvSpPr>
            <p:nvPr/>
          </p:nvSpPr>
          <p:spPr bwMode="auto">
            <a:xfrm flipV="1">
              <a:off x="4480" y="3376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4103" name="Object 84"/>
            <p:cNvGraphicFramePr>
              <a:graphicFrameLocks noChangeAspect="1"/>
            </p:cNvGraphicFramePr>
            <p:nvPr/>
          </p:nvGraphicFramePr>
          <p:xfrm>
            <a:off x="4285" y="1949"/>
            <a:ext cx="160" cy="224"/>
          </p:xfrm>
          <a:graphic>
            <a:graphicData uri="http://schemas.openxmlformats.org/presentationml/2006/ole">
              <p:oleObj spid="_x0000_s4103" name="Equation" r:id="rId9" imgW="253800" imgH="35532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Circulating Charged Particle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The period (time for one revolution) is given by speed/distance, i.e.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Frequency given by: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Angular frequency: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If there is a component of particle’s </a:t>
            </a:r>
            <a:r>
              <a:rPr lang="en-GB" dirty="0" smtClean="0"/>
              <a:t>________</a:t>
            </a:r>
            <a:r>
              <a:rPr lang="en-GB" sz="2000" dirty="0" smtClean="0"/>
              <a:t>, </a:t>
            </a:r>
            <a:r>
              <a:rPr lang="en-GB" sz="2000" dirty="0" err="1" smtClean="0"/>
              <a:t>v</a:t>
            </a:r>
            <a:r>
              <a:rPr lang="en-GB" sz="2000" baseline="-25000" dirty="0" err="1" smtClean="0"/>
              <a:t>L</a:t>
            </a:r>
            <a:r>
              <a:rPr lang="en-GB" sz="2000" dirty="0" smtClean="0"/>
              <a:t>, along direction of B field, particles follow </a:t>
            </a:r>
            <a:r>
              <a:rPr lang="en-GB" dirty="0" smtClean="0"/>
              <a:t>_______</a:t>
            </a:r>
            <a:r>
              <a:rPr lang="en-GB" sz="2000" dirty="0" smtClean="0"/>
              <a:t> path.</a:t>
            </a:r>
          </a:p>
          <a:p>
            <a:pPr eaLnBrk="1" hangingPunct="1"/>
            <a:r>
              <a:rPr lang="en-GB" sz="2000" dirty="0" smtClean="0"/>
              <a:t>Radius of helix given by </a:t>
            </a:r>
            <a:r>
              <a:rPr lang="en-GB" sz="2000" dirty="0" err="1" smtClean="0"/>
              <a:t>v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, transverse component of velocity, pitch by </a:t>
            </a:r>
            <a:r>
              <a:rPr lang="en-GB" sz="2000" dirty="0" err="1" smtClean="0"/>
              <a:t>v</a:t>
            </a:r>
            <a:r>
              <a:rPr lang="en-GB" sz="2000" baseline="-25000" dirty="0" err="1" smtClean="0"/>
              <a:t>L</a:t>
            </a:r>
            <a:r>
              <a:rPr lang="en-GB" sz="2000" dirty="0" smtClean="0"/>
              <a:t>. 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Helical path: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942975" y="2236788"/>
          <a:ext cx="2679700" cy="660400"/>
        </p:xfrm>
        <a:graphic>
          <a:graphicData uri="http://schemas.openxmlformats.org/presentationml/2006/ole">
            <p:oleObj spid="_x0000_s5122" name="Equation" r:id="rId4" imgW="2679480" imgH="660240" progId="Equation.DSMT4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939800" y="3165475"/>
          <a:ext cx="1460500" cy="635000"/>
        </p:xfrm>
        <a:graphic>
          <a:graphicData uri="http://schemas.openxmlformats.org/presentationml/2006/ole">
            <p:oleObj spid="_x0000_s5123" name="Equation" r:id="rId5" imgW="1460160" imgH="634680" progId="Equation.DSMT4">
              <p:embed/>
            </p:oleObj>
          </a:graphicData>
        </a:graphic>
      </p:graphicFrame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944563" y="4152900"/>
          <a:ext cx="2857500" cy="609600"/>
        </p:xfrm>
        <a:graphic>
          <a:graphicData uri="http://schemas.openxmlformats.org/presentationml/2006/ole">
            <p:oleObj spid="_x0000_s5124" name="Equation" r:id="rId6" imgW="2857320" imgH="609480" progId="Equation.DSMT4">
              <p:embed/>
            </p:oleObj>
          </a:graphicData>
        </a:graphic>
      </p:graphicFrame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7" cstate="print"/>
          <a:srcRect l="-5037" t="-1898" r="32109" b="81137"/>
          <a:stretch>
            <a:fillRect/>
          </a:stretch>
        </p:blipFill>
        <p:spPr bwMode="auto">
          <a:xfrm>
            <a:off x="5730875" y="1714500"/>
            <a:ext cx="3473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7" cstate="print"/>
          <a:srcRect l="-1736" t="22980" r="32109" b="33464"/>
          <a:stretch>
            <a:fillRect/>
          </a:stretch>
        </p:blipFill>
        <p:spPr bwMode="auto">
          <a:xfrm>
            <a:off x="5757863" y="3452813"/>
            <a:ext cx="28797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Magnets in Particle Physics Detectors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484" y="1485900"/>
            <a:ext cx="6204956" cy="52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1190</TotalTime>
  <Words>641</Words>
  <Application>Microsoft Office PowerPoint</Application>
  <PresentationFormat>A4 Paper (210x297 mm)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TimA4Landscape</vt:lpstr>
      <vt:lpstr>Equation</vt:lpstr>
      <vt:lpstr>Lecture 12</vt:lpstr>
      <vt:lpstr>Magnetic Fields</vt:lpstr>
      <vt:lpstr>Force on a Charged Particle in a Magnetic Field</vt:lpstr>
      <vt:lpstr>Force on a Charged Particle in a Magnetic Field</vt:lpstr>
      <vt:lpstr>Force on a Charged Particle: Typical Magnetic Fields</vt:lpstr>
      <vt:lpstr>Magnetic Field Lines</vt:lpstr>
      <vt:lpstr>Circulating Charged Particle</vt:lpstr>
      <vt:lpstr>Circulating Charged Particle</vt:lpstr>
      <vt:lpstr>Magnets in Particle Physics Detectors</vt:lpstr>
      <vt:lpstr>Magnets in Particle Accelerators</vt:lpstr>
      <vt:lpstr>Magnetic Bottle</vt:lpstr>
      <vt:lpstr>Aurora Australis, Photo from Discovery</vt:lpstr>
      <vt:lpstr>Aurora Borealis</vt:lpstr>
      <vt:lpstr>Aurora Borealis</vt:lpstr>
      <vt:lpstr>Aurora Borealis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Tim Greenshaw</dc:creator>
  <cp:lastModifiedBy>Tim Greenshaw</cp:lastModifiedBy>
  <cp:revision>84</cp:revision>
  <dcterms:created xsi:type="dcterms:W3CDTF">2005-10-30T15:44:13Z</dcterms:created>
  <dcterms:modified xsi:type="dcterms:W3CDTF">2010-11-01T18:39:52Z</dcterms:modified>
</cp:coreProperties>
</file>