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3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</p:sldIdLst>
  <p:sldSz cx="9906000" cy="6858000" type="A4"/>
  <p:notesSz cx="6742113" cy="97170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622" autoAdjust="0"/>
  </p:normalViewPr>
  <p:slideViewPr>
    <p:cSldViewPr snapToGrid="0">
      <p:cViewPr varScale="1">
        <p:scale>
          <a:sx n="79" d="100"/>
          <a:sy n="79" d="100"/>
        </p:scale>
        <p:origin x="-63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9525" y="0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16EDB-DD5E-461E-9E14-BECB04219E48}" type="datetimeFigureOut">
              <a:rPr lang="en-GB" smtClean="0"/>
              <a:t>18/10/2010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9525" y="9229725"/>
            <a:ext cx="29210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3FD05-2847-4FD1-AC87-5A5FF39562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9775" y="728663"/>
            <a:ext cx="5262563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14863"/>
            <a:ext cx="5392737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229725"/>
            <a:ext cx="29210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259127-3D4F-4E7D-A3E3-C2DB9F7DCA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9127-3D4F-4E7D-A3E3-C2DB9F7DCA6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691DE8-AD56-4AB4-B08B-F68F6C7CB42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0AF03D-6E16-4E7C-B605-AE380C7D5EC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50A8F-2C56-43FD-B0F8-E2A61CF8C3A0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3D674-D9FB-4D91-9920-EBF08528695E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BEE30-A28A-46FC-B913-16D56EE4DF6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355B6D-BB64-4FB7-833F-73CDEEA6AE09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852DD0-C284-43C3-86F1-63D618A41470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21C1C-942A-447D-AA9B-CE2D24639BB1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15888"/>
            <a:ext cx="22288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15888"/>
            <a:ext cx="65341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33525"/>
            <a:ext cx="4381500" cy="51355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11588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33525"/>
            <a:ext cx="89154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384300"/>
            <a:ext cx="9424988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■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Times New Roman" pitchFamily="18" charset="0"/>
        <a:buChar char="♦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33FF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9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In this lecture we will look at:</a:t>
            </a:r>
          </a:p>
          <a:p>
            <a:pPr lvl="1"/>
            <a:r>
              <a:rPr lang="en-GB" dirty="0" smtClean="0"/>
              <a:t>Charges and currents.</a:t>
            </a:r>
          </a:p>
          <a:p>
            <a:pPr lvl="1"/>
            <a:r>
              <a:rPr lang="en-GB" dirty="0" smtClean="0"/>
              <a:t>Current density.</a:t>
            </a:r>
          </a:p>
          <a:p>
            <a:pPr lvl="1"/>
            <a:r>
              <a:rPr lang="en-GB" dirty="0" smtClean="0"/>
              <a:t>The drift speed of charge carriers.</a:t>
            </a:r>
          </a:p>
          <a:p>
            <a:pPr lvl="1"/>
            <a:r>
              <a:rPr lang="en-GB" dirty="0" smtClean="0"/>
              <a:t>Resistance and resistivity.</a:t>
            </a:r>
          </a:p>
          <a:p>
            <a:pPr lvl="1"/>
            <a:r>
              <a:rPr lang="en-GB" dirty="0" smtClean="0"/>
              <a:t>Ohm’s Law.</a:t>
            </a:r>
          </a:p>
          <a:p>
            <a:pPr lvl="1"/>
            <a:r>
              <a:rPr lang="en-GB" dirty="0" smtClean="0"/>
              <a:t>Conduction in metals.</a:t>
            </a:r>
          </a:p>
          <a:p>
            <a:pPr lvl="1"/>
            <a:r>
              <a:rPr lang="en-GB" dirty="0" smtClean="0"/>
              <a:t>Power in electric circuits.</a:t>
            </a:r>
          </a:p>
          <a:p>
            <a:pPr lvl="1"/>
            <a:r>
              <a:rPr lang="en-GB" dirty="0" smtClean="0"/>
              <a:t>Semiconductors and superconductors.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After this lecture, you should be able to answer the following questions:</a:t>
            </a:r>
          </a:p>
          <a:p>
            <a:r>
              <a:rPr lang="en-GB" dirty="0" smtClean="0"/>
              <a:t>The drift speed of the electrons carrying an electric current in a copper wire is typically only about 10</a:t>
            </a:r>
            <a:r>
              <a:rPr lang="en-GB" baseline="30000" dirty="0" smtClean="0"/>
              <a:t>-3</a:t>
            </a:r>
            <a:r>
              <a:rPr lang="en-GB" dirty="0" smtClean="0"/>
              <a:t> ms</a:t>
            </a:r>
            <a:r>
              <a:rPr lang="en-GB" baseline="30000" dirty="0" smtClean="0"/>
              <a:t>-1</a:t>
            </a:r>
            <a:r>
              <a:rPr lang="en-GB" dirty="0" smtClean="0"/>
              <a:t>. Why then does a light come on almost instantaneously when the switch is depressed even though it is 5 m away from the bulb?</a:t>
            </a:r>
          </a:p>
          <a:p>
            <a:r>
              <a:rPr lang="en-GB" dirty="0" smtClean="0"/>
              <a:t>What is the difference between resistance and resistivity?</a:t>
            </a:r>
          </a:p>
          <a:p>
            <a:r>
              <a:rPr lang="en-GB" dirty="0" smtClean="0"/>
              <a:t>Give three formulae for the power dissipated in a resistor R across which there is a potential V and through which a current </a:t>
            </a:r>
            <a:r>
              <a:rPr lang="en-GB" dirty="0" err="1" smtClean="0"/>
              <a:t>i</a:t>
            </a:r>
            <a:r>
              <a:rPr lang="en-GB" dirty="0" smtClean="0"/>
              <a:t> is flowing.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Charges and Currents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Move from consideration of electrostatics to study of electric currents and their effects.</a:t>
            </a:r>
          </a:p>
          <a:p>
            <a:pPr eaLnBrk="1" hangingPunct="1"/>
            <a:r>
              <a:rPr lang="en-GB" sz="2000" dirty="0" smtClean="0"/>
              <a:t>Consider first steady </a:t>
            </a:r>
            <a:r>
              <a:rPr lang="en-GB" dirty="0" smtClean="0"/>
              <a:t>(“</a:t>
            </a:r>
            <a:r>
              <a:rPr lang="en-GB" u="sng" dirty="0" smtClean="0"/>
              <a:t>              </a:t>
            </a:r>
            <a:r>
              <a:rPr lang="en-GB" dirty="0" smtClean="0"/>
              <a:t>”)</a:t>
            </a:r>
            <a:r>
              <a:rPr lang="en-GB" sz="2000" dirty="0" smtClean="0"/>
              <a:t> currents.</a:t>
            </a:r>
          </a:p>
          <a:p>
            <a:pPr eaLnBrk="1" hangingPunct="1"/>
            <a:r>
              <a:rPr lang="en-GB" sz="2000" dirty="0" smtClean="0"/>
              <a:t>For current to flow must be a net flow of charge.</a:t>
            </a:r>
          </a:p>
          <a:p>
            <a:pPr eaLnBrk="1" hangingPunct="1"/>
            <a:r>
              <a:rPr lang="en-GB" sz="2000" dirty="0" smtClean="0"/>
              <a:t>Electrons in an isolated loop of copper wire travel at about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, but no net flow of electrons, so no current.</a:t>
            </a:r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Add battery to produce current: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Charges move because electric field, E, established in copper and charges (electrons) feel force, F = </a:t>
            </a:r>
            <a:r>
              <a:rPr lang="en-GB" sz="2000" u="sng" dirty="0" smtClean="0"/>
              <a:t>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Current through plane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If </a:t>
            </a:r>
            <a:r>
              <a:rPr lang="en-GB" sz="2000" dirty="0" err="1" smtClean="0"/>
              <a:t>i</a:t>
            </a:r>
            <a:r>
              <a:rPr lang="en-GB" sz="2000" dirty="0" smtClean="0"/>
              <a:t> constant, </a:t>
            </a:r>
            <a:r>
              <a:rPr lang="en-GB" sz="2000" dirty="0" err="1" smtClean="0"/>
              <a:t>i</a:t>
            </a:r>
            <a:r>
              <a:rPr lang="en-GB" sz="2000" dirty="0" smtClean="0"/>
              <a:t> = </a:t>
            </a:r>
            <a:r>
              <a:rPr lang="en-GB" sz="2000" u="sng" dirty="0" smtClean="0"/>
              <a:t>    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/</a:t>
            </a:r>
            <a:r>
              <a:rPr lang="en-GB" sz="2000" baseline="30000" dirty="0" smtClean="0"/>
              <a:t> </a:t>
            </a:r>
            <a:r>
              <a:rPr lang="en-GB" u="sng" dirty="0" smtClean="0"/>
              <a:t>    </a:t>
            </a:r>
            <a:r>
              <a:rPr lang="en-GB" sz="2000" dirty="0" smtClean="0"/>
              <a:t>            [9.2]</a:t>
            </a:r>
          </a:p>
          <a:p>
            <a:pPr eaLnBrk="1" hangingPunct="1"/>
            <a:r>
              <a:rPr lang="en-GB" sz="2000" dirty="0" smtClean="0"/>
              <a:t>Charge from current through: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If </a:t>
            </a:r>
            <a:r>
              <a:rPr lang="en-GB" sz="2000" dirty="0" err="1" smtClean="0"/>
              <a:t>i</a:t>
            </a:r>
            <a:r>
              <a:rPr lang="en-GB" sz="2000" dirty="0" smtClean="0"/>
              <a:t> constant, q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t            [9.4]</a:t>
            </a:r>
          </a:p>
        </p:txBody>
      </p:sp>
      <p:grpSp>
        <p:nvGrpSpPr>
          <p:cNvPr id="1033" name="Group 8"/>
          <p:cNvGrpSpPr>
            <a:grpSpLocks/>
          </p:cNvGrpSpPr>
          <p:nvPr/>
        </p:nvGrpSpPr>
        <p:grpSpPr bwMode="auto">
          <a:xfrm>
            <a:off x="1755775" y="5357813"/>
            <a:ext cx="1482725" cy="749300"/>
            <a:chOff x="1124" y="3267"/>
            <a:chExt cx="934" cy="472"/>
          </a:xfrm>
        </p:grpSpPr>
        <p:sp>
          <p:nvSpPr>
            <p:cNvPr id="1043" name="AutoShape 6"/>
            <p:cNvSpPr>
              <a:spLocks noChangeArrowheads="1"/>
            </p:cNvSpPr>
            <p:nvPr/>
          </p:nvSpPr>
          <p:spPr bwMode="auto">
            <a:xfrm>
              <a:off x="1124" y="3267"/>
              <a:ext cx="934" cy="47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AutoShape 7"/>
            <p:cNvSpPr>
              <a:spLocks noChangeAspect="1" noChangeArrowheads="1"/>
            </p:cNvSpPr>
            <p:nvPr/>
          </p:nvSpPr>
          <p:spPr bwMode="auto">
            <a:xfrm>
              <a:off x="1172" y="3317"/>
              <a:ext cx="835" cy="37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" name="Group 21"/>
          <p:cNvGrpSpPr>
            <a:grpSpLocks/>
          </p:cNvGrpSpPr>
          <p:nvPr/>
        </p:nvGrpSpPr>
        <p:grpSpPr bwMode="auto">
          <a:xfrm>
            <a:off x="5981700" y="1809750"/>
            <a:ext cx="1814513" cy="1312863"/>
            <a:chOff x="3768" y="1301"/>
            <a:chExt cx="1143" cy="827"/>
          </a:xfrm>
        </p:grpSpPr>
        <p:grpSp>
          <p:nvGrpSpPr>
            <p:cNvPr id="1035" name="Group 9"/>
            <p:cNvGrpSpPr>
              <a:grpSpLocks/>
            </p:cNvGrpSpPr>
            <p:nvPr/>
          </p:nvGrpSpPr>
          <p:grpSpPr bwMode="auto">
            <a:xfrm>
              <a:off x="3977" y="1574"/>
              <a:ext cx="934" cy="472"/>
              <a:chOff x="1124" y="3267"/>
              <a:chExt cx="934" cy="472"/>
            </a:xfrm>
          </p:grpSpPr>
          <p:sp>
            <p:nvSpPr>
              <p:cNvPr id="1041" name="AutoShape 10"/>
              <p:cNvSpPr>
                <a:spLocks noChangeArrowheads="1"/>
              </p:cNvSpPr>
              <p:nvPr/>
            </p:nvSpPr>
            <p:spPr bwMode="auto">
              <a:xfrm>
                <a:off x="1124" y="3267"/>
                <a:ext cx="934" cy="472"/>
              </a:xfrm>
              <a:prstGeom prst="roundRect">
                <a:avLst>
                  <a:gd name="adj" fmla="val 16667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AutoShape 11"/>
              <p:cNvSpPr>
                <a:spLocks noChangeAspect="1" noChangeArrowheads="1"/>
              </p:cNvSpPr>
              <p:nvPr/>
            </p:nvSpPr>
            <p:spPr bwMode="auto">
              <a:xfrm>
                <a:off x="1172" y="3317"/>
                <a:ext cx="835" cy="379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241" y="1902"/>
              <a:ext cx="453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/>
                <a:t>+     </a:t>
              </a:r>
              <a:r>
                <a:rPr lang="en-GB">
                  <a:latin typeface="Symbol" pitchFamily="18" charset="2"/>
                </a:rPr>
                <a:t>-</a:t>
              </a:r>
            </a:p>
          </p:txBody>
        </p:sp>
        <p:sp>
          <p:nvSpPr>
            <p:cNvPr id="1037" name="Line 14"/>
            <p:cNvSpPr>
              <a:spLocks noChangeShapeType="1"/>
            </p:cNvSpPr>
            <p:nvPr/>
          </p:nvSpPr>
          <p:spPr bwMode="auto">
            <a:xfrm flipV="1">
              <a:off x="3917" y="1658"/>
              <a:ext cx="0" cy="2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Text Box 15"/>
            <p:cNvSpPr txBox="1">
              <a:spLocks noChangeArrowheads="1"/>
            </p:cNvSpPr>
            <p:nvPr/>
          </p:nvSpPr>
          <p:spPr bwMode="auto">
            <a:xfrm>
              <a:off x="3768" y="1680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1039" name="Line 17"/>
            <p:cNvSpPr>
              <a:spLocks noChangeShapeType="1"/>
            </p:cNvSpPr>
            <p:nvPr/>
          </p:nvSpPr>
          <p:spPr bwMode="auto">
            <a:xfrm>
              <a:off x="4249" y="1469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Text Box 19"/>
            <p:cNvSpPr txBox="1">
              <a:spLocks noChangeArrowheads="1"/>
            </p:cNvSpPr>
            <p:nvPr/>
          </p:nvSpPr>
          <p:spPr bwMode="auto">
            <a:xfrm>
              <a:off x="4132" y="166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  <p:graphicFrame>
          <p:nvGraphicFramePr>
            <p:cNvPr id="1029" name="Object 20"/>
            <p:cNvGraphicFramePr>
              <a:graphicFrameLocks noChangeAspect="1"/>
            </p:cNvGraphicFramePr>
            <p:nvPr/>
          </p:nvGraphicFramePr>
          <p:xfrm>
            <a:off x="4174" y="1301"/>
            <a:ext cx="184" cy="152"/>
          </p:xfrm>
          <a:graphic>
            <a:graphicData uri="http://schemas.openxmlformats.org/presentationml/2006/ole">
              <p:oleObj spid="_x0000_s1029" name="Equation" r:id="rId4" imgW="291960" imgH="241200" progId="Equation.DSMT4">
                <p:embed/>
              </p:oleObj>
            </a:graphicData>
          </a:graphic>
        </p:graphicFrame>
      </p:grp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7745413" y="4194175"/>
          <a:ext cx="1384300" cy="304800"/>
        </p:xfrm>
        <a:graphic>
          <a:graphicData uri="http://schemas.openxmlformats.org/presentationml/2006/ole">
            <p:oleObj spid="_x0000_s1026" name="Equation" r:id="rId5" imgW="1384200" imgH="304560" progId="Equation.DSMT4">
              <p:embed/>
            </p:oleObj>
          </a:graphicData>
        </a:graphic>
      </p:graphicFrame>
      <p:graphicFrame>
        <p:nvGraphicFramePr>
          <p:cNvPr id="1027" name="Object 23"/>
          <p:cNvGraphicFramePr>
            <a:graphicFrameLocks noChangeAspect="1"/>
          </p:cNvGraphicFramePr>
          <p:nvPr/>
        </p:nvGraphicFramePr>
        <p:xfrm>
          <a:off x="5449888" y="4432300"/>
          <a:ext cx="1930400" cy="609600"/>
        </p:xfrm>
        <a:graphic>
          <a:graphicData uri="http://schemas.openxmlformats.org/presentationml/2006/ole">
            <p:oleObj spid="_x0000_s1027" name="Equation" r:id="rId6" imgW="1930320" imgH="609480" progId="Equation.DSMT4">
              <p:embed/>
            </p:oleObj>
          </a:graphicData>
        </a:graphic>
      </p:graphicFrame>
      <p:graphicFrame>
        <p:nvGraphicFramePr>
          <p:cNvPr id="1028" name="Object 24"/>
          <p:cNvGraphicFramePr>
            <a:graphicFrameLocks noChangeAspect="1"/>
          </p:cNvGraphicFramePr>
          <p:nvPr/>
        </p:nvGraphicFramePr>
        <p:xfrm>
          <a:off x="5445125" y="5791200"/>
          <a:ext cx="2832100" cy="736600"/>
        </p:xfrm>
        <a:graphic>
          <a:graphicData uri="http://schemas.openxmlformats.org/presentationml/2006/ole">
            <p:oleObj spid="_x0000_s1028" name="Equation" r:id="rId7" imgW="283176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Current Density and Drift Speed of Charge Carriers</a:t>
            </a:r>
          </a:p>
        </p:txBody>
      </p:sp>
      <p:sp>
        <p:nvSpPr>
          <p:cNvPr id="205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Unit of current is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(A = C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).</a:t>
            </a:r>
          </a:p>
          <a:p>
            <a:pPr eaLnBrk="1" hangingPunct="1"/>
            <a:r>
              <a:rPr lang="en-GB" sz="2000" dirty="0" smtClean="0"/>
              <a:t>Current direction taken to be direction in which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charge travels.</a:t>
            </a:r>
          </a:p>
          <a:p>
            <a:pPr eaLnBrk="1" hangingPunct="1"/>
            <a:r>
              <a:rPr lang="en-GB" sz="2000" dirty="0" smtClean="0"/>
              <a:t>Arrows often used to indicate current direction, but current is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, not</a:t>
            </a:r>
            <a:br>
              <a:rPr lang="en-GB" sz="2000" dirty="0" smtClean="0"/>
            </a:br>
            <a:r>
              <a:rPr lang="en-GB" u="sng" dirty="0" smtClean="0"/>
              <a:t>              </a:t>
            </a:r>
            <a:r>
              <a:rPr lang="en-GB" sz="2000" dirty="0" smtClean="0"/>
              <a:t> quantity.</a:t>
            </a:r>
          </a:p>
          <a:p>
            <a:pPr eaLnBrk="1" hangingPunct="1"/>
            <a:r>
              <a:rPr lang="en-GB" sz="2000" dirty="0" smtClean="0"/>
              <a:t>Current density    is vector quantity with direction given by that of the velocity of the moving +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charges (or opposite to direction of velocity of –</a:t>
            </a:r>
            <a:r>
              <a:rPr lang="en-GB" sz="2000" dirty="0" err="1" smtClean="0"/>
              <a:t>ive</a:t>
            </a:r>
            <a:r>
              <a:rPr lang="en-GB" sz="2000" dirty="0" smtClean="0"/>
              <a:t> charges).</a:t>
            </a:r>
          </a:p>
          <a:p>
            <a:pPr eaLnBrk="1" hangingPunct="1"/>
            <a:r>
              <a:rPr lang="en-GB" sz="2000" dirty="0" smtClean="0"/>
              <a:t>Magnitude of     is current per unit area. </a:t>
            </a:r>
          </a:p>
          <a:p>
            <a:pPr eaLnBrk="1" hangingPunct="1"/>
            <a:r>
              <a:rPr lang="en-GB" sz="2000" dirty="0" smtClean="0"/>
              <a:t>Units of current density, A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m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2</a:t>
            </a:r>
            <a:r>
              <a:rPr lang="en-GB" sz="2000" dirty="0" smtClean="0"/>
              <a:t>.</a:t>
            </a:r>
          </a:p>
        </p:txBody>
      </p:sp>
      <p:sp>
        <p:nvSpPr>
          <p:cNvPr id="205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736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Hence calculate current from current density:</a:t>
            </a:r>
          </a:p>
          <a:p>
            <a:pPr eaLnBrk="1" hangingPunct="1"/>
            <a:r>
              <a:rPr lang="en-GB" sz="2000" dirty="0" smtClean="0"/>
              <a:t>If current is uniform and perpendicular to area A, J = </a:t>
            </a:r>
            <a:r>
              <a:rPr lang="en-GB" u="sng" dirty="0" smtClean="0"/>
              <a:t>     </a:t>
            </a:r>
            <a:r>
              <a:rPr lang="en-GB" dirty="0" smtClean="0"/>
              <a:t> </a:t>
            </a:r>
            <a:r>
              <a:rPr lang="en-GB" sz="2000" dirty="0" smtClean="0"/>
              <a:t>/ </a:t>
            </a:r>
            <a:r>
              <a:rPr lang="en-GB" sz="2000" u="sng" dirty="0" smtClean="0"/>
              <a:t>     </a:t>
            </a:r>
            <a:r>
              <a:rPr lang="en-GB" sz="2000" dirty="0" smtClean="0"/>
              <a:t>       [9.6]</a:t>
            </a:r>
          </a:p>
          <a:p>
            <a:pPr eaLnBrk="1" hangingPunct="1"/>
            <a:r>
              <a:rPr lang="en-GB" sz="2000" dirty="0" smtClean="0"/>
              <a:t>In metals, current is due to drift of electrons.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If there are n charge carriers per unit volume, sum of charge of carriers in length L is q = </a:t>
            </a:r>
            <a:r>
              <a:rPr lang="en-GB" sz="2000" dirty="0" err="1" smtClean="0"/>
              <a:t>nALe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This moves through plane in wire in time t = L/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Hence </a:t>
            </a:r>
            <a:r>
              <a:rPr lang="en-GB" sz="2000" dirty="0" err="1" smtClean="0"/>
              <a:t>i</a:t>
            </a:r>
            <a:r>
              <a:rPr lang="en-GB" sz="2000" dirty="0" smtClean="0"/>
              <a:t> = </a:t>
            </a:r>
            <a:r>
              <a:rPr lang="en-GB" sz="2000" u="sng" dirty="0" smtClean="0"/>
              <a:t>      </a:t>
            </a:r>
            <a:r>
              <a:rPr lang="en-GB" sz="2000" dirty="0" smtClean="0"/>
              <a:t> /</a:t>
            </a:r>
            <a:r>
              <a:rPr lang="en-GB" sz="2000" u="sng" dirty="0" smtClean="0"/>
              <a:t>      </a:t>
            </a:r>
            <a:r>
              <a:rPr lang="en-GB" sz="2000" dirty="0" smtClean="0"/>
              <a:t> = </a:t>
            </a:r>
            <a:r>
              <a:rPr lang="en-GB" sz="2000" dirty="0" err="1" smtClean="0"/>
              <a:t>nAev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.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378075" y="5480050"/>
          <a:ext cx="165100" cy="292100"/>
        </p:xfrm>
        <a:graphic>
          <a:graphicData uri="http://schemas.openxmlformats.org/presentationml/2006/ole">
            <p:oleObj spid="_x0000_s2050" name="Equation" r:id="rId4" imgW="164880" imgH="291960" progId="Equation.DSMT4">
              <p:embed/>
            </p:oleObj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2536825" y="3894138"/>
          <a:ext cx="165100" cy="292100"/>
        </p:xfrm>
        <a:graphic>
          <a:graphicData uri="http://schemas.openxmlformats.org/presentationml/2006/ole">
            <p:oleObj spid="_x0000_s2051" name="Equation" r:id="rId5" imgW="164880" imgH="291960" progId="Equation.DSMT4">
              <p:embed/>
            </p:oleObj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343650" y="1851025"/>
          <a:ext cx="2311400" cy="431800"/>
        </p:xfrm>
        <a:graphic>
          <a:graphicData uri="http://schemas.openxmlformats.org/presentationml/2006/ole">
            <p:oleObj spid="_x0000_s2052" name="Equation" r:id="rId6" imgW="2311200" imgH="431640" progId="Equation.DSMT4">
              <p:embed/>
            </p:oleObj>
          </a:graphicData>
        </a:graphic>
      </p:graphicFrame>
      <p:grpSp>
        <p:nvGrpSpPr>
          <p:cNvPr id="2059" name="Group 31"/>
          <p:cNvGrpSpPr>
            <a:grpSpLocks/>
          </p:cNvGrpSpPr>
          <p:nvPr/>
        </p:nvGrpSpPr>
        <p:grpSpPr bwMode="auto">
          <a:xfrm>
            <a:off x="6572250" y="3141663"/>
            <a:ext cx="2647950" cy="1708150"/>
            <a:chOff x="4140" y="1979"/>
            <a:chExt cx="1668" cy="1076"/>
          </a:xfrm>
        </p:grpSpPr>
        <p:sp>
          <p:nvSpPr>
            <p:cNvPr id="2060" name="Rectangle 30"/>
            <p:cNvSpPr>
              <a:spLocks noChangeArrowheads="1"/>
            </p:cNvSpPr>
            <p:nvPr/>
          </p:nvSpPr>
          <p:spPr bwMode="auto">
            <a:xfrm>
              <a:off x="4140" y="2268"/>
              <a:ext cx="1668" cy="270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29"/>
            <p:cNvGrpSpPr>
              <a:grpSpLocks/>
            </p:cNvGrpSpPr>
            <p:nvPr/>
          </p:nvGrpSpPr>
          <p:grpSpPr bwMode="auto">
            <a:xfrm>
              <a:off x="4141" y="1979"/>
              <a:ext cx="1664" cy="1076"/>
              <a:chOff x="3691" y="2059"/>
              <a:chExt cx="1664" cy="1076"/>
            </a:xfrm>
          </p:grpSpPr>
          <p:grpSp>
            <p:nvGrpSpPr>
              <p:cNvPr id="2062" name="Group 20"/>
              <p:cNvGrpSpPr>
                <a:grpSpLocks/>
              </p:cNvGrpSpPr>
              <p:nvPr/>
            </p:nvGrpSpPr>
            <p:grpSpPr bwMode="auto">
              <a:xfrm>
                <a:off x="3691" y="2059"/>
                <a:ext cx="1664" cy="1076"/>
                <a:chOff x="3581" y="2938"/>
                <a:chExt cx="1664" cy="1076"/>
              </a:xfrm>
            </p:grpSpPr>
            <p:sp>
              <p:nvSpPr>
                <p:cNvPr id="2071" name="Line 10"/>
                <p:cNvSpPr>
                  <a:spLocks noChangeShapeType="1"/>
                </p:cNvSpPr>
                <p:nvPr/>
              </p:nvSpPr>
              <p:spPr bwMode="auto">
                <a:xfrm>
                  <a:off x="3581" y="3226"/>
                  <a:ext cx="166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2" name="Line 11"/>
                <p:cNvSpPr>
                  <a:spLocks noChangeShapeType="1"/>
                </p:cNvSpPr>
                <p:nvPr/>
              </p:nvSpPr>
              <p:spPr bwMode="auto">
                <a:xfrm>
                  <a:off x="3584" y="3499"/>
                  <a:ext cx="166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3" name="Line 12"/>
                <p:cNvSpPr>
                  <a:spLocks noChangeShapeType="1"/>
                </p:cNvSpPr>
                <p:nvPr/>
              </p:nvSpPr>
              <p:spPr bwMode="auto">
                <a:xfrm>
                  <a:off x="3811" y="3149"/>
                  <a:ext cx="119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07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312" y="2938"/>
                  <a:ext cx="21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L</a:t>
                  </a:r>
                </a:p>
              </p:txBody>
            </p:sp>
            <p:sp>
              <p:nvSpPr>
                <p:cNvPr id="2075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815" y="3607"/>
                  <a:ext cx="979" cy="0"/>
                </a:xfrm>
                <a:prstGeom prst="line">
                  <a:avLst/>
                </a:prstGeom>
                <a:noFill/>
                <a:ln w="38100">
                  <a:solidFill>
                    <a:srgbClr val="3333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2053" name="Object 15"/>
                <p:cNvGraphicFramePr>
                  <a:graphicFrameLocks noChangeAspect="1"/>
                </p:cNvGraphicFramePr>
                <p:nvPr/>
              </p:nvGraphicFramePr>
              <p:xfrm>
                <a:off x="4817" y="3498"/>
                <a:ext cx="128" cy="176"/>
              </p:xfrm>
              <a:graphic>
                <a:graphicData uri="http://schemas.openxmlformats.org/presentationml/2006/ole">
                  <p:oleObj spid="_x0000_s2053" name="Equation" r:id="rId7" imgW="203040" imgH="279360" progId="Equation.DSMT4">
                    <p:embed/>
                  </p:oleObj>
                </a:graphicData>
              </a:graphic>
            </p:graphicFrame>
            <p:sp>
              <p:nvSpPr>
                <p:cNvPr id="2076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4266" y="3764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2054" name="Object 17"/>
                <p:cNvGraphicFramePr>
                  <a:graphicFrameLocks noChangeAspect="1"/>
                </p:cNvGraphicFramePr>
                <p:nvPr/>
              </p:nvGraphicFramePr>
              <p:xfrm>
                <a:off x="4830" y="3655"/>
                <a:ext cx="168" cy="208"/>
              </p:xfrm>
              <a:graphic>
                <a:graphicData uri="http://schemas.openxmlformats.org/presentationml/2006/ole">
                  <p:oleObj spid="_x0000_s2054" name="Equation" r:id="rId8" imgW="266400" imgH="330120" progId="Equation.DSMT4">
                    <p:embed/>
                  </p:oleObj>
                </a:graphicData>
              </a:graphic>
            </p:graphicFrame>
            <p:sp>
              <p:nvSpPr>
                <p:cNvPr id="207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4074" y="3937"/>
                  <a:ext cx="720" cy="0"/>
                </a:xfrm>
                <a:prstGeom prst="line">
                  <a:avLst/>
                </a:prstGeom>
                <a:noFill/>
                <a:ln w="38100">
                  <a:solidFill>
                    <a:srgbClr val="33CC33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aphicFrame>
              <p:nvGraphicFramePr>
                <p:cNvPr id="2055" name="Object 19"/>
                <p:cNvGraphicFramePr>
                  <a:graphicFrameLocks noChangeAspect="1"/>
                </p:cNvGraphicFramePr>
                <p:nvPr/>
              </p:nvGraphicFramePr>
              <p:xfrm>
                <a:off x="4825" y="3830"/>
                <a:ext cx="104" cy="184"/>
              </p:xfrm>
              <a:graphic>
                <a:graphicData uri="http://schemas.openxmlformats.org/presentationml/2006/ole">
                  <p:oleObj spid="_x0000_s2055" name="Equation" r:id="rId9" imgW="164880" imgH="291960" progId="Equation.DSMT4">
                    <p:embed/>
                  </p:oleObj>
                </a:graphicData>
              </a:graphic>
            </p:graphicFrame>
          </p:grpSp>
          <p:grpSp>
            <p:nvGrpSpPr>
              <p:cNvPr id="2063" name="Group 28"/>
              <p:cNvGrpSpPr>
                <a:grpSpLocks/>
              </p:cNvGrpSpPr>
              <p:nvPr/>
            </p:nvGrpSpPr>
            <p:grpSpPr bwMode="auto">
              <a:xfrm>
                <a:off x="3759" y="2353"/>
                <a:ext cx="1582" cy="253"/>
                <a:chOff x="3759" y="2363"/>
                <a:chExt cx="1582" cy="253"/>
              </a:xfrm>
            </p:grpSpPr>
            <p:sp>
              <p:nvSpPr>
                <p:cNvPr id="2064" name="Oval 21"/>
                <p:cNvSpPr>
                  <a:spLocks noChangeArrowheads="1"/>
                </p:cNvSpPr>
                <p:nvPr/>
              </p:nvSpPr>
              <p:spPr bwMode="auto">
                <a:xfrm>
                  <a:off x="3974" y="2363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5" name="Oval 22"/>
                <p:cNvSpPr>
                  <a:spLocks noChangeArrowheads="1"/>
                </p:cNvSpPr>
                <p:nvPr/>
              </p:nvSpPr>
              <p:spPr bwMode="auto">
                <a:xfrm>
                  <a:off x="4217" y="2436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6" name="Oval 23"/>
                <p:cNvSpPr>
                  <a:spLocks noChangeArrowheads="1"/>
                </p:cNvSpPr>
                <p:nvPr/>
              </p:nvSpPr>
              <p:spPr bwMode="auto">
                <a:xfrm>
                  <a:off x="4390" y="2399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7" name="Oval 24"/>
                <p:cNvSpPr>
                  <a:spLocks noChangeArrowheads="1"/>
                </p:cNvSpPr>
                <p:nvPr/>
              </p:nvSpPr>
              <p:spPr bwMode="auto">
                <a:xfrm>
                  <a:off x="4713" y="2462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8" name="Oval 25"/>
                <p:cNvSpPr>
                  <a:spLocks noChangeArrowheads="1"/>
                </p:cNvSpPr>
                <p:nvPr/>
              </p:nvSpPr>
              <p:spPr bwMode="auto">
                <a:xfrm>
                  <a:off x="4896" y="2375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69" name="Oval 26"/>
                <p:cNvSpPr>
                  <a:spLocks noChangeArrowheads="1"/>
                </p:cNvSpPr>
                <p:nvPr/>
              </p:nvSpPr>
              <p:spPr bwMode="auto">
                <a:xfrm>
                  <a:off x="3759" y="2448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  <p:sp>
              <p:nvSpPr>
                <p:cNvPr id="2070" name="Oval 27"/>
                <p:cNvSpPr>
                  <a:spLocks noChangeArrowheads="1"/>
                </p:cNvSpPr>
                <p:nvPr/>
              </p:nvSpPr>
              <p:spPr bwMode="auto">
                <a:xfrm>
                  <a:off x="5187" y="2407"/>
                  <a:ext cx="154" cy="154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GB"/>
                    <a:t>+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Drift Speed, Resistance and Resistivity</a:t>
            </a:r>
          </a:p>
        </p:txBody>
      </p:sp>
      <p:sp>
        <p:nvSpPr>
          <p:cNvPr id="308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Solve for 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to get: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In vector form:</a:t>
            </a:r>
          </a:p>
          <a:p>
            <a:pPr eaLnBrk="1" hangingPunct="1"/>
            <a:r>
              <a:rPr lang="en-GB" sz="2000" dirty="0" smtClean="0"/>
              <a:t>Note, 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typically 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m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!</a:t>
            </a:r>
          </a:p>
          <a:p>
            <a:pPr eaLnBrk="1" hangingPunct="1"/>
            <a:r>
              <a:rPr lang="en-GB" sz="2000" dirty="0" smtClean="0"/>
              <a:t>Current through </a:t>
            </a:r>
            <a:r>
              <a:rPr lang="en-GB" sz="2000" u="sng" dirty="0" smtClean="0"/>
              <a:t>                 </a:t>
            </a:r>
            <a:r>
              <a:rPr lang="en-GB" sz="2000" dirty="0" smtClean="0"/>
              <a:t> is related to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</a:t>
            </a:r>
            <a:r>
              <a:rPr lang="en-GB" sz="2000" u="sng" dirty="0" smtClean="0"/>
              <a:t>                 </a:t>
            </a:r>
            <a:r>
              <a:rPr lang="en-GB" sz="2000" dirty="0" smtClean="0"/>
              <a:t> across it through resistance, defined by: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dirty="0" smtClean="0"/>
              <a:t>Unit ohm (</a:t>
            </a:r>
            <a:r>
              <a:rPr lang="en-GB" dirty="0" smtClean="0">
                <a:latin typeface="Symbol" pitchFamily="18" charset="2"/>
              </a:rPr>
              <a:t>W</a:t>
            </a:r>
            <a:r>
              <a:rPr lang="en-GB" dirty="0" smtClean="0"/>
              <a:t> = V</a:t>
            </a:r>
            <a:r>
              <a:rPr lang="en-GB" baseline="30000" dirty="0" smtClean="0"/>
              <a:t> </a:t>
            </a:r>
            <a:r>
              <a:rPr lang="en-GB" dirty="0" smtClean="0"/>
              <a:t>A</a:t>
            </a:r>
            <a:r>
              <a:rPr lang="en-GB" baseline="30000" dirty="0" smtClean="0">
                <a:latin typeface="Symbol" pitchFamily="18" charset="2"/>
              </a:rPr>
              <a:t>-</a:t>
            </a:r>
            <a:r>
              <a:rPr lang="en-GB" baseline="30000" dirty="0" smtClean="0"/>
              <a:t>1</a:t>
            </a:r>
            <a:r>
              <a:rPr lang="en-GB" dirty="0" smtClean="0"/>
              <a:t>). </a:t>
            </a:r>
            <a:endParaRPr lang="en-GB" sz="2000" dirty="0" smtClean="0"/>
          </a:p>
          <a:p>
            <a:pPr eaLnBrk="1" hangingPunct="1"/>
            <a:r>
              <a:rPr lang="en-GB" dirty="0" err="1" smtClean="0"/>
              <a:t>i</a:t>
            </a:r>
            <a:r>
              <a:rPr lang="en-GB" dirty="0" smtClean="0"/>
              <a:t> = V/R, so increasing R reduces current: “resistance” aptly named!</a:t>
            </a:r>
          </a:p>
          <a:p>
            <a:pPr eaLnBrk="1" hangingPunct="1"/>
            <a:r>
              <a:rPr lang="en-GB" dirty="0" smtClean="0"/>
              <a:t>Resistance is property of an object (a particular component in a circuit).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946150" y="1857058"/>
          <a:ext cx="2806700" cy="609600"/>
        </p:xfrm>
        <a:graphic>
          <a:graphicData uri="http://schemas.openxmlformats.org/presentationml/2006/ole">
            <p:oleObj spid="_x0000_s3074" name="Equation" r:id="rId4" imgW="2806560" imgH="609480" progId="Equation.DSMT4">
              <p:embed/>
            </p:oleObj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2544763" y="2554288"/>
          <a:ext cx="965200" cy="355600"/>
        </p:xfrm>
        <a:graphic>
          <a:graphicData uri="http://schemas.openxmlformats.org/presentationml/2006/ole">
            <p:oleObj spid="_x0000_s3075" name="Equation" r:id="rId5" imgW="965160" imgH="355320" progId="Equation.DSMT4">
              <p:embed/>
            </p:oleObj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931863" y="4205288"/>
          <a:ext cx="1981200" cy="673100"/>
        </p:xfrm>
        <a:graphic>
          <a:graphicData uri="http://schemas.openxmlformats.org/presentationml/2006/ole">
            <p:oleObj spid="_x0000_s3076" name="Equation" r:id="rId6" imgW="1981080" imgH="672840" progId="Equation.DSMT4">
              <p:embed/>
            </p:oleObj>
          </a:graphicData>
        </a:graphic>
      </p:graphicFrame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5029200" y="1533525"/>
            <a:ext cx="458343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Resistivity,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is property of material.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Defined by: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Units 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vector fo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Arial Unicode MS" pitchFamily="34" charset="-128"/>
                <a:cs typeface="Arial Unicode MS" pitchFamily="34" charset="-128"/>
              </a:rPr>
              <a:t>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m,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Eqn.s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for </a:t>
            </a:r>
            <a:r>
              <a:rPr lang="en-GB" u="sng" kern="0" dirty="0" smtClean="0">
                <a:latin typeface="+mn-lt"/>
              </a:rPr>
              <a:t>             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materials.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Conductivity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s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reciprocal of resistivity, conductance G of resistance.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Units of s are S m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-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of G are S 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 = Siemens or mho =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W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-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</a:t>
            </a:r>
            <a:b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FF"/>
              </a:buClr>
              <a:buSzTx/>
              <a:buFont typeface="Arial" charset="0"/>
              <a:buChar char="■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above,</a:t>
            </a: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6738938" y="2093913"/>
          <a:ext cx="1892300" cy="609600"/>
        </p:xfrm>
        <a:graphic>
          <a:graphicData uri="http://schemas.openxmlformats.org/presentationml/2006/ole">
            <p:oleObj spid="_x0000_s3081" name="Equation" r:id="rId7" imgW="1892160" imgH="609480" progId="Equation.DSMT4">
              <p:embed/>
            </p:oleObj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6118225" y="2809875"/>
          <a:ext cx="2197100" cy="635000"/>
        </p:xfrm>
        <a:graphic>
          <a:graphicData uri="http://schemas.openxmlformats.org/presentationml/2006/ole">
            <p:oleObj spid="_x0000_s3082" name="Equation" r:id="rId8" imgW="2197080" imgH="634680" progId="Equation.DSMT4">
              <p:embed/>
            </p:oleObj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7080250" y="3659188"/>
          <a:ext cx="762000" cy="342900"/>
        </p:xfrm>
        <a:graphic>
          <a:graphicData uri="http://schemas.openxmlformats.org/presentationml/2006/ole">
            <p:oleObj spid="_x0000_s3083" name="Equation" r:id="rId9" imgW="761760" imgH="342720" progId="Equation.DSMT4">
              <p:embed/>
            </p:oleObj>
          </a:graphicData>
        </a:graphic>
      </p:graphicFrame>
      <p:graphicFrame>
        <p:nvGraphicFramePr>
          <p:cNvPr id="3084" name="Object 13"/>
          <p:cNvGraphicFramePr>
            <a:graphicFrameLocks noChangeAspect="1"/>
          </p:cNvGraphicFramePr>
          <p:nvPr/>
        </p:nvGraphicFramePr>
        <p:xfrm>
          <a:off x="6786563" y="5919788"/>
          <a:ext cx="1905000" cy="609600"/>
        </p:xfrm>
        <a:graphic>
          <a:graphicData uri="http://schemas.openxmlformats.org/presentationml/2006/ole">
            <p:oleObj spid="_x0000_s3084" name="Equation" r:id="rId10" imgW="1904760" imgH="609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Calculating Resistance from Resistivity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Calculate the </a:t>
            </a:r>
            <a:r>
              <a:rPr lang="en-GB" sz="2000" u="sng" dirty="0" smtClean="0"/>
              <a:t>             </a:t>
            </a:r>
            <a:r>
              <a:rPr lang="en-GB" sz="2000" dirty="0" smtClean="0"/>
              <a:t> of a length L of wire of cross-sectional area A and</a:t>
            </a:r>
            <a:br>
              <a:rPr lang="en-GB" sz="2000" dirty="0" smtClean="0"/>
            </a:br>
            <a:r>
              <a:rPr lang="en-GB" sz="2000" u="sng" dirty="0" smtClean="0"/>
              <a:t>                  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dirty="0" smtClean="0"/>
              <a:t>.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Assume E field and current density uniform throughout wire.</a:t>
            </a:r>
          </a:p>
          <a:p>
            <a:pPr eaLnBrk="1" hangingPunct="1"/>
            <a:r>
              <a:rPr lang="en-GB" sz="2000" dirty="0" smtClean="0"/>
              <a:t>Hence E = V/L and J = </a:t>
            </a:r>
            <a:r>
              <a:rPr lang="en-GB" sz="2000" dirty="0" err="1" smtClean="0"/>
              <a:t>i</a:t>
            </a:r>
            <a:r>
              <a:rPr lang="en-GB" sz="2000" dirty="0" smtClean="0"/>
              <a:t>/A.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So we have </a:t>
            </a:r>
          </a:p>
        </p:txBody>
      </p:sp>
      <p:sp>
        <p:nvSpPr>
          <p:cNvPr id="410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5339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Resistivity varies with temperature, T.</a:t>
            </a:r>
          </a:p>
          <a:p>
            <a:pPr eaLnBrk="1" hangingPunct="1"/>
            <a:r>
              <a:rPr lang="en-GB" sz="2000" dirty="0" smtClean="0"/>
              <a:t>For metals, the variation is fairly linear over a broad range of T.</a:t>
            </a:r>
          </a:p>
          <a:p>
            <a:pPr eaLnBrk="1" hangingPunct="1"/>
            <a:r>
              <a:rPr lang="en-GB" sz="2000" dirty="0" smtClean="0"/>
              <a:t>Choose a reference temp. T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at which the resistivity is </a:t>
            </a:r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. </a:t>
            </a:r>
          </a:p>
          <a:p>
            <a:pPr eaLnBrk="1" hangingPunct="1"/>
            <a:r>
              <a:rPr lang="en-GB" sz="2000" dirty="0" smtClean="0"/>
              <a:t>(Usually T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= 293 K, ~ room temp.)</a:t>
            </a:r>
          </a:p>
          <a:p>
            <a:pPr eaLnBrk="1" hangingPunct="1"/>
            <a:r>
              <a:rPr lang="en-GB" sz="2000" dirty="0" smtClean="0"/>
              <a:t>Can then write: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The quantity </a:t>
            </a:r>
            <a:r>
              <a:rPr lang="en-GB" sz="2000" dirty="0" smtClean="0">
                <a:latin typeface="Symbol" pitchFamily="18" charset="2"/>
              </a:rPr>
              <a:t>a</a:t>
            </a:r>
            <a:r>
              <a:rPr lang="en-GB" sz="2000" dirty="0" smtClean="0"/>
              <a:t> is the </a:t>
            </a:r>
            <a:r>
              <a:rPr lang="en-GB" sz="2000" u="sng" dirty="0" smtClean="0"/>
              <a:t>		</a:t>
            </a:r>
            <a:br>
              <a:rPr lang="en-GB" sz="2000" u="sng" dirty="0" smtClean="0"/>
            </a:br>
            <a:r>
              <a:rPr lang="en-GB" sz="2000" u="sng" dirty="0" smtClean="0"/>
              <a:t>                                     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For copper:</a:t>
            </a:r>
          </a:p>
          <a:p>
            <a:pPr lvl="1" eaLnBrk="1" hangingPunct="1"/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 = 1.69 </a:t>
            </a:r>
            <a:r>
              <a:rPr lang="en-GB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GB" sz="2000" dirty="0" smtClean="0"/>
              <a:t> 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8</a:t>
            </a:r>
            <a:r>
              <a:rPr lang="en-GB" sz="2000" dirty="0" smtClean="0"/>
              <a:t> </a:t>
            </a:r>
            <a:r>
              <a:rPr lang="en-GB" sz="2000" dirty="0" smtClean="0">
                <a:latin typeface="Symbol" pitchFamily="18" charset="2"/>
              </a:rPr>
              <a:t>W</a:t>
            </a:r>
            <a:r>
              <a:rPr lang="en-GB" sz="2000" baseline="30000" dirty="0" smtClean="0">
                <a:latin typeface="Symbol" pitchFamily="18" charset="2"/>
              </a:rPr>
              <a:t> </a:t>
            </a:r>
            <a:r>
              <a:rPr lang="en-GB" sz="2000" dirty="0" smtClean="0"/>
              <a:t>m.</a:t>
            </a:r>
          </a:p>
          <a:p>
            <a:pPr lvl="1" eaLnBrk="1" hangingPunct="1"/>
            <a:r>
              <a:rPr lang="en-GB" sz="2000" dirty="0" smtClean="0">
                <a:latin typeface="Symbol" pitchFamily="18" charset="2"/>
              </a:rPr>
              <a:t>a</a:t>
            </a:r>
            <a:r>
              <a:rPr lang="en-GB" sz="2000" dirty="0" smtClean="0"/>
              <a:t> = 4.3 </a:t>
            </a:r>
            <a:r>
              <a:rPr lang="en-GB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</a:t>
            </a:r>
            <a:r>
              <a:rPr lang="en-GB" sz="2000" dirty="0" smtClean="0"/>
              <a:t> 10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3</a:t>
            </a:r>
            <a:r>
              <a:rPr lang="en-GB" sz="2000" dirty="0" smtClean="0"/>
              <a:t> K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.</a:t>
            </a:r>
          </a:p>
        </p:txBody>
      </p:sp>
      <p:grpSp>
        <p:nvGrpSpPr>
          <p:cNvPr id="4104" name="Group 21"/>
          <p:cNvGrpSpPr>
            <a:grpSpLocks/>
          </p:cNvGrpSpPr>
          <p:nvPr/>
        </p:nvGrpSpPr>
        <p:grpSpPr bwMode="auto">
          <a:xfrm>
            <a:off x="914400" y="2516188"/>
            <a:ext cx="3233738" cy="1555750"/>
            <a:chOff x="536" y="1715"/>
            <a:chExt cx="2037" cy="980"/>
          </a:xfrm>
        </p:grpSpPr>
        <p:sp>
          <p:nvSpPr>
            <p:cNvPr id="4105" name="AutoShape 7"/>
            <p:cNvSpPr>
              <a:spLocks noChangeArrowheads="1"/>
            </p:cNvSpPr>
            <p:nvPr/>
          </p:nvSpPr>
          <p:spPr bwMode="auto">
            <a:xfrm rot="-5400000">
              <a:off x="1437" y="1553"/>
              <a:ext cx="192" cy="1180"/>
            </a:xfrm>
            <a:prstGeom prst="can">
              <a:avLst>
                <a:gd name="adj" fmla="val 421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8"/>
            <p:cNvSpPr>
              <a:spLocks noChangeShapeType="1"/>
            </p:cNvSpPr>
            <p:nvPr/>
          </p:nvSpPr>
          <p:spPr bwMode="auto">
            <a:xfrm>
              <a:off x="982" y="1936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Text Box 9"/>
            <p:cNvSpPr txBox="1">
              <a:spLocks noChangeArrowheads="1"/>
            </p:cNvSpPr>
            <p:nvPr/>
          </p:nvSpPr>
          <p:spPr bwMode="auto">
            <a:xfrm>
              <a:off x="1424" y="1715"/>
              <a:ext cx="21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sp>
          <p:nvSpPr>
            <p:cNvPr id="4108" name="Line 10"/>
            <p:cNvSpPr>
              <a:spLocks noChangeShapeType="1"/>
            </p:cNvSpPr>
            <p:nvPr/>
          </p:nvSpPr>
          <p:spPr bwMode="auto">
            <a:xfrm>
              <a:off x="2122" y="2141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Line 11"/>
            <p:cNvSpPr>
              <a:spLocks noChangeShapeType="1"/>
            </p:cNvSpPr>
            <p:nvPr/>
          </p:nvSpPr>
          <p:spPr bwMode="auto">
            <a:xfrm>
              <a:off x="536" y="2149"/>
              <a:ext cx="4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Text Box 12"/>
            <p:cNvSpPr txBox="1">
              <a:spLocks noChangeArrowheads="1"/>
            </p:cNvSpPr>
            <p:nvPr/>
          </p:nvSpPr>
          <p:spPr bwMode="auto">
            <a:xfrm>
              <a:off x="654" y="1921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4111" name="Text Box 14"/>
            <p:cNvSpPr txBox="1">
              <a:spLocks noChangeArrowheads="1"/>
            </p:cNvSpPr>
            <p:nvPr/>
          </p:nvSpPr>
          <p:spPr bwMode="auto">
            <a:xfrm>
              <a:off x="2235" y="1926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4112" name="Line 17"/>
            <p:cNvSpPr>
              <a:spLocks noChangeShapeType="1"/>
            </p:cNvSpPr>
            <p:nvPr/>
          </p:nvSpPr>
          <p:spPr bwMode="auto">
            <a:xfrm>
              <a:off x="975" y="2339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Text Box 18"/>
            <p:cNvSpPr txBox="1">
              <a:spLocks noChangeArrowheads="1"/>
            </p:cNvSpPr>
            <p:nvPr/>
          </p:nvSpPr>
          <p:spPr bwMode="auto">
            <a:xfrm>
              <a:off x="1417" y="230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  <p:sp>
          <p:nvSpPr>
            <p:cNvPr id="4114" name="Freeform 19"/>
            <p:cNvSpPr>
              <a:spLocks/>
            </p:cNvSpPr>
            <p:nvPr/>
          </p:nvSpPr>
          <p:spPr bwMode="auto">
            <a:xfrm>
              <a:off x="787" y="2198"/>
              <a:ext cx="183" cy="308"/>
            </a:xfrm>
            <a:custGeom>
              <a:avLst/>
              <a:gdLst>
                <a:gd name="T0" fmla="*/ 0 w 183"/>
                <a:gd name="T1" fmla="*/ 308 h 308"/>
                <a:gd name="T2" fmla="*/ 29 w 183"/>
                <a:gd name="T3" fmla="*/ 106 h 308"/>
                <a:gd name="T4" fmla="*/ 87 w 183"/>
                <a:gd name="T5" fmla="*/ 20 h 308"/>
                <a:gd name="T6" fmla="*/ 183 w 183"/>
                <a:gd name="T7" fmla="*/ 0 h 3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3"/>
                <a:gd name="T13" fmla="*/ 0 h 308"/>
                <a:gd name="T14" fmla="*/ 183 w 183"/>
                <a:gd name="T15" fmla="*/ 308 h 3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3" h="308">
                  <a:moveTo>
                    <a:pt x="0" y="308"/>
                  </a:moveTo>
                  <a:cubicBezTo>
                    <a:pt x="7" y="231"/>
                    <a:pt x="15" y="154"/>
                    <a:pt x="29" y="106"/>
                  </a:cubicBezTo>
                  <a:cubicBezTo>
                    <a:pt x="43" y="58"/>
                    <a:pt x="61" y="38"/>
                    <a:pt x="87" y="20"/>
                  </a:cubicBezTo>
                  <a:cubicBezTo>
                    <a:pt x="113" y="2"/>
                    <a:pt x="148" y="1"/>
                    <a:pt x="183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Text Box 20"/>
            <p:cNvSpPr txBox="1">
              <a:spLocks noChangeArrowheads="1"/>
            </p:cNvSpPr>
            <p:nvPr/>
          </p:nvSpPr>
          <p:spPr bwMode="auto">
            <a:xfrm>
              <a:off x="662" y="2445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A</a:t>
              </a:r>
            </a:p>
          </p:txBody>
        </p:sp>
      </p:grp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931863" y="5268913"/>
          <a:ext cx="2171700" cy="635000"/>
        </p:xfrm>
        <a:graphic>
          <a:graphicData uri="http://schemas.openxmlformats.org/presentationml/2006/ole">
            <p:oleObj spid="_x0000_s4098" name="Equation" r:id="rId4" imgW="2171520" imgH="634680" progId="Equation.DSMT4">
              <p:embed/>
            </p:oleObj>
          </a:graphicData>
        </a:graphic>
      </p:graphicFrame>
      <p:graphicFrame>
        <p:nvGraphicFramePr>
          <p:cNvPr id="4099" name="Object 23"/>
          <p:cNvGraphicFramePr>
            <a:graphicFrameLocks noChangeAspect="1"/>
          </p:cNvGraphicFramePr>
          <p:nvPr/>
        </p:nvGraphicFramePr>
        <p:xfrm>
          <a:off x="2116138" y="5951538"/>
          <a:ext cx="2260600" cy="609600"/>
        </p:xfrm>
        <a:graphic>
          <a:graphicData uri="http://schemas.openxmlformats.org/presentationml/2006/ole">
            <p:oleObj spid="_x0000_s4099" name="Equation" r:id="rId5" imgW="2260440" imgH="609480" progId="Equation.DSMT4">
              <p:embed/>
            </p:oleObj>
          </a:graphicData>
        </a:graphic>
      </p:graphicFrame>
      <p:graphicFrame>
        <p:nvGraphicFramePr>
          <p:cNvPr id="4100" name="Object 24"/>
          <p:cNvGraphicFramePr>
            <a:graphicFrameLocks noChangeAspect="1"/>
          </p:cNvGraphicFramePr>
          <p:nvPr/>
        </p:nvGraphicFramePr>
        <p:xfrm>
          <a:off x="5475288" y="3956050"/>
          <a:ext cx="3467100" cy="330200"/>
        </p:xfrm>
        <a:graphic>
          <a:graphicData uri="http://schemas.openxmlformats.org/presentationml/2006/ole">
            <p:oleObj spid="_x0000_s4100" name="Equation" r:id="rId6" imgW="34668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1"/>
          <p:cNvGrpSpPr>
            <a:grpSpLocks/>
          </p:cNvGrpSpPr>
          <p:nvPr/>
        </p:nvGrpSpPr>
        <p:grpSpPr bwMode="auto">
          <a:xfrm>
            <a:off x="290513" y="2424113"/>
            <a:ext cx="4279900" cy="3008312"/>
            <a:chOff x="303" y="1487"/>
            <a:chExt cx="2696" cy="1895"/>
          </a:xfrm>
        </p:grpSpPr>
        <p:graphicFrame>
          <p:nvGraphicFramePr>
            <p:cNvPr id="5122" name="Object 8"/>
            <p:cNvGraphicFramePr>
              <a:graphicFrameLocks noChangeAspect="1"/>
            </p:cNvGraphicFramePr>
            <p:nvPr/>
          </p:nvGraphicFramePr>
          <p:xfrm>
            <a:off x="540" y="1487"/>
            <a:ext cx="2459" cy="1694"/>
          </p:xfrm>
          <a:graphic>
            <a:graphicData uri="http://schemas.openxmlformats.org/presentationml/2006/ole">
              <p:oleObj spid="_x0000_s5122" name="Mathcad" r:id="rId4" imgW="2714760" imgH="2114640" progId="Mathcad">
                <p:embed/>
              </p:oleObj>
            </a:graphicData>
          </a:graphic>
        </p:graphicFrame>
        <p:sp>
          <p:nvSpPr>
            <p:cNvPr id="5127" name="Text Box 9"/>
            <p:cNvSpPr txBox="1">
              <a:spLocks noChangeArrowheads="1"/>
            </p:cNvSpPr>
            <p:nvPr/>
          </p:nvSpPr>
          <p:spPr bwMode="auto">
            <a:xfrm rot="-5400000">
              <a:off x="13" y="2152"/>
              <a:ext cx="8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current (A)</a:t>
              </a:r>
            </a:p>
          </p:txBody>
        </p:sp>
        <p:sp>
          <p:nvSpPr>
            <p:cNvPr id="5128" name="Text Box 10"/>
            <p:cNvSpPr txBox="1">
              <a:spLocks noChangeArrowheads="1"/>
            </p:cNvSpPr>
            <p:nvPr/>
          </p:nvSpPr>
          <p:spPr bwMode="auto">
            <a:xfrm>
              <a:off x="1462" y="3132"/>
              <a:ext cx="9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potential (V)</a:t>
              </a:r>
            </a:p>
          </p:txBody>
        </p:sp>
      </p:grp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Ohm’s Law</a:t>
            </a: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Contrast the behaviour of the current through two devices illustrated below: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For device “R”, the current is </a:t>
            </a:r>
            <a:br>
              <a:rPr lang="en-GB" sz="2000" dirty="0" smtClean="0"/>
            </a:br>
            <a:r>
              <a:rPr lang="en-GB" sz="2000" u="sng" dirty="0" smtClean="0"/>
              <a:t>                   </a:t>
            </a:r>
            <a:r>
              <a:rPr lang="en-GB" sz="2000" dirty="0" smtClean="0"/>
              <a:t> to the voltage.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33525"/>
            <a:ext cx="4610100" cy="5135563"/>
          </a:xfrm>
        </p:spPr>
        <p:txBody>
          <a:bodyPr/>
          <a:lstStyle/>
          <a:p>
            <a:pPr eaLnBrk="1" hangingPunct="1"/>
            <a:r>
              <a:rPr lang="en-GB" sz="2000" dirty="0" smtClean="0"/>
              <a:t>For device “D”, the current is small until V &gt; 0.6 V at which point it increases sharply.</a:t>
            </a:r>
          </a:p>
          <a:p>
            <a:pPr eaLnBrk="1" hangingPunct="1"/>
            <a:r>
              <a:rPr lang="en-GB" sz="2000" dirty="0" smtClean="0"/>
              <a:t>“R” obeys Ohm’s law, “D” does not.</a:t>
            </a:r>
          </a:p>
          <a:p>
            <a:pPr eaLnBrk="1" hangingPunct="1"/>
            <a:r>
              <a:rPr lang="en-GB" sz="2000" dirty="0" smtClean="0"/>
              <a:t>Ohm’s law states: The </a:t>
            </a:r>
            <a:r>
              <a:rPr lang="en-GB" sz="2000" u="sng" dirty="0" smtClean="0"/>
              <a:t>            </a:t>
            </a:r>
            <a:r>
              <a:rPr lang="en-GB" sz="2000" dirty="0" smtClean="0"/>
              <a:t> through a device is directly proportional to the </a:t>
            </a:r>
            <a:br>
              <a:rPr lang="en-GB" sz="2000" dirty="0" smtClean="0"/>
            </a:br>
            <a:r>
              <a:rPr lang="en-GB" sz="2000" u="sng" dirty="0" smtClean="0"/>
              <a:t>                          </a:t>
            </a:r>
            <a:r>
              <a:rPr lang="en-GB" sz="2000" dirty="0" smtClean="0"/>
              <a:t>  applied to the device.</a:t>
            </a:r>
          </a:p>
          <a:p>
            <a:pPr eaLnBrk="1" hangingPunct="1"/>
            <a:r>
              <a:rPr lang="en-GB" sz="2000" dirty="0" smtClean="0"/>
              <a:t>This holds for a resistance, as </a:t>
            </a:r>
            <a:r>
              <a:rPr lang="en-GB" sz="2000" dirty="0" err="1" smtClean="0"/>
              <a:t>i</a:t>
            </a:r>
            <a:r>
              <a:rPr lang="en-GB" sz="2000" dirty="0" smtClean="0"/>
              <a:t> = V/R with R the same for all V.</a:t>
            </a:r>
          </a:p>
          <a:p>
            <a:pPr eaLnBrk="1" hangingPunct="1"/>
            <a:r>
              <a:rPr lang="en-GB" sz="2000" dirty="0" smtClean="0"/>
              <a:t>(Note that V = </a:t>
            </a:r>
            <a:r>
              <a:rPr lang="en-GB" sz="2000" dirty="0" err="1" smtClean="0"/>
              <a:t>iR</a:t>
            </a:r>
            <a:r>
              <a:rPr lang="en-GB" sz="2000" dirty="0" smtClean="0"/>
              <a:t> holds even for devices that do not obey Ohm’s law, where R is the resistance at that potential: devices obey Ohm’s law when the same value of R holds for all potential differences!)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Conduction in Metals and Ohm’s Law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Charge transport in metals occurs as (some) </a:t>
            </a:r>
            <a:r>
              <a:rPr lang="en-GB" sz="2000" u="sng" dirty="0" smtClean="0"/>
              <a:t>                  </a:t>
            </a:r>
            <a:r>
              <a:rPr lang="en-GB" sz="2000" dirty="0" smtClean="0"/>
              <a:t> are free to move.</a:t>
            </a:r>
          </a:p>
          <a:p>
            <a:pPr eaLnBrk="1" hangingPunct="1"/>
            <a:r>
              <a:rPr lang="en-GB" sz="2000" dirty="0" smtClean="0"/>
              <a:t>These have speeds of about 10</a:t>
            </a:r>
            <a:r>
              <a:rPr lang="en-GB" sz="2000" baseline="30000" dirty="0" smtClean="0"/>
              <a:t>6</a:t>
            </a:r>
            <a:r>
              <a:rPr lang="en-GB" sz="2000" dirty="0" smtClean="0"/>
              <a:t> ms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 and “</a:t>
            </a:r>
            <a:r>
              <a:rPr lang="en-GB" sz="2000" u="sng" dirty="0" smtClean="0"/>
              <a:t>                     </a:t>
            </a:r>
            <a:r>
              <a:rPr lang="en-GB" sz="2000" dirty="0" smtClean="0"/>
              <a:t>” inside the metal, colliding with atoms on average every </a:t>
            </a: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seconds.</a:t>
            </a:r>
          </a:p>
          <a:p>
            <a:pPr eaLnBrk="1" hangingPunct="1"/>
            <a:r>
              <a:rPr lang="en-GB" sz="2000" dirty="0" smtClean="0"/>
              <a:t>If an electric field is applied, the electrons experience a force F = </a:t>
            </a:r>
            <a:r>
              <a:rPr lang="en-GB" dirty="0" smtClean="0"/>
              <a:t>	</a:t>
            </a:r>
            <a:r>
              <a:rPr lang="en-GB" dirty="0" err="1" smtClean="0"/>
              <a:t>eE</a:t>
            </a:r>
            <a:r>
              <a:rPr lang="en-GB" sz="2000" dirty="0" smtClean="0"/>
              <a:t> and hence an </a:t>
            </a:r>
            <a:r>
              <a:rPr lang="en-GB" sz="2000" u="sng" dirty="0" smtClean="0"/>
              <a:t>			</a:t>
            </a:r>
            <a:br>
              <a:rPr lang="en-GB" sz="2000" u="sng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Between collisions they acquire a</a:t>
            </a:r>
            <a:br>
              <a:rPr lang="en-GB" sz="2000" dirty="0" smtClean="0"/>
            </a:br>
            <a:r>
              <a:rPr lang="en-GB" sz="2000" u="sng" dirty="0" smtClean="0"/>
              <a:t>                   </a:t>
            </a:r>
            <a:r>
              <a:rPr lang="en-GB" sz="2000" dirty="0" smtClean="0"/>
              <a:t> due to the E field of </a:t>
            </a:r>
            <a:endParaRPr lang="en-GB" sz="2000" baseline="30000" dirty="0" smtClean="0"/>
          </a:p>
        </p:txBody>
      </p:sp>
      <p:sp>
        <p:nvSpPr>
          <p:cNvPr id="6152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Hence 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But</a:t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As </a:t>
            </a:r>
            <a:r>
              <a:rPr lang="en-GB" sz="2000" dirty="0" err="1" smtClean="0"/>
              <a:t>v</a:t>
            </a:r>
            <a:r>
              <a:rPr lang="en-GB" sz="2000" baseline="-25000" dirty="0" err="1" smtClean="0"/>
              <a:t>d</a:t>
            </a:r>
            <a:r>
              <a:rPr lang="en-GB" sz="2000" dirty="0" smtClean="0"/>
              <a:t> &lt;&lt; 10</a:t>
            </a:r>
            <a:r>
              <a:rPr lang="en-GB" sz="2000" baseline="30000" dirty="0" smtClean="0"/>
              <a:t>6</a:t>
            </a:r>
            <a:r>
              <a:rPr lang="en-GB" sz="2000" dirty="0" smtClean="0"/>
              <a:t> ms</a:t>
            </a:r>
            <a:r>
              <a:rPr lang="en-GB" sz="2000" baseline="30000" dirty="0" smtClean="0">
                <a:latin typeface="Symbol" pitchFamily="18" charset="2"/>
              </a:rPr>
              <a:t>-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, </a:t>
            </a:r>
            <a:r>
              <a:rPr lang="en-GB" sz="2000" dirty="0" smtClean="0">
                <a:latin typeface="Symbol" pitchFamily="18" charset="2"/>
              </a:rPr>
              <a:t>t</a:t>
            </a:r>
            <a:r>
              <a:rPr lang="en-GB" sz="2000" dirty="0" smtClean="0"/>
              <a:t> is approximately independent of E and therefore </a:t>
            </a:r>
            <a:br>
              <a:rPr lang="en-GB" sz="2000" dirty="0" smtClean="0"/>
            </a:br>
            <a:r>
              <a:rPr lang="en-GB" sz="2000" dirty="0" smtClean="0"/>
              <a:t>so is </a:t>
            </a:r>
            <a:r>
              <a:rPr lang="en-GB" sz="2000" dirty="0" smtClean="0">
                <a:latin typeface="Symbol" pitchFamily="18" charset="2"/>
              </a:rPr>
              <a:t>r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Hence metals obey Ohm’s law.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962025" y="5748338"/>
          <a:ext cx="1079500" cy="698500"/>
        </p:xfrm>
        <a:graphic>
          <a:graphicData uri="http://schemas.openxmlformats.org/presentationml/2006/ole">
            <p:oleObj spid="_x0000_s6146" name="Equation" r:id="rId4" imgW="1079280" imgH="698400" progId="Equation.DSMT4">
              <p:embed/>
            </p:oleObj>
          </a:graphicData>
        </a:graphic>
      </p:graphicFrame>
      <p:graphicFrame>
        <p:nvGraphicFramePr>
          <p:cNvPr id="6147" name="Object 7"/>
          <p:cNvGraphicFramePr>
            <a:graphicFrameLocks noChangeAspect="1"/>
          </p:cNvGraphicFramePr>
          <p:nvPr/>
        </p:nvGraphicFramePr>
        <p:xfrm>
          <a:off x="6210300" y="1765300"/>
          <a:ext cx="2921000" cy="723900"/>
        </p:xfrm>
        <a:graphic>
          <a:graphicData uri="http://schemas.openxmlformats.org/presentationml/2006/ole">
            <p:oleObj spid="_x0000_s6147" name="Equation" r:id="rId5" imgW="2920680" imgH="723600" progId="Equation.DSMT4">
              <p:embed/>
            </p:oleObj>
          </a:graphicData>
        </a:graphic>
      </p:graphicFrame>
      <p:graphicFrame>
        <p:nvGraphicFramePr>
          <p:cNvPr id="6148" name="Object 8"/>
          <p:cNvGraphicFramePr>
            <a:graphicFrameLocks noChangeAspect="1"/>
          </p:cNvGraphicFramePr>
          <p:nvPr/>
        </p:nvGraphicFramePr>
        <p:xfrm>
          <a:off x="5986463" y="2443163"/>
          <a:ext cx="1955800" cy="698500"/>
        </p:xfrm>
        <a:graphic>
          <a:graphicData uri="http://schemas.openxmlformats.org/presentationml/2006/ole">
            <p:oleObj spid="_x0000_s6148" name="Equation" r:id="rId6" imgW="1955520" imgH="698400" progId="Equation.DSMT4">
              <p:embed/>
            </p:oleObj>
          </a:graphicData>
        </a:graphic>
      </p:graphicFrame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941388" y="4416425"/>
          <a:ext cx="1447800" cy="698500"/>
        </p:xfrm>
        <a:graphic>
          <a:graphicData uri="http://schemas.openxmlformats.org/presentationml/2006/ole">
            <p:oleObj spid="_x0000_s6149" name="Equation" r:id="rId7" imgW="1447560" imgH="698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Power in Electric Circuits</a:t>
            </a:r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Consider a device connected to a battery: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A charge </a:t>
            </a:r>
            <a:r>
              <a:rPr lang="en-GB" sz="2000" dirty="0" err="1" smtClean="0"/>
              <a:t>dq</a:t>
            </a:r>
            <a:r>
              <a:rPr lang="en-GB" sz="2000" dirty="0" smtClean="0"/>
              <a:t> passes through the device in a time </a:t>
            </a:r>
            <a:r>
              <a:rPr lang="en-GB" sz="2000" dirty="0" err="1" smtClean="0"/>
              <a:t>dt</a:t>
            </a:r>
            <a:r>
              <a:rPr lang="en-GB" sz="2000" dirty="0" smtClean="0"/>
              <a:t> with </a:t>
            </a:r>
            <a:r>
              <a:rPr lang="en-GB" u="sng" dirty="0" smtClean="0"/>
              <a:t>    </a:t>
            </a:r>
            <a:r>
              <a:rPr lang="en-GB" sz="2000" dirty="0" smtClean="0"/>
              <a:t> = </a:t>
            </a:r>
            <a:r>
              <a:rPr lang="en-GB" sz="2000" u="sng" dirty="0" smtClean="0"/>
              <a:t>           </a:t>
            </a:r>
            <a:r>
              <a:rPr lang="en-GB" sz="2000" dirty="0" smtClean="0"/>
              <a:t>.</a:t>
            </a:r>
          </a:p>
          <a:p>
            <a:pPr eaLnBrk="1" hangingPunct="1"/>
            <a:r>
              <a:rPr lang="en-GB" sz="2000" dirty="0" smtClean="0"/>
              <a:t>In passing through the device, the charge moves through a potential difference of V.</a:t>
            </a:r>
          </a:p>
        </p:txBody>
      </p:sp>
      <p:sp>
        <p:nvSpPr>
          <p:cNvPr id="717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dirty="0" smtClean="0"/>
              <a:t>Hence, the potential energy decreases by </a:t>
            </a:r>
            <a:r>
              <a:rPr lang="en-GB" sz="2000" dirty="0" err="1" smtClean="0"/>
              <a:t>dU</a:t>
            </a:r>
            <a:r>
              <a:rPr lang="en-GB" sz="2000" dirty="0" smtClean="0"/>
              <a:t> = </a:t>
            </a:r>
            <a:r>
              <a:rPr lang="en-GB" sz="2000" u="sng" dirty="0" smtClean="0"/>
              <a:t>         </a:t>
            </a:r>
            <a:r>
              <a:rPr lang="en-GB" sz="2000" dirty="0" smtClean="0"/>
              <a:t>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err="1" smtClean="0"/>
              <a:t>dt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V.</a:t>
            </a:r>
          </a:p>
          <a:p>
            <a:pPr eaLnBrk="1" hangingPunct="1"/>
            <a:r>
              <a:rPr lang="en-GB" sz="2000" dirty="0" smtClean="0"/>
              <a:t>The power dissipated in the device (rate of energy transfer) is thus 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endParaRPr lang="en-GB" sz="2000" dirty="0" smtClean="0"/>
          </a:p>
          <a:p>
            <a:pPr eaLnBrk="1" hangingPunct="1"/>
            <a:r>
              <a:rPr lang="en-GB" sz="2000" dirty="0" smtClean="0"/>
              <a:t>Unit of power is the Watt (W = V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A).</a:t>
            </a:r>
          </a:p>
          <a:p>
            <a:pPr eaLnBrk="1" hangingPunct="1"/>
            <a:r>
              <a:rPr lang="en-GB" sz="2000" dirty="0" smtClean="0"/>
              <a:t>Combining with the expressions </a:t>
            </a:r>
            <a:br>
              <a:rPr lang="en-GB" sz="2000" dirty="0" smtClean="0"/>
            </a:br>
            <a:r>
              <a:rPr lang="en-GB" sz="2000" dirty="0" smtClean="0"/>
              <a:t>V = </a:t>
            </a:r>
            <a:r>
              <a:rPr lang="en-GB" sz="2000" dirty="0" err="1" smtClean="0"/>
              <a:t>i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R and </a:t>
            </a:r>
            <a:r>
              <a:rPr lang="en-GB" sz="2000" dirty="0" err="1" smtClean="0"/>
              <a:t>i</a:t>
            </a:r>
            <a:r>
              <a:rPr lang="en-GB" sz="2000" dirty="0" smtClean="0"/>
              <a:t> = V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/</a:t>
            </a:r>
            <a:r>
              <a:rPr lang="en-GB" sz="2000" baseline="30000" dirty="0" smtClean="0"/>
              <a:t> </a:t>
            </a:r>
            <a:r>
              <a:rPr lang="en-GB" sz="2000" dirty="0" smtClean="0"/>
              <a:t>R we get:</a:t>
            </a:r>
          </a:p>
        </p:txBody>
      </p:sp>
      <p:graphicFrame>
        <p:nvGraphicFramePr>
          <p:cNvPr id="7170" name="Object 24"/>
          <p:cNvGraphicFramePr>
            <a:graphicFrameLocks noChangeAspect="1"/>
          </p:cNvGraphicFramePr>
          <p:nvPr/>
        </p:nvGraphicFramePr>
        <p:xfrm>
          <a:off x="5470525" y="2871788"/>
          <a:ext cx="2679700" cy="609600"/>
        </p:xfrm>
        <a:graphic>
          <a:graphicData uri="http://schemas.openxmlformats.org/presentationml/2006/ole">
            <p:oleObj spid="_x0000_s7170" name="Equation" r:id="rId4" imgW="2679480" imgH="609480" progId="Equation.DSMT4">
              <p:embed/>
            </p:oleObj>
          </a:graphicData>
        </a:graphic>
      </p:graphicFrame>
      <p:graphicFrame>
        <p:nvGraphicFramePr>
          <p:cNvPr id="7171" name="Object 25"/>
          <p:cNvGraphicFramePr>
            <a:graphicFrameLocks noChangeAspect="1"/>
          </p:cNvGraphicFramePr>
          <p:nvPr/>
        </p:nvGraphicFramePr>
        <p:xfrm>
          <a:off x="5464175" y="4567238"/>
          <a:ext cx="2578100" cy="1066800"/>
        </p:xfrm>
        <a:graphic>
          <a:graphicData uri="http://schemas.openxmlformats.org/presentationml/2006/ole">
            <p:oleObj spid="_x0000_s7171" name="Equation" r:id="rId5" imgW="2577960" imgH="1066680" progId="Equation.DSMT4">
              <p:embed/>
            </p:oleObj>
          </a:graphicData>
        </a:graphic>
      </p:graphicFrame>
      <p:grpSp>
        <p:nvGrpSpPr>
          <p:cNvPr id="7175" name="Group 28"/>
          <p:cNvGrpSpPr>
            <a:grpSpLocks/>
          </p:cNvGrpSpPr>
          <p:nvPr/>
        </p:nvGrpSpPr>
        <p:grpSpPr bwMode="auto">
          <a:xfrm>
            <a:off x="746125" y="2130425"/>
            <a:ext cx="2803525" cy="2700338"/>
            <a:chOff x="470" y="1342"/>
            <a:chExt cx="1766" cy="1701"/>
          </a:xfrm>
        </p:grpSpPr>
        <p:grpSp>
          <p:nvGrpSpPr>
            <p:cNvPr id="7176" name="Group 13"/>
            <p:cNvGrpSpPr>
              <a:grpSpLocks/>
            </p:cNvGrpSpPr>
            <p:nvPr/>
          </p:nvGrpSpPr>
          <p:grpSpPr bwMode="auto">
            <a:xfrm>
              <a:off x="470" y="1660"/>
              <a:ext cx="451" cy="1072"/>
              <a:chOff x="470" y="1450"/>
              <a:chExt cx="451" cy="1072"/>
            </a:xfrm>
          </p:grpSpPr>
          <p:grpSp>
            <p:nvGrpSpPr>
              <p:cNvPr id="7188" name="Group 10"/>
              <p:cNvGrpSpPr>
                <a:grpSpLocks/>
              </p:cNvGrpSpPr>
              <p:nvPr/>
            </p:nvGrpSpPr>
            <p:grpSpPr bwMode="auto">
              <a:xfrm>
                <a:off x="470" y="1699"/>
                <a:ext cx="451" cy="539"/>
                <a:chOff x="470" y="1699"/>
                <a:chExt cx="451" cy="539"/>
              </a:xfrm>
            </p:grpSpPr>
            <p:sp>
              <p:nvSpPr>
                <p:cNvPr id="7191" name="Line 6"/>
                <p:cNvSpPr>
                  <a:spLocks noChangeShapeType="1"/>
                </p:cNvSpPr>
                <p:nvPr/>
              </p:nvSpPr>
              <p:spPr bwMode="auto">
                <a:xfrm>
                  <a:off x="556" y="1950"/>
                  <a:ext cx="36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2" name="Line 7"/>
                <p:cNvSpPr>
                  <a:spLocks noChangeShapeType="1"/>
                </p:cNvSpPr>
                <p:nvPr/>
              </p:nvSpPr>
              <p:spPr bwMode="auto">
                <a:xfrm>
                  <a:off x="627" y="2023"/>
                  <a:ext cx="21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70" y="1699"/>
                  <a:ext cx="206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+</a:t>
                  </a:r>
                </a:p>
              </p:txBody>
            </p:sp>
            <p:sp>
              <p:nvSpPr>
                <p:cNvPr id="719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73" y="1988"/>
                  <a:ext cx="20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latin typeface="Symbol" pitchFamily="18" charset="2"/>
                    </a:rPr>
                    <a:t>-</a:t>
                  </a:r>
                </a:p>
              </p:txBody>
            </p:sp>
          </p:grpSp>
          <p:sp>
            <p:nvSpPr>
              <p:cNvPr id="7189" name="Line 11"/>
              <p:cNvSpPr>
                <a:spLocks noChangeShapeType="1"/>
              </p:cNvSpPr>
              <p:nvPr/>
            </p:nvSpPr>
            <p:spPr bwMode="auto">
              <a:xfrm flipV="1">
                <a:off x="739" y="1450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0" name="Line 12"/>
              <p:cNvSpPr>
                <a:spLocks noChangeShapeType="1"/>
              </p:cNvSpPr>
              <p:nvPr/>
            </p:nvSpPr>
            <p:spPr bwMode="auto">
              <a:xfrm flipV="1">
                <a:off x="732" y="2023"/>
                <a:ext cx="0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7177" name="Line 14"/>
            <p:cNvSpPr>
              <a:spLocks noChangeShapeType="1"/>
            </p:cNvSpPr>
            <p:nvPr/>
          </p:nvSpPr>
          <p:spPr bwMode="auto">
            <a:xfrm>
              <a:off x="742" y="1650"/>
              <a:ext cx="10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Line 15"/>
            <p:cNvSpPr>
              <a:spLocks noChangeShapeType="1"/>
            </p:cNvSpPr>
            <p:nvPr/>
          </p:nvSpPr>
          <p:spPr bwMode="auto">
            <a:xfrm>
              <a:off x="737" y="2730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Line 17"/>
            <p:cNvSpPr>
              <a:spLocks noChangeShapeType="1"/>
            </p:cNvSpPr>
            <p:nvPr/>
          </p:nvSpPr>
          <p:spPr bwMode="auto">
            <a:xfrm>
              <a:off x="1786" y="1654"/>
              <a:ext cx="0" cy="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0" name="Line 18"/>
            <p:cNvSpPr>
              <a:spLocks noChangeShapeType="1"/>
            </p:cNvSpPr>
            <p:nvPr/>
          </p:nvSpPr>
          <p:spPr bwMode="auto">
            <a:xfrm>
              <a:off x="1789" y="2453"/>
              <a:ext cx="0" cy="2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Rectangle 16"/>
            <p:cNvSpPr>
              <a:spLocks noChangeArrowheads="1"/>
            </p:cNvSpPr>
            <p:nvPr/>
          </p:nvSpPr>
          <p:spPr bwMode="auto">
            <a:xfrm>
              <a:off x="1674" y="1917"/>
              <a:ext cx="220" cy="55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20"/>
            <p:cNvSpPr>
              <a:spLocks noChangeShapeType="1"/>
            </p:cNvSpPr>
            <p:nvPr/>
          </p:nvSpPr>
          <p:spPr bwMode="auto">
            <a:xfrm flipH="1">
              <a:off x="1027" y="2821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3" name="Text Box 21"/>
            <p:cNvSpPr txBox="1">
              <a:spLocks noChangeArrowheads="1"/>
            </p:cNvSpPr>
            <p:nvPr/>
          </p:nvSpPr>
          <p:spPr bwMode="auto">
            <a:xfrm>
              <a:off x="1161" y="2793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dirty="0" err="1" smtClean="0"/>
                <a:t>i</a:t>
              </a:r>
              <a:endParaRPr lang="en-GB" dirty="0"/>
            </a:p>
          </p:txBody>
        </p:sp>
        <p:sp>
          <p:nvSpPr>
            <p:cNvPr id="7184" name="Line 22"/>
            <p:cNvSpPr>
              <a:spLocks noChangeShapeType="1"/>
            </p:cNvSpPr>
            <p:nvPr/>
          </p:nvSpPr>
          <p:spPr bwMode="auto">
            <a:xfrm>
              <a:off x="1044" y="1579"/>
              <a:ext cx="4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Text Box 23"/>
            <p:cNvSpPr txBox="1">
              <a:spLocks noChangeArrowheads="1"/>
            </p:cNvSpPr>
            <p:nvPr/>
          </p:nvSpPr>
          <p:spPr bwMode="auto">
            <a:xfrm>
              <a:off x="1178" y="1342"/>
              <a:ext cx="1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i</a:t>
              </a:r>
            </a:p>
          </p:txBody>
        </p:sp>
        <p:sp>
          <p:nvSpPr>
            <p:cNvPr id="7186" name="Line 26"/>
            <p:cNvSpPr>
              <a:spLocks noChangeShapeType="1"/>
            </p:cNvSpPr>
            <p:nvPr/>
          </p:nvSpPr>
          <p:spPr bwMode="auto">
            <a:xfrm>
              <a:off x="2014" y="1910"/>
              <a:ext cx="0" cy="5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Text Box 27"/>
            <p:cNvSpPr txBox="1">
              <a:spLocks noChangeArrowheads="1"/>
            </p:cNvSpPr>
            <p:nvPr/>
          </p:nvSpPr>
          <p:spPr bwMode="auto">
            <a:xfrm>
              <a:off x="2004" y="2064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V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Superconductors and Semiconductors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000" u="sng" dirty="0" smtClean="0"/>
              <a:t>                              </a:t>
            </a:r>
            <a:r>
              <a:rPr lang="en-GB" sz="2000" dirty="0" smtClean="0"/>
              <a:t> is observed in some materials, e.g. mercury. </a:t>
            </a:r>
          </a:p>
          <a:p>
            <a:pPr eaLnBrk="1" hangingPunct="1"/>
            <a:r>
              <a:rPr lang="en-GB" sz="2000" dirty="0" smtClean="0"/>
              <a:t>For these materials, below a certain critical temperature (about 4 K for mercury), the resistance drops to zero.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u="sng" dirty="0" smtClean="0"/>
              <a:t>                           </a:t>
            </a:r>
            <a:r>
              <a:rPr lang="en-GB" sz="2000" dirty="0" smtClean="0"/>
              <a:t>, like silicon, have a</a:t>
            </a:r>
            <a:br>
              <a:rPr lang="en-GB" sz="2000" dirty="0" smtClean="0"/>
            </a:br>
            <a:r>
              <a:rPr lang="en-GB" sz="2000" u="sng" dirty="0" smtClean="0"/>
              <a:t>                      </a:t>
            </a:r>
            <a:r>
              <a:rPr lang="en-GB" sz="2000" dirty="0" smtClean="0"/>
              <a:t> that is between that of metals and insulators.</a:t>
            </a:r>
          </a:p>
          <a:p>
            <a:pPr eaLnBrk="1" hangingPunct="1"/>
            <a:r>
              <a:rPr lang="en-GB" sz="2000" dirty="0" smtClean="0"/>
              <a:t>In metals, some of the “outer”</a:t>
            </a:r>
            <a:br>
              <a:rPr lang="en-GB" sz="2000" dirty="0" smtClean="0"/>
            </a:br>
            <a:r>
              <a:rPr lang="en-GB" sz="2000" u="sng" dirty="0" smtClean="0"/>
              <a:t>                </a:t>
            </a:r>
            <a:r>
              <a:rPr lang="en-GB" sz="2000" dirty="0" smtClean="0"/>
              <a:t> are only loosely bound and can be caused to move through the metal by the application of an E field. </a:t>
            </a:r>
          </a:p>
          <a:p>
            <a:pPr eaLnBrk="1" hangingPunct="1"/>
            <a:r>
              <a:rPr lang="en-GB" sz="2000" dirty="0" smtClean="0"/>
              <a:t>In </a:t>
            </a:r>
            <a:r>
              <a:rPr lang="en-GB" sz="2000" u="sng" dirty="0" smtClean="0"/>
              <a:t>                 </a:t>
            </a:r>
            <a:r>
              <a:rPr lang="en-GB" sz="2000" dirty="0" smtClean="0"/>
              <a:t> all the electrons are tightly bound.</a:t>
            </a:r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z="2000" smtClean="0"/>
              <a:t>In semiconductors, some electrons can be freed by thermal energy. </a:t>
            </a:r>
          </a:p>
          <a:p>
            <a:pPr eaLnBrk="1" hangingPunct="1"/>
            <a:r>
              <a:rPr lang="en-GB" sz="2000" smtClean="0"/>
              <a:t>Hence the resistivity of a semi-conductor is a strong function of its temperature.</a:t>
            </a:r>
          </a:p>
        </p:txBody>
      </p:sp>
      <p:graphicFrame>
        <p:nvGraphicFramePr>
          <p:cNvPr id="161844" name="Group 52"/>
          <p:cNvGraphicFramePr>
            <a:graphicFrameLocks noGrp="1"/>
          </p:cNvGraphicFramePr>
          <p:nvPr/>
        </p:nvGraphicFramePr>
        <p:xfrm>
          <a:off x="5316538" y="3365500"/>
          <a:ext cx="4424362" cy="2716848"/>
        </p:xfrm>
        <a:graphic>
          <a:graphicData uri="http://schemas.openxmlformats.org/drawingml/2006/table">
            <a:tbl>
              <a:tblPr/>
              <a:tblGrid>
                <a:gridCol w="1670050"/>
                <a:gridCol w="1279525"/>
                <a:gridCol w="1474787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Property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Copper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Silicon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 of material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Metal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Semiconductor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Charge carrier density n (m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Resistivity</a:t>
                      </a:r>
                      <a:b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r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Temp. Coeff. of resistance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a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(K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FF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x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10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-</a:t>
                      </a:r>
                      <a:r>
                        <a:rPr kumimoji="0" lang="en-GB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mA4Landscape">
  <a:themeElements>
    <a:clrScheme name="TimA4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mA4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mA4Landscap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A4Landscap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A4Landscap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TimA4Landscape</Template>
  <TotalTime>629</TotalTime>
  <Words>682</Words>
  <Application>Microsoft Office PowerPoint</Application>
  <PresentationFormat>A4 Paper (210x297 mm)</PresentationFormat>
  <Paragraphs>153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TimA4Landscape</vt:lpstr>
      <vt:lpstr>Equation</vt:lpstr>
      <vt:lpstr>Mathcad</vt:lpstr>
      <vt:lpstr>Lecture 9</vt:lpstr>
      <vt:lpstr>Charges and Currents</vt:lpstr>
      <vt:lpstr>Current Density and Drift Speed of Charge Carriers</vt:lpstr>
      <vt:lpstr>Drift Speed, Resistance and Resistivity</vt:lpstr>
      <vt:lpstr>Calculating Resistance from Resistivity</vt:lpstr>
      <vt:lpstr>Ohm’s Law</vt:lpstr>
      <vt:lpstr>Conduction in Metals and Ohm’s Law</vt:lpstr>
      <vt:lpstr>Power in Electric Circuits</vt:lpstr>
      <vt:lpstr>Superconductors and Semiconductors</vt:lpstr>
    </vt:vector>
  </TitlesOfParts>
  <Company>Liverpool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Greenshaw</dc:creator>
  <cp:lastModifiedBy>Tim Greenshaw</cp:lastModifiedBy>
  <cp:revision>72</cp:revision>
  <dcterms:created xsi:type="dcterms:W3CDTF">2005-10-20T19:47:01Z</dcterms:created>
  <dcterms:modified xsi:type="dcterms:W3CDTF">2010-10-18T09:23:25Z</dcterms:modified>
</cp:coreProperties>
</file>