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02" r:id="rId2"/>
    <p:sldId id="295" r:id="rId3"/>
    <p:sldId id="296" r:id="rId4"/>
    <p:sldId id="297" r:id="rId5"/>
    <p:sldId id="298" r:id="rId6"/>
    <p:sldId id="299" r:id="rId7"/>
    <p:sldId id="300" r:id="rId8"/>
    <p:sldId id="301" r:id="rId9"/>
  </p:sldIdLst>
  <p:sldSz cx="9906000" cy="6858000" type="A4"/>
  <p:notesSz cx="6742113" cy="971708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3333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622" autoAdjust="0"/>
  </p:normalViewPr>
  <p:slideViewPr>
    <p:cSldViewPr snapToGrid="0">
      <p:cViewPr varScale="1">
        <p:scale>
          <a:sx n="79" d="100"/>
          <a:sy n="79" d="100"/>
        </p:scale>
        <p:origin x="-630" y="-9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image" Target="../media/image29.wmf"/><Relationship Id="rId7" Type="http://schemas.openxmlformats.org/officeDocument/2006/relationships/image" Target="../media/image33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9525" y="0"/>
            <a:ext cx="2921000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A3BF0B-2850-4783-AF6E-581CC9D4DF3D}" type="datetimeFigureOut">
              <a:rPr lang="en-US" smtClean="0"/>
              <a:pPr/>
              <a:t>10/18/2010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29725"/>
            <a:ext cx="2921000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9525" y="9229725"/>
            <a:ext cx="2921000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EEFFC2-3B28-4A74-8273-56EC62224A1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10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9525" y="0"/>
            <a:ext cx="29210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39775" y="728663"/>
            <a:ext cx="5262563" cy="36433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688" y="4614863"/>
            <a:ext cx="5392737" cy="437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39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29725"/>
            <a:ext cx="29210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9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9525" y="9229725"/>
            <a:ext cx="29210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23BB4C59-6F9B-4573-BF7B-98C38E71A84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BB4C59-6F9B-4573-BF7B-98C38E71A84C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067943-7724-4E92-8509-ACC99C81C30D}" type="slidenum">
              <a:rPr lang="en-GB"/>
              <a:pPr/>
              <a:t>2</a:t>
            </a:fld>
            <a:endParaRPr lang="en-GB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0051CF-A624-4731-948D-8A943F1F1232}" type="slidenum">
              <a:rPr lang="en-GB"/>
              <a:pPr/>
              <a:t>3</a:t>
            </a:fld>
            <a:endParaRPr lang="en-GB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6DF775-0A87-429C-9B15-74F93202BFDA}" type="slidenum">
              <a:rPr lang="en-GB"/>
              <a:pPr/>
              <a:t>4</a:t>
            </a:fld>
            <a:endParaRPr lang="en-GB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FF0A4A-A749-423D-8908-96379DE3FA85}" type="slidenum">
              <a:rPr lang="en-GB"/>
              <a:pPr/>
              <a:t>5</a:t>
            </a:fld>
            <a:endParaRPr lang="en-GB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8F0FE7-69D0-4FB8-8BC6-F64371491868}" type="slidenum">
              <a:rPr lang="en-GB"/>
              <a:pPr/>
              <a:t>6</a:t>
            </a:fld>
            <a:endParaRPr lang="en-GB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9FC7F0-EF75-4ED4-BC60-D779FABD3417}" type="slidenum">
              <a:rPr lang="en-GB"/>
              <a:pPr/>
              <a:t>7</a:t>
            </a:fld>
            <a:endParaRPr lang="en-GB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D761BF-8F0F-4FFF-831D-096300C31FA0}" type="slidenum">
              <a:rPr lang="en-GB"/>
              <a:pPr/>
              <a:t>8</a:t>
            </a:fld>
            <a:endParaRPr lang="en-GB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115888"/>
            <a:ext cx="2228850" cy="6553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15888"/>
            <a:ext cx="6534150" cy="6553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533525"/>
            <a:ext cx="4381500" cy="51355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533525"/>
            <a:ext cx="4381500" cy="51355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11588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533525"/>
            <a:ext cx="8915400" cy="513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0" y="1384300"/>
            <a:ext cx="9424988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■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Times New Roman" pitchFamily="18" charset="0"/>
        <a:buChar char="♦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1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4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10" Type="http://schemas.openxmlformats.org/officeDocument/2006/relationships/oleObject" Target="../embeddings/oleObject21.bin"/><Relationship Id="rId4" Type="http://schemas.openxmlformats.org/officeDocument/2006/relationships/oleObject" Target="../embeddings/oleObject15.bin"/><Relationship Id="rId9" Type="http://schemas.openxmlformats.org/officeDocument/2006/relationships/oleObject" Target="../embeddings/oleObject20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4.bin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Relationship Id="rId9" Type="http://schemas.openxmlformats.org/officeDocument/2006/relationships/oleObject" Target="../embeddings/oleObject27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0.bin"/><Relationship Id="rId11" Type="http://schemas.openxmlformats.org/officeDocument/2006/relationships/oleObject" Target="../embeddings/oleObject35.bin"/><Relationship Id="rId5" Type="http://schemas.openxmlformats.org/officeDocument/2006/relationships/oleObject" Target="../embeddings/oleObject29.bin"/><Relationship Id="rId10" Type="http://schemas.openxmlformats.org/officeDocument/2006/relationships/oleObject" Target="../embeddings/oleObject34.bin"/><Relationship Id="rId4" Type="http://schemas.openxmlformats.org/officeDocument/2006/relationships/oleObject" Target="../embeddings/oleObject28.bin"/><Relationship Id="rId9" Type="http://schemas.openxmlformats.org/officeDocument/2006/relationships/oleObject" Target="../embeddings/oleObject3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Lecture 8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In this lecture we will look at:</a:t>
            </a:r>
          </a:p>
          <a:p>
            <a:pPr lvl="1"/>
            <a:r>
              <a:rPr lang="en-GB" dirty="0" smtClean="0"/>
              <a:t>The energy stored in a capacitor.</a:t>
            </a:r>
          </a:p>
          <a:p>
            <a:pPr lvl="1"/>
            <a:r>
              <a:rPr lang="en-GB" dirty="0" smtClean="0"/>
              <a:t>The energy density of an electric field.</a:t>
            </a:r>
          </a:p>
          <a:p>
            <a:pPr lvl="1"/>
            <a:r>
              <a:rPr lang="en-GB" dirty="0" smtClean="0"/>
              <a:t>Dielectrics.</a:t>
            </a:r>
          </a:p>
          <a:p>
            <a:pPr lvl="1"/>
            <a:r>
              <a:rPr lang="en-GB" dirty="0" smtClean="0"/>
              <a:t>Electric fields in the presence of a dielectric.</a:t>
            </a:r>
          </a:p>
          <a:p>
            <a:pPr lvl="1"/>
            <a:r>
              <a:rPr lang="en-GB" dirty="0" smtClean="0"/>
              <a:t>Dielectrics and Gauss’ Law.</a:t>
            </a:r>
          </a:p>
          <a:p>
            <a:pPr lvl="1"/>
            <a:r>
              <a:rPr lang="en-GB" dirty="0" smtClean="0"/>
              <a:t>Dielectric strength.</a:t>
            </a:r>
          </a:p>
          <a:p>
            <a:pPr lvl="1"/>
            <a:endParaRPr lang="en-GB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After this lecture, you should be able to answer the following questions:</a:t>
            </a:r>
          </a:p>
          <a:p>
            <a:r>
              <a:rPr lang="en-GB" dirty="0" smtClean="0"/>
              <a:t>What is a dielectric and what is the difference between a polar and a non-polar dielectric?</a:t>
            </a:r>
          </a:p>
          <a:p>
            <a:r>
              <a:rPr lang="en-GB" dirty="0" smtClean="0"/>
              <a:t>How does the electric field in a parallel plate capacitor whose plates are separated by a distance d and are held at a potential difference V change when a dielectric with relative permittivity </a:t>
            </a:r>
            <a:r>
              <a:rPr lang="en-GB" dirty="0" err="1" smtClean="0">
                <a:latin typeface="Symbol" pitchFamily="18" charset="2"/>
              </a:rPr>
              <a:t>e</a:t>
            </a:r>
            <a:r>
              <a:rPr lang="en-GB" baseline="-25000" dirty="0" err="1" smtClean="0"/>
              <a:t>r</a:t>
            </a:r>
            <a:r>
              <a:rPr lang="en-GB" dirty="0" smtClean="0"/>
              <a:t> is inserted between the plates?</a:t>
            </a:r>
          </a:p>
          <a:p>
            <a:r>
              <a:rPr lang="en-GB" dirty="0" smtClean="0"/>
              <a:t>How does the capacitance of the above capacitor change?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Energy Stored in a Capacitor</a:t>
            </a:r>
          </a:p>
        </p:txBody>
      </p:sp>
      <p:sp>
        <p:nvSpPr>
          <p:cNvPr id="1034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In order to charge a capacitor, work must be done (e.g. by a battery).</a:t>
            </a:r>
          </a:p>
          <a:p>
            <a:pPr eaLnBrk="1" hangingPunct="1"/>
            <a:r>
              <a:rPr lang="en-GB" sz="2000" dirty="0" smtClean="0"/>
              <a:t>Hence charged capacitor has stored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u="sng" dirty="0" smtClean="0"/>
              <a:t>              </a:t>
            </a:r>
            <a:r>
              <a:rPr lang="en-GB" dirty="0" smtClean="0"/>
              <a:t> </a:t>
            </a:r>
            <a:r>
              <a:rPr lang="en-GB" u="sng" dirty="0" smtClean="0"/>
              <a:t>              </a:t>
            </a:r>
            <a:r>
              <a:rPr lang="en-GB" sz="2000" dirty="0" smtClean="0"/>
              <a:t>.</a:t>
            </a:r>
          </a:p>
          <a:p>
            <a:pPr eaLnBrk="1" hangingPunct="1"/>
            <a:r>
              <a:rPr lang="en-GB" sz="2000" dirty="0" smtClean="0"/>
              <a:t>Consider capacitor C with charge</a:t>
            </a:r>
          </a:p>
          <a:p>
            <a:pPr eaLnBrk="1" hangingPunct="1"/>
            <a:r>
              <a:rPr lang="en-GB" sz="2000" dirty="0" smtClean="0"/>
              <a:t>Potential is then</a:t>
            </a:r>
          </a:p>
          <a:p>
            <a:pPr eaLnBrk="1" hangingPunct="1"/>
            <a:r>
              <a:rPr lang="en-GB" sz="2000" dirty="0" smtClean="0"/>
              <a:t>If a small additional amount of charge       is transferred, this requires that an </a:t>
            </a:r>
            <a:r>
              <a:rPr lang="en-GB" sz="2000" u="sng" dirty="0" smtClean="0"/>
              <a:t>             </a:t>
            </a:r>
            <a:r>
              <a:rPr lang="en-GB" sz="2000" dirty="0" smtClean="0"/>
              <a:t> </a:t>
            </a:r>
            <a:r>
              <a:rPr lang="en-GB" sz="2000" u="sng" dirty="0" smtClean="0"/>
              <a:t>   </a:t>
            </a:r>
            <a:r>
              <a:rPr lang="en-GB" sz="2000" dirty="0" smtClean="0"/>
              <a:t> </a:t>
            </a:r>
            <a:r>
              <a:rPr lang="en-GB" sz="2000" u="sng" dirty="0" smtClean="0"/>
              <a:t>          </a:t>
            </a:r>
            <a:r>
              <a:rPr lang="en-GB" sz="2000" dirty="0" smtClean="0"/>
              <a:t> </a:t>
            </a:r>
            <a:r>
              <a:rPr lang="en-GB" sz="2000" dirty="0" err="1" smtClean="0"/>
              <a:t>dW</a:t>
            </a:r>
            <a:r>
              <a:rPr lang="en-GB" sz="2000" dirty="0" smtClean="0"/>
              <a:t> be done, where:</a:t>
            </a:r>
          </a:p>
        </p:txBody>
      </p:sp>
      <p:sp>
        <p:nvSpPr>
          <p:cNvPr id="1035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The total amount of work done in charging the capacitor is thus: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Hence the potential energy stored by the capacitor is: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Using q = CV, we can rewrite this: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Where is this potential energy stored?</a:t>
            </a:r>
          </a:p>
          <a:p>
            <a:pPr eaLnBrk="1" hangingPunct="1"/>
            <a:r>
              <a:rPr lang="en-GB" sz="2000" u="sng" dirty="0" smtClean="0"/>
              <a:t> 			              	</a:t>
            </a:r>
            <a:r>
              <a:rPr lang="en-GB" sz="2000" dirty="0" smtClean="0"/>
              <a:t>      </a:t>
            </a:r>
            <a:br>
              <a:rPr lang="en-GB" sz="2000" dirty="0" smtClean="0"/>
            </a:br>
            <a:r>
              <a:rPr lang="en-GB" sz="2000" u="sng" dirty="0" smtClean="0"/>
              <a:t>                                                   </a:t>
            </a:r>
            <a:r>
              <a:rPr lang="en-GB" sz="2000" dirty="0" smtClean="0"/>
              <a:t>.</a:t>
            </a:r>
          </a:p>
        </p:txBody>
      </p:sp>
      <p:graphicFrame>
        <p:nvGraphicFramePr>
          <p:cNvPr id="1026" name="Object 6"/>
          <p:cNvGraphicFramePr>
            <a:graphicFrameLocks noChangeAspect="1"/>
          </p:cNvGraphicFramePr>
          <p:nvPr/>
        </p:nvGraphicFramePr>
        <p:xfrm>
          <a:off x="4354513" y="2949575"/>
          <a:ext cx="266700" cy="304800"/>
        </p:xfrm>
        <a:graphic>
          <a:graphicData uri="http://schemas.openxmlformats.org/presentationml/2006/ole">
            <p:oleObj spid="_x0000_s1026" name="Equation" r:id="rId4" imgW="266400" imgH="304560" progId="Equation.DSMT4">
              <p:embed/>
            </p:oleObj>
          </a:graphicData>
        </a:graphic>
      </p:graphicFrame>
      <p:graphicFrame>
        <p:nvGraphicFramePr>
          <p:cNvPr id="1027" name="Object 7"/>
          <p:cNvGraphicFramePr>
            <a:graphicFrameLocks noChangeAspect="1"/>
          </p:cNvGraphicFramePr>
          <p:nvPr/>
        </p:nvGraphicFramePr>
        <p:xfrm>
          <a:off x="2655888" y="3282950"/>
          <a:ext cx="1054100" cy="368300"/>
        </p:xfrm>
        <a:graphic>
          <a:graphicData uri="http://schemas.openxmlformats.org/presentationml/2006/ole">
            <p:oleObj spid="_x0000_s1027" name="Equation" r:id="rId5" imgW="1054080" imgH="368280" progId="Equation.DSMT4">
              <p:embed/>
            </p:oleObj>
          </a:graphicData>
        </a:graphic>
      </p:graphicFrame>
      <p:graphicFrame>
        <p:nvGraphicFramePr>
          <p:cNvPr id="1029" name="Object 9"/>
          <p:cNvGraphicFramePr>
            <a:graphicFrameLocks noChangeAspect="1"/>
          </p:cNvGraphicFramePr>
          <p:nvPr/>
        </p:nvGraphicFramePr>
        <p:xfrm>
          <a:off x="914400" y="4819650"/>
          <a:ext cx="2108200" cy="635000"/>
        </p:xfrm>
        <a:graphic>
          <a:graphicData uri="http://schemas.openxmlformats.org/presentationml/2006/ole">
            <p:oleObj spid="_x0000_s1029" name="Equation" r:id="rId6" imgW="2108160" imgH="634680" progId="Equation.DSMT4">
              <p:embed/>
            </p:oleObj>
          </a:graphicData>
        </a:graphic>
      </p:graphicFrame>
      <p:graphicFrame>
        <p:nvGraphicFramePr>
          <p:cNvPr id="1030" name="Object 10"/>
          <p:cNvGraphicFramePr>
            <a:graphicFrameLocks noChangeAspect="1"/>
          </p:cNvGraphicFramePr>
          <p:nvPr/>
        </p:nvGraphicFramePr>
        <p:xfrm>
          <a:off x="5495925" y="2162175"/>
          <a:ext cx="2984500" cy="749300"/>
        </p:xfrm>
        <a:graphic>
          <a:graphicData uri="http://schemas.openxmlformats.org/presentationml/2006/ole">
            <p:oleObj spid="_x0000_s1030" name="Equation" r:id="rId7" imgW="2984400" imgH="749160" progId="Equation.DSMT4">
              <p:embed/>
            </p:oleObj>
          </a:graphicData>
        </a:graphic>
      </p:graphicFrame>
      <p:graphicFrame>
        <p:nvGraphicFramePr>
          <p:cNvPr id="1031" name="Object 11"/>
          <p:cNvGraphicFramePr>
            <a:graphicFrameLocks noChangeAspect="1"/>
          </p:cNvGraphicFramePr>
          <p:nvPr/>
        </p:nvGraphicFramePr>
        <p:xfrm>
          <a:off x="5445125" y="3470275"/>
          <a:ext cx="2095500" cy="647700"/>
        </p:xfrm>
        <a:graphic>
          <a:graphicData uri="http://schemas.openxmlformats.org/presentationml/2006/ole">
            <p:oleObj spid="_x0000_s1031" name="Equation" r:id="rId8" imgW="2095200" imgH="647640" progId="Equation.DSMT4">
              <p:embed/>
            </p:oleObj>
          </a:graphicData>
        </a:graphic>
      </p:graphicFrame>
      <p:graphicFrame>
        <p:nvGraphicFramePr>
          <p:cNvPr id="1032" name="Object 12"/>
          <p:cNvGraphicFramePr>
            <a:graphicFrameLocks noChangeAspect="1"/>
          </p:cNvGraphicFramePr>
          <p:nvPr/>
        </p:nvGraphicFramePr>
        <p:xfrm>
          <a:off x="5441950" y="4521200"/>
          <a:ext cx="2349500" cy="355600"/>
        </p:xfrm>
        <a:graphic>
          <a:graphicData uri="http://schemas.openxmlformats.org/presentationml/2006/ole">
            <p:oleObj spid="_x0000_s1032" name="Equation" r:id="rId9" imgW="2349360" imgH="355320" progId="Equation.DSMT4">
              <p:embed/>
            </p:oleObj>
          </a:graphicData>
        </a:graphic>
      </p:graphicFrame>
      <p:graphicFrame>
        <p:nvGraphicFramePr>
          <p:cNvPr id="2" name="Object 8"/>
          <p:cNvGraphicFramePr>
            <a:graphicFrameLocks noChangeAspect="1"/>
          </p:cNvGraphicFramePr>
          <p:nvPr/>
        </p:nvGraphicFramePr>
        <p:xfrm>
          <a:off x="1631315" y="3984943"/>
          <a:ext cx="355600" cy="304800"/>
        </p:xfrm>
        <a:graphic>
          <a:graphicData uri="http://schemas.openxmlformats.org/presentationml/2006/ole">
            <p:oleObj spid="_x0000_s1033" name="Equation" r:id="rId10" imgW="355320" imgH="3045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115888"/>
            <a:ext cx="4454525" cy="1143000"/>
          </a:xfrm>
        </p:spPr>
        <p:txBody>
          <a:bodyPr/>
          <a:lstStyle/>
          <a:p>
            <a:pPr eaLnBrk="1" hangingPunct="1"/>
            <a:r>
              <a:rPr lang="en-GB" smtClean="0"/>
              <a:t>Energy Density of an Electric Field</a:t>
            </a:r>
          </a:p>
        </p:txBody>
      </p:sp>
      <p:sp>
        <p:nvSpPr>
          <p:cNvPr id="2056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Recall that, for a parallel plate 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The energy stored in the capacitor is U, giving an energy density u of: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Using the expression for C above: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But V/d is the electric field strength E, so we get:</a:t>
            </a:r>
          </a:p>
        </p:txBody>
      </p:sp>
      <p:sp>
        <p:nvSpPr>
          <p:cNvPr id="2057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So far we have considered the space between capacitor plates to be filled with “free space” or </a:t>
            </a:r>
            <a:r>
              <a:rPr lang="en-GB" u="sng" dirty="0" smtClean="0"/>
              <a:t>            </a:t>
            </a:r>
            <a:r>
              <a:rPr lang="en-GB" sz="2000" dirty="0" smtClean="0"/>
              <a:t> (</a:t>
            </a:r>
            <a:r>
              <a:rPr lang="en-US" sz="2000" dirty="0" smtClean="0">
                <a:cs typeface="Times New Roman" pitchFamily="18" charset="0"/>
              </a:rPr>
              <a:t>~ air in this context!).</a:t>
            </a:r>
          </a:p>
          <a:p>
            <a:pPr eaLnBrk="1" hangingPunct="1"/>
            <a:r>
              <a:rPr lang="en-US" sz="2000" dirty="0" smtClean="0">
                <a:cs typeface="Times New Roman" pitchFamily="18" charset="0"/>
              </a:rPr>
              <a:t>What happens if we insert a dielectric (i.e. an insulator) between the plates?</a:t>
            </a:r>
          </a:p>
          <a:p>
            <a:pPr eaLnBrk="1" hangingPunct="1"/>
            <a:r>
              <a:rPr lang="en-US" sz="2000" dirty="0" smtClean="0">
                <a:cs typeface="Times New Roman" pitchFamily="18" charset="0"/>
              </a:rPr>
              <a:t>Find the capacitance </a:t>
            </a:r>
            <a:r>
              <a:rPr lang="en-US" sz="2000" u="sng" dirty="0" smtClean="0">
                <a:cs typeface="Times New Roman" pitchFamily="18" charset="0"/>
              </a:rPr>
              <a:t>             </a:t>
            </a:r>
            <a:r>
              <a:rPr lang="en-US" sz="2000" dirty="0" smtClean="0">
                <a:cs typeface="Times New Roman" pitchFamily="18" charset="0"/>
              </a:rPr>
              <a:t> by a factor </a:t>
            </a:r>
            <a:r>
              <a:rPr lang="en-US" sz="2000" dirty="0" smtClean="0">
                <a:latin typeface="Symbol" pitchFamily="18" charset="2"/>
                <a:cs typeface="Times New Roman" pitchFamily="18" charset="0"/>
              </a:rPr>
              <a:t>k</a:t>
            </a:r>
            <a:r>
              <a:rPr lang="en-US" sz="2000" dirty="0" smtClean="0">
                <a:cs typeface="Times New Roman" pitchFamily="18" charset="0"/>
              </a:rPr>
              <a:t>, the dielectric constant:</a:t>
            </a:r>
            <a:br>
              <a:rPr lang="en-US" sz="2000" dirty="0" smtClean="0">
                <a:cs typeface="Times New Roman" pitchFamily="18" charset="0"/>
              </a:rPr>
            </a:br>
            <a:endParaRPr lang="en-US" sz="2000" dirty="0" smtClean="0">
              <a:cs typeface="Times New Roman" pitchFamily="18" charset="0"/>
            </a:endParaRPr>
          </a:p>
          <a:p>
            <a:pPr eaLnBrk="1" hangingPunct="1"/>
            <a:r>
              <a:rPr lang="en-US" sz="2000" dirty="0" smtClean="0">
                <a:cs typeface="Times New Roman" pitchFamily="18" charset="0"/>
              </a:rPr>
              <a:t>Why?</a:t>
            </a:r>
          </a:p>
          <a:p>
            <a:pPr eaLnBrk="1" hangingPunct="1"/>
            <a:endParaRPr lang="en-US" sz="2000" dirty="0" smtClean="0">
              <a:cs typeface="Times New Roman" pitchFamily="18" charset="0"/>
            </a:endParaRPr>
          </a:p>
        </p:txBody>
      </p:sp>
      <p:graphicFrame>
        <p:nvGraphicFramePr>
          <p:cNvPr id="2050" name="Object 6"/>
          <p:cNvGraphicFramePr>
            <a:graphicFrameLocks noChangeAspect="1"/>
          </p:cNvGraphicFramePr>
          <p:nvPr/>
        </p:nvGraphicFramePr>
        <p:xfrm>
          <a:off x="926148" y="1866900"/>
          <a:ext cx="2070100" cy="673100"/>
        </p:xfrm>
        <a:graphic>
          <a:graphicData uri="http://schemas.openxmlformats.org/presentationml/2006/ole">
            <p:oleObj spid="_x0000_s2050" name="Equation" r:id="rId4" imgW="2070000" imgH="672840" progId="Equation.DSMT4">
              <p:embed/>
            </p:oleObj>
          </a:graphicData>
        </a:graphic>
      </p:graphicFrame>
      <p:graphicFrame>
        <p:nvGraphicFramePr>
          <p:cNvPr id="2051" name="Object 7"/>
          <p:cNvGraphicFramePr>
            <a:graphicFrameLocks noChangeAspect="1"/>
          </p:cNvGraphicFramePr>
          <p:nvPr/>
        </p:nvGraphicFramePr>
        <p:xfrm>
          <a:off x="976313" y="3116263"/>
          <a:ext cx="1790700" cy="673100"/>
        </p:xfrm>
        <a:graphic>
          <a:graphicData uri="http://schemas.openxmlformats.org/presentationml/2006/ole">
            <p:oleObj spid="_x0000_s2051" name="Equation" r:id="rId5" imgW="1790640" imgH="672840" progId="Equation.DSMT4">
              <p:embed/>
            </p:oleObj>
          </a:graphicData>
        </a:graphic>
      </p:graphicFrame>
      <p:graphicFrame>
        <p:nvGraphicFramePr>
          <p:cNvPr id="2052" name="Object 8"/>
          <p:cNvGraphicFramePr>
            <a:graphicFrameLocks noChangeAspect="1"/>
          </p:cNvGraphicFramePr>
          <p:nvPr/>
        </p:nvGraphicFramePr>
        <p:xfrm>
          <a:off x="933450" y="4121150"/>
          <a:ext cx="3708400" cy="965200"/>
        </p:xfrm>
        <a:graphic>
          <a:graphicData uri="http://schemas.openxmlformats.org/presentationml/2006/ole">
            <p:oleObj spid="_x0000_s2052" name="Equation" r:id="rId6" imgW="3708360" imgH="965160" progId="Equation.DSMT4">
              <p:embed/>
            </p:oleObj>
          </a:graphicData>
        </a:graphic>
      </p:graphicFrame>
      <p:graphicFrame>
        <p:nvGraphicFramePr>
          <p:cNvPr id="2053" name="Object 9"/>
          <p:cNvGraphicFramePr>
            <a:graphicFrameLocks noChangeAspect="1"/>
          </p:cNvGraphicFramePr>
          <p:nvPr/>
        </p:nvGraphicFramePr>
        <p:xfrm>
          <a:off x="927100" y="5803900"/>
          <a:ext cx="2298700" cy="355600"/>
        </p:xfrm>
        <a:graphic>
          <a:graphicData uri="http://schemas.openxmlformats.org/presentationml/2006/ole">
            <p:oleObj spid="_x0000_s2053" name="Equation" r:id="rId7" imgW="2298600" imgH="355320" progId="Equation.DSMT4">
              <p:embed/>
            </p:oleObj>
          </a:graphicData>
        </a:graphic>
      </p:graphicFrame>
      <p:graphicFrame>
        <p:nvGraphicFramePr>
          <p:cNvPr id="2054" name="Object 11"/>
          <p:cNvGraphicFramePr>
            <a:graphicFrameLocks noChangeAspect="1"/>
          </p:cNvGraphicFramePr>
          <p:nvPr/>
        </p:nvGraphicFramePr>
        <p:xfrm>
          <a:off x="5480050" y="4202113"/>
          <a:ext cx="2070100" cy="304800"/>
        </p:xfrm>
        <a:graphic>
          <a:graphicData uri="http://schemas.openxmlformats.org/presentationml/2006/ole">
            <p:oleObj spid="_x0000_s2054" name="Equation" r:id="rId8" imgW="2070000" imgH="304560" progId="Equation.DSMT4">
              <p:embed/>
            </p:oleObj>
          </a:graphicData>
        </a:graphic>
      </p:graphicFrame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4926013" y="115888"/>
            <a:ext cx="44846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GB" sz="32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Dielectrics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Dielectrics, Atoms and Molecules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There are two types of dielectric.</a:t>
            </a:r>
          </a:p>
          <a:p>
            <a:pPr lvl="1" eaLnBrk="1" hangingPunct="1"/>
            <a:r>
              <a:rPr lang="en-GB" sz="2000" dirty="0" smtClean="0"/>
              <a:t>Polar dielectrics.</a:t>
            </a:r>
          </a:p>
          <a:p>
            <a:pPr lvl="1" eaLnBrk="1" hangingPunct="1"/>
            <a:r>
              <a:rPr lang="en-GB" sz="2000" dirty="0" smtClean="0"/>
              <a:t>Non-polar dielectrics.</a:t>
            </a:r>
          </a:p>
          <a:p>
            <a:pPr eaLnBrk="1" hangingPunct="1"/>
            <a:r>
              <a:rPr lang="en-GB" sz="2000" dirty="0" smtClean="0"/>
              <a:t>Polar dielectrics contain atoms or molecules that have a permanent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u="sng" dirty="0" smtClean="0"/>
              <a:t>              </a:t>
            </a:r>
            <a:r>
              <a:rPr lang="en-GB" dirty="0" smtClean="0"/>
              <a:t> </a:t>
            </a:r>
            <a:r>
              <a:rPr lang="en-GB" u="sng" dirty="0" smtClean="0"/>
              <a:t>            </a:t>
            </a:r>
            <a:r>
              <a:rPr lang="en-GB" dirty="0" smtClean="0"/>
              <a:t> </a:t>
            </a:r>
            <a:r>
              <a:rPr lang="en-GB" u="sng" dirty="0" smtClean="0"/>
              <a:t>            </a:t>
            </a:r>
            <a:r>
              <a:rPr lang="en-GB" sz="2000" dirty="0" smtClean="0"/>
              <a:t> (e.g. </a:t>
            </a:r>
            <a:r>
              <a:rPr lang="en-GB" u="sng" dirty="0" smtClean="0"/>
              <a:t>         </a:t>
            </a:r>
            <a:r>
              <a:rPr lang="en-GB" sz="2000" dirty="0" smtClean="0"/>
              <a:t>).</a:t>
            </a:r>
          </a:p>
          <a:p>
            <a:pPr eaLnBrk="1" hangingPunct="1"/>
            <a:r>
              <a:rPr lang="en-GB" sz="2000" dirty="0" smtClean="0"/>
              <a:t>When these are placed in a capacitor, the E field causes (partial) alignment of the atoms/molecules.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Polar dielectric in absence of E field: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Polar dielectric in E field:</a:t>
            </a:r>
          </a:p>
        </p:txBody>
      </p:sp>
      <p:sp>
        <p:nvSpPr>
          <p:cNvPr id="3078" name="Oval 8"/>
          <p:cNvSpPr>
            <a:spLocks noChangeArrowheads="1"/>
          </p:cNvSpPr>
          <p:nvPr/>
        </p:nvSpPr>
        <p:spPr bwMode="auto">
          <a:xfrm rot="-7202482">
            <a:off x="5730875" y="2103438"/>
            <a:ext cx="79375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+    </a:t>
            </a:r>
            <a:r>
              <a:rPr lang="en-GB">
                <a:latin typeface="Symbol" pitchFamily="18" charset="2"/>
              </a:rPr>
              <a:t>-</a:t>
            </a:r>
          </a:p>
        </p:txBody>
      </p:sp>
      <p:sp>
        <p:nvSpPr>
          <p:cNvPr id="3079" name="Oval 10"/>
          <p:cNvSpPr>
            <a:spLocks noChangeArrowheads="1"/>
          </p:cNvSpPr>
          <p:nvPr/>
        </p:nvSpPr>
        <p:spPr bwMode="auto">
          <a:xfrm rot="1195952">
            <a:off x="6732588" y="2190750"/>
            <a:ext cx="79375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+    </a:t>
            </a:r>
            <a:r>
              <a:rPr lang="en-GB">
                <a:latin typeface="Symbol" pitchFamily="18" charset="2"/>
              </a:rPr>
              <a:t>-</a:t>
            </a:r>
          </a:p>
        </p:txBody>
      </p:sp>
      <p:sp>
        <p:nvSpPr>
          <p:cNvPr id="3080" name="Oval 11"/>
          <p:cNvSpPr>
            <a:spLocks noChangeArrowheads="1"/>
          </p:cNvSpPr>
          <p:nvPr/>
        </p:nvSpPr>
        <p:spPr bwMode="auto">
          <a:xfrm rot="-4124970">
            <a:off x="7248525" y="2795588"/>
            <a:ext cx="79375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+    </a:t>
            </a:r>
            <a:r>
              <a:rPr lang="en-GB">
                <a:latin typeface="Symbol" pitchFamily="18" charset="2"/>
              </a:rPr>
              <a:t>-</a:t>
            </a:r>
          </a:p>
        </p:txBody>
      </p:sp>
      <p:sp>
        <p:nvSpPr>
          <p:cNvPr id="3081" name="Oval 12"/>
          <p:cNvSpPr>
            <a:spLocks noChangeArrowheads="1"/>
          </p:cNvSpPr>
          <p:nvPr/>
        </p:nvSpPr>
        <p:spPr bwMode="auto">
          <a:xfrm rot="7570958">
            <a:off x="5843588" y="2960688"/>
            <a:ext cx="79375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+    </a:t>
            </a:r>
            <a:r>
              <a:rPr lang="en-GB">
                <a:latin typeface="Symbol" pitchFamily="18" charset="2"/>
              </a:rPr>
              <a:t>-</a:t>
            </a:r>
          </a:p>
        </p:txBody>
      </p:sp>
      <p:sp>
        <p:nvSpPr>
          <p:cNvPr id="3082" name="Oval 13"/>
          <p:cNvSpPr>
            <a:spLocks noChangeArrowheads="1"/>
          </p:cNvSpPr>
          <p:nvPr/>
        </p:nvSpPr>
        <p:spPr bwMode="auto">
          <a:xfrm rot="6426163">
            <a:off x="7986713" y="2378075"/>
            <a:ext cx="79375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+    </a:t>
            </a:r>
            <a:r>
              <a:rPr lang="en-GB">
                <a:latin typeface="Symbol" pitchFamily="18" charset="2"/>
              </a:rPr>
              <a:t>-</a:t>
            </a:r>
          </a:p>
        </p:txBody>
      </p:sp>
      <p:sp>
        <p:nvSpPr>
          <p:cNvPr id="3083" name="Oval 14"/>
          <p:cNvSpPr>
            <a:spLocks noChangeArrowheads="1"/>
          </p:cNvSpPr>
          <p:nvPr/>
        </p:nvSpPr>
        <p:spPr bwMode="auto">
          <a:xfrm rot="-6675030">
            <a:off x="7588250" y="3259138"/>
            <a:ext cx="79375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+    </a:t>
            </a:r>
            <a:r>
              <a:rPr lang="en-GB">
                <a:latin typeface="Symbol" pitchFamily="18" charset="2"/>
              </a:rPr>
              <a:t>-</a:t>
            </a:r>
          </a:p>
        </p:txBody>
      </p:sp>
      <p:sp>
        <p:nvSpPr>
          <p:cNvPr id="3084" name="Oval 15"/>
          <p:cNvSpPr>
            <a:spLocks noChangeArrowheads="1"/>
          </p:cNvSpPr>
          <p:nvPr/>
        </p:nvSpPr>
        <p:spPr bwMode="auto">
          <a:xfrm rot="-1195952">
            <a:off x="5767388" y="4473575"/>
            <a:ext cx="79375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+    </a:t>
            </a:r>
            <a:r>
              <a:rPr lang="en-GB">
                <a:latin typeface="Symbol" pitchFamily="18" charset="2"/>
              </a:rPr>
              <a:t>-</a:t>
            </a:r>
          </a:p>
        </p:txBody>
      </p:sp>
      <p:sp>
        <p:nvSpPr>
          <p:cNvPr id="3085" name="Oval 16"/>
          <p:cNvSpPr>
            <a:spLocks noChangeArrowheads="1"/>
          </p:cNvSpPr>
          <p:nvPr/>
        </p:nvSpPr>
        <p:spPr bwMode="auto">
          <a:xfrm rot="678596">
            <a:off x="6769100" y="4560888"/>
            <a:ext cx="79375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+    </a:t>
            </a:r>
            <a:r>
              <a:rPr lang="en-GB">
                <a:latin typeface="Symbol" pitchFamily="18" charset="2"/>
              </a:rPr>
              <a:t>-</a:t>
            </a:r>
          </a:p>
        </p:txBody>
      </p:sp>
      <p:sp>
        <p:nvSpPr>
          <p:cNvPr id="3086" name="Oval 17"/>
          <p:cNvSpPr>
            <a:spLocks noChangeArrowheads="1"/>
          </p:cNvSpPr>
          <p:nvPr/>
        </p:nvSpPr>
        <p:spPr bwMode="auto">
          <a:xfrm>
            <a:off x="7285038" y="5165725"/>
            <a:ext cx="79375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+    </a:t>
            </a:r>
            <a:r>
              <a:rPr lang="en-GB">
                <a:latin typeface="Symbol" pitchFamily="18" charset="2"/>
              </a:rPr>
              <a:t>-</a:t>
            </a:r>
          </a:p>
        </p:txBody>
      </p:sp>
      <p:sp>
        <p:nvSpPr>
          <p:cNvPr id="3087" name="Oval 18"/>
          <p:cNvSpPr>
            <a:spLocks noChangeArrowheads="1"/>
          </p:cNvSpPr>
          <p:nvPr/>
        </p:nvSpPr>
        <p:spPr bwMode="auto">
          <a:xfrm rot="861523">
            <a:off x="5880100" y="5330825"/>
            <a:ext cx="79375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+    </a:t>
            </a:r>
            <a:r>
              <a:rPr lang="en-GB">
                <a:latin typeface="Symbol" pitchFamily="18" charset="2"/>
              </a:rPr>
              <a:t>-</a:t>
            </a:r>
          </a:p>
        </p:txBody>
      </p:sp>
      <p:sp>
        <p:nvSpPr>
          <p:cNvPr id="3088" name="Oval 19"/>
          <p:cNvSpPr>
            <a:spLocks noChangeArrowheads="1"/>
          </p:cNvSpPr>
          <p:nvPr/>
        </p:nvSpPr>
        <p:spPr bwMode="auto">
          <a:xfrm rot="1434123">
            <a:off x="8023225" y="4748213"/>
            <a:ext cx="79375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+    </a:t>
            </a:r>
            <a:r>
              <a:rPr lang="en-GB">
                <a:latin typeface="Symbol" pitchFamily="18" charset="2"/>
              </a:rPr>
              <a:t>-</a:t>
            </a:r>
          </a:p>
        </p:txBody>
      </p:sp>
      <p:sp>
        <p:nvSpPr>
          <p:cNvPr id="3089" name="Oval 20"/>
          <p:cNvSpPr>
            <a:spLocks noChangeArrowheads="1"/>
          </p:cNvSpPr>
          <p:nvPr/>
        </p:nvSpPr>
        <p:spPr bwMode="auto">
          <a:xfrm rot="-971353">
            <a:off x="7624763" y="5629275"/>
            <a:ext cx="79375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+    </a:t>
            </a:r>
            <a:r>
              <a:rPr lang="en-GB">
                <a:latin typeface="Symbol" pitchFamily="18" charset="2"/>
              </a:rPr>
              <a:t>-</a:t>
            </a:r>
          </a:p>
        </p:txBody>
      </p:sp>
      <p:grpSp>
        <p:nvGrpSpPr>
          <p:cNvPr id="3090" name="Group 23"/>
          <p:cNvGrpSpPr>
            <a:grpSpLocks/>
          </p:cNvGrpSpPr>
          <p:nvPr/>
        </p:nvGrpSpPr>
        <p:grpSpPr bwMode="auto">
          <a:xfrm>
            <a:off x="4816475" y="4359275"/>
            <a:ext cx="609600" cy="1995488"/>
            <a:chOff x="3034" y="2746"/>
            <a:chExt cx="384" cy="1257"/>
          </a:xfrm>
        </p:grpSpPr>
        <p:sp>
          <p:nvSpPr>
            <p:cNvPr id="3097" name="Line 21"/>
            <p:cNvSpPr>
              <a:spLocks noChangeShapeType="1"/>
            </p:cNvSpPr>
            <p:nvPr/>
          </p:nvSpPr>
          <p:spPr bwMode="auto">
            <a:xfrm>
              <a:off x="3418" y="2746"/>
              <a:ext cx="0" cy="125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8" name="Line 22"/>
            <p:cNvSpPr>
              <a:spLocks noChangeShapeType="1"/>
            </p:cNvSpPr>
            <p:nvPr/>
          </p:nvSpPr>
          <p:spPr bwMode="auto">
            <a:xfrm flipH="1">
              <a:off x="3034" y="3375"/>
              <a:ext cx="37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091" name="Group 24"/>
          <p:cNvGrpSpPr>
            <a:grpSpLocks/>
          </p:cNvGrpSpPr>
          <p:nvPr/>
        </p:nvGrpSpPr>
        <p:grpSpPr bwMode="auto">
          <a:xfrm flipH="1">
            <a:off x="9075738" y="4364038"/>
            <a:ext cx="609600" cy="1995487"/>
            <a:chOff x="3034" y="2746"/>
            <a:chExt cx="384" cy="1257"/>
          </a:xfrm>
        </p:grpSpPr>
        <p:sp>
          <p:nvSpPr>
            <p:cNvPr id="3095" name="Line 25"/>
            <p:cNvSpPr>
              <a:spLocks noChangeShapeType="1"/>
            </p:cNvSpPr>
            <p:nvPr/>
          </p:nvSpPr>
          <p:spPr bwMode="auto">
            <a:xfrm>
              <a:off x="3418" y="2746"/>
              <a:ext cx="0" cy="125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6" name="Line 26"/>
            <p:cNvSpPr>
              <a:spLocks noChangeShapeType="1"/>
            </p:cNvSpPr>
            <p:nvPr/>
          </p:nvSpPr>
          <p:spPr bwMode="auto">
            <a:xfrm flipH="1">
              <a:off x="3034" y="3375"/>
              <a:ext cx="37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092" name="Text Box 27"/>
          <p:cNvSpPr txBox="1">
            <a:spLocks noChangeArrowheads="1"/>
          </p:cNvSpPr>
          <p:nvPr/>
        </p:nvSpPr>
        <p:spPr bwMode="auto">
          <a:xfrm>
            <a:off x="5075238" y="4964113"/>
            <a:ext cx="323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>
                <a:latin typeface="Symbol" pitchFamily="18" charset="2"/>
              </a:rPr>
              <a:t>-</a:t>
            </a:r>
          </a:p>
        </p:txBody>
      </p:sp>
      <p:sp>
        <p:nvSpPr>
          <p:cNvPr id="3093" name="Text Box 28"/>
          <p:cNvSpPr txBox="1">
            <a:spLocks noChangeArrowheads="1"/>
          </p:cNvSpPr>
          <p:nvPr/>
        </p:nvSpPr>
        <p:spPr bwMode="auto">
          <a:xfrm>
            <a:off x="9048750" y="4975225"/>
            <a:ext cx="323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>
                <a:latin typeface="Symbol" pitchFamily="18" charset="2"/>
              </a:rPr>
              <a:t>+</a:t>
            </a:r>
          </a:p>
        </p:txBody>
      </p:sp>
      <p:sp>
        <p:nvSpPr>
          <p:cNvPr id="3094" name="Line 29"/>
          <p:cNvSpPr>
            <a:spLocks noChangeShapeType="1"/>
          </p:cNvSpPr>
          <p:nvPr/>
        </p:nvSpPr>
        <p:spPr bwMode="auto">
          <a:xfrm flipH="1">
            <a:off x="5745163" y="6111875"/>
            <a:ext cx="30178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graphicFrame>
        <p:nvGraphicFramePr>
          <p:cNvPr id="3074" name="Object 30"/>
          <p:cNvGraphicFramePr>
            <a:graphicFrameLocks noChangeAspect="1"/>
          </p:cNvGraphicFramePr>
          <p:nvPr/>
        </p:nvGraphicFramePr>
        <p:xfrm>
          <a:off x="7167563" y="6148388"/>
          <a:ext cx="203200" cy="279400"/>
        </p:xfrm>
        <a:graphic>
          <a:graphicData uri="http://schemas.openxmlformats.org/presentationml/2006/ole">
            <p:oleObj spid="_x0000_s3074" name="Equation" r:id="rId4" imgW="203040" imgH="27936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Dielectrics, Atoms and Molecules</a:t>
            </a:r>
          </a:p>
        </p:txBody>
      </p:sp>
      <p:sp>
        <p:nvSpPr>
          <p:cNvPr id="4100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The atoms or molecules of non-polar dielectrics do not have an intrinsic electric dipole moment.</a:t>
            </a:r>
          </a:p>
          <a:p>
            <a:pPr eaLnBrk="1" hangingPunct="1"/>
            <a:r>
              <a:rPr lang="en-GB" sz="2000" dirty="0" smtClean="0"/>
              <a:t>When such dielectrics are placed in an E field, the field “stretches” slightly the atoms or molecules, separating the mean positions of the +</a:t>
            </a:r>
            <a:r>
              <a:rPr lang="en-GB" sz="2000" dirty="0" err="1" smtClean="0"/>
              <a:t>ive</a:t>
            </a:r>
            <a:r>
              <a:rPr lang="en-GB" sz="2000" dirty="0" smtClean="0"/>
              <a:t> and –</a:t>
            </a:r>
            <a:r>
              <a:rPr lang="en-GB" sz="2000" dirty="0" err="1" smtClean="0"/>
              <a:t>ive</a:t>
            </a:r>
            <a:r>
              <a:rPr lang="en-GB" sz="2000" dirty="0" smtClean="0"/>
              <a:t> charges.</a:t>
            </a:r>
          </a:p>
          <a:p>
            <a:pPr eaLnBrk="1" hangingPunct="1"/>
            <a:r>
              <a:rPr lang="en-GB" sz="2000" dirty="0" smtClean="0"/>
              <a:t>The atoms or molecules acquire an</a:t>
            </a:r>
            <a:br>
              <a:rPr lang="en-GB" sz="2000" dirty="0" smtClean="0"/>
            </a:br>
            <a:r>
              <a:rPr lang="en-GB" sz="2000" u="sng" dirty="0" smtClean="0"/>
              <a:t>               </a:t>
            </a:r>
            <a:r>
              <a:rPr lang="en-GB" sz="2000" dirty="0" smtClean="0"/>
              <a:t> </a:t>
            </a:r>
            <a:r>
              <a:rPr lang="en-GB" sz="2000" u="sng" dirty="0" smtClean="0"/>
              <a:t>             </a:t>
            </a:r>
            <a:r>
              <a:rPr lang="en-GB" sz="2000" dirty="0" smtClean="0"/>
              <a:t> </a:t>
            </a:r>
            <a:r>
              <a:rPr lang="en-GB" sz="2000" u="sng" dirty="0" smtClean="0"/>
              <a:t>            </a:t>
            </a:r>
            <a:r>
              <a:rPr lang="en-GB" sz="2000" dirty="0" smtClean="0"/>
              <a:t> </a:t>
            </a:r>
            <a:r>
              <a:rPr lang="en-GB" sz="2000" u="sng" dirty="0" smtClean="0"/>
              <a:t>            </a:t>
            </a:r>
            <a:r>
              <a:rPr lang="en-GB" sz="2000" dirty="0" smtClean="0"/>
              <a:t>.</a:t>
            </a:r>
          </a:p>
          <a:p>
            <a:pPr eaLnBrk="1" hangingPunct="1"/>
            <a:r>
              <a:rPr lang="en-GB" sz="2000" dirty="0" smtClean="0"/>
              <a:t>Example of a non-polar </a:t>
            </a:r>
            <a:r>
              <a:rPr lang="en-GB" u="sng" dirty="0" smtClean="0"/>
              <a:t>                </a:t>
            </a:r>
            <a:r>
              <a:rPr lang="en-GB" sz="2000" dirty="0" smtClean="0"/>
              <a:t>: paper.</a:t>
            </a:r>
          </a:p>
        </p:txBody>
      </p:sp>
      <p:sp>
        <p:nvSpPr>
          <p:cNvPr id="4101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Polar dielectric in absence of E field: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Polar dielectric in E field:</a:t>
            </a:r>
          </a:p>
          <a:p>
            <a:pPr eaLnBrk="1" hangingPunct="1"/>
            <a:endParaRPr lang="en-GB" sz="2000" smtClean="0"/>
          </a:p>
        </p:txBody>
      </p:sp>
      <p:sp>
        <p:nvSpPr>
          <p:cNvPr id="4102" name="Oval 7"/>
          <p:cNvSpPr>
            <a:spLocks noChangeArrowheads="1"/>
          </p:cNvSpPr>
          <p:nvPr/>
        </p:nvSpPr>
        <p:spPr bwMode="auto">
          <a:xfrm rot="-1195952">
            <a:off x="5767388" y="4473575"/>
            <a:ext cx="79375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+    </a:t>
            </a:r>
            <a:r>
              <a:rPr lang="en-GB">
                <a:latin typeface="Symbol" pitchFamily="18" charset="2"/>
              </a:rPr>
              <a:t>-</a:t>
            </a:r>
          </a:p>
        </p:txBody>
      </p:sp>
      <p:sp>
        <p:nvSpPr>
          <p:cNvPr id="4103" name="Oval 8"/>
          <p:cNvSpPr>
            <a:spLocks noChangeArrowheads="1"/>
          </p:cNvSpPr>
          <p:nvPr/>
        </p:nvSpPr>
        <p:spPr bwMode="auto">
          <a:xfrm rot="678596">
            <a:off x="6769100" y="4560888"/>
            <a:ext cx="79375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+    </a:t>
            </a:r>
            <a:r>
              <a:rPr lang="en-GB">
                <a:latin typeface="Symbol" pitchFamily="18" charset="2"/>
              </a:rPr>
              <a:t>-</a:t>
            </a:r>
          </a:p>
        </p:txBody>
      </p:sp>
      <p:sp>
        <p:nvSpPr>
          <p:cNvPr id="4104" name="Oval 9"/>
          <p:cNvSpPr>
            <a:spLocks noChangeArrowheads="1"/>
          </p:cNvSpPr>
          <p:nvPr/>
        </p:nvSpPr>
        <p:spPr bwMode="auto">
          <a:xfrm>
            <a:off x="7285038" y="5165725"/>
            <a:ext cx="79375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+    </a:t>
            </a:r>
            <a:r>
              <a:rPr lang="en-GB">
                <a:latin typeface="Symbol" pitchFamily="18" charset="2"/>
              </a:rPr>
              <a:t>-</a:t>
            </a:r>
          </a:p>
        </p:txBody>
      </p:sp>
      <p:sp>
        <p:nvSpPr>
          <p:cNvPr id="4105" name="Oval 10"/>
          <p:cNvSpPr>
            <a:spLocks noChangeArrowheads="1"/>
          </p:cNvSpPr>
          <p:nvPr/>
        </p:nvSpPr>
        <p:spPr bwMode="auto">
          <a:xfrm rot="861523">
            <a:off x="5880100" y="5330825"/>
            <a:ext cx="79375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+    </a:t>
            </a:r>
            <a:r>
              <a:rPr lang="en-GB">
                <a:latin typeface="Symbol" pitchFamily="18" charset="2"/>
              </a:rPr>
              <a:t>-</a:t>
            </a:r>
          </a:p>
        </p:txBody>
      </p:sp>
      <p:sp>
        <p:nvSpPr>
          <p:cNvPr id="4106" name="Oval 11"/>
          <p:cNvSpPr>
            <a:spLocks noChangeArrowheads="1"/>
          </p:cNvSpPr>
          <p:nvPr/>
        </p:nvSpPr>
        <p:spPr bwMode="auto">
          <a:xfrm rot="1434123">
            <a:off x="8023225" y="4748213"/>
            <a:ext cx="79375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+    </a:t>
            </a:r>
            <a:r>
              <a:rPr lang="en-GB">
                <a:latin typeface="Symbol" pitchFamily="18" charset="2"/>
              </a:rPr>
              <a:t>-</a:t>
            </a:r>
          </a:p>
        </p:txBody>
      </p:sp>
      <p:sp>
        <p:nvSpPr>
          <p:cNvPr id="4107" name="Oval 12"/>
          <p:cNvSpPr>
            <a:spLocks noChangeArrowheads="1"/>
          </p:cNvSpPr>
          <p:nvPr/>
        </p:nvSpPr>
        <p:spPr bwMode="auto">
          <a:xfrm rot="-971353">
            <a:off x="7624763" y="5629275"/>
            <a:ext cx="79375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+    </a:t>
            </a:r>
            <a:r>
              <a:rPr lang="en-GB">
                <a:latin typeface="Symbol" pitchFamily="18" charset="2"/>
              </a:rPr>
              <a:t>-</a:t>
            </a:r>
          </a:p>
        </p:txBody>
      </p:sp>
      <p:grpSp>
        <p:nvGrpSpPr>
          <p:cNvPr id="4108" name="Group 13"/>
          <p:cNvGrpSpPr>
            <a:grpSpLocks/>
          </p:cNvGrpSpPr>
          <p:nvPr/>
        </p:nvGrpSpPr>
        <p:grpSpPr bwMode="auto">
          <a:xfrm>
            <a:off x="4816475" y="4359275"/>
            <a:ext cx="609600" cy="1995488"/>
            <a:chOff x="3034" y="2746"/>
            <a:chExt cx="384" cy="1257"/>
          </a:xfrm>
        </p:grpSpPr>
        <p:sp>
          <p:nvSpPr>
            <p:cNvPr id="4121" name="Line 14"/>
            <p:cNvSpPr>
              <a:spLocks noChangeShapeType="1"/>
            </p:cNvSpPr>
            <p:nvPr/>
          </p:nvSpPr>
          <p:spPr bwMode="auto">
            <a:xfrm>
              <a:off x="3418" y="2746"/>
              <a:ext cx="0" cy="125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22" name="Line 15"/>
            <p:cNvSpPr>
              <a:spLocks noChangeShapeType="1"/>
            </p:cNvSpPr>
            <p:nvPr/>
          </p:nvSpPr>
          <p:spPr bwMode="auto">
            <a:xfrm flipH="1">
              <a:off x="3034" y="3375"/>
              <a:ext cx="37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109" name="Group 16"/>
          <p:cNvGrpSpPr>
            <a:grpSpLocks/>
          </p:cNvGrpSpPr>
          <p:nvPr/>
        </p:nvGrpSpPr>
        <p:grpSpPr bwMode="auto">
          <a:xfrm flipH="1">
            <a:off x="9075738" y="4364038"/>
            <a:ext cx="609600" cy="1995487"/>
            <a:chOff x="3034" y="2746"/>
            <a:chExt cx="384" cy="1257"/>
          </a:xfrm>
        </p:grpSpPr>
        <p:sp>
          <p:nvSpPr>
            <p:cNvPr id="4119" name="Line 17"/>
            <p:cNvSpPr>
              <a:spLocks noChangeShapeType="1"/>
            </p:cNvSpPr>
            <p:nvPr/>
          </p:nvSpPr>
          <p:spPr bwMode="auto">
            <a:xfrm>
              <a:off x="3418" y="2746"/>
              <a:ext cx="0" cy="125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20" name="Line 18"/>
            <p:cNvSpPr>
              <a:spLocks noChangeShapeType="1"/>
            </p:cNvSpPr>
            <p:nvPr/>
          </p:nvSpPr>
          <p:spPr bwMode="auto">
            <a:xfrm flipH="1">
              <a:off x="3034" y="3375"/>
              <a:ext cx="37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110" name="Text Box 19"/>
          <p:cNvSpPr txBox="1">
            <a:spLocks noChangeArrowheads="1"/>
          </p:cNvSpPr>
          <p:nvPr/>
        </p:nvSpPr>
        <p:spPr bwMode="auto">
          <a:xfrm>
            <a:off x="5075238" y="4964113"/>
            <a:ext cx="323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>
                <a:latin typeface="Symbol" pitchFamily="18" charset="2"/>
              </a:rPr>
              <a:t>-</a:t>
            </a:r>
          </a:p>
        </p:txBody>
      </p:sp>
      <p:sp>
        <p:nvSpPr>
          <p:cNvPr id="4111" name="Text Box 20"/>
          <p:cNvSpPr txBox="1">
            <a:spLocks noChangeArrowheads="1"/>
          </p:cNvSpPr>
          <p:nvPr/>
        </p:nvSpPr>
        <p:spPr bwMode="auto">
          <a:xfrm>
            <a:off x="9048750" y="4975225"/>
            <a:ext cx="323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>
                <a:latin typeface="Symbol" pitchFamily="18" charset="2"/>
              </a:rPr>
              <a:t>+</a:t>
            </a:r>
          </a:p>
        </p:txBody>
      </p:sp>
      <p:graphicFrame>
        <p:nvGraphicFramePr>
          <p:cNvPr id="4098" name="Object 22"/>
          <p:cNvGraphicFramePr>
            <a:graphicFrameLocks noChangeAspect="1"/>
          </p:cNvGraphicFramePr>
          <p:nvPr/>
        </p:nvGraphicFramePr>
        <p:xfrm>
          <a:off x="7167563" y="6148388"/>
          <a:ext cx="203200" cy="279400"/>
        </p:xfrm>
        <a:graphic>
          <a:graphicData uri="http://schemas.openxmlformats.org/presentationml/2006/ole">
            <p:oleObj spid="_x0000_s4098" name="Equation" r:id="rId4" imgW="203040" imgH="279360" progId="Equation.DSMT4">
              <p:embed/>
            </p:oleObj>
          </a:graphicData>
        </a:graphic>
      </p:graphicFrame>
      <p:sp>
        <p:nvSpPr>
          <p:cNvPr id="4112" name="Oval 24"/>
          <p:cNvSpPr>
            <a:spLocks noChangeArrowheads="1"/>
          </p:cNvSpPr>
          <p:nvPr/>
        </p:nvSpPr>
        <p:spPr bwMode="auto">
          <a:xfrm>
            <a:off x="5775325" y="2011363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0</a:t>
            </a:r>
          </a:p>
        </p:txBody>
      </p:sp>
      <p:sp>
        <p:nvSpPr>
          <p:cNvPr id="4113" name="Oval 25"/>
          <p:cNvSpPr>
            <a:spLocks noChangeArrowheads="1"/>
          </p:cNvSpPr>
          <p:nvPr/>
        </p:nvSpPr>
        <p:spPr bwMode="auto">
          <a:xfrm>
            <a:off x="6802438" y="2098675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0</a:t>
            </a:r>
          </a:p>
        </p:txBody>
      </p:sp>
      <p:sp>
        <p:nvSpPr>
          <p:cNvPr id="4114" name="Oval 26"/>
          <p:cNvSpPr>
            <a:spLocks noChangeArrowheads="1"/>
          </p:cNvSpPr>
          <p:nvPr/>
        </p:nvSpPr>
        <p:spPr bwMode="auto">
          <a:xfrm>
            <a:off x="8169275" y="20955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0</a:t>
            </a:r>
          </a:p>
        </p:txBody>
      </p:sp>
      <p:sp>
        <p:nvSpPr>
          <p:cNvPr id="4115" name="Oval 27"/>
          <p:cNvSpPr>
            <a:spLocks noChangeArrowheads="1"/>
          </p:cNvSpPr>
          <p:nvPr/>
        </p:nvSpPr>
        <p:spPr bwMode="auto">
          <a:xfrm>
            <a:off x="7500938" y="2795588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0</a:t>
            </a:r>
          </a:p>
        </p:txBody>
      </p:sp>
      <p:sp>
        <p:nvSpPr>
          <p:cNvPr id="4116" name="Oval 28"/>
          <p:cNvSpPr>
            <a:spLocks noChangeArrowheads="1"/>
          </p:cNvSpPr>
          <p:nvPr/>
        </p:nvSpPr>
        <p:spPr bwMode="auto">
          <a:xfrm>
            <a:off x="8169275" y="3235325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0</a:t>
            </a:r>
          </a:p>
        </p:txBody>
      </p:sp>
      <p:sp>
        <p:nvSpPr>
          <p:cNvPr id="4117" name="Oval 29"/>
          <p:cNvSpPr>
            <a:spLocks noChangeArrowheads="1"/>
          </p:cNvSpPr>
          <p:nvPr/>
        </p:nvSpPr>
        <p:spPr bwMode="auto">
          <a:xfrm>
            <a:off x="6078538" y="2911475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0</a:t>
            </a:r>
          </a:p>
        </p:txBody>
      </p:sp>
      <p:sp>
        <p:nvSpPr>
          <p:cNvPr id="4118" name="Line 30"/>
          <p:cNvSpPr>
            <a:spLocks noChangeShapeType="1"/>
          </p:cNvSpPr>
          <p:nvPr/>
        </p:nvSpPr>
        <p:spPr bwMode="auto">
          <a:xfrm flipH="1">
            <a:off x="5745163" y="6111875"/>
            <a:ext cx="30178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Electric Fields in the Presence of a Dielectric</a:t>
            </a:r>
          </a:p>
        </p:txBody>
      </p:sp>
      <p:sp>
        <p:nvSpPr>
          <p:cNvPr id="5130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Apply electric field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Induce surface charge in dielectric, resulting field </a:t>
            </a:r>
          </a:p>
        </p:txBody>
      </p:sp>
      <p:sp>
        <p:nvSpPr>
          <p:cNvPr id="5131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5029200" y="1546225"/>
            <a:ext cx="4381500" cy="5135563"/>
          </a:xfrm>
        </p:spPr>
        <p:txBody>
          <a:bodyPr/>
          <a:lstStyle/>
          <a:p>
            <a:pPr eaLnBrk="1" hangingPunct="1"/>
            <a:r>
              <a:rPr lang="en-GB" sz="2000" dirty="0" smtClean="0"/>
              <a:t>Net field inside capacitor is</a:t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Effect of dielectric is to weaken the field in the capacitor.</a:t>
            </a:r>
          </a:p>
          <a:p>
            <a:pPr eaLnBrk="1" hangingPunct="1"/>
            <a:r>
              <a:rPr lang="en-GB" sz="2000" dirty="0" smtClean="0"/>
              <a:t>This means the voltage across the capacitor will drop, as V = Ed.</a:t>
            </a:r>
          </a:p>
          <a:p>
            <a:pPr eaLnBrk="1" hangingPunct="1"/>
            <a:r>
              <a:rPr lang="en-GB" sz="2000" dirty="0" smtClean="0"/>
              <a:t>(Note, this is not true if a</a:t>
            </a:r>
            <a:r>
              <a:rPr lang="en-GB" sz="2000" u="sng" dirty="0" smtClean="0"/>
              <a:t>            </a:t>
            </a:r>
            <a:r>
              <a:rPr lang="en-GB" sz="2000" dirty="0" smtClean="0"/>
              <a:t> is connected across the </a:t>
            </a:r>
            <a:r>
              <a:rPr lang="en-GB" sz="2000" u="sng" dirty="0" smtClean="0"/>
              <a:t>              </a:t>
            </a:r>
            <a:r>
              <a:rPr lang="en-GB" sz="2000" dirty="0" smtClean="0"/>
              <a:t>, as this will then supply more </a:t>
            </a:r>
            <a:r>
              <a:rPr lang="en-GB" sz="2000" u="sng" dirty="0" smtClean="0"/>
              <a:t>            </a:t>
            </a:r>
            <a:r>
              <a:rPr lang="en-GB" sz="2000" dirty="0" smtClean="0"/>
              <a:t> to push the potential difference back up again!)</a:t>
            </a:r>
          </a:p>
          <a:p>
            <a:pPr eaLnBrk="1" hangingPunct="1"/>
            <a:r>
              <a:rPr lang="en-GB" sz="2000" dirty="0" smtClean="0"/>
              <a:t>See that electrostatic forces will tend to pull dielectrics into capacitors.</a:t>
            </a:r>
          </a:p>
        </p:txBody>
      </p:sp>
      <p:graphicFrame>
        <p:nvGraphicFramePr>
          <p:cNvPr id="5122" name="Object 6"/>
          <p:cNvGraphicFramePr>
            <a:graphicFrameLocks noChangeAspect="1"/>
          </p:cNvGraphicFramePr>
          <p:nvPr/>
        </p:nvGraphicFramePr>
        <p:xfrm>
          <a:off x="3038475" y="1582738"/>
          <a:ext cx="1612900" cy="355600"/>
        </p:xfrm>
        <a:graphic>
          <a:graphicData uri="http://schemas.openxmlformats.org/presentationml/2006/ole">
            <p:oleObj spid="_x0000_s5122" name="Equation" r:id="rId4" imgW="1612800" imgH="355320" progId="Equation.DSMT4">
              <p:embed/>
            </p:oleObj>
          </a:graphicData>
        </a:graphic>
      </p:graphicFrame>
      <p:grpSp>
        <p:nvGrpSpPr>
          <p:cNvPr id="5132" name="Group 13"/>
          <p:cNvGrpSpPr>
            <a:grpSpLocks/>
          </p:cNvGrpSpPr>
          <p:nvPr/>
        </p:nvGrpSpPr>
        <p:grpSpPr bwMode="auto">
          <a:xfrm>
            <a:off x="138113" y="1939925"/>
            <a:ext cx="609600" cy="1995488"/>
            <a:chOff x="3034" y="2746"/>
            <a:chExt cx="384" cy="1257"/>
          </a:xfrm>
        </p:grpSpPr>
        <p:sp>
          <p:nvSpPr>
            <p:cNvPr id="5160" name="Line 14"/>
            <p:cNvSpPr>
              <a:spLocks noChangeShapeType="1"/>
            </p:cNvSpPr>
            <p:nvPr/>
          </p:nvSpPr>
          <p:spPr bwMode="auto">
            <a:xfrm>
              <a:off x="3418" y="2746"/>
              <a:ext cx="0" cy="125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61" name="Line 15"/>
            <p:cNvSpPr>
              <a:spLocks noChangeShapeType="1"/>
            </p:cNvSpPr>
            <p:nvPr/>
          </p:nvSpPr>
          <p:spPr bwMode="auto">
            <a:xfrm flipH="1">
              <a:off x="3034" y="3375"/>
              <a:ext cx="37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5133" name="Group 16"/>
          <p:cNvGrpSpPr>
            <a:grpSpLocks/>
          </p:cNvGrpSpPr>
          <p:nvPr/>
        </p:nvGrpSpPr>
        <p:grpSpPr bwMode="auto">
          <a:xfrm flipH="1">
            <a:off x="4302125" y="1944688"/>
            <a:ext cx="609600" cy="1995487"/>
            <a:chOff x="3034" y="2746"/>
            <a:chExt cx="384" cy="1257"/>
          </a:xfrm>
        </p:grpSpPr>
        <p:sp>
          <p:nvSpPr>
            <p:cNvPr id="5158" name="Line 17"/>
            <p:cNvSpPr>
              <a:spLocks noChangeShapeType="1"/>
            </p:cNvSpPr>
            <p:nvPr/>
          </p:nvSpPr>
          <p:spPr bwMode="auto">
            <a:xfrm>
              <a:off x="3418" y="2746"/>
              <a:ext cx="0" cy="125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59" name="Line 18"/>
            <p:cNvSpPr>
              <a:spLocks noChangeShapeType="1"/>
            </p:cNvSpPr>
            <p:nvPr/>
          </p:nvSpPr>
          <p:spPr bwMode="auto">
            <a:xfrm flipH="1">
              <a:off x="3034" y="3375"/>
              <a:ext cx="37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134" name="Text Box 19"/>
          <p:cNvSpPr txBox="1">
            <a:spLocks noChangeArrowheads="1"/>
          </p:cNvSpPr>
          <p:nvPr/>
        </p:nvSpPr>
        <p:spPr bwMode="auto">
          <a:xfrm>
            <a:off x="396875" y="2544763"/>
            <a:ext cx="323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>
                <a:latin typeface="Symbol" pitchFamily="18" charset="2"/>
              </a:rPr>
              <a:t>-</a:t>
            </a:r>
          </a:p>
        </p:txBody>
      </p:sp>
      <p:sp>
        <p:nvSpPr>
          <p:cNvPr id="5135" name="Text Box 20"/>
          <p:cNvSpPr txBox="1">
            <a:spLocks noChangeArrowheads="1"/>
          </p:cNvSpPr>
          <p:nvPr/>
        </p:nvSpPr>
        <p:spPr bwMode="auto">
          <a:xfrm>
            <a:off x="4275138" y="2555875"/>
            <a:ext cx="323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>
                <a:latin typeface="Symbol" pitchFamily="18" charset="2"/>
              </a:rPr>
              <a:t>+</a:t>
            </a:r>
          </a:p>
        </p:txBody>
      </p:sp>
      <p:sp>
        <p:nvSpPr>
          <p:cNvPr id="5136" name="Line 21"/>
          <p:cNvSpPr>
            <a:spLocks noChangeShapeType="1"/>
          </p:cNvSpPr>
          <p:nvPr/>
        </p:nvSpPr>
        <p:spPr bwMode="auto">
          <a:xfrm flipH="1">
            <a:off x="1112838" y="3660775"/>
            <a:ext cx="27876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graphicFrame>
        <p:nvGraphicFramePr>
          <p:cNvPr id="5123" name="Object 22"/>
          <p:cNvGraphicFramePr>
            <a:graphicFrameLocks noChangeAspect="1"/>
          </p:cNvGraphicFramePr>
          <p:nvPr/>
        </p:nvGraphicFramePr>
        <p:xfrm>
          <a:off x="2444750" y="3690938"/>
          <a:ext cx="292100" cy="355600"/>
        </p:xfrm>
        <a:graphic>
          <a:graphicData uri="http://schemas.openxmlformats.org/presentationml/2006/ole">
            <p:oleObj spid="_x0000_s5123" name="Equation" r:id="rId5" imgW="291960" imgH="355320" progId="Equation.DSMT4">
              <p:embed/>
            </p:oleObj>
          </a:graphicData>
        </a:graphic>
      </p:graphicFrame>
      <p:sp>
        <p:nvSpPr>
          <p:cNvPr id="5137" name="Oval 23"/>
          <p:cNvSpPr>
            <a:spLocks noChangeArrowheads="1"/>
          </p:cNvSpPr>
          <p:nvPr/>
        </p:nvSpPr>
        <p:spPr bwMode="auto">
          <a:xfrm>
            <a:off x="1116013" y="2051050"/>
            <a:ext cx="793750" cy="3492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+      </a:t>
            </a:r>
            <a:r>
              <a:rPr lang="en-GB">
                <a:latin typeface="Symbol" pitchFamily="18" charset="2"/>
              </a:rPr>
              <a:t>-</a:t>
            </a:r>
          </a:p>
        </p:txBody>
      </p:sp>
      <p:sp>
        <p:nvSpPr>
          <p:cNvPr id="5138" name="Oval 24"/>
          <p:cNvSpPr>
            <a:spLocks noChangeArrowheads="1"/>
          </p:cNvSpPr>
          <p:nvPr/>
        </p:nvSpPr>
        <p:spPr bwMode="auto">
          <a:xfrm>
            <a:off x="1116013" y="2579688"/>
            <a:ext cx="793750" cy="3492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+      </a:t>
            </a:r>
            <a:r>
              <a:rPr lang="en-GB">
                <a:latin typeface="Symbol" pitchFamily="18" charset="2"/>
              </a:rPr>
              <a:t>-</a:t>
            </a:r>
          </a:p>
        </p:txBody>
      </p:sp>
      <p:sp>
        <p:nvSpPr>
          <p:cNvPr id="5139" name="Oval 25"/>
          <p:cNvSpPr>
            <a:spLocks noChangeArrowheads="1"/>
          </p:cNvSpPr>
          <p:nvPr/>
        </p:nvSpPr>
        <p:spPr bwMode="auto">
          <a:xfrm>
            <a:off x="1116013" y="3108325"/>
            <a:ext cx="793750" cy="3492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+      </a:t>
            </a:r>
            <a:r>
              <a:rPr lang="en-GB">
                <a:latin typeface="Symbol" pitchFamily="18" charset="2"/>
              </a:rPr>
              <a:t>-</a:t>
            </a:r>
          </a:p>
        </p:txBody>
      </p:sp>
      <p:sp>
        <p:nvSpPr>
          <p:cNvPr id="5140" name="Oval 26"/>
          <p:cNvSpPr>
            <a:spLocks noChangeArrowheads="1"/>
          </p:cNvSpPr>
          <p:nvPr/>
        </p:nvSpPr>
        <p:spPr bwMode="auto">
          <a:xfrm>
            <a:off x="2136775" y="2066925"/>
            <a:ext cx="793750" cy="3492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+      </a:t>
            </a:r>
            <a:r>
              <a:rPr lang="en-GB">
                <a:latin typeface="Symbol" pitchFamily="18" charset="2"/>
              </a:rPr>
              <a:t>-</a:t>
            </a:r>
          </a:p>
        </p:txBody>
      </p:sp>
      <p:sp>
        <p:nvSpPr>
          <p:cNvPr id="5141" name="Oval 27"/>
          <p:cNvSpPr>
            <a:spLocks noChangeArrowheads="1"/>
          </p:cNvSpPr>
          <p:nvPr/>
        </p:nvSpPr>
        <p:spPr bwMode="auto">
          <a:xfrm>
            <a:off x="2136775" y="2595563"/>
            <a:ext cx="793750" cy="3492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+      </a:t>
            </a:r>
            <a:r>
              <a:rPr lang="en-GB">
                <a:latin typeface="Symbol" pitchFamily="18" charset="2"/>
              </a:rPr>
              <a:t>-</a:t>
            </a:r>
          </a:p>
        </p:txBody>
      </p:sp>
      <p:sp>
        <p:nvSpPr>
          <p:cNvPr id="5142" name="Oval 28"/>
          <p:cNvSpPr>
            <a:spLocks noChangeArrowheads="1"/>
          </p:cNvSpPr>
          <p:nvPr/>
        </p:nvSpPr>
        <p:spPr bwMode="auto">
          <a:xfrm>
            <a:off x="2136775" y="3124200"/>
            <a:ext cx="793750" cy="3492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+      </a:t>
            </a:r>
            <a:r>
              <a:rPr lang="en-GB">
                <a:latin typeface="Symbol" pitchFamily="18" charset="2"/>
              </a:rPr>
              <a:t>-</a:t>
            </a:r>
          </a:p>
        </p:txBody>
      </p:sp>
      <p:sp>
        <p:nvSpPr>
          <p:cNvPr id="5143" name="Oval 29"/>
          <p:cNvSpPr>
            <a:spLocks noChangeArrowheads="1"/>
          </p:cNvSpPr>
          <p:nvPr/>
        </p:nvSpPr>
        <p:spPr bwMode="auto">
          <a:xfrm>
            <a:off x="3125788" y="2055813"/>
            <a:ext cx="793750" cy="3492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+      </a:t>
            </a:r>
            <a:r>
              <a:rPr lang="en-GB">
                <a:latin typeface="Symbol" pitchFamily="18" charset="2"/>
              </a:rPr>
              <a:t>-</a:t>
            </a:r>
          </a:p>
        </p:txBody>
      </p:sp>
      <p:sp>
        <p:nvSpPr>
          <p:cNvPr id="5144" name="Oval 30"/>
          <p:cNvSpPr>
            <a:spLocks noChangeArrowheads="1"/>
          </p:cNvSpPr>
          <p:nvPr/>
        </p:nvSpPr>
        <p:spPr bwMode="auto">
          <a:xfrm>
            <a:off x="3125788" y="2584450"/>
            <a:ext cx="793750" cy="3492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+      </a:t>
            </a:r>
            <a:r>
              <a:rPr lang="en-GB">
                <a:latin typeface="Symbol" pitchFamily="18" charset="2"/>
              </a:rPr>
              <a:t>-</a:t>
            </a:r>
          </a:p>
        </p:txBody>
      </p:sp>
      <p:sp>
        <p:nvSpPr>
          <p:cNvPr id="5145" name="Oval 31"/>
          <p:cNvSpPr>
            <a:spLocks noChangeArrowheads="1"/>
          </p:cNvSpPr>
          <p:nvPr/>
        </p:nvSpPr>
        <p:spPr bwMode="auto">
          <a:xfrm>
            <a:off x="3125788" y="3113088"/>
            <a:ext cx="793750" cy="3492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+      </a:t>
            </a:r>
            <a:r>
              <a:rPr lang="en-GB">
                <a:latin typeface="Symbol" pitchFamily="18" charset="2"/>
              </a:rPr>
              <a:t>-</a:t>
            </a:r>
          </a:p>
        </p:txBody>
      </p:sp>
      <p:grpSp>
        <p:nvGrpSpPr>
          <p:cNvPr id="5146" name="Group 33"/>
          <p:cNvGrpSpPr>
            <a:grpSpLocks/>
          </p:cNvGrpSpPr>
          <p:nvPr/>
        </p:nvGrpSpPr>
        <p:grpSpPr bwMode="auto">
          <a:xfrm>
            <a:off x="142875" y="4786313"/>
            <a:ext cx="609600" cy="1995487"/>
            <a:chOff x="3034" y="2746"/>
            <a:chExt cx="384" cy="1257"/>
          </a:xfrm>
        </p:grpSpPr>
        <p:sp>
          <p:nvSpPr>
            <p:cNvPr id="5156" name="Line 34"/>
            <p:cNvSpPr>
              <a:spLocks noChangeShapeType="1"/>
            </p:cNvSpPr>
            <p:nvPr/>
          </p:nvSpPr>
          <p:spPr bwMode="auto">
            <a:xfrm>
              <a:off x="3418" y="2746"/>
              <a:ext cx="0" cy="125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57" name="Line 35"/>
            <p:cNvSpPr>
              <a:spLocks noChangeShapeType="1"/>
            </p:cNvSpPr>
            <p:nvPr/>
          </p:nvSpPr>
          <p:spPr bwMode="auto">
            <a:xfrm flipH="1">
              <a:off x="3034" y="3375"/>
              <a:ext cx="37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5147" name="Group 36"/>
          <p:cNvGrpSpPr>
            <a:grpSpLocks/>
          </p:cNvGrpSpPr>
          <p:nvPr/>
        </p:nvGrpSpPr>
        <p:grpSpPr bwMode="auto">
          <a:xfrm flipH="1">
            <a:off x="4306888" y="4791075"/>
            <a:ext cx="609600" cy="1995488"/>
            <a:chOff x="3034" y="2746"/>
            <a:chExt cx="384" cy="1257"/>
          </a:xfrm>
        </p:grpSpPr>
        <p:sp>
          <p:nvSpPr>
            <p:cNvPr id="5154" name="Line 37"/>
            <p:cNvSpPr>
              <a:spLocks noChangeShapeType="1"/>
            </p:cNvSpPr>
            <p:nvPr/>
          </p:nvSpPr>
          <p:spPr bwMode="auto">
            <a:xfrm>
              <a:off x="3418" y="2746"/>
              <a:ext cx="0" cy="125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55" name="Line 38"/>
            <p:cNvSpPr>
              <a:spLocks noChangeShapeType="1"/>
            </p:cNvSpPr>
            <p:nvPr/>
          </p:nvSpPr>
          <p:spPr bwMode="auto">
            <a:xfrm flipH="1">
              <a:off x="3034" y="3375"/>
              <a:ext cx="37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148" name="Text Box 39"/>
          <p:cNvSpPr txBox="1">
            <a:spLocks noChangeArrowheads="1"/>
          </p:cNvSpPr>
          <p:nvPr/>
        </p:nvSpPr>
        <p:spPr bwMode="auto">
          <a:xfrm>
            <a:off x="401638" y="5391150"/>
            <a:ext cx="323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>
                <a:latin typeface="Symbol" pitchFamily="18" charset="2"/>
              </a:rPr>
              <a:t>-</a:t>
            </a:r>
          </a:p>
        </p:txBody>
      </p:sp>
      <p:sp>
        <p:nvSpPr>
          <p:cNvPr id="5149" name="Text Box 40"/>
          <p:cNvSpPr txBox="1">
            <a:spLocks noChangeArrowheads="1"/>
          </p:cNvSpPr>
          <p:nvPr/>
        </p:nvSpPr>
        <p:spPr bwMode="auto">
          <a:xfrm>
            <a:off x="4279900" y="5402263"/>
            <a:ext cx="323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>
                <a:latin typeface="Symbol" pitchFamily="18" charset="2"/>
              </a:rPr>
              <a:t>+</a:t>
            </a:r>
          </a:p>
        </p:txBody>
      </p:sp>
      <p:sp>
        <p:nvSpPr>
          <p:cNvPr id="5150" name="Line 41"/>
          <p:cNvSpPr>
            <a:spLocks noChangeShapeType="1"/>
          </p:cNvSpPr>
          <p:nvPr/>
        </p:nvSpPr>
        <p:spPr bwMode="auto">
          <a:xfrm flipH="1">
            <a:off x="1117600" y="6507163"/>
            <a:ext cx="27876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graphicFrame>
        <p:nvGraphicFramePr>
          <p:cNvPr id="5124" name="Object 42"/>
          <p:cNvGraphicFramePr>
            <a:graphicFrameLocks noChangeAspect="1"/>
          </p:cNvGraphicFramePr>
          <p:nvPr/>
        </p:nvGraphicFramePr>
        <p:xfrm>
          <a:off x="2449513" y="6537325"/>
          <a:ext cx="292100" cy="355600"/>
        </p:xfrm>
        <a:graphic>
          <a:graphicData uri="http://schemas.openxmlformats.org/presentationml/2006/ole">
            <p:oleObj spid="_x0000_s5124" name="Equation" r:id="rId6" imgW="291960" imgH="355320" progId="Equation.DSMT4">
              <p:embed/>
            </p:oleObj>
          </a:graphicData>
        </a:graphic>
      </p:graphicFrame>
      <p:sp>
        <p:nvSpPr>
          <p:cNvPr id="5151" name="Rectangle 52"/>
          <p:cNvSpPr>
            <a:spLocks noChangeArrowheads="1"/>
          </p:cNvSpPr>
          <p:nvPr/>
        </p:nvSpPr>
        <p:spPr bwMode="auto">
          <a:xfrm>
            <a:off x="777875" y="4814888"/>
            <a:ext cx="3508375" cy="16287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+                                                 </a:t>
            </a:r>
            <a:r>
              <a:rPr lang="en-GB">
                <a:latin typeface="Symbol" pitchFamily="18" charset="2"/>
              </a:rPr>
              <a:t>-</a:t>
            </a:r>
          </a:p>
          <a:p>
            <a:pPr algn="ctr"/>
            <a:r>
              <a:rPr lang="en-GB"/>
              <a:t>+                                                 </a:t>
            </a:r>
            <a:r>
              <a:rPr lang="en-GB">
                <a:latin typeface="Symbol" pitchFamily="18" charset="2"/>
              </a:rPr>
              <a:t>-</a:t>
            </a:r>
          </a:p>
          <a:p>
            <a:pPr algn="ctr"/>
            <a:r>
              <a:rPr lang="en-GB"/>
              <a:t>+                                                 </a:t>
            </a:r>
            <a:r>
              <a:rPr lang="en-GB">
                <a:latin typeface="Symbol" pitchFamily="18" charset="2"/>
              </a:rPr>
              <a:t>-</a:t>
            </a:r>
          </a:p>
          <a:p>
            <a:pPr algn="ctr"/>
            <a:r>
              <a:rPr lang="en-GB"/>
              <a:t>+                                                 </a:t>
            </a:r>
            <a:r>
              <a:rPr lang="en-GB">
                <a:latin typeface="Symbol" pitchFamily="18" charset="2"/>
              </a:rPr>
              <a:t>-</a:t>
            </a:r>
          </a:p>
          <a:p>
            <a:pPr algn="ctr"/>
            <a:r>
              <a:rPr lang="en-GB"/>
              <a:t>+                                                 </a:t>
            </a:r>
            <a:r>
              <a:rPr lang="en-GB">
                <a:latin typeface="Symbol" pitchFamily="18" charset="2"/>
              </a:rPr>
              <a:t>-</a:t>
            </a:r>
          </a:p>
        </p:txBody>
      </p:sp>
      <p:graphicFrame>
        <p:nvGraphicFramePr>
          <p:cNvPr id="5125" name="Object 53"/>
          <p:cNvGraphicFramePr>
            <a:graphicFrameLocks noChangeAspect="1"/>
          </p:cNvGraphicFramePr>
          <p:nvPr/>
        </p:nvGraphicFramePr>
        <p:xfrm>
          <a:off x="2449513" y="4386263"/>
          <a:ext cx="1879600" cy="355600"/>
        </p:xfrm>
        <a:graphic>
          <a:graphicData uri="http://schemas.openxmlformats.org/presentationml/2006/ole">
            <p:oleObj spid="_x0000_s5125" name="Equation" r:id="rId7" imgW="1879560" imgH="355320" progId="Equation.DSMT4">
              <p:embed/>
            </p:oleObj>
          </a:graphicData>
        </a:graphic>
      </p:graphicFrame>
      <p:sp>
        <p:nvSpPr>
          <p:cNvPr id="5152" name="Line 54"/>
          <p:cNvSpPr>
            <a:spLocks noChangeShapeType="1"/>
          </p:cNvSpPr>
          <p:nvPr/>
        </p:nvSpPr>
        <p:spPr bwMode="auto">
          <a:xfrm>
            <a:off x="1130300" y="6245225"/>
            <a:ext cx="1568450" cy="0"/>
          </a:xfrm>
          <a:prstGeom prst="line">
            <a:avLst/>
          </a:prstGeom>
          <a:noFill/>
          <a:ln w="38100">
            <a:solidFill>
              <a:srgbClr val="3333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graphicFrame>
        <p:nvGraphicFramePr>
          <p:cNvPr id="5126" name="Object 55"/>
          <p:cNvGraphicFramePr>
            <a:graphicFrameLocks noChangeAspect="1"/>
          </p:cNvGraphicFramePr>
          <p:nvPr/>
        </p:nvGraphicFramePr>
        <p:xfrm>
          <a:off x="1820863" y="5932488"/>
          <a:ext cx="266700" cy="279400"/>
        </p:xfrm>
        <a:graphic>
          <a:graphicData uri="http://schemas.openxmlformats.org/presentationml/2006/ole">
            <p:oleObj spid="_x0000_s5126" name="Equation" r:id="rId8" imgW="266400" imgH="279360" progId="Equation.DSMT4">
              <p:embed/>
            </p:oleObj>
          </a:graphicData>
        </a:graphic>
      </p:graphicFrame>
      <p:sp>
        <p:nvSpPr>
          <p:cNvPr id="5153" name="Line 56"/>
          <p:cNvSpPr>
            <a:spLocks noChangeShapeType="1"/>
          </p:cNvSpPr>
          <p:nvPr/>
        </p:nvSpPr>
        <p:spPr bwMode="auto">
          <a:xfrm flipH="1">
            <a:off x="2690813" y="6249988"/>
            <a:ext cx="118745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graphicFrame>
        <p:nvGraphicFramePr>
          <p:cNvPr id="5127" name="Object 57"/>
          <p:cNvGraphicFramePr>
            <a:graphicFrameLocks noChangeAspect="1"/>
          </p:cNvGraphicFramePr>
          <p:nvPr/>
        </p:nvGraphicFramePr>
        <p:xfrm>
          <a:off x="3175000" y="5915025"/>
          <a:ext cx="203200" cy="279400"/>
        </p:xfrm>
        <a:graphic>
          <a:graphicData uri="http://schemas.openxmlformats.org/presentationml/2006/ole">
            <p:oleObj spid="_x0000_s5127" name="Equation" r:id="rId9" imgW="203040" imgH="279360" progId="Equation.DSMT4">
              <p:embed/>
            </p:oleObj>
          </a:graphicData>
        </a:graphic>
      </p:graphicFrame>
      <p:graphicFrame>
        <p:nvGraphicFramePr>
          <p:cNvPr id="5128" name="Object 58"/>
          <p:cNvGraphicFramePr>
            <a:graphicFrameLocks noChangeAspect="1"/>
          </p:cNvGraphicFramePr>
          <p:nvPr/>
        </p:nvGraphicFramePr>
        <p:xfrm>
          <a:off x="5472113" y="1917700"/>
          <a:ext cx="2425700" cy="355600"/>
        </p:xfrm>
        <a:graphic>
          <a:graphicData uri="http://schemas.openxmlformats.org/presentationml/2006/ole">
            <p:oleObj spid="_x0000_s5128" name="Equation" r:id="rId10" imgW="2425680" imgH="35532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2" name="Rectangle 37"/>
          <p:cNvSpPr>
            <a:spLocks noChangeArrowheads="1"/>
          </p:cNvSpPr>
          <p:nvPr/>
        </p:nvSpPr>
        <p:spPr bwMode="auto">
          <a:xfrm>
            <a:off x="5761038" y="2444750"/>
            <a:ext cx="2376487" cy="4699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Dielectrics and Gauss’ Law</a:t>
            </a:r>
          </a:p>
        </p:txBody>
      </p:sp>
      <p:sp>
        <p:nvSpPr>
          <p:cNvPr id="6154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Remember capacitance without dielectric: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Magnitude of E field due to charge +q on upper plate from Gauss’ Law: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endParaRPr lang="en-GB" sz="2000" dirty="0" smtClean="0"/>
          </a:p>
        </p:txBody>
      </p:sp>
      <p:sp>
        <p:nvSpPr>
          <p:cNvPr id="6155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Now add dielectric: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Gaussian surface now encloses free charge (+q, on plate) plus the surface charge </a:t>
            </a:r>
          </a:p>
        </p:txBody>
      </p:sp>
      <p:sp>
        <p:nvSpPr>
          <p:cNvPr id="6156" name="Rectangle 6"/>
          <p:cNvSpPr>
            <a:spLocks noChangeArrowheads="1"/>
          </p:cNvSpPr>
          <p:nvPr/>
        </p:nvSpPr>
        <p:spPr bwMode="auto">
          <a:xfrm>
            <a:off x="996950" y="2576513"/>
            <a:ext cx="2378075" cy="2905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7" name="Rectangle 7"/>
          <p:cNvSpPr>
            <a:spLocks noChangeArrowheads="1"/>
          </p:cNvSpPr>
          <p:nvPr/>
        </p:nvSpPr>
        <p:spPr bwMode="auto">
          <a:xfrm>
            <a:off x="985838" y="3343275"/>
            <a:ext cx="2378075" cy="2905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8" name="Text Box 8"/>
          <p:cNvSpPr txBox="1">
            <a:spLocks noChangeArrowheads="1"/>
          </p:cNvSpPr>
          <p:nvPr/>
        </p:nvSpPr>
        <p:spPr bwMode="auto">
          <a:xfrm>
            <a:off x="954088" y="2593975"/>
            <a:ext cx="2470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++++++++++++++++</a:t>
            </a:r>
          </a:p>
        </p:txBody>
      </p:sp>
      <p:sp>
        <p:nvSpPr>
          <p:cNvPr id="6159" name="Text Box 9"/>
          <p:cNvSpPr txBox="1">
            <a:spLocks noChangeArrowheads="1"/>
          </p:cNvSpPr>
          <p:nvPr/>
        </p:nvSpPr>
        <p:spPr bwMode="auto">
          <a:xfrm>
            <a:off x="989013" y="3211513"/>
            <a:ext cx="2419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>
                <a:latin typeface="Symbol" pitchFamily="18" charset="2"/>
              </a:rPr>
              <a:t>----------------</a:t>
            </a:r>
          </a:p>
        </p:txBody>
      </p:sp>
      <p:sp>
        <p:nvSpPr>
          <p:cNvPr id="6160" name="Line 10"/>
          <p:cNvSpPr>
            <a:spLocks noChangeShapeType="1"/>
          </p:cNvSpPr>
          <p:nvPr/>
        </p:nvSpPr>
        <p:spPr bwMode="auto">
          <a:xfrm>
            <a:off x="1654175" y="2879725"/>
            <a:ext cx="0" cy="4429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graphicFrame>
        <p:nvGraphicFramePr>
          <p:cNvPr id="6146" name="Object 11"/>
          <p:cNvGraphicFramePr>
            <a:graphicFrameLocks noChangeAspect="1"/>
          </p:cNvGraphicFramePr>
          <p:nvPr/>
        </p:nvGraphicFramePr>
        <p:xfrm>
          <a:off x="1698625" y="2989263"/>
          <a:ext cx="292100" cy="355600"/>
        </p:xfrm>
        <a:graphic>
          <a:graphicData uri="http://schemas.openxmlformats.org/presentationml/2006/ole">
            <p:oleObj spid="_x0000_s6146" name="Equation" r:id="rId4" imgW="291960" imgH="355320" progId="Equation.DSMT4">
              <p:embed/>
            </p:oleObj>
          </a:graphicData>
        </a:graphic>
      </p:graphicFrame>
      <p:sp>
        <p:nvSpPr>
          <p:cNvPr id="6161" name="Line 12"/>
          <p:cNvSpPr>
            <a:spLocks noChangeShapeType="1"/>
          </p:cNvSpPr>
          <p:nvPr/>
        </p:nvSpPr>
        <p:spPr bwMode="auto">
          <a:xfrm>
            <a:off x="3406775" y="2895600"/>
            <a:ext cx="0" cy="427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6162" name="Text Box 13"/>
          <p:cNvSpPr txBox="1">
            <a:spLocks noChangeArrowheads="1"/>
          </p:cNvSpPr>
          <p:nvPr/>
        </p:nvSpPr>
        <p:spPr bwMode="auto">
          <a:xfrm>
            <a:off x="3371850" y="2943225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d</a:t>
            </a:r>
          </a:p>
        </p:txBody>
      </p:sp>
      <p:sp>
        <p:nvSpPr>
          <p:cNvPr id="6163" name="Text Box 14"/>
          <p:cNvSpPr txBox="1">
            <a:spLocks noChangeArrowheads="1"/>
          </p:cNvSpPr>
          <p:nvPr/>
        </p:nvSpPr>
        <p:spPr bwMode="auto">
          <a:xfrm>
            <a:off x="3336925" y="2528888"/>
            <a:ext cx="454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+q</a:t>
            </a:r>
          </a:p>
        </p:txBody>
      </p:sp>
      <p:sp>
        <p:nvSpPr>
          <p:cNvPr id="6164" name="Text Box 15"/>
          <p:cNvSpPr txBox="1">
            <a:spLocks noChangeArrowheads="1"/>
          </p:cNvSpPr>
          <p:nvPr/>
        </p:nvSpPr>
        <p:spPr bwMode="auto">
          <a:xfrm>
            <a:off x="3355975" y="3311525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>
                <a:latin typeface="Symbol" pitchFamily="18" charset="2"/>
              </a:rPr>
              <a:t>-</a:t>
            </a:r>
            <a:r>
              <a:rPr lang="en-GB"/>
              <a:t>q</a:t>
            </a:r>
          </a:p>
        </p:txBody>
      </p:sp>
      <p:sp>
        <p:nvSpPr>
          <p:cNvPr id="6165" name="Line 16"/>
          <p:cNvSpPr>
            <a:spLocks noChangeShapeType="1"/>
          </p:cNvSpPr>
          <p:nvPr/>
        </p:nvSpPr>
        <p:spPr bwMode="auto">
          <a:xfrm flipV="1">
            <a:off x="781050" y="2398713"/>
            <a:ext cx="0" cy="1127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6166" name="Text Box 17"/>
          <p:cNvSpPr txBox="1">
            <a:spLocks noChangeArrowheads="1"/>
          </p:cNvSpPr>
          <p:nvPr/>
        </p:nvSpPr>
        <p:spPr bwMode="auto">
          <a:xfrm>
            <a:off x="501650" y="2284413"/>
            <a:ext cx="282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s</a:t>
            </a:r>
          </a:p>
        </p:txBody>
      </p:sp>
      <p:sp>
        <p:nvSpPr>
          <p:cNvPr id="6167" name="Line 18"/>
          <p:cNvSpPr>
            <a:spLocks noChangeShapeType="1"/>
          </p:cNvSpPr>
          <p:nvPr/>
        </p:nvSpPr>
        <p:spPr bwMode="auto">
          <a:xfrm>
            <a:off x="546100" y="3340100"/>
            <a:ext cx="4429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6168" name="Text Box 19"/>
          <p:cNvSpPr txBox="1">
            <a:spLocks noChangeArrowheads="1"/>
          </p:cNvSpPr>
          <p:nvPr/>
        </p:nvSpPr>
        <p:spPr bwMode="auto">
          <a:xfrm>
            <a:off x="622300" y="3138488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0</a:t>
            </a:r>
          </a:p>
        </p:txBody>
      </p:sp>
      <p:sp>
        <p:nvSpPr>
          <p:cNvPr id="6169" name="Rectangle 20"/>
          <p:cNvSpPr>
            <a:spLocks noChangeArrowheads="1"/>
          </p:cNvSpPr>
          <p:nvPr/>
        </p:nvSpPr>
        <p:spPr bwMode="auto">
          <a:xfrm>
            <a:off x="914400" y="2454275"/>
            <a:ext cx="2835275" cy="517525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147" name="Object 21"/>
          <p:cNvGraphicFramePr>
            <a:graphicFrameLocks noChangeAspect="1"/>
          </p:cNvGraphicFramePr>
          <p:nvPr/>
        </p:nvGraphicFramePr>
        <p:xfrm>
          <a:off x="993775" y="4481513"/>
          <a:ext cx="2832100" cy="1371600"/>
        </p:xfrm>
        <a:graphic>
          <a:graphicData uri="http://schemas.openxmlformats.org/presentationml/2006/ole">
            <p:oleObj spid="_x0000_s6147" name="Equation" r:id="rId5" imgW="2831760" imgH="1371600" progId="Equation.DSMT4">
              <p:embed/>
            </p:oleObj>
          </a:graphicData>
        </a:graphic>
      </p:graphicFrame>
      <p:sp>
        <p:nvSpPr>
          <p:cNvPr id="6170" name="Rectangle 22"/>
          <p:cNvSpPr>
            <a:spLocks noChangeArrowheads="1"/>
          </p:cNvSpPr>
          <p:nvPr/>
        </p:nvSpPr>
        <p:spPr bwMode="auto">
          <a:xfrm>
            <a:off x="5764213" y="2152650"/>
            <a:ext cx="2378075" cy="2905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71" name="Rectangle 23"/>
          <p:cNvSpPr>
            <a:spLocks noChangeArrowheads="1"/>
          </p:cNvSpPr>
          <p:nvPr/>
        </p:nvSpPr>
        <p:spPr bwMode="auto">
          <a:xfrm>
            <a:off x="5753100" y="2919413"/>
            <a:ext cx="2378075" cy="2905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72" name="Text Box 24"/>
          <p:cNvSpPr txBox="1">
            <a:spLocks noChangeArrowheads="1"/>
          </p:cNvSpPr>
          <p:nvPr/>
        </p:nvSpPr>
        <p:spPr bwMode="auto">
          <a:xfrm>
            <a:off x="5721350" y="2170113"/>
            <a:ext cx="2470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++++++++++++++++</a:t>
            </a:r>
          </a:p>
        </p:txBody>
      </p:sp>
      <p:sp>
        <p:nvSpPr>
          <p:cNvPr id="6173" name="Text Box 25"/>
          <p:cNvSpPr txBox="1">
            <a:spLocks noChangeArrowheads="1"/>
          </p:cNvSpPr>
          <p:nvPr/>
        </p:nvSpPr>
        <p:spPr bwMode="auto">
          <a:xfrm>
            <a:off x="5756275" y="2787650"/>
            <a:ext cx="2419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>
                <a:latin typeface="Symbol" pitchFamily="18" charset="2"/>
              </a:rPr>
              <a:t>----------------</a:t>
            </a:r>
          </a:p>
        </p:txBody>
      </p:sp>
      <p:sp>
        <p:nvSpPr>
          <p:cNvPr id="6174" name="Line 26"/>
          <p:cNvSpPr>
            <a:spLocks noChangeShapeType="1"/>
          </p:cNvSpPr>
          <p:nvPr/>
        </p:nvSpPr>
        <p:spPr bwMode="auto">
          <a:xfrm>
            <a:off x="6421438" y="2560638"/>
            <a:ext cx="0" cy="2143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graphicFrame>
        <p:nvGraphicFramePr>
          <p:cNvPr id="6148" name="Object 27"/>
          <p:cNvGraphicFramePr>
            <a:graphicFrameLocks noChangeAspect="1"/>
          </p:cNvGraphicFramePr>
          <p:nvPr/>
        </p:nvGraphicFramePr>
        <p:xfrm>
          <a:off x="6465888" y="2533650"/>
          <a:ext cx="203200" cy="279400"/>
        </p:xfrm>
        <a:graphic>
          <a:graphicData uri="http://schemas.openxmlformats.org/presentationml/2006/ole">
            <p:oleObj spid="_x0000_s6148" name="Equation" r:id="rId6" imgW="203040" imgH="279360" progId="Equation.DSMT4">
              <p:embed/>
            </p:oleObj>
          </a:graphicData>
        </a:graphic>
      </p:graphicFrame>
      <p:sp>
        <p:nvSpPr>
          <p:cNvPr id="6175" name="Line 28"/>
          <p:cNvSpPr>
            <a:spLocks noChangeShapeType="1"/>
          </p:cNvSpPr>
          <p:nvPr/>
        </p:nvSpPr>
        <p:spPr bwMode="auto">
          <a:xfrm>
            <a:off x="8174038" y="2471738"/>
            <a:ext cx="0" cy="427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6176" name="Text Box 29"/>
          <p:cNvSpPr txBox="1">
            <a:spLocks noChangeArrowheads="1"/>
          </p:cNvSpPr>
          <p:nvPr/>
        </p:nvSpPr>
        <p:spPr bwMode="auto">
          <a:xfrm>
            <a:off x="8139113" y="2519363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d</a:t>
            </a:r>
          </a:p>
        </p:txBody>
      </p:sp>
      <p:sp>
        <p:nvSpPr>
          <p:cNvPr id="6177" name="Text Box 31"/>
          <p:cNvSpPr txBox="1">
            <a:spLocks noChangeArrowheads="1"/>
          </p:cNvSpPr>
          <p:nvPr/>
        </p:nvSpPr>
        <p:spPr bwMode="auto">
          <a:xfrm>
            <a:off x="8123238" y="2887663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>
                <a:latin typeface="Symbol" pitchFamily="18" charset="2"/>
              </a:rPr>
              <a:t>-</a:t>
            </a:r>
            <a:r>
              <a:rPr lang="en-GB"/>
              <a:t>q</a:t>
            </a:r>
          </a:p>
        </p:txBody>
      </p:sp>
      <p:sp>
        <p:nvSpPr>
          <p:cNvPr id="6178" name="Line 32"/>
          <p:cNvSpPr>
            <a:spLocks noChangeShapeType="1"/>
          </p:cNvSpPr>
          <p:nvPr/>
        </p:nvSpPr>
        <p:spPr bwMode="auto">
          <a:xfrm flipV="1">
            <a:off x="5548313" y="1974850"/>
            <a:ext cx="0" cy="1127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6179" name="Text Box 33"/>
          <p:cNvSpPr txBox="1">
            <a:spLocks noChangeArrowheads="1"/>
          </p:cNvSpPr>
          <p:nvPr/>
        </p:nvSpPr>
        <p:spPr bwMode="auto">
          <a:xfrm>
            <a:off x="5268913" y="1860550"/>
            <a:ext cx="282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s</a:t>
            </a:r>
          </a:p>
        </p:txBody>
      </p:sp>
      <p:sp>
        <p:nvSpPr>
          <p:cNvPr id="6180" name="Line 34"/>
          <p:cNvSpPr>
            <a:spLocks noChangeShapeType="1"/>
          </p:cNvSpPr>
          <p:nvPr/>
        </p:nvSpPr>
        <p:spPr bwMode="auto">
          <a:xfrm>
            <a:off x="5313363" y="2916238"/>
            <a:ext cx="4429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6181" name="Text Box 35"/>
          <p:cNvSpPr txBox="1">
            <a:spLocks noChangeArrowheads="1"/>
          </p:cNvSpPr>
          <p:nvPr/>
        </p:nvSpPr>
        <p:spPr bwMode="auto">
          <a:xfrm>
            <a:off x="5389563" y="2714625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0</a:t>
            </a:r>
          </a:p>
        </p:txBody>
      </p:sp>
      <p:sp>
        <p:nvSpPr>
          <p:cNvPr id="6182" name="Rectangle 36"/>
          <p:cNvSpPr>
            <a:spLocks noChangeArrowheads="1"/>
          </p:cNvSpPr>
          <p:nvPr/>
        </p:nvSpPr>
        <p:spPr bwMode="auto">
          <a:xfrm>
            <a:off x="5681663" y="2030413"/>
            <a:ext cx="3322637" cy="517525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83" name="Text Box 38"/>
          <p:cNvSpPr txBox="1">
            <a:spLocks noChangeArrowheads="1"/>
          </p:cNvSpPr>
          <p:nvPr/>
        </p:nvSpPr>
        <p:spPr bwMode="auto">
          <a:xfrm>
            <a:off x="5719763" y="2616200"/>
            <a:ext cx="2486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+  +  +  +  +  +  +  +  +</a:t>
            </a:r>
          </a:p>
        </p:txBody>
      </p:sp>
      <p:sp>
        <p:nvSpPr>
          <p:cNvPr id="6184" name="Text Box 39"/>
          <p:cNvSpPr txBox="1">
            <a:spLocks noChangeArrowheads="1"/>
          </p:cNvSpPr>
          <p:nvPr/>
        </p:nvSpPr>
        <p:spPr bwMode="auto">
          <a:xfrm>
            <a:off x="5727700" y="2274888"/>
            <a:ext cx="2457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>
                <a:latin typeface="Symbol" pitchFamily="18" charset="2"/>
              </a:rPr>
              <a:t>-  -  -  -  -  -  -  -  -</a:t>
            </a:r>
          </a:p>
        </p:txBody>
      </p:sp>
      <p:graphicFrame>
        <p:nvGraphicFramePr>
          <p:cNvPr id="6149" name="Object 40"/>
          <p:cNvGraphicFramePr>
            <a:graphicFrameLocks noChangeAspect="1"/>
          </p:cNvGraphicFramePr>
          <p:nvPr/>
        </p:nvGraphicFramePr>
        <p:xfrm>
          <a:off x="6197600" y="4122738"/>
          <a:ext cx="3149600" cy="304800"/>
        </p:xfrm>
        <a:graphic>
          <a:graphicData uri="http://schemas.openxmlformats.org/presentationml/2006/ole">
            <p:oleObj spid="_x0000_s6149" name="Equation" r:id="rId7" imgW="3149280" imgH="304560" progId="Equation.DSMT4">
              <p:embed/>
            </p:oleObj>
          </a:graphicData>
        </a:graphic>
      </p:graphicFrame>
      <p:graphicFrame>
        <p:nvGraphicFramePr>
          <p:cNvPr id="6150" name="Object 41"/>
          <p:cNvGraphicFramePr>
            <a:graphicFrameLocks noChangeAspect="1"/>
          </p:cNvGraphicFramePr>
          <p:nvPr/>
        </p:nvGraphicFramePr>
        <p:xfrm>
          <a:off x="5461635" y="4476750"/>
          <a:ext cx="2997200" cy="2108200"/>
        </p:xfrm>
        <a:graphic>
          <a:graphicData uri="http://schemas.openxmlformats.org/presentationml/2006/ole">
            <p:oleObj spid="_x0000_s6150" name="Equation" r:id="rId8" imgW="2997000" imgH="2108160" progId="Equation.DSMT4">
              <p:embed/>
            </p:oleObj>
          </a:graphicData>
        </a:graphic>
      </p:graphicFrame>
      <p:graphicFrame>
        <p:nvGraphicFramePr>
          <p:cNvPr id="6151" name="Object 43"/>
          <p:cNvGraphicFramePr>
            <a:graphicFrameLocks noChangeAspect="1"/>
          </p:cNvGraphicFramePr>
          <p:nvPr/>
        </p:nvGraphicFramePr>
        <p:xfrm>
          <a:off x="8223250" y="2255838"/>
          <a:ext cx="736600" cy="304800"/>
        </p:xfrm>
        <a:graphic>
          <a:graphicData uri="http://schemas.openxmlformats.org/presentationml/2006/ole">
            <p:oleObj spid="_x0000_s6151" name="Equation" r:id="rId9" imgW="736560" imgH="30456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Dielectrics and Gauss’ Law: Dielectric Strength</a:t>
            </a:r>
          </a:p>
        </p:txBody>
      </p:sp>
      <p:sp>
        <p:nvSpPr>
          <p:cNvPr id="7179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The effect of the dielectric is to weaken the original field by the factor </a:t>
            </a:r>
            <a:r>
              <a:rPr lang="en-GB" sz="2000" dirty="0" smtClean="0">
                <a:latin typeface="Symbol" pitchFamily="18" charset="2"/>
              </a:rPr>
              <a:t>k</a:t>
            </a:r>
            <a:r>
              <a:rPr lang="en-GB" sz="2000" dirty="0" smtClean="0"/>
              <a:t>, so: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Comparing this with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This equation allows us to write</a:t>
            </a:r>
            <a:br>
              <a:rPr lang="en-GB" sz="2000" dirty="0" smtClean="0"/>
            </a:br>
            <a:r>
              <a:rPr lang="en-GB" sz="2000" u="sng" dirty="0" smtClean="0"/>
              <a:t>                   </a:t>
            </a:r>
            <a:r>
              <a:rPr lang="en-GB" sz="2000" dirty="0" smtClean="0"/>
              <a:t> in a form that is appropriate in the presence of a dielectric: </a:t>
            </a:r>
          </a:p>
        </p:txBody>
      </p:sp>
      <p:sp>
        <p:nvSpPr>
          <p:cNvPr id="7180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The flux integral now involves</a:t>
            </a:r>
            <a:br>
              <a:rPr lang="en-GB" sz="2000" dirty="0" smtClean="0"/>
            </a:br>
            <a:r>
              <a:rPr lang="en-GB" sz="2000" dirty="0" smtClean="0"/>
              <a:t>not just</a:t>
            </a:r>
          </a:p>
          <a:p>
            <a:pPr eaLnBrk="1" hangingPunct="1"/>
            <a:r>
              <a:rPr lang="en-GB" sz="2000" dirty="0" smtClean="0"/>
              <a:t>The charge enclosed by the Gaussian surface is now the </a:t>
            </a:r>
            <a:r>
              <a:rPr lang="en-GB" sz="2000" u="sng" dirty="0" smtClean="0"/>
              <a:t>         </a:t>
            </a:r>
            <a:r>
              <a:rPr lang="en-GB" sz="2000" dirty="0" smtClean="0"/>
              <a:t> </a:t>
            </a:r>
            <a:r>
              <a:rPr lang="en-GB" sz="2000" u="sng" dirty="0" smtClean="0"/>
              <a:t>         </a:t>
            </a:r>
            <a:r>
              <a:rPr lang="en-GB" sz="2000" dirty="0" smtClean="0"/>
              <a:t> only.</a:t>
            </a:r>
          </a:p>
          <a:p>
            <a:pPr eaLnBrk="1" hangingPunct="1"/>
            <a:r>
              <a:rPr lang="en-GB" sz="2000" dirty="0" smtClean="0"/>
              <a:t>The quantity </a:t>
            </a:r>
            <a:r>
              <a:rPr lang="en-GB" sz="2000" dirty="0" smtClean="0">
                <a:latin typeface="Symbol" pitchFamily="18" charset="2"/>
              </a:rPr>
              <a:t>k</a:t>
            </a:r>
            <a:r>
              <a:rPr lang="en-GB" sz="2000" dirty="0" smtClean="0"/>
              <a:t> may not be constant, so we leave it inside the integral.  </a:t>
            </a:r>
          </a:p>
          <a:p>
            <a:pPr eaLnBrk="1" hangingPunct="1"/>
            <a:r>
              <a:rPr lang="en-GB" sz="2000" dirty="0" smtClean="0">
                <a:latin typeface="Symbol" pitchFamily="18" charset="2"/>
              </a:rPr>
              <a:t>k</a:t>
            </a:r>
            <a:r>
              <a:rPr lang="en-GB" sz="2000" dirty="0" smtClean="0"/>
              <a:t> = </a:t>
            </a:r>
            <a:r>
              <a:rPr lang="en-GB" sz="2000" dirty="0" err="1" smtClean="0">
                <a:latin typeface="Symbol" pitchFamily="18" charset="2"/>
              </a:rPr>
              <a:t>e</a:t>
            </a:r>
            <a:r>
              <a:rPr lang="en-GB" sz="2000" baseline="-25000" dirty="0" err="1" smtClean="0"/>
              <a:t>r</a:t>
            </a:r>
            <a:r>
              <a:rPr lang="en-GB" sz="2000" dirty="0" smtClean="0"/>
              <a:t> is called the relative permittivity.</a:t>
            </a:r>
          </a:p>
          <a:p>
            <a:pPr eaLnBrk="1" hangingPunct="1"/>
            <a:r>
              <a:rPr lang="en-GB" sz="2000" dirty="0" smtClean="0"/>
              <a:t>Sometimes use electric displacement</a:t>
            </a:r>
            <a:br>
              <a:rPr lang="en-GB" sz="2000" dirty="0" smtClean="0"/>
            </a:br>
            <a:r>
              <a:rPr lang="en-GB" sz="2000" dirty="0" smtClean="0"/>
              <a:t>                     then Gauss’ Law is written</a:t>
            </a:r>
          </a:p>
          <a:p>
            <a:pPr eaLnBrk="1" hangingPunct="1"/>
            <a:r>
              <a:rPr lang="en-GB" sz="2000" dirty="0" smtClean="0"/>
              <a:t>In very high E fields, the dielectric may break down; the field at which this occurs is called the dielectric strength.</a:t>
            </a:r>
          </a:p>
        </p:txBody>
      </p:sp>
      <p:graphicFrame>
        <p:nvGraphicFramePr>
          <p:cNvPr id="7170" name="Object 6"/>
          <p:cNvGraphicFramePr>
            <a:graphicFrameLocks noChangeAspect="1"/>
          </p:cNvGraphicFramePr>
          <p:nvPr/>
        </p:nvGraphicFramePr>
        <p:xfrm>
          <a:off x="946150" y="2490788"/>
          <a:ext cx="1689100" cy="698500"/>
        </p:xfrm>
        <a:graphic>
          <a:graphicData uri="http://schemas.openxmlformats.org/presentationml/2006/ole">
            <p:oleObj spid="_x0000_s7170" name="Equation" r:id="rId4" imgW="1688760" imgH="698400" progId="Equation.DSMT4">
              <p:embed/>
            </p:oleObj>
          </a:graphicData>
        </a:graphic>
      </p:graphicFrame>
      <p:graphicFrame>
        <p:nvGraphicFramePr>
          <p:cNvPr id="7171" name="Object 7"/>
          <p:cNvGraphicFramePr>
            <a:graphicFrameLocks noChangeAspect="1"/>
          </p:cNvGraphicFramePr>
          <p:nvPr/>
        </p:nvGraphicFramePr>
        <p:xfrm>
          <a:off x="3119438" y="3016250"/>
          <a:ext cx="1143000" cy="698500"/>
        </p:xfrm>
        <a:graphic>
          <a:graphicData uri="http://schemas.openxmlformats.org/presentationml/2006/ole">
            <p:oleObj spid="_x0000_s7171" name="Equation" r:id="rId5" imgW="1143000" imgH="698400" progId="Equation.DSMT4">
              <p:embed/>
            </p:oleObj>
          </a:graphicData>
        </a:graphic>
      </p:graphicFrame>
      <p:graphicFrame>
        <p:nvGraphicFramePr>
          <p:cNvPr id="7172" name="Object 8"/>
          <p:cNvGraphicFramePr>
            <a:graphicFrameLocks noChangeAspect="1"/>
          </p:cNvGraphicFramePr>
          <p:nvPr/>
        </p:nvGraphicFramePr>
        <p:xfrm>
          <a:off x="962025" y="3546475"/>
          <a:ext cx="3098800" cy="609600"/>
        </p:xfrm>
        <a:graphic>
          <a:graphicData uri="http://schemas.openxmlformats.org/presentationml/2006/ole">
            <p:oleObj spid="_x0000_s7172" name="Equation" r:id="rId6" imgW="3098520" imgH="609480" progId="Equation.DSMT4">
              <p:embed/>
            </p:oleObj>
          </a:graphicData>
        </a:graphic>
      </p:graphicFrame>
      <p:graphicFrame>
        <p:nvGraphicFramePr>
          <p:cNvPr id="7173" name="Object 9"/>
          <p:cNvGraphicFramePr>
            <a:graphicFrameLocks noChangeAspect="1"/>
          </p:cNvGraphicFramePr>
          <p:nvPr/>
        </p:nvGraphicFramePr>
        <p:xfrm>
          <a:off x="935038" y="5356225"/>
          <a:ext cx="3098800" cy="1422400"/>
        </p:xfrm>
        <a:graphic>
          <a:graphicData uri="http://schemas.openxmlformats.org/presentationml/2006/ole">
            <p:oleObj spid="_x0000_s7173" name="Equation" r:id="rId7" imgW="3098520" imgH="1422360" progId="Equation.DSMT4">
              <p:embed/>
            </p:oleObj>
          </a:graphicData>
        </a:graphic>
      </p:graphicFrame>
      <p:graphicFrame>
        <p:nvGraphicFramePr>
          <p:cNvPr id="7174" name="Object 10"/>
          <p:cNvGraphicFramePr>
            <a:graphicFrameLocks noChangeAspect="1"/>
          </p:cNvGraphicFramePr>
          <p:nvPr/>
        </p:nvGraphicFramePr>
        <p:xfrm>
          <a:off x="8648700" y="1570038"/>
          <a:ext cx="393700" cy="330200"/>
        </p:xfrm>
        <a:graphic>
          <a:graphicData uri="http://schemas.openxmlformats.org/presentationml/2006/ole">
            <p:oleObj spid="_x0000_s7174" name="Equation" r:id="rId8" imgW="393480" imgH="330120" progId="Equation.DSMT4">
              <p:embed/>
            </p:oleObj>
          </a:graphicData>
        </a:graphic>
      </p:graphicFrame>
      <p:graphicFrame>
        <p:nvGraphicFramePr>
          <p:cNvPr id="7175" name="Object 11"/>
          <p:cNvGraphicFramePr>
            <a:graphicFrameLocks noChangeAspect="1"/>
          </p:cNvGraphicFramePr>
          <p:nvPr/>
        </p:nvGraphicFramePr>
        <p:xfrm>
          <a:off x="6276975" y="1874838"/>
          <a:ext cx="241300" cy="292100"/>
        </p:xfrm>
        <a:graphic>
          <a:graphicData uri="http://schemas.openxmlformats.org/presentationml/2006/ole">
            <p:oleObj spid="_x0000_s7175" name="Equation" r:id="rId9" imgW="241200" imgH="291960" progId="Equation.DSMT4">
              <p:embed/>
            </p:oleObj>
          </a:graphicData>
        </a:graphic>
      </p:graphicFrame>
      <p:graphicFrame>
        <p:nvGraphicFramePr>
          <p:cNvPr id="7176" name="Object 12"/>
          <p:cNvGraphicFramePr>
            <a:graphicFrameLocks noChangeAspect="1"/>
          </p:cNvGraphicFramePr>
          <p:nvPr/>
        </p:nvGraphicFramePr>
        <p:xfrm>
          <a:off x="5487988" y="4557713"/>
          <a:ext cx="1054100" cy="355600"/>
        </p:xfrm>
        <a:graphic>
          <a:graphicData uri="http://schemas.openxmlformats.org/presentationml/2006/ole">
            <p:oleObj spid="_x0000_s7176" name="Equation" r:id="rId10" imgW="1054080" imgH="355320" progId="Equation.DSMT4">
              <p:embed/>
            </p:oleObj>
          </a:graphicData>
        </a:graphic>
      </p:graphicFrame>
      <p:graphicFrame>
        <p:nvGraphicFramePr>
          <p:cNvPr id="7177" name="Object 13"/>
          <p:cNvGraphicFramePr>
            <a:graphicFrameLocks noChangeAspect="1"/>
          </p:cNvGraphicFramePr>
          <p:nvPr/>
        </p:nvGraphicFramePr>
        <p:xfrm>
          <a:off x="6351588" y="4833938"/>
          <a:ext cx="2501900" cy="431800"/>
        </p:xfrm>
        <a:graphic>
          <a:graphicData uri="http://schemas.openxmlformats.org/presentationml/2006/ole">
            <p:oleObj spid="_x0000_s7177" name="Equation" r:id="rId11" imgW="2501640" imgH="431640" progId="Equation.DSMT4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imA4Landscape">
  <a:themeElements>
    <a:clrScheme name="TimA4Landscap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mA4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imA4Landscap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TimA4Landscape</Template>
  <TotalTime>319</TotalTime>
  <Words>522</Words>
  <Application>Microsoft Office PowerPoint</Application>
  <PresentationFormat>A4 Paper (210x297 mm)</PresentationFormat>
  <Paragraphs>140</Paragraphs>
  <Slides>8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TimA4Landscape</vt:lpstr>
      <vt:lpstr>Equation</vt:lpstr>
      <vt:lpstr>Lecture 8</vt:lpstr>
      <vt:lpstr>Energy Stored in a Capacitor</vt:lpstr>
      <vt:lpstr>Energy Density of an Electric Field</vt:lpstr>
      <vt:lpstr>Dielectrics, Atoms and Molecules</vt:lpstr>
      <vt:lpstr>Dielectrics, Atoms and Molecules</vt:lpstr>
      <vt:lpstr>Electric Fields in the Presence of a Dielectric</vt:lpstr>
      <vt:lpstr>Dielectrics and Gauss’ Law</vt:lpstr>
      <vt:lpstr>Dielectrics and Gauss’ Law: Dielectric Strength</vt:lpstr>
    </vt:vector>
  </TitlesOfParts>
  <Company>Liverpool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 Stored in a Capacitor</dc:title>
  <dc:creator>Tim Greenshaw</dc:creator>
  <cp:lastModifiedBy>Tim Greenshaw</cp:lastModifiedBy>
  <cp:revision>56</cp:revision>
  <dcterms:created xsi:type="dcterms:W3CDTF">2005-10-19T19:21:44Z</dcterms:created>
  <dcterms:modified xsi:type="dcterms:W3CDTF">2010-10-18T09:23:42Z</dcterms:modified>
</cp:coreProperties>
</file>