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7" r:id="rId2"/>
    <p:sldId id="301" r:id="rId3"/>
    <p:sldId id="303" r:id="rId4"/>
    <p:sldId id="302" r:id="rId5"/>
    <p:sldId id="304" r:id="rId6"/>
    <p:sldId id="305" r:id="rId7"/>
    <p:sldId id="306" r:id="rId8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8663"/>
            <a:ext cx="5262563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859EA25-BC61-4016-BEE5-9F4635764A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9EA25-BC61-4016-BEE5-9F4635764A40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F46DB-E5C4-418E-A023-22FCE72A255A}" type="slidenum">
              <a:rPr lang="en-GB"/>
              <a:pPr/>
              <a:t>2</a:t>
            </a:fld>
            <a:endParaRPr lang="en-GB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A8852-868D-4DE4-ABB1-DE4CC8E1F2C1}" type="slidenum">
              <a:rPr lang="en-GB"/>
              <a:pPr/>
              <a:t>3</a:t>
            </a:fld>
            <a:endParaRPr lang="en-GB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C50C2C-462A-45F4-8BFE-E79BD5AF93BB}" type="slidenum">
              <a:rPr lang="en-GB"/>
              <a:pPr/>
              <a:t>4</a:t>
            </a:fld>
            <a:endParaRPr lang="en-GB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662980-B8F5-475C-B9E1-56183FE2E47E}" type="slidenum">
              <a:rPr lang="en-GB"/>
              <a:pPr/>
              <a:t>5</a:t>
            </a:fld>
            <a:endParaRPr lang="en-GB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85719C-7B37-4A85-9ACC-96F5012B2B8C}" type="slidenum">
              <a:rPr lang="en-GB"/>
              <a:pPr/>
              <a:t>6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714B19-1146-4974-9049-2FDCE8D89B52}" type="slidenum">
              <a:rPr lang="en-GB"/>
              <a:pPr/>
              <a:t>7</a:t>
            </a:fld>
            <a:endParaRPr lang="en-GB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This lecture, we will look at:</a:t>
            </a:r>
          </a:p>
          <a:p>
            <a:pPr lvl="1"/>
            <a:r>
              <a:rPr lang="en-GB" dirty="0" smtClean="0"/>
              <a:t>Capacitance.</a:t>
            </a:r>
          </a:p>
          <a:p>
            <a:pPr lvl="1"/>
            <a:r>
              <a:rPr lang="en-GB" dirty="0" smtClean="0"/>
              <a:t>Calculating capacitances for simple shapes/configurations of electrodes.</a:t>
            </a:r>
          </a:p>
          <a:p>
            <a:pPr lvl="1"/>
            <a:r>
              <a:rPr lang="en-GB" dirty="0" smtClean="0"/>
              <a:t>Adding capacitances in series and parallel.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What is the capacitance of a sandwich consisting of 2 sheets of aluminium of dimensions </a:t>
            </a:r>
            <a:br>
              <a:rPr lang="en-GB" dirty="0" smtClean="0"/>
            </a:br>
            <a:r>
              <a:rPr lang="en-GB" dirty="0" smtClean="0"/>
              <a:t>1 × 1 m</a:t>
            </a:r>
            <a:r>
              <a:rPr lang="en-GB" baseline="30000" dirty="0" smtClean="0"/>
              <a:t>2</a:t>
            </a:r>
            <a:r>
              <a:rPr lang="en-GB" dirty="0" smtClean="0"/>
              <a:t> separated by 100 </a:t>
            </a:r>
            <a:r>
              <a:rPr lang="en-GB" dirty="0" smtClean="0">
                <a:latin typeface="Symbol" pitchFamily="18" charset="2"/>
              </a:rPr>
              <a:t>m</a:t>
            </a:r>
            <a:r>
              <a:rPr lang="en-GB" dirty="0" smtClean="0"/>
              <a:t>m? </a:t>
            </a:r>
          </a:p>
          <a:p>
            <a:r>
              <a:rPr lang="en-GB" dirty="0" smtClean="0"/>
              <a:t>How large would the aluminium plates have to be for the capacitance of this device to be equal to that of the earth?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Relating Charge and Potential: Capacitance </a:t>
            </a:r>
          </a:p>
        </p:txBody>
      </p:sp>
      <p:sp>
        <p:nvSpPr>
          <p:cNvPr id="103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Parallel plate capacitor.</a:t>
            </a:r>
          </a:p>
          <a:p>
            <a:pPr eaLnBrk="1" hangingPunct="1"/>
            <a:r>
              <a:rPr lang="en-GB" sz="2000" dirty="0" smtClean="0"/>
              <a:t>Plates area A, separation d.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Magnitude of E field due to </a:t>
            </a:r>
            <a:r>
              <a:rPr lang="en-GB" dirty="0" smtClean="0"/>
              <a:t>_______</a:t>
            </a:r>
            <a:r>
              <a:rPr lang="en-GB" sz="2000" dirty="0" smtClean="0"/>
              <a:t> +q on upper plate from </a:t>
            </a:r>
            <a:r>
              <a:rPr lang="en-GB" dirty="0" smtClean="0"/>
              <a:t>_______</a:t>
            </a:r>
            <a:r>
              <a:rPr lang="en-GB" sz="2000" dirty="0" smtClean="0"/>
              <a:t> law:</a:t>
            </a:r>
          </a:p>
        </p:txBody>
      </p:sp>
      <p:sp>
        <p:nvSpPr>
          <p:cNvPr id="103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02200" y="1533525"/>
            <a:ext cx="50038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Potential difference between plates: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Using the previous expression for 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Potential difference proportional to charge.</a:t>
            </a:r>
          </a:p>
          <a:p>
            <a:pPr eaLnBrk="1" hangingPunct="1"/>
            <a:r>
              <a:rPr lang="en-GB" sz="2000" dirty="0" smtClean="0"/>
              <a:t>We define the capacitance C so </a:t>
            </a:r>
            <a:br>
              <a:rPr lang="en-GB" sz="2000" dirty="0" smtClean="0"/>
            </a:br>
            <a:r>
              <a:rPr lang="en-GB" sz="2000" dirty="0" smtClean="0"/>
              <a:t>V = __/</a:t>
            </a:r>
            <a:r>
              <a:rPr lang="en-GB" dirty="0" smtClean="0"/>
              <a:t>__</a:t>
            </a:r>
            <a:r>
              <a:rPr lang="en-GB" sz="2000" dirty="0" smtClean="0"/>
              <a:t>            [7.2]</a:t>
            </a:r>
          </a:p>
          <a:p>
            <a:pPr eaLnBrk="1" hangingPunct="1"/>
            <a:r>
              <a:rPr lang="en-GB" sz="2000" dirty="0" smtClean="0"/>
              <a:t>Hence,</a:t>
            </a:r>
            <a:br>
              <a:rPr lang="en-GB" sz="2000" dirty="0" smtClean="0"/>
            </a:br>
            <a:r>
              <a:rPr lang="en-GB" sz="2000" dirty="0" smtClean="0"/>
              <a:t>   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Units </a:t>
            </a:r>
            <a:r>
              <a:rPr lang="en-GB" dirty="0" smtClean="0"/>
              <a:t>_______</a:t>
            </a:r>
            <a:r>
              <a:rPr lang="en-GB" sz="2000" dirty="0" smtClean="0"/>
              <a:t> (F).</a:t>
            </a:r>
          </a:p>
          <a:p>
            <a:pPr eaLnBrk="1" hangingPunct="1"/>
            <a:r>
              <a:rPr lang="en-GB" sz="2000" dirty="0" smtClean="0"/>
              <a:t>See also see that E = V/d            [7.3] (applies where E field is uniform).</a:t>
            </a:r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996950" y="2576513"/>
            <a:ext cx="2378075" cy="290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Rectangle 11"/>
          <p:cNvSpPr>
            <a:spLocks noChangeArrowheads="1"/>
          </p:cNvSpPr>
          <p:nvPr/>
        </p:nvSpPr>
        <p:spPr bwMode="auto">
          <a:xfrm>
            <a:off x="985838" y="3343275"/>
            <a:ext cx="2378075" cy="290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Text Box 12"/>
          <p:cNvSpPr txBox="1">
            <a:spLocks noChangeArrowheads="1"/>
          </p:cNvSpPr>
          <p:nvPr/>
        </p:nvSpPr>
        <p:spPr bwMode="auto">
          <a:xfrm>
            <a:off x="954088" y="2593975"/>
            <a:ext cx="247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++++++++++++++++</a:t>
            </a: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989013" y="3211513"/>
            <a:ext cx="2419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----------------</a:t>
            </a: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1654175" y="2879725"/>
            <a:ext cx="0" cy="442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1026" name="Object 16"/>
          <p:cNvGraphicFramePr>
            <a:graphicFrameLocks noChangeAspect="1"/>
          </p:cNvGraphicFramePr>
          <p:nvPr/>
        </p:nvGraphicFramePr>
        <p:xfrm>
          <a:off x="1727200" y="2995613"/>
          <a:ext cx="203200" cy="279400"/>
        </p:xfrm>
        <a:graphic>
          <a:graphicData uri="http://schemas.openxmlformats.org/presentationml/2006/ole">
            <p:oleObj spid="_x0000_s1026" name="Equation" r:id="rId4" imgW="203040" imgH="279360" progId="Equation.DSMT4">
              <p:embed/>
            </p:oleObj>
          </a:graphicData>
        </a:graphic>
      </p:graphicFrame>
      <p:sp>
        <p:nvSpPr>
          <p:cNvPr id="1040" name="Line 18"/>
          <p:cNvSpPr>
            <a:spLocks noChangeShapeType="1"/>
          </p:cNvSpPr>
          <p:nvPr/>
        </p:nvSpPr>
        <p:spPr bwMode="auto">
          <a:xfrm>
            <a:off x="3406775" y="2895600"/>
            <a:ext cx="0" cy="427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41" name="Text Box 19"/>
          <p:cNvSpPr txBox="1">
            <a:spLocks noChangeArrowheads="1"/>
          </p:cNvSpPr>
          <p:nvPr/>
        </p:nvSpPr>
        <p:spPr bwMode="auto">
          <a:xfrm>
            <a:off x="3371850" y="29432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</a:t>
            </a:r>
          </a:p>
        </p:txBody>
      </p:sp>
      <p:sp>
        <p:nvSpPr>
          <p:cNvPr id="1042" name="Text Box 20"/>
          <p:cNvSpPr txBox="1">
            <a:spLocks noChangeArrowheads="1"/>
          </p:cNvSpPr>
          <p:nvPr/>
        </p:nvSpPr>
        <p:spPr bwMode="auto">
          <a:xfrm>
            <a:off x="3336925" y="2528888"/>
            <a:ext cx="454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+q</a:t>
            </a:r>
          </a:p>
        </p:txBody>
      </p:sp>
      <p:sp>
        <p:nvSpPr>
          <p:cNvPr id="1043" name="Text Box 21"/>
          <p:cNvSpPr txBox="1">
            <a:spLocks noChangeArrowheads="1"/>
          </p:cNvSpPr>
          <p:nvPr/>
        </p:nvSpPr>
        <p:spPr bwMode="auto">
          <a:xfrm>
            <a:off x="3355975" y="3311525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</a:t>
            </a:r>
            <a:r>
              <a:rPr lang="en-GB"/>
              <a:t>q</a:t>
            </a:r>
          </a:p>
        </p:txBody>
      </p:sp>
      <p:graphicFrame>
        <p:nvGraphicFramePr>
          <p:cNvPr id="1027" name="Object 23"/>
          <p:cNvGraphicFramePr>
            <a:graphicFrameLocks noChangeAspect="1"/>
          </p:cNvGraphicFramePr>
          <p:nvPr/>
        </p:nvGraphicFramePr>
        <p:xfrm>
          <a:off x="5397818" y="1878013"/>
          <a:ext cx="2959100" cy="736600"/>
        </p:xfrm>
        <a:graphic>
          <a:graphicData uri="http://schemas.openxmlformats.org/presentationml/2006/ole">
            <p:oleObj spid="_x0000_s1027" name="Equation" r:id="rId5" imgW="2958840" imgH="736560" progId="Equation.DSMT4">
              <p:embed/>
            </p:oleObj>
          </a:graphicData>
        </a:graphic>
      </p:graphicFrame>
      <p:sp>
        <p:nvSpPr>
          <p:cNvPr id="1044" name="Line 25"/>
          <p:cNvSpPr>
            <a:spLocks noChangeShapeType="1"/>
          </p:cNvSpPr>
          <p:nvPr/>
        </p:nvSpPr>
        <p:spPr bwMode="auto">
          <a:xfrm flipV="1">
            <a:off x="781050" y="2398713"/>
            <a:ext cx="0" cy="112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45" name="Text Box 26"/>
          <p:cNvSpPr txBox="1">
            <a:spLocks noChangeArrowheads="1"/>
          </p:cNvSpPr>
          <p:nvPr/>
        </p:nvSpPr>
        <p:spPr bwMode="auto">
          <a:xfrm>
            <a:off x="501650" y="2284413"/>
            <a:ext cx="28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s</a:t>
            </a:r>
          </a:p>
        </p:txBody>
      </p:sp>
      <p:sp>
        <p:nvSpPr>
          <p:cNvPr id="1046" name="Line 27"/>
          <p:cNvSpPr>
            <a:spLocks noChangeShapeType="1"/>
          </p:cNvSpPr>
          <p:nvPr/>
        </p:nvSpPr>
        <p:spPr bwMode="auto">
          <a:xfrm>
            <a:off x="546100" y="3340100"/>
            <a:ext cx="442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47" name="Text Box 28"/>
          <p:cNvSpPr txBox="1">
            <a:spLocks noChangeArrowheads="1"/>
          </p:cNvSpPr>
          <p:nvPr/>
        </p:nvSpPr>
        <p:spPr bwMode="auto">
          <a:xfrm>
            <a:off x="622300" y="31384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0</a:t>
            </a:r>
          </a:p>
        </p:txBody>
      </p:sp>
      <p:graphicFrame>
        <p:nvGraphicFramePr>
          <p:cNvPr id="1028" name="Object 29"/>
          <p:cNvGraphicFramePr>
            <a:graphicFrameLocks noChangeAspect="1"/>
          </p:cNvGraphicFramePr>
          <p:nvPr/>
        </p:nvGraphicFramePr>
        <p:xfrm>
          <a:off x="5402263" y="2860675"/>
          <a:ext cx="1168400" cy="698500"/>
        </p:xfrm>
        <a:graphic>
          <a:graphicData uri="http://schemas.openxmlformats.org/presentationml/2006/ole">
            <p:oleObj spid="_x0000_s1028" name="Equation" r:id="rId6" imgW="1168200" imgH="698400" progId="Equation.DSMT4">
              <p:embed/>
            </p:oleObj>
          </a:graphicData>
        </a:graphic>
      </p:graphicFrame>
      <p:graphicFrame>
        <p:nvGraphicFramePr>
          <p:cNvPr id="1029" name="Object 33"/>
          <p:cNvGraphicFramePr>
            <a:graphicFrameLocks noChangeAspect="1"/>
          </p:cNvGraphicFramePr>
          <p:nvPr/>
        </p:nvGraphicFramePr>
        <p:xfrm>
          <a:off x="5338763" y="4889500"/>
          <a:ext cx="2044700" cy="635000"/>
        </p:xfrm>
        <a:graphic>
          <a:graphicData uri="http://schemas.openxmlformats.org/presentationml/2006/ole">
            <p:oleObj spid="_x0000_s1029" name="Equation" r:id="rId7" imgW="2044440" imgH="634680" progId="Equation.DSMT4">
              <p:embed/>
            </p:oleObj>
          </a:graphicData>
        </a:graphic>
      </p:graphicFrame>
      <p:graphicFrame>
        <p:nvGraphicFramePr>
          <p:cNvPr id="1030" name="Object 34"/>
          <p:cNvGraphicFramePr>
            <a:graphicFrameLocks noChangeAspect="1"/>
          </p:cNvGraphicFramePr>
          <p:nvPr/>
        </p:nvGraphicFramePr>
        <p:xfrm>
          <a:off x="6111875" y="4422775"/>
          <a:ext cx="3390900" cy="635000"/>
        </p:xfrm>
        <a:graphic>
          <a:graphicData uri="http://schemas.openxmlformats.org/presentationml/2006/ole">
            <p:oleObj spid="_x0000_s1030" name="Equation" r:id="rId8" imgW="3390840" imgH="634680" progId="Equation.DSMT4">
              <p:embed/>
            </p:oleObj>
          </a:graphicData>
        </a:graphic>
      </p:graphicFrame>
      <p:graphicFrame>
        <p:nvGraphicFramePr>
          <p:cNvPr id="1031" name="Object 35"/>
          <p:cNvGraphicFramePr>
            <a:graphicFrameLocks noChangeAspect="1"/>
          </p:cNvGraphicFramePr>
          <p:nvPr/>
        </p:nvGraphicFramePr>
        <p:xfrm>
          <a:off x="915670" y="4456113"/>
          <a:ext cx="3517900" cy="1422400"/>
        </p:xfrm>
        <a:graphic>
          <a:graphicData uri="http://schemas.openxmlformats.org/presentationml/2006/ole">
            <p:oleObj spid="_x0000_s1031" name="Equation" r:id="rId9" imgW="3517560" imgH="1422360" progId="Equation.DSMT4">
              <p:embed/>
            </p:oleObj>
          </a:graphicData>
        </a:graphic>
      </p:graphicFrame>
      <p:sp>
        <p:nvSpPr>
          <p:cNvPr id="1048" name="Rectangle 36"/>
          <p:cNvSpPr>
            <a:spLocks noChangeArrowheads="1"/>
          </p:cNvSpPr>
          <p:nvPr/>
        </p:nvSpPr>
        <p:spPr bwMode="auto">
          <a:xfrm>
            <a:off x="914400" y="2454275"/>
            <a:ext cx="2835275" cy="5175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Calculating Capacitance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Capacitance of coaxial cylinders.</a:t>
            </a:r>
          </a:p>
          <a:p>
            <a:pPr eaLnBrk="1" hangingPunct="1"/>
            <a:r>
              <a:rPr lang="en-GB" sz="2000" smtClean="0"/>
              <a:t>End view of cylinders, length L, inner radius a, outer radius b.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Gauss’ law (cylindrical surface):</a:t>
            </a:r>
          </a:p>
        </p:txBody>
      </p:sp>
      <p:sp>
        <p:nvSpPr>
          <p:cNvPr id="205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92688" y="1473200"/>
            <a:ext cx="43815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Now we can work out the potential difference between the cylinders: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Using C = __/</a:t>
            </a:r>
            <a:r>
              <a:rPr lang="en-GB" dirty="0" smtClean="0"/>
              <a:t>__</a:t>
            </a:r>
            <a:r>
              <a:rPr lang="en-GB" sz="2000" dirty="0" smtClean="0"/>
              <a:t> we have: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Important result, applies to coaxial cables!</a:t>
            </a:r>
          </a:p>
        </p:txBody>
      </p:sp>
      <p:grpSp>
        <p:nvGrpSpPr>
          <p:cNvPr id="2058" name="Group 33"/>
          <p:cNvGrpSpPr>
            <a:grpSpLocks/>
          </p:cNvGrpSpPr>
          <p:nvPr/>
        </p:nvGrpSpPr>
        <p:grpSpPr bwMode="auto">
          <a:xfrm>
            <a:off x="1039813" y="2454275"/>
            <a:ext cx="2714625" cy="2566988"/>
            <a:chOff x="1039813" y="2454275"/>
            <a:chExt cx="2714625" cy="2566988"/>
          </a:xfrm>
        </p:grpSpPr>
        <p:sp>
          <p:nvSpPr>
            <p:cNvPr id="2059" name="Text Box 18"/>
            <p:cNvSpPr txBox="1">
              <a:spLocks noChangeArrowheads="1"/>
            </p:cNvSpPr>
            <p:nvPr/>
          </p:nvSpPr>
          <p:spPr bwMode="auto">
            <a:xfrm>
              <a:off x="2413001" y="2454275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2060" name="Oval 6"/>
            <p:cNvSpPr>
              <a:spLocks noChangeArrowheads="1"/>
            </p:cNvSpPr>
            <p:nvPr/>
          </p:nvSpPr>
          <p:spPr bwMode="auto">
            <a:xfrm>
              <a:off x="2151063" y="3363913"/>
              <a:ext cx="792163" cy="7921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Oval 7"/>
            <p:cNvSpPr>
              <a:spLocks noChangeArrowheads="1"/>
            </p:cNvSpPr>
            <p:nvPr/>
          </p:nvSpPr>
          <p:spPr bwMode="auto">
            <a:xfrm>
              <a:off x="1366838" y="2579688"/>
              <a:ext cx="2362200" cy="2362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Text Box 8"/>
            <p:cNvSpPr txBox="1">
              <a:spLocks noChangeArrowheads="1"/>
            </p:cNvSpPr>
            <p:nvPr/>
          </p:nvSpPr>
          <p:spPr bwMode="auto">
            <a:xfrm>
              <a:off x="2382838" y="3273425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2063" name="Text Box 9"/>
            <p:cNvSpPr txBox="1">
              <a:spLocks noChangeArrowheads="1"/>
            </p:cNvSpPr>
            <p:nvPr/>
          </p:nvSpPr>
          <p:spPr bwMode="auto">
            <a:xfrm>
              <a:off x="2403476" y="3849688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2064" name="Text Box 10"/>
            <p:cNvSpPr txBox="1">
              <a:spLocks noChangeArrowheads="1"/>
            </p:cNvSpPr>
            <p:nvPr/>
          </p:nvSpPr>
          <p:spPr bwMode="auto">
            <a:xfrm>
              <a:off x="2598738" y="3759200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2065" name="Text Box 11"/>
            <p:cNvSpPr txBox="1">
              <a:spLocks noChangeArrowheads="1"/>
            </p:cNvSpPr>
            <p:nvPr/>
          </p:nvSpPr>
          <p:spPr bwMode="auto">
            <a:xfrm>
              <a:off x="2682876" y="3557588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2066" name="Text Box 12"/>
            <p:cNvSpPr txBox="1">
              <a:spLocks noChangeArrowheads="1"/>
            </p:cNvSpPr>
            <p:nvPr/>
          </p:nvSpPr>
          <p:spPr bwMode="auto">
            <a:xfrm>
              <a:off x="2576513" y="3355975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2067" name="Text Box 13"/>
            <p:cNvSpPr txBox="1">
              <a:spLocks noChangeArrowheads="1"/>
            </p:cNvSpPr>
            <p:nvPr/>
          </p:nvSpPr>
          <p:spPr bwMode="auto">
            <a:xfrm>
              <a:off x="2168526" y="3376613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2068" name="Text Box 14"/>
            <p:cNvSpPr txBox="1">
              <a:spLocks noChangeArrowheads="1"/>
            </p:cNvSpPr>
            <p:nvPr/>
          </p:nvSpPr>
          <p:spPr bwMode="auto">
            <a:xfrm>
              <a:off x="2093913" y="3556000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2069" name="Text Box 15"/>
            <p:cNvSpPr txBox="1">
              <a:spLocks noChangeArrowheads="1"/>
            </p:cNvSpPr>
            <p:nvPr/>
          </p:nvSpPr>
          <p:spPr bwMode="auto">
            <a:xfrm>
              <a:off x="2178051" y="3767138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2070" name="Text Box 16"/>
            <p:cNvSpPr txBox="1">
              <a:spLocks noChangeArrowheads="1"/>
            </p:cNvSpPr>
            <p:nvPr/>
          </p:nvSpPr>
          <p:spPr bwMode="auto">
            <a:xfrm>
              <a:off x="1336676" y="3513138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2071" name="Text Box 17"/>
            <p:cNvSpPr txBox="1">
              <a:spLocks noChangeArrowheads="1"/>
            </p:cNvSpPr>
            <p:nvPr/>
          </p:nvSpPr>
          <p:spPr bwMode="auto">
            <a:xfrm>
              <a:off x="2338388" y="4624388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2072" name="Text Box 19"/>
            <p:cNvSpPr txBox="1">
              <a:spLocks noChangeArrowheads="1"/>
            </p:cNvSpPr>
            <p:nvPr/>
          </p:nvSpPr>
          <p:spPr bwMode="auto">
            <a:xfrm>
              <a:off x="3430588" y="3543300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2073" name="Text Box 20"/>
            <p:cNvSpPr txBox="1">
              <a:spLocks noChangeArrowheads="1"/>
            </p:cNvSpPr>
            <p:nvPr/>
          </p:nvSpPr>
          <p:spPr bwMode="auto">
            <a:xfrm>
              <a:off x="3092451" y="2762250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2074" name="Text Box 21"/>
            <p:cNvSpPr txBox="1">
              <a:spLocks noChangeArrowheads="1"/>
            </p:cNvSpPr>
            <p:nvPr/>
          </p:nvSpPr>
          <p:spPr bwMode="auto">
            <a:xfrm>
              <a:off x="3149601" y="4313238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2075" name="Text Box 22"/>
            <p:cNvSpPr txBox="1">
              <a:spLocks noChangeArrowheads="1"/>
            </p:cNvSpPr>
            <p:nvPr/>
          </p:nvSpPr>
          <p:spPr bwMode="auto">
            <a:xfrm>
              <a:off x="1589088" y="4232275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2076" name="Text Box 23"/>
            <p:cNvSpPr txBox="1">
              <a:spLocks noChangeArrowheads="1"/>
            </p:cNvSpPr>
            <p:nvPr/>
          </p:nvSpPr>
          <p:spPr bwMode="auto">
            <a:xfrm>
              <a:off x="1601788" y="2809875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2077" name="Line 24"/>
            <p:cNvSpPr>
              <a:spLocks noChangeShapeType="1"/>
            </p:cNvSpPr>
            <p:nvPr/>
          </p:nvSpPr>
          <p:spPr bwMode="auto">
            <a:xfrm flipV="1">
              <a:off x="2944813" y="3184525"/>
              <a:ext cx="533400" cy="320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2053" name="Object 25"/>
            <p:cNvGraphicFramePr>
              <a:graphicFrameLocks noChangeAspect="1"/>
            </p:cNvGraphicFramePr>
            <p:nvPr/>
          </p:nvGraphicFramePr>
          <p:xfrm>
            <a:off x="2878138" y="3182938"/>
            <a:ext cx="203200" cy="279400"/>
          </p:xfrm>
          <a:graphic>
            <a:graphicData uri="http://schemas.openxmlformats.org/presentationml/2006/ole">
              <p:oleObj spid="_x0000_s2053" name="Equation" r:id="rId4" imgW="203040" imgH="279360" progId="Equation.DSMT4">
                <p:embed/>
              </p:oleObj>
            </a:graphicData>
          </a:graphic>
        </p:graphicFrame>
        <p:sp>
          <p:nvSpPr>
            <p:cNvPr id="2078" name="Line 26"/>
            <p:cNvSpPr>
              <a:spLocks noChangeShapeType="1"/>
            </p:cNvSpPr>
            <p:nvPr/>
          </p:nvSpPr>
          <p:spPr bwMode="auto">
            <a:xfrm rot="10800000" flipV="1">
              <a:off x="3013076" y="3359150"/>
              <a:ext cx="350838" cy="198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2054" name="Object 27"/>
            <p:cNvGraphicFramePr>
              <a:graphicFrameLocks noChangeAspect="1"/>
            </p:cNvGraphicFramePr>
            <p:nvPr/>
          </p:nvGraphicFramePr>
          <p:xfrm>
            <a:off x="2981326" y="3508375"/>
            <a:ext cx="292100" cy="254000"/>
          </p:xfrm>
          <a:graphic>
            <a:graphicData uri="http://schemas.openxmlformats.org/presentationml/2006/ole">
              <p:oleObj spid="_x0000_s2054" name="Equation" r:id="rId5" imgW="291960" imgH="253800" progId="Equation.DSMT4">
                <p:embed/>
              </p:oleObj>
            </a:graphicData>
          </a:graphic>
        </p:graphicFrame>
        <p:sp>
          <p:nvSpPr>
            <p:cNvPr id="2079" name="Text Box 29"/>
            <p:cNvSpPr txBox="1">
              <a:spLocks noChangeArrowheads="1"/>
            </p:cNvSpPr>
            <p:nvPr/>
          </p:nvSpPr>
          <p:spPr bwMode="auto">
            <a:xfrm>
              <a:off x="1803401" y="3756025"/>
              <a:ext cx="454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+q</a:t>
              </a:r>
            </a:p>
          </p:txBody>
        </p:sp>
        <p:sp>
          <p:nvSpPr>
            <p:cNvPr id="2080" name="Text Box 30"/>
            <p:cNvSpPr txBox="1">
              <a:spLocks noChangeArrowheads="1"/>
            </p:cNvSpPr>
            <p:nvPr/>
          </p:nvSpPr>
          <p:spPr bwMode="auto">
            <a:xfrm>
              <a:off x="1039813" y="3989388"/>
              <a:ext cx="450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  <a:r>
                <a:rPr lang="en-GB"/>
                <a:t>q</a:t>
              </a:r>
            </a:p>
          </p:txBody>
        </p:sp>
        <p:sp>
          <p:nvSpPr>
            <p:cNvPr id="2081" name="Oval 55"/>
            <p:cNvSpPr>
              <a:spLocks noChangeArrowheads="1"/>
            </p:cNvSpPr>
            <p:nvPr/>
          </p:nvSpPr>
          <p:spPr bwMode="auto">
            <a:xfrm>
              <a:off x="1778001" y="2992438"/>
              <a:ext cx="1538288" cy="1538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050" name="Object 58"/>
          <p:cNvGraphicFramePr>
            <a:graphicFrameLocks noChangeAspect="1"/>
          </p:cNvGraphicFramePr>
          <p:nvPr/>
        </p:nvGraphicFramePr>
        <p:xfrm>
          <a:off x="957263" y="5327650"/>
          <a:ext cx="3162300" cy="1422400"/>
        </p:xfrm>
        <a:graphic>
          <a:graphicData uri="http://schemas.openxmlformats.org/presentationml/2006/ole">
            <p:oleObj spid="_x0000_s2050" name="Equation" r:id="rId6" imgW="3162240" imgH="1422360" progId="Equation.DSMT4">
              <p:embed/>
            </p:oleObj>
          </a:graphicData>
        </a:graphic>
      </p:graphicFrame>
      <p:graphicFrame>
        <p:nvGraphicFramePr>
          <p:cNvPr id="2051" name="Object 59"/>
          <p:cNvGraphicFramePr>
            <a:graphicFrameLocks noChangeAspect="1"/>
          </p:cNvGraphicFramePr>
          <p:nvPr/>
        </p:nvGraphicFramePr>
        <p:xfrm>
          <a:off x="5511800" y="2166938"/>
          <a:ext cx="2667000" cy="1498600"/>
        </p:xfrm>
        <a:graphic>
          <a:graphicData uri="http://schemas.openxmlformats.org/presentationml/2006/ole">
            <p:oleObj spid="_x0000_s2051" name="Equation" r:id="rId7" imgW="2666880" imgH="1498320" progId="Equation.DSMT4">
              <p:embed/>
            </p:oleObj>
          </a:graphicData>
        </a:graphic>
      </p:graphicFrame>
      <p:graphicFrame>
        <p:nvGraphicFramePr>
          <p:cNvPr id="2052" name="Object 60"/>
          <p:cNvGraphicFramePr>
            <a:graphicFrameLocks noChangeAspect="1"/>
          </p:cNvGraphicFramePr>
          <p:nvPr/>
        </p:nvGraphicFramePr>
        <p:xfrm>
          <a:off x="5486400" y="4067175"/>
          <a:ext cx="1816100" cy="685800"/>
        </p:xfrm>
        <a:graphic>
          <a:graphicData uri="http://schemas.openxmlformats.org/presentationml/2006/ole">
            <p:oleObj spid="_x0000_s2052" name="Equation" r:id="rId8" imgW="1815840" imgH="685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Calculating Capacitance</a:t>
            </a:r>
          </a:p>
        </p:txBody>
      </p:sp>
      <p:sp>
        <p:nvSpPr>
          <p:cNvPr id="3080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Spherical Capacitor.</a:t>
            </a:r>
          </a:p>
          <a:p>
            <a:pPr eaLnBrk="1" hangingPunct="1"/>
            <a:r>
              <a:rPr lang="en-GB" sz="2000" smtClean="0"/>
              <a:t>Two concentric spherical shells, inner radius a, outer radius b.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Gauss’ law (spherical surface):</a:t>
            </a:r>
          </a:p>
          <a:p>
            <a:pPr eaLnBrk="1" hangingPunct="1"/>
            <a:endParaRPr lang="en-GB" sz="2000" smtClean="0"/>
          </a:p>
        </p:txBody>
      </p:sp>
      <p:sp>
        <p:nvSpPr>
          <p:cNvPr id="3081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Now we can work out the potential difference between the cylinders: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Using C=q/V we have: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>
                <a:cs typeface="Times New Roman" pitchFamily="18" charset="0"/>
              </a:rPr>
              <a:t>Note always have expression of form capacitance ~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e</a:t>
            </a:r>
            <a:r>
              <a:rPr lang="en-GB" sz="2000" baseline="-25000" dirty="0" smtClean="0">
                <a:cs typeface="Times New Roman" pitchFamily="18" charset="0"/>
              </a:rPr>
              <a:t>0</a:t>
            </a:r>
            <a:r>
              <a:rPr lang="en-GB" sz="2000" dirty="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×</a:t>
            </a:r>
            <a:r>
              <a:rPr lang="en-GB" sz="2000" dirty="0" smtClean="0">
                <a:cs typeface="Times New Roman" pitchFamily="18" charset="0"/>
              </a:rPr>
              <a:t> (something with dimensions of length).</a:t>
            </a:r>
          </a:p>
          <a:p>
            <a:pPr eaLnBrk="1" hangingPunct="1"/>
            <a:r>
              <a:rPr lang="en-GB" sz="2000" dirty="0" smtClean="0"/>
              <a:t>Hence units of </a:t>
            </a:r>
            <a:r>
              <a:rPr lang="en-GB" sz="2000" dirty="0" smtClean="0">
                <a:latin typeface="Symbol" pitchFamily="18" charset="2"/>
              </a:rPr>
              <a:t>e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 Farads per metre.</a:t>
            </a:r>
          </a:p>
        </p:txBody>
      </p:sp>
      <p:graphicFrame>
        <p:nvGraphicFramePr>
          <p:cNvPr id="3074" name="Object 33"/>
          <p:cNvGraphicFramePr>
            <a:graphicFrameLocks noChangeAspect="1"/>
          </p:cNvGraphicFramePr>
          <p:nvPr/>
        </p:nvGraphicFramePr>
        <p:xfrm>
          <a:off x="979488" y="5335588"/>
          <a:ext cx="3086100" cy="1422400"/>
        </p:xfrm>
        <a:graphic>
          <a:graphicData uri="http://schemas.openxmlformats.org/presentationml/2006/ole">
            <p:oleObj spid="_x0000_s3074" name="Equation" r:id="rId4" imgW="3085920" imgH="1422360" progId="Equation.DSMT4">
              <p:embed/>
            </p:oleObj>
          </a:graphicData>
        </a:graphic>
      </p:graphicFrame>
      <p:graphicFrame>
        <p:nvGraphicFramePr>
          <p:cNvPr id="3075" name="Object 34"/>
          <p:cNvGraphicFramePr>
            <a:graphicFrameLocks noChangeAspect="1"/>
          </p:cNvGraphicFramePr>
          <p:nvPr/>
        </p:nvGraphicFramePr>
        <p:xfrm>
          <a:off x="5489575" y="2159000"/>
          <a:ext cx="3365500" cy="1549400"/>
        </p:xfrm>
        <a:graphic>
          <a:graphicData uri="http://schemas.openxmlformats.org/presentationml/2006/ole">
            <p:oleObj spid="_x0000_s3075" name="Equation" r:id="rId5" imgW="3365280" imgH="1549080" progId="Equation.DSMT4">
              <p:embed/>
            </p:oleObj>
          </a:graphicData>
        </a:graphic>
      </p:graphicFrame>
      <p:graphicFrame>
        <p:nvGraphicFramePr>
          <p:cNvPr id="3076" name="Object 35"/>
          <p:cNvGraphicFramePr>
            <a:graphicFrameLocks noChangeAspect="1"/>
          </p:cNvGraphicFramePr>
          <p:nvPr/>
        </p:nvGraphicFramePr>
        <p:xfrm>
          <a:off x="5511800" y="4094163"/>
          <a:ext cx="1587500" cy="635000"/>
        </p:xfrm>
        <a:graphic>
          <a:graphicData uri="http://schemas.openxmlformats.org/presentationml/2006/ole">
            <p:oleObj spid="_x0000_s3076" name="Equation" r:id="rId6" imgW="1587240" imgH="634680" progId="Equation.DSMT4">
              <p:embed/>
            </p:oleObj>
          </a:graphicData>
        </a:graphic>
      </p:graphicFrame>
      <p:grpSp>
        <p:nvGrpSpPr>
          <p:cNvPr id="3082" name="Group 33"/>
          <p:cNvGrpSpPr>
            <a:grpSpLocks/>
          </p:cNvGrpSpPr>
          <p:nvPr/>
        </p:nvGrpSpPr>
        <p:grpSpPr bwMode="auto">
          <a:xfrm>
            <a:off x="1039813" y="2454275"/>
            <a:ext cx="2714625" cy="2566988"/>
            <a:chOff x="1039813" y="2454275"/>
            <a:chExt cx="2714625" cy="2566988"/>
          </a:xfrm>
        </p:grpSpPr>
        <p:sp>
          <p:nvSpPr>
            <p:cNvPr id="3083" name="Text Box 18"/>
            <p:cNvSpPr txBox="1">
              <a:spLocks noChangeArrowheads="1"/>
            </p:cNvSpPr>
            <p:nvPr/>
          </p:nvSpPr>
          <p:spPr bwMode="auto">
            <a:xfrm>
              <a:off x="2413001" y="2454275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3084" name="Oval 6"/>
            <p:cNvSpPr>
              <a:spLocks noChangeArrowheads="1"/>
            </p:cNvSpPr>
            <p:nvPr/>
          </p:nvSpPr>
          <p:spPr bwMode="auto">
            <a:xfrm>
              <a:off x="2151063" y="3363913"/>
              <a:ext cx="792163" cy="7921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Oval 7"/>
            <p:cNvSpPr>
              <a:spLocks noChangeArrowheads="1"/>
            </p:cNvSpPr>
            <p:nvPr/>
          </p:nvSpPr>
          <p:spPr bwMode="auto">
            <a:xfrm>
              <a:off x="1366838" y="2579688"/>
              <a:ext cx="2362200" cy="2362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Text Box 8"/>
            <p:cNvSpPr txBox="1">
              <a:spLocks noChangeArrowheads="1"/>
            </p:cNvSpPr>
            <p:nvPr/>
          </p:nvSpPr>
          <p:spPr bwMode="auto">
            <a:xfrm>
              <a:off x="2382838" y="3273425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3087" name="Text Box 9"/>
            <p:cNvSpPr txBox="1">
              <a:spLocks noChangeArrowheads="1"/>
            </p:cNvSpPr>
            <p:nvPr/>
          </p:nvSpPr>
          <p:spPr bwMode="auto">
            <a:xfrm>
              <a:off x="2403476" y="3849688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3088" name="Text Box 10"/>
            <p:cNvSpPr txBox="1">
              <a:spLocks noChangeArrowheads="1"/>
            </p:cNvSpPr>
            <p:nvPr/>
          </p:nvSpPr>
          <p:spPr bwMode="auto">
            <a:xfrm>
              <a:off x="2598738" y="3759200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3089" name="Text Box 11"/>
            <p:cNvSpPr txBox="1">
              <a:spLocks noChangeArrowheads="1"/>
            </p:cNvSpPr>
            <p:nvPr/>
          </p:nvSpPr>
          <p:spPr bwMode="auto">
            <a:xfrm>
              <a:off x="2682876" y="3557588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3090" name="Text Box 12"/>
            <p:cNvSpPr txBox="1">
              <a:spLocks noChangeArrowheads="1"/>
            </p:cNvSpPr>
            <p:nvPr/>
          </p:nvSpPr>
          <p:spPr bwMode="auto">
            <a:xfrm>
              <a:off x="2576513" y="3355975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3091" name="Text Box 13"/>
            <p:cNvSpPr txBox="1">
              <a:spLocks noChangeArrowheads="1"/>
            </p:cNvSpPr>
            <p:nvPr/>
          </p:nvSpPr>
          <p:spPr bwMode="auto">
            <a:xfrm>
              <a:off x="2168526" y="3376613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3092" name="Text Box 14"/>
            <p:cNvSpPr txBox="1">
              <a:spLocks noChangeArrowheads="1"/>
            </p:cNvSpPr>
            <p:nvPr/>
          </p:nvSpPr>
          <p:spPr bwMode="auto">
            <a:xfrm>
              <a:off x="2093913" y="3556000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3093" name="Text Box 15"/>
            <p:cNvSpPr txBox="1">
              <a:spLocks noChangeArrowheads="1"/>
            </p:cNvSpPr>
            <p:nvPr/>
          </p:nvSpPr>
          <p:spPr bwMode="auto">
            <a:xfrm>
              <a:off x="2178051" y="3767138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3094" name="Text Box 16"/>
            <p:cNvSpPr txBox="1">
              <a:spLocks noChangeArrowheads="1"/>
            </p:cNvSpPr>
            <p:nvPr/>
          </p:nvSpPr>
          <p:spPr bwMode="auto">
            <a:xfrm>
              <a:off x="1336676" y="3513138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3095" name="Text Box 17"/>
            <p:cNvSpPr txBox="1">
              <a:spLocks noChangeArrowheads="1"/>
            </p:cNvSpPr>
            <p:nvPr/>
          </p:nvSpPr>
          <p:spPr bwMode="auto">
            <a:xfrm>
              <a:off x="2338388" y="4624388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3096" name="Text Box 19"/>
            <p:cNvSpPr txBox="1">
              <a:spLocks noChangeArrowheads="1"/>
            </p:cNvSpPr>
            <p:nvPr/>
          </p:nvSpPr>
          <p:spPr bwMode="auto">
            <a:xfrm>
              <a:off x="3430588" y="3543300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3097" name="Text Box 20"/>
            <p:cNvSpPr txBox="1">
              <a:spLocks noChangeArrowheads="1"/>
            </p:cNvSpPr>
            <p:nvPr/>
          </p:nvSpPr>
          <p:spPr bwMode="auto">
            <a:xfrm>
              <a:off x="3092451" y="2762250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3098" name="Text Box 21"/>
            <p:cNvSpPr txBox="1">
              <a:spLocks noChangeArrowheads="1"/>
            </p:cNvSpPr>
            <p:nvPr/>
          </p:nvSpPr>
          <p:spPr bwMode="auto">
            <a:xfrm>
              <a:off x="3149601" y="4313238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3099" name="Text Box 22"/>
            <p:cNvSpPr txBox="1">
              <a:spLocks noChangeArrowheads="1"/>
            </p:cNvSpPr>
            <p:nvPr/>
          </p:nvSpPr>
          <p:spPr bwMode="auto">
            <a:xfrm>
              <a:off x="1589088" y="4232275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3100" name="Text Box 23"/>
            <p:cNvSpPr txBox="1">
              <a:spLocks noChangeArrowheads="1"/>
            </p:cNvSpPr>
            <p:nvPr/>
          </p:nvSpPr>
          <p:spPr bwMode="auto">
            <a:xfrm>
              <a:off x="1601788" y="2809875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3101" name="Line 24"/>
            <p:cNvSpPr>
              <a:spLocks noChangeShapeType="1"/>
            </p:cNvSpPr>
            <p:nvPr/>
          </p:nvSpPr>
          <p:spPr bwMode="auto">
            <a:xfrm flipV="1">
              <a:off x="2944813" y="3184525"/>
              <a:ext cx="533400" cy="320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3077" name="Object 36"/>
            <p:cNvGraphicFramePr>
              <a:graphicFrameLocks noChangeAspect="1"/>
            </p:cNvGraphicFramePr>
            <p:nvPr/>
          </p:nvGraphicFramePr>
          <p:xfrm>
            <a:off x="2878138" y="3182938"/>
            <a:ext cx="203200" cy="279400"/>
          </p:xfrm>
          <a:graphic>
            <a:graphicData uri="http://schemas.openxmlformats.org/presentationml/2006/ole">
              <p:oleObj spid="_x0000_s3077" name="Equation" r:id="rId7" imgW="203040" imgH="279360" progId="Equation.DSMT4">
                <p:embed/>
              </p:oleObj>
            </a:graphicData>
          </a:graphic>
        </p:graphicFrame>
        <p:sp>
          <p:nvSpPr>
            <p:cNvPr id="3102" name="Line 26"/>
            <p:cNvSpPr>
              <a:spLocks noChangeShapeType="1"/>
            </p:cNvSpPr>
            <p:nvPr/>
          </p:nvSpPr>
          <p:spPr bwMode="auto">
            <a:xfrm rot="10800000" flipV="1">
              <a:off x="3013076" y="3359150"/>
              <a:ext cx="350838" cy="198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3078" name="Object 37"/>
            <p:cNvGraphicFramePr>
              <a:graphicFrameLocks noChangeAspect="1"/>
            </p:cNvGraphicFramePr>
            <p:nvPr/>
          </p:nvGraphicFramePr>
          <p:xfrm>
            <a:off x="2981326" y="3508375"/>
            <a:ext cx="292100" cy="254000"/>
          </p:xfrm>
          <a:graphic>
            <a:graphicData uri="http://schemas.openxmlformats.org/presentationml/2006/ole">
              <p:oleObj spid="_x0000_s3078" name="Equation" r:id="rId8" imgW="291960" imgH="253800" progId="Equation.DSMT4">
                <p:embed/>
              </p:oleObj>
            </a:graphicData>
          </a:graphic>
        </p:graphicFrame>
        <p:sp>
          <p:nvSpPr>
            <p:cNvPr id="3103" name="Text Box 29"/>
            <p:cNvSpPr txBox="1">
              <a:spLocks noChangeArrowheads="1"/>
            </p:cNvSpPr>
            <p:nvPr/>
          </p:nvSpPr>
          <p:spPr bwMode="auto">
            <a:xfrm>
              <a:off x="1803401" y="3756025"/>
              <a:ext cx="454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+q</a:t>
              </a:r>
            </a:p>
          </p:txBody>
        </p:sp>
        <p:sp>
          <p:nvSpPr>
            <p:cNvPr id="3104" name="Text Box 30"/>
            <p:cNvSpPr txBox="1">
              <a:spLocks noChangeArrowheads="1"/>
            </p:cNvSpPr>
            <p:nvPr/>
          </p:nvSpPr>
          <p:spPr bwMode="auto">
            <a:xfrm>
              <a:off x="1039813" y="3989388"/>
              <a:ext cx="450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  <a:r>
                <a:rPr lang="en-GB"/>
                <a:t>q</a:t>
              </a:r>
            </a:p>
          </p:txBody>
        </p:sp>
        <p:sp>
          <p:nvSpPr>
            <p:cNvPr id="3105" name="Oval 55"/>
            <p:cNvSpPr>
              <a:spLocks noChangeArrowheads="1"/>
            </p:cNvSpPr>
            <p:nvPr/>
          </p:nvSpPr>
          <p:spPr bwMode="auto">
            <a:xfrm>
              <a:off x="1778001" y="2992438"/>
              <a:ext cx="1538288" cy="1538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11"/>
          <p:cNvPicPr>
            <a:picLocks noChangeAspect="1" noChangeArrowheads="1"/>
          </p:cNvPicPr>
          <p:nvPr/>
        </p:nvPicPr>
        <p:blipFill>
          <a:blip r:embed="rId4" cstate="print"/>
          <a:srcRect r="883"/>
          <a:stretch>
            <a:fillRect/>
          </a:stretch>
        </p:blipFill>
        <p:spPr bwMode="auto">
          <a:xfrm>
            <a:off x="6332538" y="4611688"/>
            <a:ext cx="3382962" cy="216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7" descr="Earth3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50" y="1893888"/>
            <a:ext cx="487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Calculating Capacitance</a:t>
            </a:r>
          </a:p>
        </p:txBody>
      </p:sp>
      <p:sp>
        <p:nvSpPr>
          <p:cNvPr id="4104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Isolated sphere:</a:t>
            </a:r>
          </a:p>
        </p:txBody>
      </p:sp>
      <p:sp>
        <p:nvSpPr>
          <p:cNvPr id="4105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Rewrite result for concentric spheres: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Let b </a:t>
            </a:r>
            <a:r>
              <a:rPr lang="en-GB" sz="2000" smtClean="0">
                <a:cs typeface="Times New Roman" pitchFamily="18" charset="0"/>
              </a:rPr>
              <a:t>→ ∞:</a:t>
            </a:r>
            <a:br>
              <a:rPr lang="en-GB" sz="2000" smtClean="0">
                <a:cs typeface="Times New Roman" pitchFamily="18" charset="0"/>
              </a:rPr>
            </a:br>
            <a:r>
              <a:rPr lang="en-GB" sz="2000" smtClean="0">
                <a:cs typeface="Times New Roman" pitchFamily="18" charset="0"/>
              </a:rPr>
              <a:t>Capacitance of the earth:</a:t>
            </a:r>
            <a:br>
              <a:rPr lang="en-GB" sz="2000" smtClean="0">
                <a:cs typeface="Times New Roman" pitchFamily="18" charset="0"/>
              </a:rPr>
            </a:br>
            <a:r>
              <a:rPr lang="en-GB" sz="2000" smtClean="0">
                <a:cs typeface="Times New Roman" pitchFamily="18" charset="0"/>
              </a:rPr>
              <a:t/>
            </a:r>
            <a:br>
              <a:rPr lang="en-GB" sz="2000" smtClean="0">
                <a:cs typeface="Times New Roman" pitchFamily="18" charset="0"/>
              </a:rPr>
            </a:br>
            <a:r>
              <a:rPr lang="en-GB" sz="2000" smtClean="0">
                <a:cs typeface="Times New Roman" pitchFamily="18" charset="0"/>
              </a:rPr>
              <a:t/>
            </a:r>
            <a:br>
              <a:rPr lang="en-GB" sz="2000" smtClean="0">
                <a:cs typeface="Times New Roman" pitchFamily="18" charset="0"/>
              </a:rPr>
            </a:br>
            <a:endParaRPr lang="en-GB" sz="2000" smtClean="0">
              <a:cs typeface="Times New Roman" pitchFamily="18" charset="0"/>
            </a:endParaRPr>
          </a:p>
          <a:p>
            <a:pPr eaLnBrk="1" hangingPunct="1"/>
            <a:r>
              <a:rPr lang="en-GB" sz="2000" smtClean="0">
                <a:cs typeface="Times New Roman" pitchFamily="18" charset="0"/>
              </a:rPr>
              <a:t>Can now buy “ultra-capacitors” with C ~ 150</a:t>
            </a:r>
            <a:r>
              <a:rPr lang="en-GB" sz="2000" baseline="30000" smtClean="0">
                <a:cs typeface="Times New Roman" pitchFamily="18" charset="0"/>
              </a:rPr>
              <a:t> </a:t>
            </a:r>
            <a:r>
              <a:rPr lang="en-GB" sz="2000" smtClean="0">
                <a:cs typeface="Times New Roman" pitchFamily="18" charset="0"/>
              </a:rPr>
              <a:t>F!</a:t>
            </a:r>
          </a:p>
        </p:txBody>
      </p:sp>
      <p:graphicFrame>
        <p:nvGraphicFramePr>
          <p:cNvPr id="4098" name="Object 8"/>
          <p:cNvGraphicFramePr>
            <a:graphicFrameLocks noChangeAspect="1"/>
          </p:cNvGraphicFramePr>
          <p:nvPr/>
        </p:nvGraphicFramePr>
        <p:xfrm>
          <a:off x="5473700" y="1890713"/>
          <a:ext cx="1752600" cy="685800"/>
        </p:xfrm>
        <a:graphic>
          <a:graphicData uri="http://schemas.openxmlformats.org/presentationml/2006/ole">
            <p:oleObj spid="_x0000_s4098" name="Equation" r:id="rId6" imgW="1752480" imgH="685800" progId="Equation.DSMT4">
              <p:embed/>
            </p:oleObj>
          </a:graphicData>
        </a:graphic>
      </p:graphicFrame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6772275" y="2566988"/>
          <a:ext cx="2400300" cy="368300"/>
        </p:xfrm>
        <a:graphic>
          <a:graphicData uri="http://schemas.openxmlformats.org/presentationml/2006/ole">
            <p:oleObj spid="_x0000_s4099" name="Equation" r:id="rId7" imgW="2400120" imgH="368280" progId="Equation.DSMT4">
              <p:embed/>
            </p:oleObj>
          </a:graphicData>
        </a:graphic>
      </p:graphicFrame>
      <p:graphicFrame>
        <p:nvGraphicFramePr>
          <p:cNvPr id="4100" name="Object 10"/>
          <p:cNvGraphicFramePr>
            <a:graphicFrameLocks noChangeAspect="1"/>
          </p:cNvGraphicFramePr>
          <p:nvPr/>
        </p:nvGraphicFramePr>
        <p:xfrm>
          <a:off x="5481638" y="3203575"/>
          <a:ext cx="3225800" cy="762000"/>
        </p:xfrm>
        <a:graphic>
          <a:graphicData uri="http://schemas.openxmlformats.org/presentationml/2006/ole">
            <p:oleObj spid="_x0000_s4100" name="Equation" r:id="rId8" imgW="3225600" imgH="7617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Capacitances in Parallel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Capacitors used in electrical circuits.</a:t>
            </a:r>
          </a:p>
          <a:p>
            <a:pPr eaLnBrk="1" hangingPunct="1"/>
            <a:r>
              <a:rPr lang="en-GB" sz="2000" dirty="0" smtClean="0"/>
              <a:t>What is combined effect of capacitances in </a:t>
            </a:r>
            <a:r>
              <a:rPr lang="en-GB" dirty="0" smtClean="0"/>
              <a:t>__________</a:t>
            </a:r>
            <a:r>
              <a:rPr lang="en-GB" sz="2000" dirty="0" smtClean="0"/>
              <a:t>?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Look for </a:t>
            </a:r>
            <a:r>
              <a:rPr lang="en-GB" sz="2000" dirty="0" err="1" smtClean="0"/>
              <a:t>C</a:t>
            </a:r>
            <a:r>
              <a:rPr lang="en-GB" sz="2000" baseline="-25000" dirty="0" err="1" smtClean="0"/>
              <a:t>eq</a:t>
            </a:r>
            <a:r>
              <a:rPr lang="en-GB" sz="2000" dirty="0" smtClean="0"/>
              <a:t> which replaces capacitors above: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640263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Want q = q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 + q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 + q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Now q</a:t>
            </a:r>
            <a:r>
              <a:rPr lang="en-GB" sz="2000" baseline="-25000" dirty="0" smtClean="0"/>
              <a:t>1 </a:t>
            </a:r>
            <a:r>
              <a:rPr lang="en-GB" sz="2000" dirty="0" smtClean="0"/>
              <a:t>= </a:t>
            </a:r>
            <a:r>
              <a:rPr lang="en-GB" dirty="0" smtClean="0"/>
              <a:t>____</a:t>
            </a:r>
            <a:r>
              <a:rPr lang="en-GB" sz="2000" dirty="0" smtClean="0"/>
              <a:t>, __</a:t>
            </a:r>
            <a:r>
              <a:rPr lang="en-GB" sz="2000" baseline="-25000" dirty="0" smtClean="0"/>
              <a:t> </a:t>
            </a:r>
            <a:r>
              <a:rPr lang="en-GB" sz="2000" dirty="0" smtClean="0"/>
              <a:t>= C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V and q</a:t>
            </a:r>
            <a:r>
              <a:rPr lang="en-GB" sz="2000" baseline="-25000" dirty="0" smtClean="0"/>
              <a:t>3 </a:t>
            </a:r>
            <a:r>
              <a:rPr lang="en-GB" sz="2000" dirty="0" smtClean="0"/>
              <a:t>= C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V.</a:t>
            </a:r>
          </a:p>
          <a:p>
            <a:pPr eaLnBrk="1" hangingPunct="1"/>
            <a:r>
              <a:rPr lang="en-GB" sz="2000" dirty="0" smtClean="0"/>
              <a:t>Hence q =  C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V +  C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V +  C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V.</a:t>
            </a:r>
          </a:p>
          <a:p>
            <a:pPr eaLnBrk="1" hangingPunct="1"/>
            <a:r>
              <a:rPr lang="en-GB" sz="2000" dirty="0" smtClean="0"/>
              <a:t>This gives: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So capacitances in parallel add according to:</a:t>
            </a:r>
          </a:p>
        </p:txBody>
      </p:sp>
      <p:grpSp>
        <p:nvGrpSpPr>
          <p:cNvPr id="5127" name="Group 86"/>
          <p:cNvGrpSpPr>
            <a:grpSpLocks/>
          </p:cNvGrpSpPr>
          <p:nvPr/>
        </p:nvGrpSpPr>
        <p:grpSpPr bwMode="auto">
          <a:xfrm>
            <a:off x="468313" y="2647950"/>
            <a:ext cx="4284662" cy="1589088"/>
            <a:chOff x="295" y="1878"/>
            <a:chExt cx="2699" cy="1001"/>
          </a:xfrm>
        </p:grpSpPr>
        <p:grpSp>
          <p:nvGrpSpPr>
            <p:cNvPr id="5149" name="Group 57"/>
            <p:cNvGrpSpPr>
              <a:grpSpLocks/>
            </p:cNvGrpSpPr>
            <p:nvPr/>
          </p:nvGrpSpPr>
          <p:grpSpPr bwMode="auto">
            <a:xfrm>
              <a:off x="860" y="1878"/>
              <a:ext cx="269" cy="995"/>
              <a:chOff x="512" y="1800"/>
              <a:chExt cx="269" cy="995"/>
            </a:xfrm>
          </p:grpSpPr>
          <p:sp>
            <p:nvSpPr>
              <p:cNvPr id="5184" name="Line 28"/>
              <p:cNvSpPr>
                <a:spLocks noChangeShapeType="1"/>
              </p:cNvSpPr>
              <p:nvPr/>
            </p:nvSpPr>
            <p:spPr bwMode="auto">
              <a:xfrm>
                <a:off x="512" y="2255"/>
                <a:ext cx="2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5" name="Line 29"/>
              <p:cNvSpPr>
                <a:spLocks noChangeShapeType="1"/>
              </p:cNvSpPr>
              <p:nvPr/>
            </p:nvSpPr>
            <p:spPr bwMode="auto">
              <a:xfrm>
                <a:off x="571" y="2344"/>
                <a:ext cx="13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6" name="Line 35"/>
              <p:cNvSpPr>
                <a:spLocks noChangeShapeType="1"/>
              </p:cNvSpPr>
              <p:nvPr/>
            </p:nvSpPr>
            <p:spPr bwMode="auto">
              <a:xfrm flipV="1">
                <a:off x="636" y="1800"/>
                <a:ext cx="0" cy="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7" name="Line 36"/>
              <p:cNvSpPr>
                <a:spLocks noChangeShapeType="1"/>
              </p:cNvSpPr>
              <p:nvPr/>
            </p:nvSpPr>
            <p:spPr bwMode="auto">
              <a:xfrm flipV="1">
                <a:off x="641" y="2345"/>
                <a:ext cx="0" cy="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50" name="Group 42"/>
            <p:cNvGrpSpPr>
              <a:grpSpLocks/>
            </p:cNvGrpSpPr>
            <p:nvPr/>
          </p:nvGrpSpPr>
          <p:grpSpPr bwMode="auto">
            <a:xfrm>
              <a:off x="1401" y="1883"/>
              <a:ext cx="274" cy="995"/>
              <a:chOff x="1489" y="1793"/>
              <a:chExt cx="274" cy="995"/>
            </a:xfrm>
          </p:grpSpPr>
          <p:grpSp>
            <p:nvGrpSpPr>
              <p:cNvPr id="5179" name="Group 34"/>
              <p:cNvGrpSpPr>
                <a:grpSpLocks/>
              </p:cNvGrpSpPr>
              <p:nvPr/>
            </p:nvGrpSpPr>
            <p:grpSpPr bwMode="auto">
              <a:xfrm>
                <a:off x="1489" y="2248"/>
                <a:ext cx="274" cy="89"/>
                <a:chOff x="1639" y="1876"/>
                <a:chExt cx="274" cy="89"/>
              </a:xfrm>
            </p:grpSpPr>
            <p:sp>
              <p:nvSpPr>
                <p:cNvPr id="5182" name="Line 30"/>
                <p:cNvSpPr>
                  <a:spLocks noChangeShapeType="1"/>
                </p:cNvSpPr>
                <p:nvPr/>
              </p:nvSpPr>
              <p:spPr bwMode="auto">
                <a:xfrm>
                  <a:off x="1639" y="1876"/>
                  <a:ext cx="26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83" name="Line 33"/>
                <p:cNvSpPr>
                  <a:spLocks noChangeShapeType="1"/>
                </p:cNvSpPr>
                <p:nvPr/>
              </p:nvSpPr>
              <p:spPr bwMode="auto">
                <a:xfrm>
                  <a:off x="1644" y="1965"/>
                  <a:ext cx="26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180" name="Line 40"/>
              <p:cNvSpPr>
                <a:spLocks noChangeShapeType="1"/>
              </p:cNvSpPr>
              <p:nvPr/>
            </p:nvSpPr>
            <p:spPr bwMode="auto">
              <a:xfrm flipV="1">
                <a:off x="1625" y="1793"/>
                <a:ext cx="0" cy="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1" name="Line 41"/>
              <p:cNvSpPr>
                <a:spLocks noChangeShapeType="1"/>
              </p:cNvSpPr>
              <p:nvPr/>
            </p:nvSpPr>
            <p:spPr bwMode="auto">
              <a:xfrm flipV="1">
                <a:off x="1630" y="2338"/>
                <a:ext cx="0" cy="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51" name="Group 44"/>
            <p:cNvGrpSpPr>
              <a:grpSpLocks/>
            </p:cNvGrpSpPr>
            <p:nvPr/>
          </p:nvGrpSpPr>
          <p:grpSpPr bwMode="auto">
            <a:xfrm>
              <a:off x="1948" y="1882"/>
              <a:ext cx="274" cy="995"/>
              <a:chOff x="1489" y="1793"/>
              <a:chExt cx="274" cy="995"/>
            </a:xfrm>
          </p:grpSpPr>
          <p:grpSp>
            <p:nvGrpSpPr>
              <p:cNvPr id="5174" name="Group 45"/>
              <p:cNvGrpSpPr>
                <a:grpSpLocks/>
              </p:cNvGrpSpPr>
              <p:nvPr/>
            </p:nvGrpSpPr>
            <p:grpSpPr bwMode="auto">
              <a:xfrm>
                <a:off x="1489" y="2248"/>
                <a:ext cx="274" cy="89"/>
                <a:chOff x="1639" y="1876"/>
                <a:chExt cx="274" cy="89"/>
              </a:xfrm>
            </p:grpSpPr>
            <p:sp>
              <p:nvSpPr>
                <p:cNvPr id="5177" name="Line 46"/>
                <p:cNvSpPr>
                  <a:spLocks noChangeShapeType="1"/>
                </p:cNvSpPr>
                <p:nvPr/>
              </p:nvSpPr>
              <p:spPr bwMode="auto">
                <a:xfrm>
                  <a:off x="1639" y="1876"/>
                  <a:ext cx="26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78" name="Line 47"/>
                <p:cNvSpPr>
                  <a:spLocks noChangeShapeType="1"/>
                </p:cNvSpPr>
                <p:nvPr/>
              </p:nvSpPr>
              <p:spPr bwMode="auto">
                <a:xfrm>
                  <a:off x="1644" y="1965"/>
                  <a:ext cx="26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175" name="Line 48"/>
              <p:cNvSpPr>
                <a:spLocks noChangeShapeType="1"/>
              </p:cNvSpPr>
              <p:nvPr/>
            </p:nvSpPr>
            <p:spPr bwMode="auto">
              <a:xfrm flipV="1">
                <a:off x="1625" y="1793"/>
                <a:ext cx="0" cy="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6" name="Line 49"/>
              <p:cNvSpPr>
                <a:spLocks noChangeShapeType="1"/>
              </p:cNvSpPr>
              <p:nvPr/>
            </p:nvSpPr>
            <p:spPr bwMode="auto">
              <a:xfrm flipV="1">
                <a:off x="1630" y="2338"/>
                <a:ext cx="0" cy="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52" name="Group 50"/>
            <p:cNvGrpSpPr>
              <a:grpSpLocks/>
            </p:cNvGrpSpPr>
            <p:nvPr/>
          </p:nvGrpSpPr>
          <p:grpSpPr bwMode="auto">
            <a:xfrm>
              <a:off x="2495" y="1881"/>
              <a:ext cx="274" cy="995"/>
              <a:chOff x="1489" y="1793"/>
              <a:chExt cx="274" cy="995"/>
            </a:xfrm>
          </p:grpSpPr>
          <p:grpSp>
            <p:nvGrpSpPr>
              <p:cNvPr id="5169" name="Group 51"/>
              <p:cNvGrpSpPr>
                <a:grpSpLocks/>
              </p:cNvGrpSpPr>
              <p:nvPr/>
            </p:nvGrpSpPr>
            <p:grpSpPr bwMode="auto">
              <a:xfrm>
                <a:off x="1489" y="2248"/>
                <a:ext cx="274" cy="89"/>
                <a:chOff x="1639" y="1876"/>
                <a:chExt cx="274" cy="89"/>
              </a:xfrm>
            </p:grpSpPr>
            <p:sp>
              <p:nvSpPr>
                <p:cNvPr id="5172" name="Line 52"/>
                <p:cNvSpPr>
                  <a:spLocks noChangeShapeType="1"/>
                </p:cNvSpPr>
                <p:nvPr/>
              </p:nvSpPr>
              <p:spPr bwMode="auto">
                <a:xfrm>
                  <a:off x="1639" y="1876"/>
                  <a:ext cx="26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73" name="Line 53"/>
                <p:cNvSpPr>
                  <a:spLocks noChangeShapeType="1"/>
                </p:cNvSpPr>
                <p:nvPr/>
              </p:nvSpPr>
              <p:spPr bwMode="auto">
                <a:xfrm>
                  <a:off x="1644" y="1965"/>
                  <a:ext cx="26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170" name="Line 54"/>
              <p:cNvSpPr>
                <a:spLocks noChangeShapeType="1"/>
              </p:cNvSpPr>
              <p:nvPr/>
            </p:nvSpPr>
            <p:spPr bwMode="auto">
              <a:xfrm flipV="1">
                <a:off x="1625" y="1793"/>
                <a:ext cx="0" cy="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1" name="Line 55"/>
              <p:cNvSpPr>
                <a:spLocks noChangeShapeType="1"/>
              </p:cNvSpPr>
              <p:nvPr/>
            </p:nvSpPr>
            <p:spPr bwMode="auto">
              <a:xfrm flipV="1">
                <a:off x="1630" y="2338"/>
                <a:ext cx="0" cy="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53" name="Line 56"/>
            <p:cNvSpPr>
              <a:spLocks noChangeShapeType="1"/>
            </p:cNvSpPr>
            <p:nvPr/>
          </p:nvSpPr>
          <p:spPr bwMode="auto">
            <a:xfrm>
              <a:off x="984" y="1878"/>
              <a:ext cx="16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Line 58"/>
            <p:cNvSpPr>
              <a:spLocks noChangeShapeType="1"/>
            </p:cNvSpPr>
            <p:nvPr/>
          </p:nvSpPr>
          <p:spPr bwMode="auto">
            <a:xfrm>
              <a:off x="989" y="2879"/>
              <a:ext cx="16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Line 61"/>
            <p:cNvSpPr>
              <a:spLocks noChangeShapeType="1"/>
            </p:cNvSpPr>
            <p:nvPr/>
          </p:nvSpPr>
          <p:spPr bwMode="auto">
            <a:xfrm>
              <a:off x="1182" y="1878"/>
              <a:ext cx="0" cy="9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Text Box 63"/>
            <p:cNvSpPr txBox="1">
              <a:spLocks noChangeArrowheads="1"/>
            </p:cNvSpPr>
            <p:nvPr/>
          </p:nvSpPr>
          <p:spPr bwMode="auto">
            <a:xfrm>
              <a:off x="1136" y="2259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</a:p>
          </p:txBody>
        </p:sp>
        <p:sp>
          <p:nvSpPr>
            <p:cNvPr id="5157" name="Text Box 64"/>
            <p:cNvSpPr txBox="1">
              <a:spLocks noChangeArrowheads="1"/>
            </p:cNvSpPr>
            <p:nvPr/>
          </p:nvSpPr>
          <p:spPr bwMode="auto">
            <a:xfrm>
              <a:off x="295" y="2216"/>
              <a:ext cx="60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 smtClean="0"/>
                <a:t>______</a:t>
              </a:r>
              <a:endParaRPr lang="en-GB" dirty="0"/>
            </a:p>
          </p:txBody>
        </p:sp>
        <p:sp>
          <p:nvSpPr>
            <p:cNvPr id="5158" name="Text Box 68"/>
            <p:cNvSpPr txBox="1">
              <a:spLocks noChangeArrowheads="1"/>
            </p:cNvSpPr>
            <p:nvPr/>
          </p:nvSpPr>
          <p:spPr bwMode="auto">
            <a:xfrm>
              <a:off x="1634" y="2247"/>
              <a:ext cx="2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C</a:t>
              </a:r>
              <a:r>
                <a:rPr lang="en-GB" baseline="-25000"/>
                <a:t>1</a:t>
              </a:r>
              <a:endParaRPr lang="en-GB"/>
            </a:p>
          </p:txBody>
        </p:sp>
        <p:sp>
          <p:nvSpPr>
            <p:cNvPr id="5159" name="Text Box 69"/>
            <p:cNvSpPr txBox="1">
              <a:spLocks noChangeArrowheads="1"/>
            </p:cNvSpPr>
            <p:nvPr/>
          </p:nvSpPr>
          <p:spPr bwMode="auto">
            <a:xfrm>
              <a:off x="2173" y="2240"/>
              <a:ext cx="2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C</a:t>
              </a:r>
              <a:r>
                <a:rPr lang="en-GB" baseline="-25000"/>
                <a:t>2</a:t>
              </a:r>
              <a:endParaRPr lang="en-GB"/>
            </a:p>
          </p:txBody>
        </p:sp>
        <p:sp>
          <p:nvSpPr>
            <p:cNvPr id="5160" name="Text Box 70"/>
            <p:cNvSpPr txBox="1">
              <a:spLocks noChangeArrowheads="1"/>
            </p:cNvSpPr>
            <p:nvPr/>
          </p:nvSpPr>
          <p:spPr bwMode="auto">
            <a:xfrm>
              <a:off x="2719" y="2246"/>
              <a:ext cx="2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C</a:t>
              </a:r>
              <a:r>
                <a:rPr lang="en-GB" baseline="-25000"/>
                <a:t>3</a:t>
              </a:r>
              <a:endParaRPr lang="en-GB"/>
            </a:p>
          </p:txBody>
        </p:sp>
        <p:sp>
          <p:nvSpPr>
            <p:cNvPr id="5161" name="Text Box 71"/>
            <p:cNvSpPr txBox="1">
              <a:spLocks noChangeArrowheads="1"/>
            </p:cNvSpPr>
            <p:nvPr/>
          </p:nvSpPr>
          <p:spPr bwMode="auto">
            <a:xfrm>
              <a:off x="1255" y="2344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  <a:r>
                <a:rPr lang="en-GB"/>
                <a:t>q</a:t>
              </a:r>
              <a:r>
                <a:rPr lang="en-GB" baseline="-25000"/>
                <a:t>1</a:t>
              </a:r>
              <a:endParaRPr lang="en-GB"/>
            </a:p>
          </p:txBody>
        </p:sp>
        <p:sp>
          <p:nvSpPr>
            <p:cNvPr id="5162" name="Text Box 72"/>
            <p:cNvSpPr txBox="1">
              <a:spLocks noChangeArrowheads="1"/>
            </p:cNvSpPr>
            <p:nvPr/>
          </p:nvSpPr>
          <p:spPr bwMode="auto">
            <a:xfrm>
              <a:off x="1794" y="2343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  <a:r>
                <a:rPr lang="en-GB"/>
                <a:t>q</a:t>
              </a:r>
              <a:r>
                <a:rPr lang="en-GB" baseline="-25000"/>
                <a:t>2</a:t>
              </a:r>
              <a:endParaRPr lang="en-GB"/>
            </a:p>
          </p:txBody>
        </p:sp>
        <p:sp>
          <p:nvSpPr>
            <p:cNvPr id="5163" name="Text Box 73"/>
            <p:cNvSpPr txBox="1">
              <a:spLocks noChangeArrowheads="1"/>
            </p:cNvSpPr>
            <p:nvPr/>
          </p:nvSpPr>
          <p:spPr bwMode="auto">
            <a:xfrm>
              <a:off x="2346" y="2343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  <a:r>
                <a:rPr lang="en-GB"/>
                <a:t>q</a:t>
              </a:r>
              <a:r>
                <a:rPr lang="en-GB" baseline="-25000"/>
                <a:t>3</a:t>
              </a:r>
              <a:endParaRPr lang="en-GB"/>
            </a:p>
          </p:txBody>
        </p:sp>
        <p:sp>
          <p:nvSpPr>
            <p:cNvPr id="5164" name="Text Box 80"/>
            <p:cNvSpPr txBox="1">
              <a:spLocks noChangeArrowheads="1"/>
            </p:cNvSpPr>
            <p:nvPr/>
          </p:nvSpPr>
          <p:spPr bwMode="auto">
            <a:xfrm>
              <a:off x="818" y="2133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65" name="Text Box 81"/>
            <p:cNvSpPr txBox="1">
              <a:spLocks noChangeArrowheads="1"/>
            </p:cNvSpPr>
            <p:nvPr/>
          </p:nvSpPr>
          <p:spPr bwMode="auto">
            <a:xfrm>
              <a:off x="817" y="2338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5166" name="Text Box 83"/>
            <p:cNvSpPr txBox="1">
              <a:spLocks noChangeArrowheads="1"/>
            </p:cNvSpPr>
            <p:nvPr/>
          </p:nvSpPr>
          <p:spPr bwMode="auto">
            <a:xfrm>
              <a:off x="1248" y="2089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+q</a:t>
              </a:r>
              <a:r>
                <a:rPr lang="en-GB" baseline="-25000"/>
                <a:t>1</a:t>
              </a:r>
              <a:endParaRPr lang="en-GB"/>
            </a:p>
          </p:txBody>
        </p:sp>
        <p:sp>
          <p:nvSpPr>
            <p:cNvPr id="5167" name="Text Box 84"/>
            <p:cNvSpPr txBox="1">
              <a:spLocks noChangeArrowheads="1"/>
            </p:cNvSpPr>
            <p:nvPr/>
          </p:nvSpPr>
          <p:spPr bwMode="auto">
            <a:xfrm>
              <a:off x="1781" y="2088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+q</a:t>
              </a:r>
              <a:r>
                <a:rPr lang="en-GB" baseline="-25000"/>
                <a:t>2</a:t>
              </a:r>
              <a:endParaRPr lang="en-GB"/>
            </a:p>
          </p:txBody>
        </p:sp>
        <p:sp>
          <p:nvSpPr>
            <p:cNvPr id="5168" name="Text Box 85"/>
            <p:cNvSpPr txBox="1">
              <a:spLocks noChangeArrowheads="1"/>
            </p:cNvSpPr>
            <p:nvPr/>
          </p:nvSpPr>
          <p:spPr bwMode="auto">
            <a:xfrm>
              <a:off x="2333" y="2088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+q</a:t>
              </a:r>
              <a:r>
                <a:rPr lang="en-GB" baseline="-25000"/>
                <a:t>3</a:t>
              </a:r>
              <a:endParaRPr lang="en-GB"/>
            </a:p>
          </p:txBody>
        </p:sp>
      </p:grpSp>
      <p:grpSp>
        <p:nvGrpSpPr>
          <p:cNvPr id="5128" name="Group 88"/>
          <p:cNvGrpSpPr>
            <a:grpSpLocks/>
          </p:cNvGrpSpPr>
          <p:nvPr/>
        </p:nvGrpSpPr>
        <p:grpSpPr bwMode="auto">
          <a:xfrm>
            <a:off x="2160588" y="5078413"/>
            <a:ext cx="427037" cy="1579562"/>
            <a:chOff x="512" y="1800"/>
            <a:chExt cx="269" cy="995"/>
          </a:xfrm>
        </p:grpSpPr>
        <p:sp>
          <p:nvSpPr>
            <p:cNvPr id="5145" name="Line 89"/>
            <p:cNvSpPr>
              <a:spLocks noChangeShapeType="1"/>
            </p:cNvSpPr>
            <p:nvPr/>
          </p:nvSpPr>
          <p:spPr bwMode="auto">
            <a:xfrm>
              <a:off x="512" y="2255"/>
              <a:ext cx="2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Line 90"/>
            <p:cNvSpPr>
              <a:spLocks noChangeShapeType="1"/>
            </p:cNvSpPr>
            <p:nvPr/>
          </p:nvSpPr>
          <p:spPr bwMode="auto">
            <a:xfrm>
              <a:off x="571" y="2344"/>
              <a:ext cx="1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Line 91"/>
            <p:cNvSpPr>
              <a:spLocks noChangeShapeType="1"/>
            </p:cNvSpPr>
            <p:nvPr/>
          </p:nvSpPr>
          <p:spPr bwMode="auto">
            <a:xfrm flipV="1">
              <a:off x="636" y="1800"/>
              <a:ext cx="0" cy="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Line 92"/>
            <p:cNvSpPr>
              <a:spLocks noChangeShapeType="1"/>
            </p:cNvSpPr>
            <p:nvPr/>
          </p:nvSpPr>
          <p:spPr bwMode="auto">
            <a:xfrm flipV="1">
              <a:off x="641" y="2345"/>
              <a:ext cx="0" cy="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9" name="Group 93"/>
          <p:cNvGrpSpPr>
            <a:grpSpLocks/>
          </p:cNvGrpSpPr>
          <p:nvPr/>
        </p:nvGrpSpPr>
        <p:grpSpPr bwMode="auto">
          <a:xfrm>
            <a:off x="3019425" y="5086350"/>
            <a:ext cx="434975" cy="1579563"/>
            <a:chOff x="1489" y="1793"/>
            <a:chExt cx="274" cy="995"/>
          </a:xfrm>
        </p:grpSpPr>
        <p:grpSp>
          <p:nvGrpSpPr>
            <p:cNvPr id="5140" name="Group 94"/>
            <p:cNvGrpSpPr>
              <a:grpSpLocks/>
            </p:cNvGrpSpPr>
            <p:nvPr/>
          </p:nvGrpSpPr>
          <p:grpSpPr bwMode="auto">
            <a:xfrm>
              <a:off x="1489" y="2248"/>
              <a:ext cx="274" cy="89"/>
              <a:chOff x="1639" y="1876"/>
              <a:chExt cx="274" cy="89"/>
            </a:xfrm>
          </p:grpSpPr>
          <p:sp>
            <p:nvSpPr>
              <p:cNvPr id="5143" name="Line 95"/>
              <p:cNvSpPr>
                <a:spLocks noChangeShapeType="1"/>
              </p:cNvSpPr>
              <p:nvPr/>
            </p:nvSpPr>
            <p:spPr bwMode="auto">
              <a:xfrm>
                <a:off x="1639" y="1876"/>
                <a:ext cx="2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4" name="Line 96"/>
              <p:cNvSpPr>
                <a:spLocks noChangeShapeType="1"/>
              </p:cNvSpPr>
              <p:nvPr/>
            </p:nvSpPr>
            <p:spPr bwMode="auto">
              <a:xfrm>
                <a:off x="1644" y="1965"/>
                <a:ext cx="2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41" name="Line 97"/>
            <p:cNvSpPr>
              <a:spLocks noChangeShapeType="1"/>
            </p:cNvSpPr>
            <p:nvPr/>
          </p:nvSpPr>
          <p:spPr bwMode="auto">
            <a:xfrm flipV="1">
              <a:off x="1625" y="1793"/>
              <a:ext cx="0" cy="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Line 98"/>
            <p:cNvSpPr>
              <a:spLocks noChangeShapeType="1"/>
            </p:cNvSpPr>
            <p:nvPr/>
          </p:nvSpPr>
          <p:spPr bwMode="auto">
            <a:xfrm flipV="1">
              <a:off x="1630" y="2338"/>
              <a:ext cx="0" cy="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0" name="Line 111"/>
          <p:cNvSpPr>
            <a:spLocks noChangeShapeType="1"/>
          </p:cNvSpPr>
          <p:nvPr/>
        </p:nvSpPr>
        <p:spPr bwMode="auto">
          <a:xfrm>
            <a:off x="2357438" y="5078413"/>
            <a:ext cx="88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1" name="Line 112"/>
          <p:cNvSpPr>
            <a:spLocks noChangeShapeType="1"/>
          </p:cNvSpPr>
          <p:nvPr/>
        </p:nvSpPr>
        <p:spPr bwMode="auto">
          <a:xfrm>
            <a:off x="2365375" y="6667500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2" name="Line 113"/>
          <p:cNvSpPr>
            <a:spLocks noChangeShapeType="1"/>
          </p:cNvSpPr>
          <p:nvPr/>
        </p:nvSpPr>
        <p:spPr bwMode="auto">
          <a:xfrm>
            <a:off x="2671763" y="5078413"/>
            <a:ext cx="0" cy="158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133" name="Text Box 114"/>
          <p:cNvSpPr txBox="1">
            <a:spLocks noChangeArrowheads="1"/>
          </p:cNvSpPr>
          <p:nvPr/>
        </p:nvSpPr>
        <p:spPr bwMode="auto">
          <a:xfrm>
            <a:off x="2633028" y="568325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__</a:t>
            </a:r>
            <a:endParaRPr lang="en-GB" dirty="0"/>
          </a:p>
        </p:txBody>
      </p:sp>
      <p:sp>
        <p:nvSpPr>
          <p:cNvPr id="5134" name="Text Box 115"/>
          <p:cNvSpPr txBox="1">
            <a:spLocks noChangeArrowheads="1"/>
          </p:cNvSpPr>
          <p:nvPr/>
        </p:nvSpPr>
        <p:spPr bwMode="auto">
          <a:xfrm>
            <a:off x="1263650" y="5614988"/>
            <a:ext cx="930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Battery</a:t>
            </a:r>
          </a:p>
        </p:txBody>
      </p:sp>
      <p:sp>
        <p:nvSpPr>
          <p:cNvPr id="5135" name="Text Box 116"/>
          <p:cNvSpPr txBox="1">
            <a:spLocks noChangeArrowheads="1"/>
          </p:cNvSpPr>
          <p:nvPr/>
        </p:nvSpPr>
        <p:spPr bwMode="auto">
          <a:xfrm>
            <a:off x="3389313" y="5664200"/>
            <a:ext cx="509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C</a:t>
            </a:r>
            <a:r>
              <a:rPr lang="en-GB" baseline="-25000"/>
              <a:t>eq</a:t>
            </a:r>
            <a:endParaRPr lang="en-GB"/>
          </a:p>
        </p:txBody>
      </p:sp>
      <p:sp>
        <p:nvSpPr>
          <p:cNvPr id="5136" name="Text Box 119"/>
          <p:cNvSpPr txBox="1">
            <a:spLocks noChangeArrowheads="1"/>
          </p:cNvSpPr>
          <p:nvPr/>
        </p:nvSpPr>
        <p:spPr bwMode="auto">
          <a:xfrm>
            <a:off x="2930525" y="582453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q</a:t>
            </a:r>
          </a:p>
        </p:txBody>
      </p:sp>
      <p:sp>
        <p:nvSpPr>
          <p:cNvPr id="5137" name="Text Box 122"/>
          <p:cNvSpPr txBox="1">
            <a:spLocks noChangeArrowheads="1"/>
          </p:cNvSpPr>
          <p:nvPr/>
        </p:nvSpPr>
        <p:spPr bwMode="auto">
          <a:xfrm>
            <a:off x="2093913" y="5483225"/>
            <a:ext cx="327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+</a:t>
            </a:r>
          </a:p>
        </p:txBody>
      </p:sp>
      <p:sp>
        <p:nvSpPr>
          <p:cNvPr id="5138" name="Text Box 123"/>
          <p:cNvSpPr txBox="1">
            <a:spLocks noChangeArrowheads="1"/>
          </p:cNvSpPr>
          <p:nvPr/>
        </p:nvSpPr>
        <p:spPr bwMode="auto">
          <a:xfrm>
            <a:off x="2092325" y="580866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5139" name="Text Box 124"/>
          <p:cNvSpPr txBox="1">
            <a:spLocks noChangeArrowheads="1"/>
          </p:cNvSpPr>
          <p:nvPr/>
        </p:nvSpPr>
        <p:spPr bwMode="auto">
          <a:xfrm>
            <a:off x="2919413" y="541337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q</a:t>
            </a:r>
          </a:p>
        </p:txBody>
      </p:sp>
      <p:graphicFrame>
        <p:nvGraphicFramePr>
          <p:cNvPr id="5122" name="Object 127"/>
          <p:cNvGraphicFramePr>
            <a:graphicFrameLocks noChangeAspect="1"/>
          </p:cNvGraphicFramePr>
          <p:nvPr/>
        </p:nvGraphicFramePr>
        <p:xfrm>
          <a:off x="5464175" y="2982913"/>
          <a:ext cx="2451100" cy="635000"/>
        </p:xfrm>
        <a:graphic>
          <a:graphicData uri="http://schemas.openxmlformats.org/presentationml/2006/ole">
            <p:oleObj spid="_x0000_s5122" name="Equation" r:id="rId4" imgW="2450880" imgH="634680" progId="Equation.DSMT4">
              <p:embed/>
            </p:oleObj>
          </a:graphicData>
        </a:graphic>
      </p:graphicFrame>
      <p:graphicFrame>
        <p:nvGraphicFramePr>
          <p:cNvPr id="5123" name="Object 128"/>
          <p:cNvGraphicFramePr>
            <a:graphicFrameLocks noChangeAspect="1"/>
          </p:cNvGraphicFramePr>
          <p:nvPr/>
        </p:nvGraphicFramePr>
        <p:xfrm>
          <a:off x="5467350" y="4316413"/>
          <a:ext cx="3594100" cy="355600"/>
        </p:xfrm>
        <a:graphic>
          <a:graphicData uri="http://schemas.openxmlformats.org/presentationml/2006/ole">
            <p:oleObj spid="_x0000_s5123" name="Equation" r:id="rId5" imgW="3593880" imgH="355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Capacitances in Series</a:t>
            </a:r>
          </a:p>
        </p:txBody>
      </p:sp>
      <p:sp>
        <p:nvSpPr>
          <p:cNvPr id="615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Find equivalent capacitance for series circuit: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Now q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 = q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 = q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 = q.</a:t>
            </a:r>
            <a:br>
              <a:rPr lang="en-GB" sz="2000" dirty="0" smtClean="0"/>
            </a:br>
            <a:r>
              <a:rPr lang="en-GB" sz="2000" dirty="0" smtClean="0"/>
              <a:t>(The battery “pushes” electrons onto the </a:t>
            </a:r>
            <a:r>
              <a:rPr lang="en-GB" dirty="0" smtClean="0"/>
              <a:t>______ _____</a:t>
            </a:r>
            <a:r>
              <a:rPr lang="en-GB" sz="2000" dirty="0" smtClean="0"/>
              <a:t> of C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, which repel the electrons in the top plate of C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 onto the bottom plate of C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...)</a:t>
            </a:r>
          </a:p>
        </p:txBody>
      </p:sp>
      <p:sp>
        <p:nvSpPr>
          <p:cNvPr id="615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The potential differences across each of the capacitors are: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But V = V</a:t>
            </a:r>
            <a:r>
              <a:rPr lang="en-GB" sz="2000" baseline="-25000" smtClean="0"/>
              <a:t>1</a:t>
            </a:r>
            <a:r>
              <a:rPr lang="en-GB" sz="2000" smtClean="0"/>
              <a:t> + V</a:t>
            </a:r>
            <a:r>
              <a:rPr lang="en-GB" sz="2000" baseline="-25000" smtClean="0"/>
              <a:t>2</a:t>
            </a:r>
            <a:r>
              <a:rPr lang="en-GB" sz="2000" smtClean="0"/>
              <a:t> + V</a:t>
            </a:r>
            <a:r>
              <a:rPr lang="en-GB" sz="2000" baseline="-25000" smtClean="0"/>
              <a:t>3</a:t>
            </a:r>
            <a:r>
              <a:rPr lang="en-GB" sz="2000" smtClean="0"/>
              <a:t> so we have: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Hence: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Rewriting we see:</a:t>
            </a:r>
          </a:p>
        </p:txBody>
      </p:sp>
      <p:graphicFrame>
        <p:nvGraphicFramePr>
          <p:cNvPr id="6146" name="Object 80"/>
          <p:cNvGraphicFramePr>
            <a:graphicFrameLocks noChangeAspect="1"/>
          </p:cNvGraphicFramePr>
          <p:nvPr/>
        </p:nvGraphicFramePr>
        <p:xfrm>
          <a:off x="5528945" y="2138363"/>
          <a:ext cx="3238500" cy="673100"/>
        </p:xfrm>
        <a:graphic>
          <a:graphicData uri="http://schemas.openxmlformats.org/presentationml/2006/ole">
            <p:oleObj spid="_x0000_s6146" name="Equation" r:id="rId4" imgW="3238200" imgH="672840" progId="Equation.DSMT4">
              <p:embed/>
            </p:oleObj>
          </a:graphicData>
        </a:graphic>
      </p:graphicFrame>
      <p:sp>
        <p:nvSpPr>
          <p:cNvPr id="6153" name="Text Box 85"/>
          <p:cNvSpPr txBox="1">
            <a:spLocks noChangeArrowheads="1"/>
          </p:cNvSpPr>
          <p:nvPr/>
        </p:nvSpPr>
        <p:spPr bwMode="auto">
          <a:xfrm>
            <a:off x="228600" y="60801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6154" name="Group 88"/>
          <p:cNvGrpSpPr>
            <a:grpSpLocks/>
          </p:cNvGrpSpPr>
          <p:nvPr/>
        </p:nvGrpSpPr>
        <p:grpSpPr bwMode="auto">
          <a:xfrm>
            <a:off x="936625" y="2273300"/>
            <a:ext cx="3265488" cy="2527300"/>
            <a:chOff x="590" y="1432"/>
            <a:chExt cx="2057" cy="1592"/>
          </a:xfrm>
        </p:grpSpPr>
        <p:grpSp>
          <p:nvGrpSpPr>
            <p:cNvPr id="6155" name="Group 79"/>
            <p:cNvGrpSpPr>
              <a:grpSpLocks/>
            </p:cNvGrpSpPr>
            <p:nvPr/>
          </p:nvGrpSpPr>
          <p:grpSpPr bwMode="auto">
            <a:xfrm>
              <a:off x="590" y="1432"/>
              <a:ext cx="2057" cy="1591"/>
              <a:chOff x="560" y="1672"/>
              <a:chExt cx="2057" cy="1591"/>
            </a:xfrm>
          </p:grpSpPr>
          <p:sp>
            <p:nvSpPr>
              <p:cNvPr id="6158" name="Line 8"/>
              <p:cNvSpPr>
                <a:spLocks noChangeShapeType="1"/>
              </p:cNvSpPr>
              <p:nvPr/>
            </p:nvSpPr>
            <p:spPr bwMode="auto">
              <a:xfrm>
                <a:off x="1125" y="2410"/>
                <a:ext cx="2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9" name="Line 9"/>
              <p:cNvSpPr>
                <a:spLocks noChangeShapeType="1"/>
              </p:cNvSpPr>
              <p:nvPr/>
            </p:nvSpPr>
            <p:spPr bwMode="auto">
              <a:xfrm>
                <a:off x="1184" y="2499"/>
                <a:ext cx="13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0" name="Line 10"/>
              <p:cNvSpPr>
                <a:spLocks noChangeShapeType="1"/>
              </p:cNvSpPr>
              <p:nvPr/>
            </p:nvSpPr>
            <p:spPr bwMode="auto">
              <a:xfrm flipV="1">
                <a:off x="1249" y="1715"/>
                <a:ext cx="0" cy="6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1" name="Line 11"/>
              <p:cNvSpPr>
                <a:spLocks noChangeShapeType="1"/>
              </p:cNvSpPr>
              <p:nvPr/>
            </p:nvSpPr>
            <p:spPr bwMode="auto">
              <a:xfrm flipV="1">
                <a:off x="1254" y="2500"/>
                <a:ext cx="0" cy="7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2" name="Text Box 34"/>
              <p:cNvSpPr txBox="1">
                <a:spLocks noChangeArrowheads="1"/>
              </p:cNvSpPr>
              <p:nvPr/>
            </p:nvSpPr>
            <p:spPr bwMode="auto">
              <a:xfrm>
                <a:off x="560" y="2293"/>
                <a:ext cx="58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Battery</a:t>
                </a:r>
              </a:p>
            </p:txBody>
          </p:sp>
          <p:sp>
            <p:nvSpPr>
              <p:cNvPr id="6163" name="Text Box 41"/>
              <p:cNvSpPr txBox="1">
                <a:spLocks noChangeArrowheads="1"/>
              </p:cNvSpPr>
              <p:nvPr/>
            </p:nvSpPr>
            <p:spPr bwMode="auto">
              <a:xfrm>
                <a:off x="1083" y="2210"/>
                <a:ext cx="20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+</a:t>
                </a:r>
              </a:p>
            </p:txBody>
          </p:sp>
          <p:sp>
            <p:nvSpPr>
              <p:cNvPr id="6164" name="Text Box 42"/>
              <p:cNvSpPr txBox="1">
                <a:spLocks noChangeArrowheads="1"/>
              </p:cNvSpPr>
              <p:nvPr/>
            </p:nvSpPr>
            <p:spPr bwMode="auto">
              <a:xfrm>
                <a:off x="1082" y="2415"/>
                <a:ext cx="2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Symbol" pitchFamily="18" charset="2"/>
                  </a:rPr>
                  <a:t>-</a:t>
                </a:r>
              </a:p>
            </p:txBody>
          </p:sp>
          <p:grpSp>
            <p:nvGrpSpPr>
              <p:cNvPr id="6165" name="Group 75"/>
              <p:cNvGrpSpPr>
                <a:grpSpLocks/>
              </p:cNvGrpSpPr>
              <p:nvPr/>
            </p:nvGrpSpPr>
            <p:grpSpPr bwMode="auto">
              <a:xfrm>
                <a:off x="1843" y="1672"/>
                <a:ext cx="774" cy="1591"/>
                <a:chOff x="1399" y="2170"/>
                <a:chExt cx="774" cy="1591"/>
              </a:xfrm>
            </p:grpSpPr>
            <p:grpSp>
              <p:nvGrpSpPr>
                <p:cNvPr id="6168" name="Group 72"/>
                <p:cNvGrpSpPr>
                  <a:grpSpLocks/>
                </p:cNvGrpSpPr>
                <p:nvPr/>
              </p:nvGrpSpPr>
              <p:grpSpPr bwMode="auto">
                <a:xfrm>
                  <a:off x="1399" y="2170"/>
                  <a:ext cx="764" cy="549"/>
                  <a:chOff x="1369" y="2002"/>
                  <a:chExt cx="764" cy="549"/>
                </a:xfrm>
              </p:grpSpPr>
              <p:grpSp>
                <p:nvGrpSpPr>
                  <p:cNvPr id="6193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1616" y="2251"/>
                    <a:ext cx="274" cy="89"/>
                    <a:chOff x="1639" y="1876"/>
                    <a:chExt cx="274" cy="89"/>
                  </a:xfrm>
                </p:grpSpPr>
                <p:sp>
                  <p:nvSpPr>
                    <p:cNvPr id="6202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39" y="1876"/>
                      <a:ext cx="26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203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44" y="1965"/>
                      <a:ext cx="26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6194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52" y="2036"/>
                    <a:ext cx="0" cy="21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195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49" y="2160"/>
                    <a:ext cx="284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/>
                      <a:t>V</a:t>
                    </a:r>
                    <a:r>
                      <a:rPr lang="en-GB" baseline="-25000"/>
                      <a:t>1</a:t>
                    </a:r>
                    <a:endParaRPr lang="en-GB"/>
                  </a:p>
                </p:txBody>
              </p:sp>
              <p:sp>
                <p:nvSpPr>
                  <p:cNvPr id="6196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69" y="2160"/>
                    <a:ext cx="27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/>
                      <a:t>C</a:t>
                    </a:r>
                    <a:r>
                      <a:rPr lang="en-GB" baseline="-25000"/>
                      <a:t>1</a:t>
                    </a:r>
                    <a:endParaRPr lang="en-GB"/>
                  </a:p>
                </p:txBody>
              </p:sp>
              <p:sp>
                <p:nvSpPr>
                  <p:cNvPr id="6197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8" y="2281"/>
                    <a:ext cx="33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>
                        <a:latin typeface="Symbol" pitchFamily="18" charset="2"/>
                      </a:rPr>
                      <a:t>-</a:t>
                    </a:r>
                    <a:r>
                      <a:rPr lang="en-GB"/>
                      <a:t>q</a:t>
                    </a:r>
                    <a:r>
                      <a:rPr lang="en-GB" baseline="-25000"/>
                      <a:t>1</a:t>
                    </a:r>
                    <a:endParaRPr lang="en-GB"/>
                  </a:p>
                </p:txBody>
              </p:sp>
              <p:sp>
                <p:nvSpPr>
                  <p:cNvPr id="6198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63" y="2002"/>
                    <a:ext cx="338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/>
                      <a:t>+q</a:t>
                    </a:r>
                    <a:r>
                      <a:rPr lang="en-GB" baseline="-25000"/>
                      <a:t>1</a:t>
                    </a:r>
                    <a:endParaRPr lang="en-GB"/>
                  </a:p>
                </p:txBody>
              </p:sp>
              <p:sp>
                <p:nvSpPr>
                  <p:cNvPr id="6199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55" y="2341"/>
                    <a:ext cx="0" cy="21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00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1848" y="2130"/>
                    <a:ext cx="0" cy="1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01" name="Line 4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53" y="2339"/>
                    <a:ext cx="0" cy="1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6169" name="Group 73"/>
                <p:cNvGrpSpPr>
                  <a:grpSpLocks/>
                </p:cNvGrpSpPr>
                <p:nvPr/>
              </p:nvGrpSpPr>
              <p:grpSpPr bwMode="auto">
                <a:xfrm>
                  <a:off x="1404" y="2691"/>
                  <a:ext cx="764" cy="549"/>
                  <a:chOff x="1416" y="2547"/>
                  <a:chExt cx="764" cy="549"/>
                </a:xfrm>
              </p:grpSpPr>
              <p:grpSp>
                <p:nvGrpSpPr>
                  <p:cNvPr id="6182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1663" y="2796"/>
                    <a:ext cx="274" cy="89"/>
                    <a:chOff x="1639" y="1876"/>
                    <a:chExt cx="274" cy="89"/>
                  </a:xfrm>
                </p:grpSpPr>
                <p:sp>
                  <p:nvSpPr>
                    <p:cNvPr id="6191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39" y="1876"/>
                      <a:ext cx="26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192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44" y="1965"/>
                      <a:ext cx="26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6183" name="Line 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99" y="2581"/>
                    <a:ext cx="0" cy="21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184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96" y="2705"/>
                    <a:ext cx="284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/>
                      <a:t>V</a:t>
                    </a:r>
                    <a:r>
                      <a:rPr lang="en-GB" baseline="-25000"/>
                      <a:t>2</a:t>
                    </a:r>
                    <a:endParaRPr lang="en-GB"/>
                  </a:p>
                </p:txBody>
              </p:sp>
              <p:sp>
                <p:nvSpPr>
                  <p:cNvPr id="6185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16" y="2705"/>
                    <a:ext cx="27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/>
                      <a:t>C</a:t>
                    </a:r>
                    <a:r>
                      <a:rPr lang="en-GB" baseline="-25000"/>
                      <a:t>2</a:t>
                    </a:r>
                    <a:endParaRPr lang="en-GB"/>
                  </a:p>
                </p:txBody>
              </p:sp>
              <p:sp>
                <p:nvSpPr>
                  <p:cNvPr id="6186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05" y="2826"/>
                    <a:ext cx="33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>
                        <a:latin typeface="Symbol" pitchFamily="18" charset="2"/>
                      </a:rPr>
                      <a:t>-</a:t>
                    </a:r>
                    <a:r>
                      <a:rPr lang="en-GB"/>
                      <a:t>q</a:t>
                    </a:r>
                    <a:r>
                      <a:rPr lang="en-GB" baseline="-25000"/>
                      <a:t>2</a:t>
                    </a:r>
                    <a:endParaRPr lang="en-GB"/>
                  </a:p>
                </p:txBody>
              </p:sp>
              <p:sp>
                <p:nvSpPr>
                  <p:cNvPr id="6187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10" y="2547"/>
                    <a:ext cx="338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/>
                      <a:t>+q</a:t>
                    </a:r>
                    <a:r>
                      <a:rPr lang="en-GB" baseline="-25000"/>
                      <a:t>2</a:t>
                    </a:r>
                    <a:endParaRPr lang="en-GB"/>
                  </a:p>
                </p:txBody>
              </p:sp>
              <p:sp>
                <p:nvSpPr>
                  <p:cNvPr id="6188" name="Line 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02" y="2886"/>
                    <a:ext cx="0" cy="21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189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1895" y="2675"/>
                    <a:ext cx="0" cy="1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190" name="Line 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00" y="2884"/>
                    <a:ext cx="0" cy="1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6170" name="Group 74"/>
                <p:cNvGrpSpPr>
                  <a:grpSpLocks/>
                </p:cNvGrpSpPr>
                <p:nvPr/>
              </p:nvGrpSpPr>
              <p:grpSpPr bwMode="auto">
                <a:xfrm>
                  <a:off x="1409" y="3212"/>
                  <a:ext cx="764" cy="549"/>
                  <a:chOff x="1409" y="3212"/>
                  <a:chExt cx="764" cy="549"/>
                </a:xfrm>
              </p:grpSpPr>
              <p:grpSp>
                <p:nvGrpSpPr>
                  <p:cNvPr id="6171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656" y="3461"/>
                    <a:ext cx="274" cy="89"/>
                    <a:chOff x="1639" y="1876"/>
                    <a:chExt cx="274" cy="89"/>
                  </a:xfrm>
                </p:grpSpPr>
                <p:sp>
                  <p:nvSpPr>
                    <p:cNvPr id="6180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39" y="1876"/>
                      <a:ext cx="26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181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44" y="1965"/>
                      <a:ext cx="26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6172" name="Line 6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92" y="3246"/>
                    <a:ext cx="0" cy="21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173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89" y="3370"/>
                    <a:ext cx="284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/>
                      <a:t>V</a:t>
                    </a:r>
                    <a:r>
                      <a:rPr lang="en-GB" baseline="-25000"/>
                      <a:t>3</a:t>
                    </a:r>
                    <a:endParaRPr lang="en-GB"/>
                  </a:p>
                </p:txBody>
              </p:sp>
              <p:sp>
                <p:nvSpPr>
                  <p:cNvPr id="6174" name="Text 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09" y="3370"/>
                    <a:ext cx="27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/>
                      <a:t>C</a:t>
                    </a:r>
                    <a:r>
                      <a:rPr lang="en-GB" baseline="-25000"/>
                      <a:t>3</a:t>
                    </a:r>
                    <a:endParaRPr lang="en-GB"/>
                  </a:p>
                </p:txBody>
              </p:sp>
              <p:sp>
                <p:nvSpPr>
                  <p:cNvPr id="6175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98" y="3485"/>
                    <a:ext cx="33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>
                        <a:latin typeface="Symbol" pitchFamily="18" charset="2"/>
                      </a:rPr>
                      <a:t>-</a:t>
                    </a:r>
                    <a:r>
                      <a:rPr lang="en-GB"/>
                      <a:t>q</a:t>
                    </a:r>
                    <a:r>
                      <a:rPr lang="en-GB" baseline="-25000"/>
                      <a:t>3</a:t>
                    </a:r>
                    <a:endParaRPr lang="en-GB"/>
                  </a:p>
                </p:txBody>
              </p:sp>
              <p:sp>
                <p:nvSpPr>
                  <p:cNvPr id="6176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03" y="3212"/>
                    <a:ext cx="338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/>
                      <a:t>+q</a:t>
                    </a:r>
                    <a:r>
                      <a:rPr lang="en-GB" baseline="-25000"/>
                      <a:t>3</a:t>
                    </a:r>
                    <a:endParaRPr lang="en-GB"/>
                  </a:p>
                </p:txBody>
              </p:sp>
              <p:sp>
                <p:nvSpPr>
                  <p:cNvPr id="6177" name="Line 6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95" y="3551"/>
                    <a:ext cx="0" cy="21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178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1888" y="3340"/>
                    <a:ext cx="0" cy="1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179" name="Line 7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93" y="3549"/>
                    <a:ext cx="0" cy="1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6166" name="Line 77"/>
              <p:cNvSpPr>
                <a:spLocks noChangeShapeType="1"/>
              </p:cNvSpPr>
              <p:nvPr/>
            </p:nvSpPr>
            <p:spPr bwMode="auto">
              <a:xfrm flipH="1">
                <a:off x="1248" y="1704"/>
                <a:ext cx="9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7" name="Line 78"/>
              <p:cNvSpPr>
                <a:spLocks noChangeShapeType="1"/>
              </p:cNvSpPr>
              <p:nvPr/>
            </p:nvSpPr>
            <p:spPr bwMode="auto">
              <a:xfrm flipH="1">
                <a:off x="1259" y="3263"/>
                <a:ext cx="9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156" name="Line 82"/>
            <p:cNvSpPr>
              <a:spLocks noChangeShapeType="1"/>
            </p:cNvSpPr>
            <p:nvPr/>
          </p:nvSpPr>
          <p:spPr bwMode="auto">
            <a:xfrm>
              <a:off x="1594" y="1469"/>
              <a:ext cx="0" cy="15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7" name="Text Box 87"/>
            <p:cNvSpPr txBox="1">
              <a:spLocks noChangeArrowheads="1"/>
            </p:cNvSpPr>
            <p:nvPr/>
          </p:nvSpPr>
          <p:spPr bwMode="auto">
            <a:xfrm>
              <a:off x="1554" y="2112"/>
              <a:ext cx="27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 smtClean="0"/>
                <a:t>__</a:t>
              </a:r>
              <a:endParaRPr lang="en-GB" dirty="0"/>
            </a:p>
          </p:txBody>
        </p:sp>
      </p:grpSp>
      <p:graphicFrame>
        <p:nvGraphicFramePr>
          <p:cNvPr id="6147" name="Object 89"/>
          <p:cNvGraphicFramePr>
            <a:graphicFrameLocks noChangeAspect="1"/>
          </p:cNvGraphicFramePr>
          <p:nvPr/>
        </p:nvGraphicFramePr>
        <p:xfrm>
          <a:off x="5495925" y="3140075"/>
          <a:ext cx="1955800" cy="685800"/>
        </p:xfrm>
        <a:graphic>
          <a:graphicData uri="http://schemas.openxmlformats.org/presentationml/2006/ole">
            <p:oleObj spid="_x0000_s6147" name="Equation" r:id="rId5" imgW="1955520" imgH="685800" progId="Equation.DSMT4">
              <p:embed/>
            </p:oleObj>
          </a:graphicData>
        </a:graphic>
      </p:graphicFrame>
      <p:graphicFrame>
        <p:nvGraphicFramePr>
          <p:cNvPr id="6148" name="Object 90"/>
          <p:cNvGraphicFramePr>
            <a:graphicFrameLocks noChangeAspect="1"/>
          </p:cNvGraphicFramePr>
          <p:nvPr/>
        </p:nvGraphicFramePr>
        <p:xfrm>
          <a:off x="5473700" y="4138613"/>
          <a:ext cx="2971800" cy="698500"/>
        </p:xfrm>
        <a:graphic>
          <a:graphicData uri="http://schemas.openxmlformats.org/presentationml/2006/ole">
            <p:oleObj spid="_x0000_s6148" name="Equation" r:id="rId6" imgW="2971800" imgH="698400" progId="Equation.DSMT4">
              <p:embed/>
            </p:oleObj>
          </a:graphicData>
        </a:graphic>
      </p:graphicFrame>
      <p:graphicFrame>
        <p:nvGraphicFramePr>
          <p:cNvPr id="6149" name="Object 91"/>
          <p:cNvGraphicFramePr>
            <a:graphicFrameLocks noChangeAspect="1"/>
          </p:cNvGraphicFramePr>
          <p:nvPr/>
        </p:nvGraphicFramePr>
        <p:xfrm>
          <a:off x="5502275" y="5154613"/>
          <a:ext cx="3759200" cy="711200"/>
        </p:xfrm>
        <a:graphic>
          <a:graphicData uri="http://schemas.openxmlformats.org/presentationml/2006/ole">
            <p:oleObj spid="_x0000_s6149" name="Equation" r:id="rId7" imgW="3759120" imgH="7110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645</TotalTime>
  <Words>328</Words>
  <Application>Microsoft Office PowerPoint</Application>
  <PresentationFormat>A4 Paper (210x297 mm)</PresentationFormat>
  <Paragraphs>141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TimA4Landscape</vt:lpstr>
      <vt:lpstr>Equation</vt:lpstr>
      <vt:lpstr>Lecture 7</vt:lpstr>
      <vt:lpstr>Relating Charge and Potential: Capacitance </vt:lpstr>
      <vt:lpstr>Calculating Capacitance</vt:lpstr>
      <vt:lpstr>Calculating Capacitance</vt:lpstr>
      <vt:lpstr>Calculating Capacitance</vt:lpstr>
      <vt:lpstr>Capacitances in Parallel</vt:lpstr>
      <vt:lpstr>Capacitances in Series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Greenshaw</dc:creator>
  <cp:lastModifiedBy>Tim Greenshaw</cp:lastModifiedBy>
  <cp:revision>77</cp:revision>
  <dcterms:created xsi:type="dcterms:W3CDTF">2005-10-12T15:33:09Z</dcterms:created>
  <dcterms:modified xsi:type="dcterms:W3CDTF">2010-10-18T08:48:14Z</dcterms:modified>
</cp:coreProperties>
</file>