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297" r:id="rId3"/>
    <p:sldId id="298" r:id="rId4"/>
    <p:sldId id="302" r:id="rId5"/>
    <p:sldId id="306" r:id="rId6"/>
    <p:sldId id="299" r:id="rId7"/>
    <p:sldId id="300" r:id="rId8"/>
    <p:sldId id="303" r:id="rId9"/>
    <p:sldId id="304" r:id="rId10"/>
    <p:sldId id="305" r:id="rId11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2" autoAdjust="0"/>
  </p:normalViewPr>
  <p:slideViewPr>
    <p:cSldViewPr snapToGrid="0">
      <p:cViewPr varScale="1">
        <p:scale>
          <a:sx n="79" d="100"/>
          <a:sy n="79" d="100"/>
        </p:scale>
        <p:origin x="-63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F1C52D4-C0F1-424B-BBAA-A110CCC3F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8E93F-CBD5-4AA5-984E-BAB00E25E725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EC8D1-39A0-4B8E-A25F-8DB271BE142E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C862E-580C-42C5-AE26-F62520786AA8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B5054-3246-41E8-9F18-9B2A078D205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9FD2F-B0A1-4BF7-94BF-F02843BAB744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800E4-2DCC-445B-9623-FAEF0C007D35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D40EE-B22A-45B4-8D9F-2AEFBC027DEC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F6B7A-1903-4D8E-8A87-5387D46CC1F9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4E06B-7DBB-4C9D-9F99-489E26DAE717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This lecture, we will look at:</a:t>
            </a:r>
          </a:p>
          <a:p>
            <a:pPr lvl="1"/>
            <a:r>
              <a:rPr lang="en-GB" dirty="0" smtClean="0"/>
              <a:t>Electric potential.</a:t>
            </a:r>
          </a:p>
          <a:p>
            <a:pPr lvl="1"/>
            <a:r>
              <a:rPr lang="en-GB" dirty="0" smtClean="0"/>
              <a:t>Calculating the electric potential from the electric field.</a:t>
            </a:r>
          </a:p>
          <a:p>
            <a:pPr lvl="1"/>
            <a:r>
              <a:rPr lang="en-GB" dirty="0" smtClean="0"/>
              <a:t>Electric potential due to a point charge.</a:t>
            </a:r>
          </a:p>
          <a:p>
            <a:pPr lvl="1"/>
            <a:r>
              <a:rPr lang="en-GB" dirty="0" smtClean="0"/>
              <a:t>Illustrating the electric potential and an example from Particle Physics: the drift chamber.</a:t>
            </a:r>
          </a:p>
          <a:p>
            <a:pPr lvl="1"/>
            <a:r>
              <a:rPr lang="en-GB" dirty="0" smtClean="0"/>
              <a:t>The potential due to a dipole.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After this lecture, you should be able to answer the following questions:</a:t>
            </a:r>
          </a:p>
          <a:p>
            <a:r>
              <a:rPr lang="en-GB" dirty="0" smtClean="0"/>
              <a:t>In what units is electric potential measured and how is electric potential related to potential energy?</a:t>
            </a:r>
          </a:p>
          <a:p>
            <a:r>
              <a:rPr lang="en-GB" dirty="0" smtClean="0"/>
              <a:t>What are the formulae for the potential due to a point charge and a dipole?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Potential due to Dipole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Adding potentials due to positive and negative charges: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For  r &gt;&gt; d:</a:t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Hence s</a:t>
            </a:r>
          </a:p>
        </p:txBody>
      </p:sp>
      <p:graphicFrame>
        <p:nvGraphicFramePr>
          <p:cNvPr id="8194" name="Object 35"/>
          <p:cNvGraphicFramePr>
            <a:graphicFrameLocks noChangeAspect="1"/>
          </p:cNvGraphicFramePr>
          <p:nvPr/>
        </p:nvGraphicFramePr>
        <p:xfrm>
          <a:off x="5494338" y="2270125"/>
          <a:ext cx="3149600" cy="1600200"/>
        </p:xfrm>
        <a:graphic>
          <a:graphicData uri="http://schemas.openxmlformats.org/presentationml/2006/ole">
            <p:oleObj spid="_x0000_s8194" name="Equation" r:id="rId4" imgW="3149280" imgH="1600200" progId="Equation.DSMT4">
              <p:embed/>
            </p:oleObj>
          </a:graphicData>
        </a:graphic>
      </p:graphicFrame>
      <p:graphicFrame>
        <p:nvGraphicFramePr>
          <p:cNvPr id="8195" name="Object 36"/>
          <p:cNvGraphicFramePr>
            <a:graphicFrameLocks noChangeAspect="1"/>
          </p:cNvGraphicFramePr>
          <p:nvPr/>
        </p:nvGraphicFramePr>
        <p:xfrm>
          <a:off x="6767513" y="4075113"/>
          <a:ext cx="1600200" cy="736600"/>
        </p:xfrm>
        <a:graphic>
          <a:graphicData uri="http://schemas.openxmlformats.org/presentationml/2006/ole">
            <p:oleObj spid="_x0000_s8195" name="Equation" r:id="rId5" imgW="1600200" imgH="736560" progId="Equation.DSMT4">
              <p:embed/>
            </p:oleObj>
          </a:graphicData>
        </a:graphic>
      </p:graphicFrame>
      <p:graphicFrame>
        <p:nvGraphicFramePr>
          <p:cNvPr id="8196" name="Object 37"/>
          <p:cNvGraphicFramePr>
            <a:graphicFrameLocks noChangeAspect="1"/>
          </p:cNvGraphicFramePr>
          <p:nvPr/>
        </p:nvGraphicFramePr>
        <p:xfrm>
          <a:off x="5492750" y="5080000"/>
          <a:ext cx="2997200" cy="673100"/>
        </p:xfrm>
        <a:graphic>
          <a:graphicData uri="http://schemas.openxmlformats.org/presentationml/2006/ole">
            <p:oleObj spid="_x0000_s8196" name="Equation" r:id="rId6" imgW="2997000" imgH="672840" progId="Equation.DSMT4">
              <p:embed/>
            </p:oleObj>
          </a:graphicData>
        </a:graphic>
      </p:graphicFrame>
      <p:grpSp>
        <p:nvGrpSpPr>
          <p:cNvPr id="8199" name="Group 55"/>
          <p:cNvGrpSpPr>
            <a:grpSpLocks/>
          </p:cNvGrpSpPr>
          <p:nvPr/>
        </p:nvGrpSpPr>
        <p:grpSpPr bwMode="auto">
          <a:xfrm>
            <a:off x="2143125" y="3335338"/>
            <a:ext cx="1825625" cy="2959100"/>
            <a:chOff x="1350" y="2101"/>
            <a:chExt cx="1150" cy="1864"/>
          </a:xfrm>
        </p:grpSpPr>
        <p:sp>
          <p:nvSpPr>
            <p:cNvPr id="8217" name="Line 39"/>
            <p:cNvSpPr>
              <a:spLocks noChangeShapeType="1"/>
            </p:cNvSpPr>
            <p:nvPr/>
          </p:nvSpPr>
          <p:spPr bwMode="auto">
            <a:xfrm>
              <a:off x="1690" y="2640"/>
              <a:ext cx="0" cy="1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Oval 40"/>
            <p:cNvSpPr>
              <a:spLocks noChangeArrowheads="1"/>
            </p:cNvSpPr>
            <p:nvPr/>
          </p:nvSpPr>
          <p:spPr bwMode="auto">
            <a:xfrm>
              <a:off x="1605" y="2916"/>
              <a:ext cx="154" cy="1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+</a:t>
              </a:r>
            </a:p>
          </p:txBody>
        </p:sp>
        <p:sp>
          <p:nvSpPr>
            <p:cNvPr id="8219" name="Oval 41"/>
            <p:cNvSpPr>
              <a:spLocks noChangeArrowheads="1"/>
            </p:cNvSpPr>
            <p:nvPr/>
          </p:nvSpPr>
          <p:spPr bwMode="auto">
            <a:xfrm>
              <a:off x="1605" y="3601"/>
              <a:ext cx="154" cy="1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Symbol" pitchFamily="18" charset="2"/>
                </a:rPr>
                <a:t>-</a:t>
              </a:r>
            </a:p>
          </p:txBody>
        </p:sp>
        <p:sp>
          <p:nvSpPr>
            <p:cNvPr id="8220" name="Line 42"/>
            <p:cNvSpPr>
              <a:spLocks noChangeShapeType="1"/>
            </p:cNvSpPr>
            <p:nvPr/>
          </p:nvSpPr>
          <p:spPr bwMode="auto">
            <a:xfrm>
              <a:off x="1513" y="2995"/>
              <a:ext cx="0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Text Box 43"/>
            <p:cNvSpPr txBox="1">
              <a:spLocks noChangeArrowheads="1"/>
            </p:cNvSpPr>
            <p:nvPr/>
          </p:nvSpPr>
          <p:spPr bwMode="auto">
            <a:xfrm>
              <a:off x="1350" y="323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d</a:t>
              </a:r>
            </a:p>
          </p:txBody>
        </p:sp>
        <p:sp>
          <p:nvSpPr>
            <p:cNvPr id="8222" name="Line 45"/>
            <p:cNvSpPr>
              <a:spLocks noChangeShapeType="1"/>
            </p:cNvSpPr>
            <p:nvPr/>
          </p:nvSpPr>
          <p:spPr bwMode="auto">
            <a:xfrm flipH="1">
              <a:off x="1742" y="2101"/>
              <a:ext cx="758" cy="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Line 46"/>
            <p:cNvSpPr>
              <a:spLocks noChangeShapeType="1"/>
            </p:cNvSpPr>
            <p:nvPr/>
          </p:nvSpPr>
          <p:spPr bwMode="auto">
            <a:xfrm flipH="1">
              <a:off x="1740" y="2791"/>
              <a:ext cx="758" cy="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4" name="Text Box 47"/>
            <p:cNvSpPr txBox="1">
              <a:spLocks noChangeArrowheads="1"/>
            </p:cNvSpPr>
            <p:nvPr/>
          </p:nvSpPr>
          <p:spPr bwMode="auto">
            <a:xfrm>
              <a:off x="1638" y="3412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Symbol" pitchFamily="18" charset="2"/>
                </a:rPr>
                <a:t>q</a:t>
              </a:r>
            </a:p>
          </p:txBody>
        </p:sp>
        <p:sp>
          <p:nvSpPr>
            <p:cNvPr id="8225" name="Freeform 48"/>
            <p:cNvSpPr>
              <a:spLocks/>
            </p:cNvSpPr>
            <p:nvPr/>
          </p:nvSpPr>
          <p:spPr bwMode="auto">
            <a:xfrm>
              <a:off x="1692" y="3443"/>
              <a:ext cx="153" cy="66"/>
            </a:xfrm>
            <a:custGeom>
              <a:avLst/>
              <a:gdLst>
                <a:gd name="T0" fmla="*/ 0 w 153"/>
                <a:gd name="T1" fmla="*/ 18 h 66"/>
                <a:gd name="T2" fmla="*/ 86 w 153"/>
                <a:gd name="T3" fmla="*/ 8 h 66"/>
                <a:gd name="T4" fmla="*/ 153 w 153"/>
                <a:gd name="T5" fmla="*/ 66 h 66"/>
                <a:gd name="T6" fmla="*/ 0 60000 65536"/>
                <a:gd name="T7" fmla="*/ 0 60000 65536"/>
                <a:gd name="T8" fmla="*/ 0 60000 65536"/>
                <a:gd name="T9" fmla="*/ 0 w 153"/>
                <a:gd name="T10" fmla="*/ 0 h 66"/>
                <a:gd name="T11" fmla="*/ 153 w 153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66">
                  <a:moveTo>
                    <a:pt x="0" y="18"/>
                  </a:moveTo>
                  <a:cubicBezTo>
                    <a:pt x="30" y="9"/>
                    <a:pt x="61" y="0"/>
                    <a:pt x="86" y="8"/>
                  </a:cubicBezTo>
                  <a:cubicBezTo>
                    <a:pt x="111" y="16"/>
                    <a:pt x="132" y="41"/>
                    <a:pt x="153" y="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50"/>
            <p:cNvSpPr>
              <a:spLocks noChangeShapeType="1"/>
            </p:cNvSpPr>
            <p:nvPr/>
          </p:nvSpPr>
          <p:spPr bwMode="auto">
            <a:xfrm rot="16200000" flipH="1">
              <a:off x="1751" y="3024"/>
              <a:ext cx="272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7" name="Text Box 51"/>
            <p:cNvSpPr txBox="1">
              <a:spLocks noChangeArrowheads="1"/>
            </p:cNvSpPr>
            <p:nvPr/>
          </p:nvSpPr>
          <p:spPr bwMode="auto">
            <a:xfrm>
              <a:off x="1904" y="2372"/>
              <a:ext cx="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  <a:r>
                <a:rPr lang="en-GB" baseline="-25000"/>
                <a:t>+</a:t>
              </a:r>
              <a:endParaRPr lang="en-GB"/>
            </a:p>
          </p:txBody>
        </p:sp>
        <p:sp>
          <p:nvSpPr>
            <p:cNvPr id="8228" name="Text Box 52"/>
            <p:cNvSpPr txBox="1">
              <a:spLocks noChangeArrowheads="1"/>
            </p:cNvSpPr>
            <p:nvPr/>
          </p:nvSpPr>
          <p:spPr bwMode="auto">
            <a:xfrm>
              <a:off x="2217" y="2951"/>
              <a:ext cx="2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  <a:r>
                <a:rPr lang="en-GB" baseline="-25000">
                  <a:latin typeface="Symbol" pitchFamily="18" charset="2"/>
                </a:rPr>
                <a:t>-</a:t>
              </a:r>
              <a:endParaRPr lang="en-GB">
                <a:latin typeface="Symbol" pitchFamily="18" charset="2"/>
              </a:endParaRPr>
            </a:p>
          </p:txBody>
        </p:sp>
        <p:sp>
          <p:nvSpPr>
            <p:cNvPr id="8229" name="Text Box 53"/>
            <p:cNvSpPr txBox="1">
              <a:spLocks noChangeArrowheads="1"/>
            </p:cNvSpPr>
            <p:nvPr/>
          </p:nvSpPr>
          <p:spPr bwMode="auto">
            <a:xfrm>
              <a:off x="1868" y="3449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d</a:t>
              </a:r>
              <a:r>
                <a:rPr lang="en-GB" baseline="30000"/>
                <a:t> </a:t>
              </a:r>
              <a:r>
                <a:rPr lang="en-GB"/>
                <a:t>cos</a:t>
              </a:r>
              <a:r>
                <a:rPr lang="en-GB" baseline="30000"/>
                <a:t> </a:t>
              </a:r>
              <a:r>
                <a:rPr lang="en-GB">
                  <a:latin typeface="Symbol" pitchFamily="18" charset="2"/>
                </a:rPr>
                <a:t>q</a:t>
              </a:r>
            </a:p>
          </p:txBody>
        </p:sp>
        <p:sp>
          <p:nvSpPr>
            <p:cNvPr id="8230" name="Line 54"/>
            <p:cNvSpPr>
              <a:spLocks noChangeShapeType="1"/>
            </p:cNvSpPr>
            <p:nvPr/>
          </p:nvSpPr>
          <p:spPr bwMode="auto">
            <a:xfrm flipH="1">
              <a:off x="1740" y="3354"/>
              <a:ext cx="342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200" name="Group 59"/>
          <p:cNvGrpSpPr>
            <a:grpSpLocks/>
          </p:cNvGrpSpPr>
          <p:nvPr/>
        </p:nvGrpSpPr>
        <p:grpSpPr bwMode="auto">
          <a:xfrm>
            <a:off x="360363" y="1606550"/>
            <a:ext cx="2963862" cy="4032250"/>
            <a:chOff x="227" y="1012"/>
            <a:chExt cx="1867" cy="2540"/>
          </a:xfrm>
        </p:grpSpPr>
        <p:sp>
          <p:nvSpPr>
            <p:cNvPr id="8201" name="Text Box 32"/>
            <p:cNvSpPr txBox="1">
              <a:spLocks noChangeArrowheads="1"/>
            </p:cNvSpPr>
            <p:nvPr/>
          </p:nvSpPr>
          <p:spPr bwMode="auto">
            <a:xfrm>
              <a:off x="227" y="289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d</a:t>
              </a:r>
            </a:p>
          </p:txBody>
        </p:sp>
        <p:sp>
          <p:nvSpPr>
            <p:cNvPr id="8202" name="Line 9"/>
            <p:cNvSpPr>
              <a:spLocks noChangeShapeType="1"/>
            </p:cNvSpPr>
            <p:nvPr/>
          </p:nvSpPr>
          <p:spPr bwMode="auto">
            <a:xfrm>
              <a:off x="555" y="1037"/>
              <a:ext cx="1" cy="2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3" name="Oval 11"/>
            <p:cNvSpPr>
              <a:spLocks noChangeArrowheads="1"/>
            </p:cNvSpPr>
            <p:nvPr/>
          </p:nvSpPr>
          <p:spPr bwMode="auto">
            <a:xfrm>
              <a:off x="432" y="3228"/>
              <a:ext cx="221" cy="2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Symbol" pitchFamily="18" charset="2"/>
                </a:rPr>
                <a:t>-</a:t>
              </a:r>
              <a:r>
                <a:rPr lang="en-GB"/>
                <a:t>q</a:t>
              </a: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360" y="1012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z</a:t>
              </a:r>
            </a:p>
          </p:txBody>
        </p:sp>
        <p:sp>
          <p:nvSpPr>
            <p:cNvPr id="8205" name="Line 16"/>
            <p:cNvSpPr>
              <a:spLocks noChangeShapeType="1"/>
            </p:cNvSpPr>
            <p:nvPr/>
          </p:nvSpPr>
          <p:spPr bwMode="auto">
            <a:xfrm flipV="1">
              <a:off x="634" y="1377"/>
              <a:ext cx="1353" cy="1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6" name="Line 17"/>
            <p:cNvSpPr>
              <a:spLocks noChangeShapeType="1"/>
            </p:cNvSpPr>
            <p:nvPr/>
          </p:nvSpPr>
          <p:spPr bwMode="auto">
            <a:xfrm flipV="1">
              <a:off x="604" y="1385"/>
              <a:ext cx="1373" cy="18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7" name="Text Box 18"/>
            <p:cNvSpPr txBox="1">
              <a:spLocks noChangeArrowheads="1"/>
            </p:cNvSpPr>
            <p:nvPr/>
          </p:nvSpPr>
          <p:spPr bwMode="auto">
            <a:xfrm>
              <a:off x="1083" y="1821"/>
              <a:ext cx="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  <a:r>
                <a:rPr lang="en-GB" baseline="-25000"/>
                <a:t>+</a:t>
              </a:r>
              <a:endParaRPr lang="en-GB"/>
            </a:p>
          </p:txBody>
        </p:sp>
        <p:sp>
          <p:nvSpPr>
            <p:cNvPr id="8208" name="Text Box 19"/>
            <p:cNvSpPr txBox="1">
              <a:spLocks noChangeArrowheads="1"/>
            </p:cNvSpPr>
            <p:nvPr/>
          </p:nvSpPr>
          <p:spPr bwMode="auto">
            <a:xfrm>
              <a:off x="1156" y="2400"/>
              <a:ext cx="2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  <a:r>
                <a:rPr lang="en-GB" baseline="-25000">
                  <a:latin typeface="Symbol" pitchFamily="18" charset="2"/>
                </a:rPr>
                <a:t>-</a:t>
              </a:r>
              <a:endParaRPr lang="en-GB">
                <a:latin typeface="Symbol" pitchFamily="18" charset="2"/>
              </a:endParaRPr>
            </a:p>
          </p:txBody>
        </p:sp>
        <p:sp>
          <p:nvSpPr>
            <p:cNvPr id="8209" name="Text Box 21"/>
            <p:cNvSpPr txBox="1">
              <a:spLocks noChangeArrowheads="1"/>
            </p:cNvSpPr>
            <p:nvPr/>
          </p:nvSpPr>
          <p:spPr bwMode="auto">
            <a:xfrm>
              <a:off x="1875" y="109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</a:t>
              </a:r>
            </a:p>
          </p:txBody>
        </p:sp>
        <p:sp>
          <p:nvSpPr>
            <p:cNvPr id="8210" name="Text Box 26"/>
            <p:cNvSpPr txBox="1">
              <a:spLocks noChangeArrowheads="1"/>
            </p:cNvSpPr>
            <p:nvPr/>
          </p:nvSpPr>
          <p:spPr bwMode="auto">
            <a:xfrm>
              <a:off x="457" y="284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0</a:t>
              </a:r>
            </a:p>
          </p:txBody>
        </p:sp>
        <p:sp>
          <p:nvSpPr>
            <p:cNvPr id="8211" name="Text Box 27"/>
            <p:cNvSpPr txBox="1">
              <a:spLocks noChangeArrowheads="1"/>
            </p:cNvSpPr>
            <p:nvPr/>
          </p:nvSpPr>
          <p:spPr bwMode="auto">
            <a:xfrm>
              <a:off x="1888" y="1245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+</a:t>
              </a:r>
            </a:p>
          </p:txBody>
        </p:sp>
        <p:sp>
          <p:nvSpPr>
            <p:cNvPr id="8212" name="Line 29"/>
            <p:cNvSpPr>
              <a:spLocks noChangeShapeType="1"/>
            </p:cNvSpPr>
            <p:nvPr/>
          </p:nvSpPr>
          <p:spPr bwMode="auto">
            <a:xfrm flipH="1">
              <a:off x="554" y="1384"/>
              <a:ext cx="1420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Line 31"/>
            <p:cNvSpPr>
              <a:spLocks noChangeShapeType="1"/>
            </p:cNvSpPr>
            <p:nvPr/>
          </p:nvSpPr>
          <p:spPr bwMode="auto">
            <a:xfrm>
              <a:off x="390" y="2652"/>
              <a:ext cx="0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Freeform 33"/>
            <p:cNvSpPr>
              <a:spLocks/>
            </p:cNvSpPr>
            <p:nvPr/>
          </p:nvSpPr>
          <p:spPr bwMode="auto">
            <a:xfrm>
              <a:off x="554" y="2732"/>
              <a:ext cx="153" cy="66"/>
            </a:xfrm>
            <a:custGeom>
              <a:avLst/>
              <a:gdLst>
                <a:gd name="T0" fmla="*/ 0 w 153"/>
                <a:gd name="T1" fmla="*/ 18 h 66"/>
                <a:gd name="T2" fmla="*/ 86 w 153"/>
                <a:gd name="T3" fmla="*/ 8 h 66"/>
                <a:gd name="T4" fmla="*/ 153 w 153"/>
                <a:gd name="T5" fmla="*/ 66 h 66"/>
                <a:gd name="T6" fmla="*/ 0 60000 65536"/>
                <a:gd name="T7" fmla="*/ 0 60000 65536"/>
                <a:gd name="T8" fmla="*/ 0 60000 65536"/>
                <a:gd name="T9" fmla="*/ 0 w 153"/>
                <a:gd name="T10" fmla="*/ 0 h 66"/>
                <a:gd name="T11" fmla="*/ 153 w 153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66">
                  <a:moveTo>
                    <a:pt x="0" y="18"/>
                  </a:moveTo>
                  <a:cubicBezTo>
                    <a:pt x="30" y="9"/>
                    <a:pt x="61" y="0"/>
                    <a:pt x="86" y="8"/>
                  </a:cubicBezTo>
                  <a:cubicBezTo>
                    <a:pt x="111" y="16"/>
                    <a:pt x="132" y="41"/>
                    <a:pt x="153" y="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Text Box 34"/>
            <p:cNvSpPr txBox="1">
              <a:spLocks noChangeArrowheads="1"/>
            </p:cNvSpPr>
            <p:nvPr/>
          </p:nvSpPr>
          <p:spPr bwMode="auto">
            <a:xfrm>
              <a:off x="517" y="2681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Symbol" pitchFamily="18" charset="2"/>
                </a:rPr>
                <a:t>q</a:t>
              </a:r>
            </a:p>
          </p:txBody>
        </p:sp>
        <p:sp>
          <p:nvSpPr>
            <p:cNvPr id="8216" name="Oval 57"/>
            <p:cNvSpPr>
              <a:spLocks noChangeArrowheads="1"/>
            </p:cNvSpPr>
            <p:nvPr/>
          </p:nvSpPr>
          <p:spPr bwMode="auto">
            <a:xfrm>
              <a:off x="435" y="2491"/>
              <a:ext cx="221" cy="2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Symbol" pitchFamily="18" charset="2"/>
                </a:rPr>
                <a:t>+</a:t>
              </a:r>
              <a:r>
                <a:rPr lang="en-GB"/>
                <a:t>q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Electric Potential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A charge q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 in an electric field experiences a force </a:t>
            </a:r>
          </a:p>
          <a:p>
            <a:pPr eaLnBrk="1" hangingPunct="1"/>
            <a:r>
              <a:rPr lang="en-GB" sz="2000" dirty="0" smtClean="0"/>
              <a:t>If it moves under the influence of the force, or if it is moved against the influence of the force, </a:t>
            </a:r>
            <a:r>
              <a:rPr lang="en-GB" dirty="0" smtClean="0"/>
              <a:t>_____</a:t>
            </a:r>
            <a:r>
              <a:rPr lang="en-GB" sz="2000" dirty="0" smtClean="0"/>
              <a:t> is done.</a:t>
            </a:r>
          </a:p>
          <a:p>
            <a:pPr eaLnBrk="1" hangingPunct="1"/>
            <a:r>
              <a:rPr lang="en-GB" sz="2000" dirty="0" smtClean="0"/>
              <a:t>Associate the electric ________ _______, U, with the charge in the electric field. </a:t>
            </a:r>
          </a:p>
          <a:p>
            <a:pPr eaLnBrk="1" hangingPunct="1"/>
            <a:r>
              <a:rPr lang="en-GB" dirty="0" smtClean="0"/>
              <a:t>The c</a:t>
            </a:r>
            <a:r>
              <a:rPr lang="en-GB" sz="2000" dirty="0" smtClean="0"/>
              <a:t>hange in electric </a:t>
            </a:r>
            <a:r>
              <a:rPr lang="en-GB" dirty="0" smtClean="0"/>
              <a:t>PE</a:t>
            </a:r>
            <a:r>
              <a:rPr lang="en-GB" sz="2000" dirty="0" smtClean="0"/>
              <a:t> between the initial configuration, </a:t>
            </a:r>
            <a:r>
              <a:rPr lang="en-GB" sz="2000" dirty="0" err="1" smtClean="0"/>
              <a:t>i</a:t>
            </a:r>
            <a:r>
              <a:rPr lang="en-GB" sz="2000" dirty="0" smtClean="0"/>
              <a:t>, and the final configuration, f, is given by: 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Here, W is the ____ _____ by the electric field on the charge (</a:t>
            </a:r>
            <a:r>
              <a:rPr lang="en-GB" sz="2000" dirty="0" smtClean="0">
                <a:latin typeface="Symbol" pitchFamily="18" charset="2"/>
              </a:rPr>
              <a:t>-</a:t>
            </a:r>
            <a:r>
              <a:rPr lang="en-GB" sz="2000" dirty="0" smtClean="0"/>
              <a:t>W is the work done on the ____ in moving the ______).</a:t>
            </a:r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Define configuration with charge at infinite distance from source of field to have U</a:t>
            </a:r>
            <a:r>
              <a:rPr lang="en-GB" sz="2000" baseline="-25000" dirty="0" smtClean="0">
                <a:cs typeface="Times New Roman" pitchFamily="18" charset="0"/>
              </a:rPr>
              <a:t>∞</a:t>
            </a:r>
            <a:r>
              <a:rPr lang="en-GB" sz="2000" dirty="0" smtClean="0"/>
              <a:t> = 0.</a:t>
            </a:r>
          </a:p>
          <a:p>
            <a:pPr eaLnBrk="1" hangingPunct="1"/>
            <a:r>
              <a:rPr lang="en-GB" sz="2000" dirty="0" smtClean="0"/>
              <a:t>Then, U = </a:t>
            </a:r>
            <a:r>
              <a:rPr lang="en-GB" sz="2000" dirty="0" smtClean="0">
                <a:latin typeface="Symbol" pitchFamily="18" charset="2"/>
              </a:rPr>
              <a:t>-</a:t>
            </a:r>
            <a:r>
              <a:rPr lang="en-GB" sz="2000" dirty="0" smtClean="0"/>
              <a:t>W.</a:t>
            </a:r>
          </a:p>
          <a:p>
            <a:pPr eaLnBrk="1" hangingPunct="1"/>
            <a:r>
              <a:rPr lang="en-GB" sz="2000" dirty="0" smtClean="0"/>
              <a:t>Define electric potential, the electric potential energy per unit charge: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Units J</a:t>
            </a:r>
            <a:r>
              <a:rPr lang="en-GB" sz="2000" baseline="30000" dirty="0" smtClean="0"/>
              <a:t> </a:t>
            </a:r>
            <a:r>
              <a:rPr lang="en-GB" sz="2000" dirty="0" smtClean="0"/>
              <a:t>C</a:t>
            </a:r>
            <a:r>
              <a:rPr lang="en-GB" sz="2000" baseline="30000" dirty="0" smtClean="0">
                <a:latin typeface="Symbol" pitchFamily="18" charset="2"/>
              </a:rPr>
              <a:t>-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 = Volts (V).</a:t>
            </a:r>
          </a:p>
          <a:p>
            <a:pPr eaLnBrk="1" hangingPunct="1"/>
            <a:r>
              <a:rPr lang="en-GB" sz="2000" dirty="0" smtClean="0"/>
              <a:t>The _______ _______ between points </a:t>
            </a:r>
            <a:r>
              <a:rPr lang="en-GB" sz="2000" dirty="0" err="1" smtClean="0"/>
              <a:t>i</a:t>
            </a:r>
            <a:r>
              <a:rPr lang="en-GB" sz="2000" dirty="0" smtClean="0"/>
              <a:t> and f is the difference in potential energy per unit charge between the two points: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47738" y="5173663"/>
          <a:ext cx="2159000" cy="330200"/>
        </p:xfrm>
        <a:graphic>
          <a:graphicData uri="http://schemas.openxmlformats.org/presentationml/2006/ole">
            <p:oleObj spid="_x0000_s1026" name="Equation" r:id="rId4" imgW="2158920" imgH="330120" progId="Equation.DSMT4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5486400" y="3524250"/>
          <a:ext cx="2032000" cy="673100"/>
        </p:xfrm>
        <a:graphic>
          <a:graphicData uri="http://schemas.openxmlformats.org/presentationml/2006/ole">
            <p:oleObj spid="_x0000_s1027" name="Equation" r:id="rId5" imgW="2031840" imgH="672840" progId="Equation.DSMT4">
              <p:embed/>
            </p:oleObj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5491163" y="5756275"/>
          <a:ext cx="3238500" cy="698500"/>
        </p:xfrm>
        <a:graphic>
          <a:graphicData uri="http://schemas.openxmlformats.org/presentationml/2006/ole">
            <p:oleObj spid="_x0000_s1028" name="Equation" r:id="rId6" imgW="3238200" imgH="698400" progId="Equation.DSMT4">
              <p:embed/>
            </p:oleObj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2974975" y="1865313"/>
          <a:ext cx="850900" cy="393700"/>
        </p:xfrm>
        <a:graphic>
          <a:graphicData uri="http://schemas.openxmlformats.org/presentationml/2006/ole">
            <p:oleObj spid="_x0000_s1029" name="Equation" r:id="rId7" imgW="85068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Calculating the Electric Potential from the Field</a:t>
            </a:r>
          </a:p>
        </p:txBody>
      </p:sp>
      <p:sp>
        <p:nvSpPr>
          <p:cNvPr id="205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Force on charge:</a:t>
            </a:r>
          </a:p>
          <a:p>
            <a:pPr eaLnBrk="1" hangingPunct="1"/>
            <a:r>
              <a:rPr lang="en-GB" sz="2000" smtClean="0"/>
              <a:t>Work done in moving charge a short distance</a:t>
            </a:r>
          </a:p>
          <a:p>
            <a:pPr eaLnBrk="1" hangingPunct="1"/>
            <a:r>
              <a:rPr lang="en-GB" sz="2000" smtClean="0"/>
              <a:t>Difference in potential energy between configurations i and f: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Hence difference in electric potential:  </a:t>
            </a:r>
          </a:p>
        </p:txBody>
      </p:sp>
      <p:sp>
        <p:nvSpPr>
          <p:cNvPr id="206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Defining V</a:t>
            </a:r>
            <a:r>
              <a:rPr lang="en-GB" sz="2000" baseline="-25000" smtClean="0"/>
              <a:t>i</a:t>
            </a:r>
            <a:r>
              <a:rPr lang="en-GB" sz="2000" smtClean="0"/>
              <a:t> = 0 at infinite distance: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776538" y="1601788"/>
          <a:ext cx="876300" cy="355600"/>
        </p:xfrm>
        <a:graphic>
          <a:graphicData uri="http://schemas.openxmlformats.org/presentationml/2006/ole">
            <p:oleObj spid="_x0000_s2050" name="Equation" r:id="rId4" imgW="876240" imgH="355320" progId="Equation.DSMT4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1795463" y="2244725"/>
          <a:ext cx="1803400" cy="342900"/>
        </p:xfrm>
        <a:graphic>
          <a:graphicData uri="http://schemas.openxmlformats.org/presentationml/2006/ole">
            <p:oleObj spid="_x0000_s2051" name="Equation" r:id="rId5" imgW="1803240" imgH="342720" progId="Equation.DSMT4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966788" y="3163888"/>
          <a:ext cx="4076700" cy="736600"/>
        </p:xfrm>
        <a:graphic>
          <a:graphicData uri="http://schemas.openxmlformats.org/presentationml/2006/ole">
            <p:oleObj spid="_x0000_s2052" name="Equation" r:id="rId6" imgW="4076640" imgH="736560" progId="Equation.DSMT4">
              <p:embed/>
            </p:oleObj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998538" y="4211638"/>
          <a:ext cx="2235200" cy="2286000"/>
        </p:xfrm>
        <a:graphic>
          <a:graphicData uri="http://schemas.openxmlformats.org/presentationml/2006/ole">
            <p:oleObj spid="_x0000_s2053" name="Equation" r:id="rId7" imgW="2234880" imgH="2286000" progId="Equation.DSMT4">
              <p:embed/>
            </p:oleObj>
          </a:graphicData>
        </a:graphic>
      </p:graphicFrame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5503863" y="1944688"/>
          <a:ext cx="2628900" cy="736600"/>
        </p:xfrm>
        <a:graphic>
          <a:graphicData uri="http://schemas.openxmlformats.org/presentationml/2006/ole">
            <p:oleObj spid="_x0000_s2054" name="Equation" r:id="rId8" imgW="2628720" imgH="736560" progId="Equation.DSMT4">
              <p:embed/>
            </p:oleObj>
          </a:graphicData>
        </a:graphic>
      </p:graphicFrame>
      <p:grpSp>
        <p:nvGrpSpPr>
          <p:cNvPr id="2061" name="Group 36"/>
          <p:cNvGrpSpPr>
            <a:grpSpLocks/>
          </p:cNvGrpSpPr>
          <p:nvPr/>
        </p:nvGrpSpPr>
        <p:grpSpPr bwMode="auto">
          <a:xfrm>
            <a:off x="5711825" y="3052763"/>
            <a:ext cx="2914650" cy="2779712"/>
            <a:chOff x="3598" y="1923"/>
            <a:chExt cx="1836" cy="1751"/>
          </a:xfrm>
        </p:grpSpPr>
        <p:sp>
          <p:nvSpPr>
            <p:cNvPr id="2063" name="Line 34"/>
            <p:cNvSpPr>
              <a:spLocks noChangeShapeType="1"/>
            </p:cNvSpPr>
            <p:nvPr/>
          </p:nvSpPr>
          <p:spPr bwMode="auto">
            <a:xfrm rot="-3867864">
              <a:off x="4933" y="2696"/>
              <a:ext cx="44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Freeform 13"/>
            <p:cNvSpPr>
              <a:spLocks/>
            </p:cNvSpPr>
            <p:nvPr/>
          </p:nvSpPr>
          <p:spPr bwMode="auto">
            <a:xfrm rot="1559920">
              <a:off x="3598" y="2007"/>
              <a:ext cx="290" cy="1651"/>
            </a:xfrm>
            <a:custGeom>
              <a:avLst/>
              <a:gdLst>
                <a:gd name="T0" fmla="*/ 115 w 184"/>
                <a:gd name="T1" fmla="*/ 0 h 1641"/>
                <a:gd name="T2" fmla="*/ 638 w 184"/>
                <a:gd name="T3" fmla="*/ 556 h 1641"/>
                <a:gd name="T4" fmla="*/ 604 w 184"/>
                <a:gd name="T5" fmla="*/ 1125 h 1641"/>
                <a:gd name="T6" fmla="*/ 0 w 184"/>
                <a:gd name="T7" fmla="*/ 167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 rot="693415">
              <a:off x="3922" y="2033"/>
              <a:ext cx="232" cy="1641"/>
            </a:xfrm>
            <a:custGeom>
              <a:avLst/>
              <a:gdLst>
                <a:gd name="T0" fmla="*/ 59 w 184"/>
                <a:gd name="T1" fmla="*/ 0 h 1641"/>
                <a:gd name="T2" fmla="*/ 328 w 184"/>
                <a:gd name="T3" fmla="*/ 547 h 1641"/>
                <a:gd name="T4" fmla="*/ 309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 rot="358250">
              <a:off x="4130" y="2032"/>
              <a:ext cx="184" cy="1641"/>
            </a:xfrm>
            <a:custGeom>
              <a:avLst/>
              <a:gdLst>
                <a:gd name="T0" fmla="*/ 29 w 184"/>
                <a:gd name="T1" fmla="*/ 0 h 1641"/>
                <a:gd name="T2" fmla="*/ 163 w 184"/>
                <a:gd name="T3" fmla="*/ 547 h 1641"/>
                <a:gd name="T4" fmla="*/ 154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4329" y="2026"/>
              <a:ext cx="184" cy="1641"/>
            </a:xfrm>
            <a:custGeom>
              <a:avLst/>
              <a:gdLst>
                <a:gd name="T0" fmla="*/ 29 w 184"/>
                <a:gd name="T1" fmla="*/ 0 h 1641"/>
                <a:gd name="T2" fmla="*/ 163 w 184"/>
                <a:gd name="T3" fmla="*/ 547 h 1641"/>
                <a:gd name="T4" fmla="*/ 154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 rot="-400845">
              <a:off x="4542" y="2031"/>
              <a:ext cx="165" cy="1641"/>
            </a:xfrm>
            <a:custGeom>
              <a:avLst/>
              <a:gdLst>
                <a:gd name="T0" fmla="*/ 21 w 184"/>
                <a:gd name="T1" fmla="*/ 0 h 1641"/>
                <a:gd name="T2" fmla="*/ 117 w 184"/>
                <a:gd name="T3" fmla="*/ 547 h 1641"/>
                <a:gd name="T4" fmla="*/ 111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 rot="-855548">
              <a:off x="4791" y="2018"/>
              <a:ext cx="136" cy="1641"/>
            </a:xfrm>
            <a:custGeom>
              <a:avLst/>
              <a:gdLst>
                <a:gd name="T0" fmla="*/ 12 w 184"/>
                <a:gd name="T1" fmla="*/ 0 h 1641"/>
                <a:gd name="T2" fmla="*/ 66 w 184"/>
                <a:gd name="T3" fmla="*/ 547 h 1641"/>
                <a:gd name="T4" fmla="*/ 62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 rot="-1298030">
              <a:off x="5055" y="1996"/>
              <a:ext cx="88" cy="1641"/>
            </a:xfrm>
            <a:custGeom>
              <a:avLst/>
              <a:gdLst>
                <a:gd name="T0" fmla="*/ 3 w 184"/>
                <a:gd name="T1" fmla="*/ 0 h 1641"/>
                <a:gd name="T2" fmla="*/ 18 w 184"/>
                <a:gd name="T3" fmla="*/ 547 h 1641"/>
                <a:gd name="T4" fmla="*/ 17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 rot="-2034387">
              <a:off x="5365" y="1923"/>
              <a:ext cx="69" cy="1641"/>
            </a:xfrm>
            <a:custGeom>
              <a:avLst/>
              <a:gdLst>
                <a:gd name="T0" fmla="*/ 2 w 184"/>
                <a:gd name="T1" fmla="*/ 0 h 1641"/>
                <a:gd name="T2" fmla="*/ 9 w 184"/>
                <a:gd name="T3" fmla="*/ 547 h 1641"/>
                <a:gd name="T4" fmla="*/ 8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4109" y="2275"/>
              <a:ext cx="1229" cy="807"/>
            </a:xfrm>
            <a:custGeom>
              <a:avLst/>
              <a:gdLst>
                <a:gd name="T0" fmla="*/ 0 w 1229"/>
                <a:gd name="T1" fmla="*/ 0 h 807"/>
                <a:gd name="T2" fmla="*/ 163 w 1229"/>
                <a:gd name="T3" fmla="*/ 259 h 807"/>
                <a:gd name="T4" fmla="*/ 317 w 1229"/>
                <a:gd name="T5" fmla="*/ 365 h 807"/>
                <a:gd name="T6" fmla="*/ 480 w 1229"/>
                <a:gd name="T7" fmla="*/ 413 h 807"/>
                <a:gd name="T8" fmla="*/ 672 w 1229"/>
                <a:gd name="T9" fmla="*/ 480 h 807"/>
                <a:gd name="T10" fmla="*/ 893 w 1229"/>
                <a:gd name="T11" fmla="*/ 576 h 807"/>
                <a:gd name="T12" fmla="*/ 1229 w 1229"/>
                <a:gd name="T13" fmla="*/ 807 h 8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9"/>
                <a:gd name="T22" fmla="*/ 0 h 807"/>
                <a:gd name="T23" fmla="*/ 1229 w 1229"/>
                <a:gd name="T24" fmla="*/ 807 h 8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9" h="807">
                  <a:moveTo>
                    <a:pt x="0" y="0"/>
                  </a:moveTo>
                  <a:cubicBezTo>
                    <a:pt x="55" y="99"/>
                    <a:pt x="110" y="198"/>
                    <a:pt x="163" y="259"/>
                  </a:cubicBezTo>
                  <a:cubicBezTo>
                    <a:pt x="216" y="320"/>
                    <a:pt x="264" y="339"/>
                    <a:pt x="317" y="365"/>
                  </a:cubicBezTo>
                  <a:cubicBezTo>
                    <a:pt x="370" y="391"/>
                    <a:pt x="421" y="394"/>
                    <a:pt x="480" y="413"/>
                  </a:cubicBezTo>
                  <a:cubicBezTo>
                    <a:pt x="539" y="432"/>
                    <a:pt x="603" y="453"/>
                    <a:pt x="672" y="480"/>
                  </a:cubicBezTo>
                  <a:cubicBezTo>
                    <a:pt x="741" y="507"/>
                    <a:pt x="800" y="521"/>
                    <a:pt x="893" y="576"/>
                  </a:cubicBezTo>
                  <a:cubicBezTo>
                    <a:pt x="986" y="631"/>
                    <a:pt x="1107" y="719"/>
                    <a:pt x="1229" y="8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4008" y="2002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i</a:t>
              </a:r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5255" y="2848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f</a:t>
              </a: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4070" y="2217"/>
              <a:ext cx="58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318" y="3068"/>
              <a:ext cx="58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30"/>
            <p:cNvSpPr>
              <a:spLocks noChangeArrowheads="1"/>
            </p:cNvSpPr>
            <p:nvPr/>
          </p:nvSpPr>
          <p:spPr bwMode="auto">
            <a:xfrm>
              <a:off x="4724" y="2688"/>
              <a:ext cx="134" cy="1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+</a:t>
              </a:r>
            </a:p>
          </p:txBody>
        </p:sp>
        <p:sp>
          <p:nvSpPr>
            <p:cNvPr id="2078" name="Line 31"/>
            <p:cNvSpPr>
              <a:spLocks noChangeShapeType="1"/>
            </p:cNvSpPr>
            <p:nvPr/>
          </p:nvSpPr>
          <p:spPr bwMode="auto">
            <a:xfrm>
              <a:off x="4801" y="2811"/>
              <a:ext cx="58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2055" name="Object 32"/>
            <p:cNvGraphicFramePr>
              <a:graphicFrameLocks noChangeAspect="1"/>
            </p:cNvGraphicFramePr>
            <p:nvPr/>
          </p:nvGraphicFramePr>
          <p:xfrm>
            <a:off x="4717" y="3118"/>
            <a:ext cx="272" cy="224"/>
          </p:xfrm>
          <a:graphic>
            <a:graphicData uri="http://schemas.openxmlformats.org/presentationml/2006/ole">
              <p:oleObj spid="_x0000_s2055" name="Equation" r:id="rId9" imgW="431640" imgH="355320" progId="Equation.DSMT4">
                <p:embed/>
              </p:oleObj>
            </a:graphicData>
          </a:graphic>
        </p:graphicFrame>
        <p:graphicFrame>
          <p:nvGraphicFramePr>
            <p:cNvPr id="2056" name="Object 33"/>
            <p:cNvGraphicFramePr>
              <a:graphicFrameLocks noChangeAspect="1"/>
            </p:cNvGraphicFramePr>
            <p:nvPr/>
          </p:nvGraphicFramePr>
          <p:xfrm>
            <a:off x="4674" y="2470"/>
            <a:ext cx="160" cy="208"/>
          </p:xfrm>
          <a:graphic>
            <a:graphicData uri="http://schemas.openxmlformats.org/presentationml/2006/ole">
              <p:oleObj spid="_x0000_s2056" name="Equation" r:id="rId10" imgW="253800" imgH="330120" progId="Equation.DSMT4">
                <p:embed/>
              </p:oleObj>
            </a:graphicData>
          </a:graphic>
        </p:graphicFrame>
        <p:graphicFrame>
          <p:nvGraphicFramePr>
            <p:cNvPr id="2057" name="Object 35"/>
            <p:cNvGraphicFramePr>
              <a:graphicFrameLocks noChangeAspect="1"/>
            </p:cNvGraphicFramePr>
            <p:nvPr/>
          </p:nvGraphicFramePr>
          <p:xfrm>
            <a:off x="4897" y="2634"/>
            <a:ext cx="184" cy="160"/>
          </p:xfrm>
          <a:graphic>
            <a:graphicData uri="http://schemas.openxmlformats.org/presentationml/2006/ole">
              <p:oleObj spid="_x0000_s2057" name="Equation" r:id="rId11" imgW="291960" imgH="253800" progId="Equation.DSMT4">
                <p:embed/>
              </p:oleObj>
            </a:graphicData>
          </a:graphic>
        </p:graphicFrame>
      </p:grpSp>
      <p:sp>
        <p:nvSpPr>
          <p:cNvPr id="2062" name="Text Box 37"/>
          <p:cNvSpPr txBox="1">
            <a:spLocks noChangeArrowheads="1"/>
          </p:cNvSpPr>
          <p:nvPr/>
        </p:nvSpPr>
        <p:spPr bwMode="auto">
          <a:xfrm>
            <a:off x="4467225" y="5524500"/>
            <a:ext cx="130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 field 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Electric Potential due to Point Charge</a:t>
            </a:r>
          </a:p>
        </p:txBody>
      </p:sp>
      <p:sp>
        <p:nvSpPr>
          <p:cNvPr id="30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33525"/>
            <a:ext cx="2797175" cy="5135563"/>
          </a:xfrm>
        </p:spPr>
        <p:txBody>
          <a:bodyPr/>
          <a:lstStyle/>
          <a:p>
            <a:pPr eaLnBrk="1" hangingPunct="1"/>
            <a:r>
              <a:rPr lang="en-GB" sz="2000" smtClean="0"/>
              <a:t>Determine potential due to point charge.</a:t>
            </a:r>
          </a:p>
          <a:p>
            <a:pPr eaLnBrk="1" hangingPunct="1"/>
            <a:r>
              <a:rPr lang="en-GB" sz="2000" smtClean="0"/>
              <a:t> </a:t>
            </a:r>
          </a:p>
          <a:p>
            <a:pPr eaLnBrk="1" hangingPunct="1"/>
            <a:r>
              <a:rPr lang="en-GB" sz="2000" smtClean="0"/>
              <a:t>Hence:</a:t>
            </a:r>
          </a:p>
        </p:txBody>
      </p:sp>
      <p:sp>
        <p:nvSpPr>
          <p:cNvPr id="3082" name="Rectangle 43"/>
          <p:cNvSpPr>
            <a:spLocks noGrp="1" noChangeArrowheads="1"/>
          </p:cNvSpPr>
          <p:nvPr>
            <p:ph type="body" sz="half" idx="2"/>
          </p:nvPr>
        </p:nvSpPr>
        <p:spPr>
          <a:xfrm>
            <a:off x="5851525" y="1533525"/>
            <a:ext cx="3559175" cy="5135563"/>
          </a:xfrm>
        </p:spPr>
        <p:txBody>
          <a:bodyPr/>
          <a:lstStyle/>
          <a:p>
            <a:pPr eaLnBrk="1" hangingPunct="1"/>
            <a:r>
              <a:rPr lang="en-GB" sz="2000" smtClean="0"/>
              <a:t>Again, we have used</a:t>
            </a:r>
          </a:p>
          <a:p>
            <a:pPr eaLnBrk="1" hangingPunct="1"/>
            <a:r>
              <a:rPr lang="en-GB" sz="2000" smtClean="0"/>
              <a:t>Therefore: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for any point at a distance r from the charge q.</a:t>
            </a:r>
          </a:p>
        </p:txBody>
      </p:sp>
      <p:grpSp>
        <p:nvGrpSpPr>
          <p:cNvPr id="3083" name="Group 42"/>
          <p:cNvGrpSpPr>
            <a:grpSpLocks/>
          </p:cNvGrpSpPr>
          <p:nvPr/>
        </p:nvGrpSpPr>
        <p:grpSpPr bwMode="auto">
          <a:xfrm>
            <a:off x="3549650" y="1511300"/>
            <a:ext cx="1903413" cy="4786313"/>
            <a:chOff x="2236" y="952"/>
            <a:chExt cx="1199" cy="3015"/>
          </a:xfrm>
        </p:grpSpPr>
        <p:sp>
          <p:nvSpPr>
            <p:cNvPr id="3084" name="Line 27"/>
            <p:cNvSpPr>
              <a:spLocks noChangeShapeType="1"/>
            </p:cNvSpPr>
            <p:nvPr/>
          </p:nvSpPr>
          <p:spPr bwMode="auto">
            <a:xfrm flipV="1">
              <a:off x="2842" y="1280"/>
              <a:ext cx="0" cy="20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5" name="Line 12"/>
            <p:cNvSpPr>
              <a:spLocks noChangeShapeType="1"/>
            </p:cNvSpPr>
            <p:nvPr/>
          </p:nvSpPr>
          <p:spPr bwMode="auto">
            <a:xfrm flipV="1">
              <a:off x="2842" y="2785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Line 13"/>
            <p:cNvSpPr>
              <a:spLocks noChangeShapeType="1"/>
            </p:cNvSpPr>
            <p:nvPr/>
          </p:nvSpPr>
          <p:spPr bwMode="auto">
            <a:xfrm rot="1800000" flipV="1">
              <a:off x="3015" y="2828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Line 14"/>
            <p:cNvSpPr>
              <a:spLocks noChangeShapeType="1"/>
            </p:cNvSpPr>
            <p:nvPr/>
          </p:nvSpPr>
          <p:spPr bwMode="auto">
            <a:xfrm rot="3600000" flipV="1">
              <a:off x="3138" y="2961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Line 15"/>
            <p:cNvSpPr>
              <a:spLocks noChangeShapeType="1"/>
            </p:cNvSpPr>
            <p:nvPr/>
          </p:nvSpPr>
          <p:spPr bwMode="auto">
            <a:xfrm rot="5400000" flipV="1">
              <a:off x="3191" y="3134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Line 16"/>
            <p:cNvSpPr>
              <a:spLocks noChangeShapeType="1"/>
            </p:cNvSpPr>
            <p:nvPr/>
          </p:nvSpPr>
          <p:spPr bwMode="auto">
            <a:xfrm rot="7200000" flipV="1">
              <a:off x="3148" y="3301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Line 17"/>
            <p:cNvSpPr>
              <a:spLocks noChangeShapeType="1"/>
            </p:cNvSpPr>
            <p:nvPr/>
          </p:nvSpPr>
          <p:spPr bwMode="auto">
            <a:xfrm rot="9000000" flipV="1">
              <a:off x="3021" y="3434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Line 18"/>
            <p:cNvSpPr>
              <a:spLocks noChangeShapeType="1"/>
            </p:cNvSpPr>
            <p:nvPr/>
          </p:nvSpPr>
          <p:spPr bwMode="auto">
            <a:xfrm>
              <a:off x="2845" y="3478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Line 21"/>
            <p:cNvSpPr>
              <a:spLocks noChangeShapeType="1"/>
            </p:cNvSpPr>
            <p:nvPr/>
          </p:nvSpPr>
          <p:spPr bwMode="auto">
            <a:xfrm rot="-1800000" flipH="1" flipV="1">
              <a:off x="2666" y="2821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Line 22"/>
            <p:cNvSpPr>
              <a:spLocks noChangeShapeType="1"/>
            </p:cNvSpPr>
            <p:nvPr/>
          </p:nvSpPr>
          <p:spPr bwMode="auto">
            <a:xfrm rot="-3600000" flipH="1" flipV="1">
              <a:off x="2534" y="2954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Line 23"/>
            <p:cNvSpPr>
              <a:spLocks noChangeShapeType="1"/>
            </p:cNvSpPr>
            <p:nvPr/>
          </p:nvSpPr>
          <p:spPr bwMode="auto">
            <a:xfrm rot="-5400000" flipH="1" flipV="1">
              <a:off x="2481" y="3137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Line 24"/>
            <p:cNvSpPr>
              <a:spLocks noChangeShapeType="1"/>
            </p:cNvSpPr>
            <p:nvPr/>
          </p:nvSpPr>
          <p:spPr bwMode="auto">
            <a:xfrm rot="-7200000" flipH="1" flipV="1">
              <a:off x="2534" y="3314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Line 25"/>
            <p:cNvSpPr>
              <a:spLocks noChangeShapeType="1"/>
            </p:cNvSpPr>
            <p:nvPr/>
          </p:nvSpPr>
          <p:spPr bwMode="auto">
            <a:xfrm rot="-9000000" flipH="1" flipV="1">
              <a:off x="2670" y="3437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Text Box 28"/>
            <p:cNvSpPr txBox="1">
              <a:spLocks noChangeArrowheads="1"/>
            </p:cNvSpPr>
            <p:nvPr/>
          </p:nvSpPr>
          <p:spPr bwMode="auto">
            <a:xfrm>
              <a:off x="2830" y="182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</a:t>
              </a:r>
            </a:p>
          </p:txBody>
        </p:sp>
        <p:sp>
          <p:nvSpPr>
            <p:cNvPr id="3098" name="Line 29"/>
            <p:cNvSpPr>
              <a:spLocks noChangeShapeType="1"/>
            </p:cNvSpPr>
            <p:nvPr/>
          </p:nvSpPr>
          <p:spPr bwMode="auto">
            <a:xfrm>
              <a:off x="2694" y="1958"/>
              <a:ext cx="0" cy="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Text Box 30"/>
            <p:cNvSpPr txBox="1">
              <a:spLocks noChangeArrowheads="1"/>
            </p:cNvSpPr>
            <p:nvPr/>
          </p:nvSpPr>
          <p:spPr bwMode="auto">
            <a:xfrm>
              <a:off x="2648" y="258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</a:p>
          </p:txBody>
        </p:sp>
        <p:sp>
          <p:nvSpPr>
            <p:cNvPr id="3100" name="Line 31"/>
            <p:cNvSpPr>
              <a:spLocks noChangeShapeType="1"/>
            </p:cNvSpPr>
            <p:nvPr/>
          </p:nvSpPr>
          <p:spPr bwMode="auto">
            <a:xfrm>
              <a:off x="3007" y="1318"/>
              <a:ext cx="0" cy="2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Line 32"/>
            <p:cNvSpPr>
              <a:spLocks noChangeShapeType="1"/>
            </p:cNvSpPr>
            <p:nvPr/>
          </p:nvSpPr>
          <p:spPr bwMode="auto">
            <a:xfrm>
              <a:off x="2630" y="194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Text Box 33"/>
            <p:cNvSpPr txBox="1">
              <a:spLocks noChangeArrowheads="1"/>
            </p:cNvSpPr>
            <p:nvPr/>
          </p:nvSpPr>
          <p:spPr bwMode="auto">
            <a:xfrm>
              <a:off x="2971" y="2233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</a:p>
          </p:txBody>
        </p:sp>
        <p:sp>
          <p:nvSpPr>
            <p:cNvPr id="3103" name="Oval 34"/>
            <p:cNvSpPr>
              <a:spLocks noChangeArrowheads="1"/>
            </p:cNvSpPr>
            <p:nvPr/>
          </p:nvSpPr>
          <p:spPr bwMode="auto">
            <a:xfrm>
              <a:off x="2774" y="1254"/>
              <a:ext cx="154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+</a:t>
              </a:r>
            </a:p>
          </p:txBody>
        </p:sp>
        <p:sp>
          <p:nvSpPr>
            <p:cNvPr id="3104" name="Line 36"/>
            <p:cNvSpPr>
              <a:spLocks noChangeShapeType="1"/>
            </p:cNvSpPr>
            <p:nvPr/>
          </p:nvSpPr>
          <p:spPr bwMode="auto">
            <a:xfrm flipV="1">
              <a:off x="2813" y="9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5" name="Line 37"/>
            <p:cNvSpPr>
              <a:spLocks noChangeShapeType="1"/>
            </p:cNvSpPr>
            <p:nvPr/>
          </p:nvSpPr>
          <p:spPr bwMode="auto">
            <a:xfrm flipV="1">
              <a:off x="2896" y="1022"/>
              <a:ext cx="0" cy="2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6" name="Text Box 38"/>
            <p:cNvSpPr txBox="1">
              <a:spLocks noChangeArrowheads="1"/>
            </p:cNvSpPr>
            <p:nvPr/>
          </p:nvSpPr>
          <p:spPr bwMode="auto">
            <a:xfrm>
              <a:off x="2582" y="1199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q</a:t>
              </a:r>
              <a:r>
                <a:rPr lang="en-GB" baseline="-25000"/>
                <a:t>0</a:t>
              </a:r>
              <a:endParaRPr lang="en-GB"/>
            </a:p>
          </p:txBody>
        </p:sp>
        <p:graphicFrame>
          <p:nvGraphicFramePr>
            <p:cNvPr id="3078" name="Object 39"/>
            <p:cNvGraphicFramePr>
              <a:graphicFrameLocks noChangeAspect="1"/>
            </p:cNvGraphicFramePr>
            <p:nvPr/>
          </p:nvGraphicFramePr>
          <p:xfrm>
            <a:off x="2668" y="1023"/>
            <a:ext cx="128" cy="176"/>
          </p:xfrm>
          <a:graphic>
            <a:graphicData uri="http://schemas.openxmlformats.org/presentationml/2006/ole">
              <p:oleObj spid="_x0000_s3078" name="Equation" r:id="rId4" imgW="203040" imgH="279360" progId="Equation.DSMT4">
                <p:embed/>
              </p:oleObj>
            </a:graphicData>
          </a:graphic>
        </p:graphicFrame>
        <p:graphicFrame>
          <p:nvGraphicFramePr>
            <p:cNvPr id="3079" name="Object 40"/>
            <p:cNvGraphicFramePr>
              <a:graphicFrameLocks noChangeAspect="1"/>
            </p:cNvGraphicFramePr>
            <p:nvPr/>
          </p:nvGraphicFramePr>
          <p:xfrm>
            <a:off x="2896" y="1066"/>
            <a:ext cx="184" cy="160"/>
          </p:xfrm>
          <a:graphic>
            <a:graphicData uri="http://schemas.openxmlformats.org/presentationml/2006/ole">
              <p:oleObj spid="_x0000_s3079" name="Equation" r:id="rId5" imgW="291960" imgH="253800" progId="Equation.DSMT4">
                <p:embed/>
              </p:oleObj>
            </a:graphicData>
          </a:graphic>
        </p:graphicFrame>
        <p:sp>
          <p:nvSpPr>
            <p:cNvPr id="3107" name="Oval 8"/>
            <p:cNvSpPr>
              <a:spLocks noChangeArrowheads="1"/>
            </p:cNvSpPr>
            <p:nvPr/>
          </p:nvSpPr>
          <p:spPr bwMode="auto">
            <a:xfrm>
              <a:off x="2716" y="3245"/>
              <a:ext cx="249" cy="2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+q</a:t>
              </a:r>
            </a:p>
          </p:txBody>
        </p:sp>
      </p:grpSp>
      <p:graphicFrame>
        <p:nvGraphicFramePr>
          <p:cNvPr id="3074" name="Object 44"/>
          <p:cNvGraphicFramePr>
            <a:graphicFrameLocks noChangeAspect="1"/>
          </p:cNvGraphicFramePr>
          <p:nvPr/>
        </p:nvGraphicFramePr>
        <p:xfrm>
          <a:off x="949325" y="2289175"/>
          <a:ext cx="2463800" cy="342900"/>
        </p:xfrm>
        <a:graphic>
          <a:graphicData uri="http://schemas.openxmlformats.org/presentationml/2006/ole">
            <p:oleObj spid="_x0000_s3074" name="Equation" r:id="rId6" imgW="2463480" imgH="342720" progId="Equation.DSMT4">
              <p:embed/>
            </p:oleObj>
          </a:graphicData>
        </a:graphic>
      </p:graphicFrame>
      <p:graphicFrame>
        <p:nvGraphicFramePr>
          <p:cNvPr id="3075" name="Object 45"/>
          <p:cNvGraphicFramePr>
            <a:graphicFrameLocks noChangeAspect="1"/>
          </p:cNvGraphicFramePr>
          <p:nvPr/>
        </p:nvGraphicFramePr>
        <p:xfrm>
          <a:off x="922338" y="2944813"/>
          <a:ext cx="2070100" cy="3098800"/>
        </p:xfrm>
        <a:graphic>
          <a:graphicData uri="http://schemas.openxmlformats.org/presentationml/2006/ole">
            <p:oleObj spid="_x0000_s3075" name="Equation" r:id="rId7" imgW="2070000" imgH="3098520" progId="Equation.DSMT4">
              <p:embed/>
            </p:oleObj>
          </a:graphicData>
        </a:graphic>
      </p:graphicFrame>
      <p:graphicFrame>
        <p:nvGraphicFramePr>
          <p:cNvPr id="3076" name="Object 46"/>
          <p:cNvGraphicFramePr>
            <a:graphicFrameLocks noChangeAspect="1"/>
          </p:cNvGraphicFramePr>
          <p:nvPr/>
        </p:nvGraphicFramePr>
        <p:xfrm>
          <a:off x="8434388" y="1598613"/>
          <a:ext cx="787400" cy="330200"/>
        </p:xfrm>
        <a:graphic>
          <a:graphicData uri="http://schemas.openxmlformats.org/presentationml/2006/ole">
            <p:oleObj spid="_x0000_s3076" name="Equation" r:id="rId8" imgW="787320" imgH="330120" progId="Equation.DSMT4">
              <p:embed/>
            </p:oleObj>
          </a:graphicData>
        </a:graphic>
      </p:graphicFrame>
      <p:graphicFrame>
        <p:nvGraphicFramePr>
          <p:cNvPr id="3077" name="Object 47"/>
          <p:cNvGraphicFramePr>
            <a:graphicFrameLocks noChangeAspect="1"/>
          </p:cNvGraphicFramePr>
          <p:nvPr/>
        </p:nvGraphicFramePr>
        <p:xfrm>
          <a:off x="6327775" y="2257425"/>
          <a:ext cx="2476500" cy="673100"/>
        </p:xfrm>
        <a:graphic>
          <a:graphicData uri="http://schemas.openxmlformats.org/presentationml/2006/ole">
            <p:oleObj spid="_x0000_s3077" name="Equation" r:id="rId9" imgW="2476440" imgH="6728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5875338" y="3028950"/>
          <a:ext cx="2963862" cy="3279775"/>
        </p:xfrm>
        <a:graphic>
          <a:graphicData uri="http://schemas.openxmlformats.org/presentationml/2006/ole">
            <p:oleObj spid="_x0000_s4098" name="Mathcad" r:id="rId4" imgW="5334120" imgH="5981760" progId="Mathcad">
              <p:embed/>
            </p:oleObj>
          </a:graphicData>
        </a:graphic>
      </p:graphicFrame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Displaying the Electric Potential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Potential due to a point charge: 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Electric potential indicated using equipotentials (c.f. contour lines on Ordnance Survey map!).</a:t>
            </a:r>
          </a:p>
          <a:p>
            <a:pPr eaLnBrk="1" hangingPunct="1"/>
            <a:endParaRPr lang="en-GB" sz="2000" smtClean="0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65138" y="2370138"/>
          <a:ext cx="3838575" cy="3946525"/>
        </p:xfrm>
        <a:graphic>
          <a:graphicData uri="http://schemas.openxmlformats.org/presentationml/2006/ole">
            <p:oleObj spid="_x0000_s4099" name="Mathcad" r:id="rId5" imgW="5334120" imgH="5981760" progId="Mathcad">
              <p:embed/>
            </p:oleObj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14463" y="2420938"/>
            <a:ext cx="225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Potential (arb. units)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06400" y="6000750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x (arb. units)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59163" y="3810000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y (arb. units)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615950" y="1857375"/>
          <a:ext cx="4090988" cy="4476750"/>
        </p:xfrm>
        <a:graphic>
          <a:graphicData uri="http://schemas.openxmlformats.org/presentationml/2006/ole">
            <p:oleObj spid="_x0000_s5122" name="Mathcad" r:id="rId4" imgW="5048280" imgH="5657760" progId="Mathcad">
              <p:embed/>
            </p:oleObj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5524500" y="2111375"/>
          <a:ext cx="3914775" cy="4227513"/>
        </p:xfrm>
        <a:graphic>
          <a:graphicData uri="http://schemas.openxmlformats.org/presentationml/2006/ole">
            <p:oleObj spid="_x0000_s5123" name="Mathcad" r:id="rId5" imgW="5334120" imgH="5981760" progId="Mathcad">
              <p:embed/>
            </p:oleObj>
          </a:graphicData>
        </a:graphic>
      </p:graphicFrame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Electric Field and Associated Electric Potential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Electric field due to 3 point charges: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Principle of superposition for potentials: </a:t>
            </a:r>
          </a:p>
        </p:txBody>
      </p:sp>
      <p:sp>
        <p:nvSpPr>
          <p:cNvPr id="512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Associated electric potential:</a:t>
            </a:r>
          </a:p>
        </p:txBody>
      </p:sp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917575" y="6113463"/>
          <a:ext cx="3060700" cy="673100"/>
        </p:xfrm>
        <a:graphic>
          <a:graphicData uri="http://schemas.openxmlformats.org/presentationml/2006/ole">
            <p:oleObj spid="_x0000_s5124" name="Equation" r:id="rId6" imgW="3060360" imgH="6728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5065713" y="1879600"/>
          <a:ext cx="4006850" cy="4916488"/>
        </p:xfrm>
        <a:graphic>
          <a:graphicData uri="http://schemas.openxmlformats.org/presentationml/2006/ole">
            <p:oleObj spid="_x0000_s6146" name="Mathcad" r:id="rId4" imgW="5334120" imgH="5981760" progId="Mathcad">
              <p:embed/>
            </p:oleObj>
          </a:graphicData>
        </a:graphic>
      </p:graphicFrame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Electric Field and Associated Electric Potential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Electric field due to 3 point charges:</a:t>
            </a:r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Associated electric potential: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5489575" y="6029325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x (arb. units)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8361363" y="5014913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y (arb. units)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5905500" y="2193925"/>
            <a:ext cx="154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 (arb. units)</a:t>
            </a:r>
          </a:p>
        </p:txBody>
      </p:sp>
      <p:grpSp>
        <p:nvGrpSpPr>
          <p:cNvPr id="6154" name="Group 15"/>
          <p:cNvGrpSpPr>
            <a:grpSpLocks/>
          </p:cNvGrpSpPr>
          <p:nvPr/>
        </p:nvGrpSpPr>
        <p:grpSpPr bwMode="auto">
          <a:xfrm>
            <a:off x="217488" y="2100263"/>
            <a:ext cx="4589462" cy="4622800"/>
            <a:chOff x="137" y="1323"/>
            <a:chExt cx="2891" cy="2912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413" y="1323"/>
            <a:ext cx="2468" cy="2673"/>
          </p:xfrm>
          <a:graphic>
            <a:graphicData uri="http://schemas.openxmlformats.org/presentationml/2006/ole">
              <p:oleObj spid="_x0000_s6147" name="Mathcad" r:id="rId5" imgW="5048280" imgH="5657760" progId="Mathcad">
                <p:embed/>
              </p:oleObj>
            </a:graphicData>
          </a:graphic>
        </p:graphicFrame>
        <p:sp>
          <p:nvSpPr>
            <p:cNvPr id="6155" name="Text Box 9"/>
            <p:cNvSpPr txBox="1">
              <a:spLocks noChangeArrowheads="1"/>
            </p:cNvSpPr>
            <p:nvPr/>
          </p:nvSpPr>
          <p:spPr bwMode="auto">
            <a:xfrm>
              <a:off x="2092" y="3985"/>
              <a:ext cx="9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x (arb. units)</a:t>
              </a:r>
            </a:p>
          </p:txBody>
        </p:sp>
        <p:sp>
          <p:nvSpPr>
            <p:cNvPr id="6156" name="Text Box 14"/>
            <p:cNvSpPr txBox="1">
              <a:spLocks noChangeArrowheads="1"/>
            </p:cNvSpPr>
            <p:nvPr/>
          </p:nvSpPr>
          <p:spPr bwMode="auto">
            <a:xfrm rot="-5400000">
              <a:off x="-206" y="1737"/>
              <a:ext cx="9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y (arb. units)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Electric Potential in a Drift Chamber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Electric potential in drift chamber illustrated using equipotentials.</a:t>
            </a:r>
          </a:p>
          <a:p>
            <a:pPr eaLnBrk="1" hangingPunct="1"/>
            <a:r>
              <a:rPr lang="en-GB" sz="2000" smtClean="0"/>
              <a:t>Electric field always normal to equipotentials.</a:t>
            </a:r>
          </a:p>
          <a:p>
            <a:pPr eaLnBrk="1" hangingPunct="1"/>
            <a:r>
              <a:rPr lang="en-GB" sz="2000" smtClean="0"/>
              <a:t>Electrons produced in drift volume by high energy charged particle passing through gas in chamber.</a:t>
            </a:r>
          </a:p>
          <a:p>
            <a:pPr eaLnBrk="1" hangingPunct="1"/>
            <a:r>
              <a:rPr lang="en-GB" sz="2000" smtClean="0"/>
              <a:t>Electrons drift along electric field lines to anode wires (central potential wells) where they produce electrical signals.</a:t>
            </a:r>
          </a:p>
          <a:p>
            <a:pPr eaLnBrk="1" hangingPunct="1"/>
            <a:r>
              <a:rPr lang="en-GB" sz="2000" smtClean="0"/>
              <a:t>Drift electric field ~ 1 MV/m.</a:t>
            </a:r>
          </a:p>
          <a:p>
            <a:pPr eaLnBrk="1" hangingPunct="1"/>
            <a:r>
              <a:rPr lang="en-GB" sz="2000" smtClean="0"/>
              <a:t>Using information on time taken for electrons to reach wires, reconstruct path of high energy charged particle.</a:t>
            </a:r>
          </a:p>
        </p:txBody>
      </p:sp>
      <p:grpSp>
        <p:nvGrpSpPr>
          <p:cNvPr id="7173" name="Group 13"/>
          <p:cNvGrpSpPr>
            <a:grpSpLocks/>
          </p:cNvGrpSpPr>
          <p:nvPr/>
        </p:nvGrpSpPr>
        <p:grpSpPr bwMode="auto">
          <a:xfrm>
            <a:off x="4738688" y="1562100"/>
            <a:ext cx="4852987" cy="5181600"/>
            <a:chOff x="2985" y="984"/>
            <a:chExt cx="3057" cy="3264"/>
          </a:xfrm>
        </p:grpSpPr>
        <p:graphicFrame>
          <p:nvGraphicFramePr>
            <p:cNvPr id="7170" name="Object 9"/>
            <p:cNvGraphicFramePr>
              <a:graphicFrameLocks noChangeAspect="1"/>
            </p:cNvGraphicFramePr>
            <p:nvPr/>
          </p:nvGraphicFramePr>
          <p:xfrm>
            <a:off x="3126" y="984"/>
            <a:ext cx="2916" cy="3264"/>
          </p:xfrm>
          <a:graphic>
            <a:graphicData uri="http://schemas.openxmlformats.org/presentationml/2006/ole">
              <p:oleObj spid="_x0000_s7170" name="Mathcad" r:id="rId4" imgW="4629240" imgH="5181480" progId="Mathcad">
                <p:embed/>
              </p:oleObj>
            </a:graphicData>
          </a:graphic>
        </p:graphicFrame>
        <p:grpSp>
          <p:nvGrpSpPr>
            <p:cNvPr id="7174" name="Group 11"/>
            <p:cNvGrpSpPr>
              <a:grpSpLocks/>
            </p:cNvGrpSpPr>
            <p:nvPr/>
          </p:nvGrpSpPr>
          <p:grpSpPr bwMode="auto">
            <a:xfrm>
              <a:off x="3328" y="3963"/>
              <a:ext cx="2664" cy="250"/>
              <a:chOff x="3328" y="4019"/>
              <a:chExt cx="2664" cy="250"/>
            </a:xfrm>
          </p:grpSpPr>
          <p:sp>
            <p:nvSpPr>
              <p:cNvPr id="7177" name="Line 10"/>
              <p:cNvSpPr>
                <a:spLocks noChangeShapeType="1"/>
              </p:cNvSpPr>
              <p:nvPr/>
            </p:nvSpPr>
            <p:spPr bwMode="auto">
              <a:xfrm>
                <a:off x="3328" y="4144"/>
                <a:ext cx="2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8" name="Text Box 7"/>
              <p:cNvSpPr txBox="1">
                <a:spLocks noChangeArrowheads="1"/>
              </p:cNvSpPr>
              <p:nvPr/>
            </p:nvSpPr>
            <p:spPr bwMode="auto">
              <a:xfrm>
                <a:off x="4371" y="4019"/>
                <a:ext cx="564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56 mm</a:t>
                </a:r>
              </a:p>
            </p:txBody>
          </p:sp>
        </p:grpSp>
        <p:sp>
          <p:nvSpPr>
            <p:cNvPr id="7175" name="Line 12"/>
            <p:cNvSpPr>
              <a:spLocks noChangeShapeType="1"/>
            </p:cNvSpPr>
            <p:nvPr/>
          </p:nvSpPr>
          <p:spPr bwMode="auto">
            <a:xfrm>
              <a:off x="3120" y="1032"/>
              <a:ext cx="0" cy="2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 rot="-5400000">
              <a:off x="2828" y="2225"/>
              <a:ext cx="5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32 mm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Charged Particle Paths in H1 Detector</a:t>
            </a:r>
          </a:p>
        </p:txBody>
      </p:sp>
      <p:pic>
        <p:nvPicPr>
          <p:cNvPr id="10243" name="Picture 6" descr="WevntElect1"/>
          <p:cNvPicPr>
            <a:picLocks noChangeAspect="1" noChangeArrowheads="1"/>
          </p:cNvPicPr>
          <p:nvPr/>
        </p:nvPicPr>
        <p:blipFill>
          <a:blip r:embed="rId3" cstate="print"/>
          <a:srcRect l="7600" r="10451"/>
          <a:stretch>
            <a:fillRect/>
          </a:stretch>
        </p:blipFill>
        <p:spPr bwMode="auto">
          <a:xfrm>
            <a:off x="1754188" y="1460500"/>
            <a:ext cx="6167437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mA4Landscape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TimA4Landscape</Template>
  <TotalTime>1436</TotalTime>
  <Words>562</Words>
  <Application>Microsoft Office PowerPoint</Application>
  <PresentationFormat>A4 Paper (210x297 mm)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TimA4Landscape</vt:lpstr>
      <vt:lpstr>Equation</vt:lpstr>
      <vt:lpstr>Mathcad</vt:lpstr>
      <vt:lpstr>Lecture 5</vt:lpstr>
      <vt:lpstr>Electric Potential</vt:lpstr>
      <vt:lpstr>Calculating the Electric Potential from the Field</vt:lpstr>
      <vt:lpstr>Electric Potential due to Point Charge</vt:lpstr>
      <vt:lpstr>Displaying the Electric Potential</vt:lpstr>
      <vt:lpstr>Electric Field and Associated Electric Potential</vt:lpstr>
      <vt:lpstr>Electric Field and Associated Electric Potential</vt:lpstr>
      <vt:lpstr>Electric Potential in a Drift Chamber </vt:lpstr>
      <vt:lpstr>Charged Particle Paths in H1 Detector</vt:lpstr>
      <vt:lpstr>Potential due to Dipole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Greenshaw</dc:creator>
  <cp:lastModifiedBy>Tim Greenshaw</cp:lastModifiedBy>
  <cp:revision>74</cp:revision>
  <dcterms:created xsi:type="dcterms:W3CDTF">2005-10-05T13:40:59Z</dcterms:created>
  <dcterms:modified xsi:type="dcterms:W3CDTF">2010-10-12T15:54:15Z</dcterms:modified>
</cp:coreProperties>
</file>