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299" r:id="rId3"/>
    <p:sldId id="300" r:id="rId4"/>
    <p:sldId id="301" r:id="rId5"/>
    <p:sldId id="302" r:id="rId6"/>
    <p:sldId id="303" r:id="rId7"/>
    <p:sldId id="304" r:id="rId8"/>
    <p:sldId id="305" r:id="rId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A31E33-E778-4D2A-82C6-D68FB96C3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7465B-7A34-450A-AF38-4DE73BD4F98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903AEF-E354-4AE1-9774-E6C2FE88E512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E2E7-EF86-4B3D-9512-4955FE090411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B0F8BE-B48A-483B-9A63-F2AF953EF3C1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2AFCD3-8FAD-48D0-89B2-43B94A595EDE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1AB02A-2950-4FAA-A7F8-2EC2F8B819BA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434120-C02A-4FE9-BF61-E56BA23AC7AA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BD24D-F7BF-461D-911F-E15E6B27812E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Gauss’ Law and its equivalence to Coulomb’s Law</a:t>
            </a:r>
          </a:p>
          <a:p>
            <a:pPr lvl="1"/>
            <a:r>
              <a:rPr lang="en-GB" dirty="0" smtClean="0"/>
              <a:t>Some applications of Gauss’ Law</a:t>
            </a:r>
          </a:p>
          <a:p>
            <a:pPr lvl="1"/>
            <a:r>
              <a:rPr lang="en-GB" dirty="0" smtClean="0"/>
              <a:t>Gauss’ Law and the Shell Theorem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charge enclosed by a surface through which the electric flux is 24 Nm</a:t>
            </a:r>
            <a:r>
              <a:rPr lang="en-GB" baseline="30000" dirty="0" smtClean="0"/>
              <a:t>2</a:t>
            </a:r>
            <a:r>
              <a:rPr lang="en-GB" dirty="0" smtClean="0"/>
              <a:t>C</a:t>
            </a:r>
            <a:r>
              <a:rPr lang="en-GB" baseline="30000" dirty="0" smtClean="0"/>
              <a:t>-1</a:t>
            </a:r>
            <a:r>
              <a:rPr lang="en-GB" dirty="0" smtClean="0"/>
              <a:t>? </a:t>
            </a:r>
          </a:p>
          <a:p>
            <a:r>
              <a:rPr lang="en-GB" dirty="0" smtClean="0"/>
              <a:t>Is this charge positive or negative?</a:t>
            </a:r>
          </a:p>
          <a:p>
            <a:r>
              <a:rPr lang="en-GB" dirty="0" smtClean="0"/>
              <a:t>Calculate the electric field due to an infinite line of charge with linear density corresponding to one electron every nanometre.</a:t>
            </a:r>
          </a:p>
          <a:p>
            <a:r>
              <a:rPr lang="en-GB" dirty="0" smtClean="0"/>
              <a:t>Use Gauss Law to prove the Shell Theorem.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Gauss’ Law: Equivalence to Coulomb’s Law</a:t>
            </a:r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Gauss’ Law (in a vacuum) states:</a:t>
            </a:r>
            <a:br>
              <a:rPr lang="en-GB" sz="2000" dirty="0" smtClean="0"/>
            </a:br>
            <a:r>
              <a:rPr lang="en-GB" sz="2000" dirty="0" smtClean="0"/>
              <a:t>The </a:t>
            </a:r>
            <a:r>
              <a:rPr lang="en-GB" dirty="0" smtClean="0"/>
              <a:t>_____</a:t>
            </a:r>
            <a:r>
              <a:rPr lang="en-GB" sz="2000" dirty="0" smtClean="0"/>
              <a:t> of the electric field out of any closed surface equals the ______ enclosed divided by </a:t>
            </a:r>
            <a:r>
              <a:rPr lang="en-GB" sz="2000" dirty="0" smtClean="0">
                <a:latin typeface="Symbol" pitchFamily="18" charset="2"/>
              </a:rPr>
              <a:t>e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now show that Gauss’ Law is equivalent to Coulomb’s Law.</a:t>
            </a:r>
          </a:p>
          <a:p>
            <a:pPr eaLnBrk="1" hangingPunct="1"/>
            <a:r>
              <a:rPr lang="en-GB" sz="2000" dirty="0" smtClean="0"/>
              <a:t>Consider point charge </a:t>
            </a:r>
            <a:r>
              <a:rPr lang="en-GB" sz="2000" dirty="0" err="1" smtClean="0"/>
              <a:t>q</a:t>
            </a:r>
            <a:r>
              <a:rPr lang="en-GB" sz="2000" baseline="-25000" dirty="0" err="1" smtClean="0"/>
              <a:t>enc</a:t>
            </a:r>
            <a:r>
              <a:rPr lang="en-GB" sz="2000" dirty="0" smtClean="0"/>
              <a:t> at centre of spherical Gaussian surface. </a:t>
            </a:r>
          </a:p>
          <a:p>
            <a:pPr eaLnBrk="1" hangingPunct="1"/>
            <a:r>
              <a:rPr lang="en-GB" sz="2000" dirty="0" smtClean="0"/>
              <a:t>Angle between                  is always zero, hence:</a:t>
            </a:r>
          </a:p>
        </p:txBody>
      </p:sp>
      <p:sp>
        <p:nvSpPr>
          <p:cNvPr id="308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4641850"/>
            <a:ext cx="4381500" cy="2027238"/>
          </a:xfrm>
        </p:spPr>
        <p:txBody>
          <a:bodyPr/>
          <a:lstStyle/>
          <a:p>
            <a:pPr eaLnBrk="1" hangingPunct="1"/>
            <a:r>
              <a:rPr lang="en-GB" sz="2000" smtClean="0"/>
              <a:t>E is constant over surface, so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as required by Coulomb’s Law.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57263" y="2811463"/>
          <a:ext cx="3225800" cy="698500"/>
        </p:xfrm>
        <a:graphic>
          <a:graphicData uri="http://schemas.openxmlformats.org/presentationml/2006/ole">
            <p:oleObj spid="_x0000_s3074" name="Equation" r:id="rId4" imgW="3225600" imgH="698400" progId="Equation.DSMT4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2514600" y="4806950"/>
          <a:ext cx="1041400" cy="342900"/>
        </p:xfrm>
        <a:graphic>
          <a:graphicData uri="http://schemas.openxmlformats.org/presentationml/2006/ole">
            <p:oleObj spid="_x0000_s3075" name="Equation" r:id="rId5" imgW="1041120" imgH="34272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897255" y="5434013"/>
          <a:ext cx="2946400" cy="685800"/>
        </p:xfrm>
        <a:graphic>
          <a:graphicData uri="http://schemas.openxmlformats.org/presentationml/2006/ole">
            <p:oleObj spid="_x0000_s3076" name="Equation" r:id="rId6" imgW="2946240" imgH="68580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5476875" y="5056188"/>
          <a:ext cx="2717800" cy="584200"/>
        </p:xfrm>
        <a:graphic>
          <a:graphicData uri="http://schemas.openxmlformats.org/presentationml/2006/ole">
            <p:oleObj spid="_x0000_s3077" name="Equation" r:id="rId7" imgW="2717640" imgH="583920" progId="Equation.DSMT4">
              <p:embed/>
            </p:oleObj>
          </a:graphicData>
        </a:graphic>
      </p:graphicFrame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6191250" y="5529263"/>
          <a:ext cx="3416300" cy="685800"/>
        </p:xfrm>
        <a:graphic>
          <a:graphicData uri="http://schemas.openxmlformats.org/presentationml/2006/ole">
            <p:oleObj spid="_x0000_s3078" name="Equation" r:id="rId8" imgW="3416040" imgH="685800" progId="Equation.DSMT4">
              <p:embed/>
            </p:oleObj>
          </a:graphicData>
        </a:graphic>
      </p:graphicFrame>
      <p:grpSp>
        <p:nvGrpSpPr>
          <p:cNvPr id="3082" name="Group 14"/>
          <p:cNvGrpSpPr>
            <a:grpSpLocks/>
          </p:cNvGrpSpPr>
          <p:nvPr/>
        </p:nvGrpSpPr>
        <p:grpSpPr bwMode="auto">
          <a:xfrm>
            <a:off x="5686425" y="1495425"/>
            <a:ext cx="3198813" cy="3175000"/>
            <a:chOff x="3582" y="942"/>
            <a:chExt cx="2015" cy="2000"/>
          </a:xfrm>
        </p:grpSpPr>
        <p:pic>
          <p:nvPicPr>
            <p:cNvPr id="3083" name="Picture 8" descr="FluxSphere"/>
            <p:cNvPicPr>
              <a:picLocks noChangeAspect="1" noChangeArrowheads="1"/>
            </p:cNvPicPr>
            <p:nvPr/>
          </p:nvPicPr>
          <p:blipFill>
            <a:blip r:embed="rId9" cstate="print"/>
            <a:srcRect b="5464"/>
            <a:stretch>
              <a:fillRect/>
            </a:stretch>
          </p:blipFill>
          <p:spPr bwMode="auto">
            <a:xfrm>
              <a:off x="3582" y="942"/>
              <a:ext cx="2015" cy="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3"/>
            <p:cNvSpPr txBox="1">
              <a:spLocks noChangeArrowheads="1"/>
            </p:cNvSpPr>
            <p:nvPr/>
          </p:nvSpPr>
          <p:spPr bwMode="auto">
            <a:xfrm>
              <a:off x="4580" y="2143"/>
              <a:ext cx="2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/>
                <a:t>enc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Field Inside Charged Isolated Conductor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57338"/>
            <a:ext cx="4381500" cy="5135562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E field in a charged isolated conductor must be zero. (Why?)</a:t>
            </a:r>
          </a:p>
          <a:p>
            <a:pPr eaLnBrk="1" hangingPunct="1"/>
            <a:r>
              <a:rPr lang="en-GB" sz="2000" dirty="0" smtClean="0"/>
              <a:t>Use Gauss’ Law to find out where the charge resides.</a:t>
            </a:r>
          </a:p>
          <a:p>
            <a:pPr eaLnBrk="1" hangingPunct="1"/>
            <a:r>
              <a:rPr lang="en-GB" sz="2000" dirty="0" smtClean="0"/>
              <a:t>Consider lump of copper, draw ___________ just inside surface of copper.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Gauss’ Law says that for any closed surface: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_________________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As E field zero, </a:t>
            </a:r>
            <a:r>
              <a:rPr lang="en-GB" sz="2000" dirty="0" err="1" smtClean="0"/>
              <a:t>q</a:t>
            </a:r>
            <a:r>
              <a:rPr lang="en-GB" sz="2000" baseline="-25000" dirty="0" err="1" smtClean="0"/>
              <a:t>enc</a:t>
            </a:r>
            <a:r>
              <a:rPr lang="en-GB" sz="2000" dirty="0" smtClean="0"/>
              <a:t>/</a:t>
            </a:r>
            <a:r>
              <a:rPr lang="en-GB" sz="2000" dirty="0" smtClean="0">
                <a:latin typeface="Symbol" pitchFamily="18" charset="2"/>
              </a:rPr>
              <a:t>e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= 0, hence no charge inside the Gaussian surface: it must all be on the _________ of the copper.</a:t>
            </a:r>
          </a:p>
          <a:p>
            <a:pPr eaLnBrk="1" hangingPunct="1"/>
            <a:r>
              <a:rPr lang="en-GB" sz="2000" dirty="0" smtClean="0"/>
              <a:t>Repeat argument after having scooped out a cavity in the copper.</a:t>
            </a:r>
          </a:p>
          <a:p>
            <a:pPr eaLnBrk="1" hangingPunct="1"/>
            <a:r>
              <a:rPr lang="en-GB" sz="2000" dirty="0" smtClean="0"/>
              <a:t>No charge inside Gaussian surface, so no charge on ____________.</a:t>
            </a:r>
          </a:p>
        </p:txBody>
      </p:sp>
      <p:grpSp>
        <p:nvGrpSpPr>
          <p:cNvPr id="4102" name="Group 10"/>
          <p:cNvGrpSpPr>
            <a:grpSpLocks/>
          </p:cNvGrpSpPr>
          <p:nvPr/>
        </p:nvGrpSpPr>
        <p:grpSpPr bwMode="auto">
          <a:xfrm>
            <a:off x="2043113" y="3582988"/>
            <a:ext cx="1219200" cy="1692275"/>
            <a:chOff x="506" y="1902"/>
            <a:chExt cx="768" cy="1066"/>
          </a:xfrm>
        </p:grpSpPr>
        <p:sp>
          <p:nvSpPr>
            <p:cNvPr id="4107" name="Freeform 8"/>
            <p:cNvSpPr>
              <a:spLocks/>
            </p:cNvSpPr>
            <p:nvPr/>
          </p:nvSpPr>
          <p:spPr bwMode="auto">
            <a:xfrm>
              <a:off x="506" y="1902"/>
              <a:ext cx="768" cy="1066"/>
            </a:xfrm>
            <a:custGeom>
              <a:avLst/>
              <a:gdLst>
                <a:gd name="T0" fmla="*/ 195 w 768"/>
                <a:gd name="T1" fmla="*/ 85 h 1066"/>
                <a:gd name="T2" fmla="*/ 550 w 768"/>
                <a:gd name="T3" fmla="*/ 37 h 1066"/>
                <a:gd name="T4" fmla="*/ 684 w 768"/>
                <a:gd name="T5" fmla="*/ 306 h 1066"/>
                <a:gd name="T6" fmla="*/ 588 w 768"/>
                <a:gd name="T7" fmla="*/ 508 h 1066"/>
                <a:gd name="T8" fmla="*/ 742 w 768"/>
                <a:gd name="T9" fmla="*/ 815 h 1066"/>
                <a:gd name="T10" fmla="*/ 435 w 768"/>
                <a:gd name="T11" fmla="*/ 1045 h 1066"/>
                <a:gd name="T12" fmla="*/ 60 w 768"/>
                <a:gd name="T13" fmla="*/ 690 h 1066"/>
                <a:gd name="T14" fmla="*/ 80 w 768"/>
                <a:gd name="T15" fmla="*/ 373 h 1066"/>
                <a:gd name="T16" fmla="*/ 22 w 768"/>
                <a:gd name="T17" fmla="*/ 220 h 1066"/>
                <a:gd name="T18" fmla="*/ 195 w 768"/>
                <a:gd name="T19" fmla="*/ 85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9"/>
            <p:cNvSpPr>
              <a:spLocks noChangeAspect="1"/>
            </p:cNvSpPr>
            <p:nvPr/>
          </p:nvSpPr>
          <p:spPr bwMode="auto">
            <a:xfrm>
              <a:off x="539" y="1955"/>
              <a:ext cx="691" cy="959"/>
            </a:xfrm>
            <a:custGeom>
              <a:avLst/>
              <a:gdLst>
                <a:gd name="T0" fmla="*/ 127 w 768"/>
                <a:gd name="T1" fmla="*/ 55 h 1066"/>
                <a:gd name="T2" fmla="*/ 360 w 768"/>
                <a:gd name="T3" fmla="*/ 24 h 1066"/>
                <a:gd name="T4" fmla="*/ 448 w 768"/>
                <a:gd name="T5" fmla="*/ 200 h 1066"/>
                <a:gd name="T6" fmla="*/ 385 w 768"/>
                <a:gd name="T7" fmla="*/ 333 h 1066"/>
                <a:gd name="T8" fmla="*/ 487 w 768"/>
                <a:gd name="T9" fmla="*/ 533 h 1066"/>
                <a:gd name="T10" fmla="*/ 285 w 768"/>
                <a:gd name="T11" fmla="*/ 685 h 1066"/>
                <a:gd name="T12" fmla="*/ 40 w 768"/>
                <a:gd name="T13" fmla="*/ 453 h 1066"/>
                <a:gd name="T14" fmla="*/ 52 w 768"/>
                <a:gd name="T15" fmla="*/ 245 h 1066"/>
                <a:gd name="T16" fmla="*/ 14 w 768"/>
                <a:gd name="T17" fmla="*/ 144 h 1066"/>
                <a:gd name="T18" fmla="*/ 127 w 768"/>
                <a:gd name="T19" fmla="*/ 55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6619875" y="4310063"/>
            <a:ext cx="1219200" cy="1692275"/>
            <a:chOff x="4170" y="2715"/>
            <a:chExt cx="768" cy="1066"/>
          </a:xfrm>
        </p:grpSpPr>
        <p:sp>
          <p:nvSpPr>
            <p:cNvPr id="4104" name="Freeform 14"/>
            <p:cNvSpPr>
              <a:spLocks/>
            </p:cNvSpPr>
            <p:nvPr/>
          </p:nvSpPr>
          <p:spPr bwMode="auto">
            <a:xfrm>
              <a:off x="4170" y="2715"/>
              <a:ext cx="768" cy="1066"/>
            </a:xfrm>
            <a:custGeom>
              <a:avLst/>
              <a:gdLst>
                <a:gd name="T0" fmla="*/ 195 w 768"/>
                <a:gd name="T1" fmla="*/ 85 h 1066"/>
                <a:gd name="T2" fmla="*/ 550 w 768"/>
                <a:gd name="T3" fmla="*/ 37 h 1066"/>
                <a:gd name="T4" fmla="*/ 684 w 768"/>
                <a:gd name="T5" fmla="*/ 306 h 1066"/>
                <a:gd name="T6" fmla="*/ 588 w 768"/>
                <a:gd name="T7" fmla="*/ 508 h 1066"/>
                <a:gd name="T8" fmla="*/ 742 w 768"/>
                <a:gd name="T9" fmla="*/ 815 h 1066"/>
                <a:gd name="T10" fmla="*/ 435 w 768"/>
                <a:gd name="T11" fmla="*/ 1045 h 1066"/>
                <a:gd name="T12" fmla="*/ 60 w 768"/>
                <a:gd name="T13" fmla="*/ 690 h 1066"/>
                <a:gd name="T14" fmla="*/ 80 w 768"/>
                <a:gd name="T15" fmla="*/ 373 h 1066"/>
                <a:gd name="T16" fmla="*/ 22 w 768"/>
                <a:gd name="T17" fmla="*/ 220 h 1066"/>
                <a:gd name="T18" fmla="*/ 195 w 768"/>
                <a:gd name="T19" fmla="*/ 85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15"/>
            <p:cNvSpPr>
              <a:spLocks noChangeAspect="1"/>
            </p:cNvSpPr>
            <p:nvPr/>
          </p:nvSpPr>
          <p:spPr bwMode="auto">
            <a:xfrm>
              <a:off x="4357" y="2937"/>
              <a:ext cx="347" cy="481"/>
            </a:xfrm>
            <a:custGeom>
              <a:avLst/>
              <a:gdLst>
                <a:gd name="T0" fmla="*/ 8 w 768"/>
                <a:gd name="T1" fmla="*/ 4 h 1066"/>
                <a:gd name="T2" fmla="*/ 23 w 768"/>
                <a:gd name="T3" fmla="*/ 2 h 1066"/>
                <a:gd name="T4" fmla="*/ 28 w 768"/>
                <a:gd name="T5" fmla="*/ 13 h 1066"/>
                <a:gd name="T6" fmla="*/ 24 w 768"/>
                <a:gd name="T7" fmla="*/ 21 h 1066"/>
                <a:gd name="T8" fmla="*/ 31 w 768"/>
                <a:gd name="T9" fmla="*/ 34 h 1066"/>
                <a:gd name="T10" fmla="*/ 18 w 768"/>
                <a:gd name="T11" fmla="*/ 43 h 1066"/>
                <a:gd name="T12" fmla="*/ 2 w 768"/>
                <a:gd name="T13" fmla="*/ 28 h 1066"/>
                <a:gd name="T14" fmla="*/ 3 w 768"/>
                <a:gd name="T15" fmla="*/ 15 h 1066"/>
                <a:gd name="T16" fmla="*/ 1 w 768"/>
                <a:gd name="T17" fmla="*/ 9 h 1066"/>
                <a:gd name="T18" fmla="*/ 8 w 768"/>
                <a:gd name="T19" fmla="*/ 4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6"/>
            <p:cNvSpPr>
              <a:spLocks noChangeAspect="1"/>
            </p:cNvSpPr>
            <p:nvPr/>
          </p:nvSpPr>
          <p:spPr bwMode="auto">
            <a:xfrm>
              <a:off x="4370" y="2960"/>
              <a:ext cx="313" cy="434"/>
            </a:xfrm>
            <a:custGeom>
              <a:avLst/>
              <a:gdLst>
                <a:gd name="T0" fmla="*/ 5 w 768"/>
                <a:gd name="T1" fmla="*/ 2 h 1066"/>
                <a:gd name="T2" fmla="*/ 15 w 768"/>
                <a:gd name="T3" fmla="*/ 1 h 1066"/>
                <a:gd name="T4" fmla="*/ 19 w 768"/>
                <a:gd name="T5" fmla="*/ 9 h 1066"/>
                <a:gd name="T6" fmla="*/ 16 w 768"/>
                <a:gd name="T7" fmla="*/ 14 h 1066"/>
                <a:gd name="T8" fmla="*/ 20 w 768"/>
                <a:gd name="T9" fmla="*/ 22 h 1066"/>
                <a:gd name="T10" fmla="*/ 12 w 768"/>
                <a:gd name="T11" fmla="*/ 28 h 1066"/>
                <a:gd name="T12" fmla="*/ 2 w 768"/>
                <a:gd name="T13" fmla="*/ 19 h 1066"/>
                <a:gd name="T14" fmla="*/ 2 w 768"/>
                <a:gd name="T15" fmla="*/ 10 h 1066"/>
                <a:gd name="T16" fmla="*/ 1 w 768"/>
                <a:gd name="T17" fmla="*/ 6 h 1066"/>
                <a:gd name="T18" fmla="*/ 5 w 768"/>
                <a:gd name="T19" fmla="*/ 2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8"/>
                <a:gd name="T31" fmla="*/ 0 h 1066"/>
                <a:gd name="T32" fmla="*/ 768 w 768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8" h="1066">
                  <a:moveTo>
                    <a:pt x="195" y="85"/>
                  </a:moveTo>
                  <a:cubicBezTo>
                    <a:pt x="283" y="55"/>
                    <a:pt x="468" y="0"/>
                    <a:pt x="550" y="37"/>
                  </a:cubicBezTo>
                  <a:cubicBezTo>
                    <a:pt x="632" y="74"/>
                    <a:pt x="678" y="228"/>
                    <a:pt x="684" y="306"/>
                  </a:cubicBezTo>
                  <a:cubicBezTo>
                    <a:pt x="690" y="384"/>
                    <a:pt x="578" y="423"/>
                    <a:pt x="588" y="508"/>
                  </a:cubicBezTo>
                  <a:cubicBezTo>
                    <a:pt x="598" y="593"/>
                    <a:pt x="768" y="726"/>
                    <a:pt x="742" y="815"/>
                  </a:cubicBezTo>
                  <a:cubicBezTo>
                    <a:pt x="716" y="904"/>
                    <a:pt x="549" y="1066"/>
                    <a:pt x="435" y="1045"/>
                  </a:cubicBezTo>
                  <a:cubicBezTo>
                    <a:pt x="321" y="1024"/>
                    <a:pt x="119" y="802"/>
                    <a:pt x="60" y="690"/>
                  </a:cubicBezTo>
                  <a:cubicBezTo>
                    <a:pt x="1" y="578"/>
                    <a:pt x="86" y="451"/>
                    <a:pt x="80" y="373"/>
                  </a:cubicBezTo>
                  <a:cubicBezTo>
                    <a:pt x="74" y="295"/>
                    <a:pt x="0" y="266"/>
                    <a:pt x="22" y="220"/>
                  </a:cubicBezTo>
                  <a:cubicBezTo>
                    <a:pt x="44" y="174"/>
                    <a:pt x="107" y="115"/>
                    <a:pt x="195" y="8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Outside Infinite Charged Conductor</a:t>
            </a:r>
          </a:p>
        </p:txBody>
      </p:sp>
      <p:sp>
        <p:nvSpPr>
          <p:cNvPr id="513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Surface charge density </a:t>
            </a:r>
            <a:r>
              <a:rPr lang="en-GB" sz="2000" smtClean="0">
                <a:latin typeface="Symbol" pitchFamily="18" charset="2"/>
              </a:rPr>
              <a:t>s</a:t>
            </a:r>
            <a:r>
              <a:rPr lang="en-GB" sz="2000" smtClean="0"/>
              <a:t> (C</a:t>
            </a:r>
            <a:r>
              <a:rPr lang="en-GB" sz="2000" baseline="30000" smtClean="0"/>
              <a:t> </a:t>
            </a:r>
            <a:r>
              <a:rPr lang="en-GB" sz="2000" smtClean="0"/>
              <a:t>m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2</a:t>
            </a:r>
            <a:r>
              <a:rPr lang="en-GB" sz="2000" smtClean="0"/>
              <a:t>). </a:t>
            </a:r>
          </a:p>
        </p:txBody>
      </p:sp>
      <p:sp>
        <p:nvSpPr>
          <p:cNvPr id="513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Using Gauss’ Law: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curved surfaces: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RH end: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LH end,</a:t>
            </a:r>
          </a:p>
          <a:p>
            <a:pPr eaLnBrk="1" hangingPunct="1"/>
            <a:r>
              <a:rPr lang="en-GB" sz="2000" smtClean="0"/>
              <a:t>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Field perpendicular to surface, directed out of conductor.</a:t>
            </a:r>
          </a:p>
        </p:txBody>
      </p:sp>
      <p:graphicFrame>
        <p:nvGraphicFramePr>
          <p:cNvPr id="5122" name="Object 46"/>
          <p:cNvGraphicFramePr>
            <a:graphicFrameLocks noChangeAspect="1"/>
          </p:cNvGraphicFramePr>
          <p:nvPr/>
        </p:nvGraphicFramePr>
        <p:xfrm>
          <a:off x="5484495" y="1868488"/>
          <a:ext cx="2311400" cy="698500"/>
        </p:xfrm>
        <a:graphic>
          <a:graphicData uri="http://schemas.openxmlformats.org/presentationml/2006/ole">
            <p:oleObj spid="_x0000_s5122" name="Equation" r:id="rId4" imgW="2311200" imgH="698400" progId="Equation.DSMT4">
              <p:embed/>
            </p:oleObj>
          </a:graphicData>
        </a:graphic>
      </p:graphicFrame>
      <p:graphicFrame>
        <p:nvGraphicFramePr>
          <p:cNvPr id="5123" name="Object 63"/>
          <p:cNvGraphicFramePr>
            <a:graphicFrameLocks noChangeAspect="1"/>
          </p:cNvGraphicFramePr>
          <p:nvPr/>
        </p:nvGraphicFramePr>
        <p:xfrm>
          <a:off x="5461953" y="2867025"/>
          <a:ext cx="3200400" cy="393700"/>
        </p:xfrm>
        <a:graphic>
          <a:graphicData uri="http://schemas.openxmlformats.org/presentationml/2006/ole">
            <p:oleObj spid="_x0000_s5123" name="Equation" r:id="rId5" imgW="3200400" imgH="393480" progId="Equation.DSMT4">
              <p:embed/>
            </p:oleObj>
          </a:graphicData>
        </a:graphic>
      </p:graphicFrame>
      <p:graphicFrame>
        <p:nvGraphicFramePr>
          <p:cNvPr id="5124" name="Object 64"/>
          <p:cNvGraphicFramePr>
            <a:graphicFrameLocks noChangeAspect="1"/>
          </p:cNvGraphicFramePr>
          <p:nvPr/>
        </p:nvGraphicFramePr>
        <p:xfrm>
          <a:off x="5451793" y="3539490"/>
          <a:ext cx="3581400" cy="1041400"/>
        </p:xfrm>
        <a:graphic>
          <a:graphicData uri="http://schemas.openxmlformats.org/presentationml/2006/ole">
            <p:oleObj spid="_x0000_s5124" name="Equation" r:id="rId6" imgW="3581280" imgH="1041120" progId="Equation.DSMT4">
              <p:embed/>
            </p:oleObj>
          </a:graphicData>
        </a:graphic>
      </p:graphicFrame>
      <p:graphicFrame>
        <p:nvGraphicFramePr>
          <p:cNvPr id="5125" name="Object 65"/>
          <p:cNvGraphicFramePr>
            <a:graphicFrameLocks noChangeAspect="1"/>
          </p:cNvGraphicFramePr>
          <p:nvPr/>
        </p:nvGraphicFramePr>
        <p:xfrm>
          <a:off x="6808788" y="4506913"/>
          <a:ext cx="609600" cy="342900"/>
        </p:xfrm>
        <a:graphic>
          <a:graphicData uri="http://schemas.openxmlformats.org/presentationml/2006/ole">
            <p:oleObj spid="_x0000_s5125" name="Equation" r:id="rId7" imgW="609480" imgH="342720" progId="Equation.DSMT4">
              <p:embed/>
            </p:oleObj>
          </a:graphicData>
        </a:graphic>
      </p:graphicFrame>
      <p:graphicFrame>
        <p:nvGraphicFramePr>
          <p:cNvPr id="5126" name="Object 67"/>
          <p:cNvGraphicFramePr>
            <a:graphicFrameLocks noChangeAspect="1"/>
          </p:cNvGraphicFramePr>
          <p:nvPr/>
        </p:nvGraphicFramePr>
        <p:xfrm>
          <a:off x="5478463" y="5149850"/>
          <a:ext cx="3314700" cy="673100"/>
        </p:xfrm>
        <a:graphic>
          <a:graphicData uri="http://schemas.openxmlformats.org/presentationml/2006/ole">
            <p:oleObj spid="_x0000_s5126" name="Equation" r:id="rId8" imgW="3314520" imgH="672840" progId="Equation.DSMT4">
              <p:embed/>
            </p:oleObj>
          </a:graphicData>
        </a:graphic>
      </p:graphicFrame>
      <p:grpSp>
        <p:nvGrpSpPr>
          <p:cNvPr id="5135" name="Group 71"/>
          <p:cNvGrpSpPr>
            <a:grpSpLocks/>
          </p:cNvGrpSpPr>
          <p:nvPr/>
        </p:nvGrpSpPr>
        <p:grpSpPr bwMode="auto">
          <a:xfrm>
            <a:off x="190500" y="2184400"/>
            <a:ext cx="4457700" cy="4359275"/>
            <a:chOff x="120" y="1376"/>
            <a:chExt cx="2808" cy="2746"/>
          </a:xfrm>
        </p:grpSpPr>
        <p:sp>
          <p:nvSpPr>
            <p:cNvPr id="5136" name="AutoShape 7"/>
            <p:cNvSpPr>
              <a:spLocks noChangeArrowheads="1"/>
            </p:cNvSpPr>
            <p:nvPr/>
          </p:nvSpPr>
          <p:spPr bwMode="auto">
            <a:xfrm rot="5400000">
              <a:off x="1004" y="2453"/>
              <a:ext cx="730" cy="711"/>
            </a:xfrm>
            <a:prstGeom prst="can">
              <a:avLst>
                <a:gd name="adj" fmla="val 30097"/>
              </a:avLst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 rot="5400000" flipV="1">
              <a:off x="213" y="2528"/>
              <a:ext cx="2746" cy="441"/>
            </a:xfrm>
            <a:prstGeom prst="parallelogram">
              <a:avLst>
                <a:gd name="adj" fmla="val 15566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6"/>
            <p:cNvSpPr>
              <a:spLocks noChangeArrowheads="1"/>
            </p:cNvSpPr>
            <p:nvPr/>
          </p:nvSpPr>
          <p:spPr bwMode="auto">
            <a:xfrm rot="5400000">
              <a:off x="1499" y="2450"/>
              <a:ext cx="730" cy="711"/>
            </a:xfrm>
            <a:prstGeom prst="can">
              <a:avLst>
                <a:gd name="adj" fmla="val 279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8"/>
            <p:cNvSpPr>
              <a:spLocks noChangeShapeType="1"/>
            </p:cNvSpPr>
            <p:nvPr/>
          </p:nvSpPr>
          <p:spPr bwMode="auto">
            <a:xfrm>
              <a:off x="2132" y="2734"/>
              <a:ext cx="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9"/>
            <p:cNvSpPr>
              <a:spLocks noChangeShapeType="1"/>
            </p:cNvSpPr>
            <p:nvPr/>
          </p:nvSpPr>
          <p:spPr bwMode="auto">
            <a:xfrm>
              <a:off x="2125" y="286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7" name="Object 10"/>
            <p:cNvGraphicFramePr>
              <a:graphicFrameLocks noChangeAspect="1"/>
            </p:cNvGraphicFramePr>
            <p:nvPr/>
          </p:nvGraphicFramePr>
          <p:xfrm>
            <a:off x="2622" y="2777"/>
            <a:ext cx="128" cy="176"/>
          </p:xfrm>
          <a:graphic>
            <a:graphicData uri="http://schemas.openxmlformats.org/presentationml/2006/ole">
              <p:oleObj spid="_x0000_s5127" name="Equation" r:id="rId9" imgW="203040" imgH="279360" progId="Equation.DSMT4">
                <p:embed/>
              </p:oleObj>
            </a:graphicData>
          </a:graphic>
        </p:graphicFrame>
        <p:graphicFrame>
          <p:nvGraphicFramePr>
            <p:cNvPr id="5128" name="Object 12"/>
            <p:cNvGraphicFramePr>
              <a:graphicFrameLocks noChangeAspect="1"/>
            </p:cNvGraphicFramePr>
            <p:nvPr/>
          </p:nvGraphicFramePr>
          <p:xfrm>
            <a:off x="2784" y="2631"/>
            <a:ext cx="144" cy="176"/>
          </p:xfrm>
          <a:graphic>
            <a:graphicData uri="http://schemas.openxmlformats.org/presentationml/2006/ole">
              <p:oleObj spid="_x0000_s5128" name="Equation" r:id="rId10" imgW="228600" imgH="279360" progId="Equation.DSMT4">
                <p:embed/>
              </p:oleObj>
            </a:graphicData>
          </a:graphic>
        </p:graphicFrame>
        <p:sp>
          <p:nvSpPr>
            <p:cNvPr id="5141" name="Text Box 14"/>
            <p:cNvSpPr txBox="1">
              <a:spLocks noChangeArrowheads="1"/>
            </p:cNvSpPr>
            <p:nvPr/>
          </p:nvSpPr>
          <p:spPr bwMode="auto">
            <a:xfrm>
              <a:off x="1350" y="1961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2" name="Text Box 15"/>
            <p:cNvSpPr txBox="1">
              <a:spLocks noChangeArrowheads="1"/>
            </p:cNvSpPr>
            <p:nvPr/>
          </p:nvSpPr>
          <p:spPr bwMode="auto">
            <a:xfrm>
              <a:off x="1493" y="174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3" name="Text Box 16"/>
            <p:cNvSpPr txBox="1">
              <a:spLocks noChangeArrowheads="1"/>
            </p:cNvSpPr>
            <p:nvPr/>
          </p:nvSpPr>
          <p:spPr bwMode="auto">
            <a:xfrm>
              <a:off x="1636" y="154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1353" y="220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5" name="Text Box 18"/>
            <p:cNvSpPr txBox="1">
              <a:spLocks noChangeArrowheads="1"/>
            </p:cNvSpPr>
            <p:nvPr/>
          </p:nvSpPr>
          <p:spPr bwMode="auto">
            <a:xfrm>
              <a:off x="1486" y="197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6" name="Text Box 19"/>
            <p:cNvSpPr txBox="1">
              <a:spLocks noChangeArrowheads="1"/>
            </p:cNvSpPr>
            <p:nvPr/>
          </p:nvSpPr>
          <p:spPr bwMode="auto">
            <a:xfrm>
              <a:off x="1619" y="17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7" name="Text Box 20"/>
            <p:cNvSpPr txBox="1">
              <a:spLocks noChangeArrowheads="1"/>
            </p:cNvSpPr>
            <p:nvPr/>
          </p:nvSpPr>
          <p:spPr bwMode="auto">
            <a:xfrm>
              <a:off x="1336" y="346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8" name="Text Box 21"/>
            <p:cNvSpPr txBox="1">
              <a:spLocks noChangeArrowheads="1"/>
            </p:cNvSpPr>
            <p:nvPr/>
          </p:nvSpPr>
          <p:spPr bwMode="auto">
            <a:xfrm>
              <a:off x="1479" y="32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49" name="Text Box 22"/>
            <p:cNvSpPr txBox="1">
              <a:spLocks noChangeArrowheads="1"/>
            </p:cNvSpPr>
            <p:nvPr/>
          </p:nvSpPr>
          <p:spPr bwMode="auto">
            <a:xfrm>
              <a:off x="1612" y="31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0" name="Text Box 23"/>
            <p:cNvSpPr txBox="1">
              <a:spLocks noChangeArrowheads="1"/>
            </p:cNvSpPr>
            <p:nvPr/>
          </p:nvSpPr>
          <p:spPr bwMode="auto">
            <a:xfrm>
              <a:off x="1339" y="372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1" name="Text Box 24"/>
            <p:cNvSpPr txBox="1">
              <a:spLocks noChangeArrowheads="1"/>
            </p:cNvSpPr>
            <p:nvPr/>
          </p:nvSpPr>
          <p:spPr bwMode="auto">
            <a:xfrm>
              <a:off x="1482" y="35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2" name="Text Box 25"/>
            <p:cNvSpPr txBox="1">
              <a:spLocks noChangeArrowheads="1"/>
            </p:cNvSpPr>
            <p:nvPr/>
          </p:nvSpPr>
          <p:spPr bwMode="auto">
            <a:xfrm>
              <a:off x="1615" y="330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3" name="Text Box 26"/>
            <p:cNvSpPr txBox="1">
              <a:spLocks noChangeArrowheads="1"/>
            </p:cNvSpPr>
            <p:nvPr/>
          </p:nvSpPr>
          <p:spPr bwMode="auto">
            <a:xfrm>
              <a:off x="1622" y="20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4" name="Text Box 27"/>
            <p:cNvSpPr txBox="1">
              <a:spLocks noChangeArrowheads="1"/>
            </p:cNvSpPr>
            <p:nvPr/>
          </p:nvSpPr>
          <p:spPr bwMode="auto">
            <a:xfrm>
              <a:off x="1635" y="222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5" name="Text Box 28"/>
            <p:cNvSpPr txBox="1">
              <a:spLocks noChangeArrowheads="1"/>
            </p:cNvSpPr>
            <p:nvPr/>
          </p:nvSpPr>
          <p:spPr bwMode="auto">
            <a:xfrm>
              <a:off x="1324" y="31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6" name="Text Box 29"/>
            <p:cNvSpPr txBox="1">
              <a:spLocks noChangeArrowheads="1"/>
            </p:cNvSpPr>
            <p:nvPr/>
          </p:nvSpPr>
          <p:spPr bwMode="auto">
            <a:xfrm>
              <a:off x="1489" y="217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57" name="Line 30"/>
            <p:cNvSpPr>
              <a:spLocks noChangeShapeType="1"/>
            </p:cNvSpPr>
            <p:nvPr/>
          </p:nvSpPr>
          <p:spPr bwMode="auto">
            <a:xfrm>
              <a:off x="1603" y="3354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9" name="Object 31"/>
            <p:cNvGraphicFramePr>
              <a:graphicFrameLocks noChangeAspect="1"/>
            </p:cNvGraphicFramePr>
            <p:nvPr/>
          </p:nvGraphicFramePr>
          <p:xfrm>
            <a:off x="2619" y="3255"/>
            <a:ext cx="128" cy="176"/>
          </p:xfrm>
          <a:graphic>
            <a:graphicData uri="http://schemas.openxmlformats.org/presentationml/2006/ole">
              <p:oleObj spid="_x0000_s5129" name="Equation" r:id="rId11" imgW="203040" imgH="279360" progId="Equation.DSMT4">
                <p:embed/>
              </p:oleObj>
            </a:graphicData>
          </a:graphic>
        </p:graphicFrame>
        <p:sp>
          <p:nvSpPr>
            <p:cNvPr id="5158" name="Line 32"/>
            <p:cNvSpPr>
              <a:spLocks noChangeShapeType="1"/>
            </p:cNvSpPr>
            <p:nvPr/>
          </p:nvSpPr>
          <p:spPr bwMode="auto">
            <a:xfrm>
              <a:off x="1591" y="1989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30" name="Object 33"/>
            <p:cNvGraphicFramePr>
              <a:graphicFrameLocks noChangeAspect="1"/>
            </p:cNvGraphicFramePr>
            <p:nvPr/>
          </p:nvGraphicFramePr>
          <p:xfrm>
            <a:off x="2607" y="1890"/>
            <a:ext cx="128" cy="176"/>
          </p:xfrm>
          <a:graphic>
            <a:graphicData uri="http://schemas.openxmlformats.org/presentationml/2006/ole">
              <p:oleObj spid="_x0000_s5130" name="Equation" r:id="rId12" imgW="203040" imgH="279360" progId="Equation.DSMT4">
                <p:embed/>
              </p:oleObj>
            </a:graphicData>
          </a:graphic>
        </p:graphicFrame>
        <p:sp>
          <p:nvSpPr>
            <p:cNvPr id="5159" name="Line 41"/>
            <p:cNvSpPr>
              <a:spLocks noChangeShapeType="1"/>
            </p:cNvSpPr>
            <p:nvPr/>
          </p:nvSpPr>
          <p:spPr bwMode="auto">
            <a:xfrm flipH="1">
              <a:off x="952" y="1384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Line 42"/>
            <p:cNvSpPr>
              <a:spLocks noChangeShapeType="1"/>
            </p:cNvSpPr>
            <p:nvPr/>
          </p:nvSpPr>
          <p:spPr bwMode="auto">
            <a:xfrm flipH="1">
              <a:off x="499" y="2054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43"/>
            <p:cNvSpPr>
              <a:spLocks noChangeShapeType="1"/>
            </p:cNvSpPr>
            <p:nvPr/>
          </p:nvSpPr>
          <p:spPr bwMode="auto">
            <a:xfrm flipH="1">
              <a:off x="496" y="4116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31" name="Object 44"/>
            <p:cNvGraphicFramePr>
              <a:graphicFrameLocks noChangeAspect="1"/>
            </p:cNvGraphicFramePr>
            <p:nvPr/>
          </p:nvGraphicFramePr>
          <p:xfrm>
            <a:off x="601" y="3176"/>
            <a:ext cx="368" cy="184"/>
          </p:xfrm>
          <a:graphic>
            <a:graphicData uri="http://schemas.openxmlformats.org/presentationml/2006/ole">
              <p:oleObj spid="_x0000_s5131" name="Equation" r:id="rId13" imgW="583920" imgH="291960" progId="Equation.DSMT4">
                <p:embed/>
              </p:oleObj>
            </a:graphicData>
          </a:graphic>
        </p:graphicFrame>
        <p:sp>
          <p:nvSpPr>
            <p:cNvPr id="5162" name="Freeform 45"/>
            <p:cNvSpPr>
              <a:spLocks/>
            </p:cNvSpPr>
            <p:nvPr/>
          </p:nvSpPr>
          <p:spPr bwMode="auto">
            <a:xfrm>
              <a:off x="662" y="2823"/>
              <a:ext cx="270" cy="413"/>
            </a:xfrm>
            <a:custGeom>
              <a:avLst/>
              <a:gdLst>
                <a:gd name="T0" fmla="*/ 98 w 270"/>
                <a:gd name="T1" fmla="*/ 413 h 413"/>
                <a:gd name="T2" fmla="*/ 2 w 270"/>
                <a:gd name="T3" fmla="*/ 202 h 413"/>
                <a:gd name="T4" fmla="*/ 107 w 270"/>
                <a:gd name="T5" fmla="*/ 29 h 413"/>
                <a:gd name="T6" fmla="*/ 270 w 270"/>
                <a:gd name="T7" fmla="*/ 29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0"/>
                <a:gd name="T13" fmla="*/ 0 h 413"/>
                <a:gd name="T14" fmla="*/ 270 w 270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0" h="413">
                  <a:moveTo>
                    <a:pt x="98" y="413"/>
                  </a:moveTo>
                  <a:cubicBezTo>
                    <a:pt x="49" y="339"/>
                    <a:pt x="0" y="266"/>
                    <a:pt x="2" y="202"/>
                  </a:cubicBezTo>
                  <a:cubicBezTo>
                    <a:pt x="4" y="138"/>
                    <a:pt x="62" y="58"/>
                    <a:pt x="107" y="29"/>
                  </a:cubicBezTo>
                  <a:cubicBezTo>
                    <a:pt x="152" y="0"/>
                    <a:pt x="243" y="30"/>
                    <a:pt x="270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Text Box 47"/>
            <p:cNvSpPr txBox="1">
              <a:spLocks noChangeArrowheads="1"/>
            </p:cNvSpPr>
            <p:nvPr/>
          </p:nvSpPr>
          <p:spPr bwMode="auto">
            <a:xfrm>
              <a:off x="2149" y="2093"/>
              <a:ext cx="7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Gaussian </a:t>
              </a:r>
            </a:p>
            <a:p>
              <a:r>
                <a:rPr lang="en-GB"/>
                <a:t>surface</a:t>
              </a:r>
            </a:p>
          </p:txBody>
        </p:sp>
        <p:sp>
          <p:nvSpPr>
            <p:cNvPr id="5164" name="Freeform 49"/>
            <p:cNvSpPr>
              <a:spLocks/>
            </p:cNvSpPr>
            <p:nvPr/>
          </p:nvSpPr>
          <p:spPr bwMode="auto">
            <a:xfrm>
              <a:off x="1946" y="2220"/>
              <a:ext cx="244" cy="191"/>
            </a:xfrm>
            <a:custGeom>
              <a:avLst/>
              <a:gdLst>
                <a:gd name="T0" fmla="*/ 244 w 244"/>
                <a:gd name="T1" fmla="*/ 8 h 191"/>
                <a:gd name="T2" fmla="*/ 100 w 244"/>
                <a:gd name="T3" fmla="*/ 18 h 191"/>
                <a:gd name="T4" fmla="*/ 14 w 244"/>
                <a:gd name="T5" fmla="*/ 114 h 191"/>
                <a:gd name="T6" fmla="*/ 14 w 244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"/>
                <a:gd name="T13" fmla="*/ 0 h 191"/>
                <a:gd name="T14" fmla="*/ 244 w 244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" h="191">
                  <a:moveTo>
                    <a:pt x="244" y="8"/>
                  </a:moveTo>
                  <a:cubicBezTo>
                    <a:pt x="191" y="4"/>
                    <a:pt x="138" y="0"/>
                    <a:pt x="100" y="18"/>
                  </a:cubicBezTo>
                  <a:cubicBezTo>
                    <a:pt x="62" y="36"/>
                    <a:pt x="28" y="85"/>
                    <a:pt x="14" y="114"/>
                  </a:cubicBezTo>
                  <a:cubicBezTo>
                    <a:pt x="0" y="143"/>
                    <a:pt x="7" y="167"/>
                    <a:pt x="14" y="1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Text Box 56"/>
            <p:cNvSpPr txBox="1">
              <a:spLocks noChangeArrowheads="1"/>
            </p:cNvSpPr>
            <p:nvPr/>
          </p:nvSpPr>
          <p:spPr bwMode="auto">
            <a:xfrm>
              <a:off x="120" y="3500"/>
              <a:ext cx="11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Conductor </a:t>
              </a:r>
            </a:p>
            <a:p>
              <a:pPr algn="r"/>
              <a:r>
                <a:rPr lang="en-GB"/>
                <a:t>extends to </a:t>
              </a:r>
              <a:r>
                <a:rPr lang="en-GB">
                  <a:cs typeface="Times New Roman" pitchFamily="18" charset="0"/>
                </a:rPr>
                <a:t>∞!    </a:t>
              </a:r>
            </a:p>
          </p:txBody>
        </p:sp>
        <p:sp>
          <p:nvSpPr>
            <p:cNvPr id="5166" name="Line 57"/>
            <p:cNvSpPr>
              <a:spLocks noChangeShapeType="1"/>
            </p:cNvSpPr>
            <p:nvPr/>
          </p:nvSpPr>
          <p:spPr bwMode="auto">
            <a:xfrm rot="10800000" flipV="1">
              <a:off x="1015" y="3743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58"/>
            <p:cNvSpPr>
              <a:spLocks noChangeShapeType="1"/>
            </p:cNvSpPr>
            <p:nvPr/>
          </p:nvSpPr>
          <p:spPr bwMode="auto">
            <a:xfrm flipV="1">
              <a:off x="1175" y="3502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Line 59"/>
            <p:cNvSpPr>
              <a:spLocks noChangeShapeType="1"/>
            </p:cNvSpPr>
            <p:nvPr/>
          </p:nvSpPr>
          <p:spPr bwMode="auto">
            <a:xfrm flipV="1">
              <a:off x="1180" y="3468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60"/>
            <p:cNvSpPr>
              <a:spLocks noChangeShapeType="1"/>
            </p:cNvSpPr>
            <p:nvPr/>
          </p:nvSpPr>
          <p:spPr bwMode="auto">
            <a:xfrm rot="10800000" flipV="1">
              <a:off x="1183" y="3731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Line 69"/>
            <p:cNvSpPr>
              <a:spLocks noChangeShapeType="1"/>
            </p:cNvSpPr>
            <p:nvPr/>
          </p:nvSpPr>
          <p:spPr bwMode="auto">
            <a:xfrm flipH="1">
              <a:off x="984" y="373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due to Infinite Charged Sheet</a:t>
            </a:r>
          </a:p>
        </p:txBody>
      </p:sp>
      <p:sp>
        <p:nvSpPr>
          <p:cNvPr id="61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Surface charge density </a:t>
            </a:r>
            <a:r>
              <a:rPr lang="en-GB" sz="2000" smtClean="0">
                <a:latin typeface="Symbol" pitchFamily="18" charset="2"/>
              </a:rPr>
              <a:t>s</a:t>
            </a:r>
            <a:r>
              <a:rPr lang="en-GB" sz="2000" smtClean="0"/>
              <a:t>. </a:t>
            </a:r>
          </a:p>
        </p:txBody>
      </p:sp>
      <p:sp>
        <p:nvSpPr>
          <p:cNvPr id="615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Analysis similar to that for field outside infinite charged conductor. </a:t>
            </a:r>
          </a:p>
          <a:p>
            <a:pPr eaLnBrk="1" hangingPunct="1"/>
            <a:r>
              <a:rPr lang="en-GB" sz="2000" smtClean="0"/>
              <a:t>Difference is that there is a field present at the LH end of the Gaussian surface.</a:t>
            </a:r>
          </a:p>
          <a:p>
            <a:pPr eaLnBrk="1" hangingPunct="1"/>
            <a:r>
              <a:rPr lang="en-GB" sz="2000" smtClean="0"/>
              <a:t>Leads to result that field strength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Field is directed perpendicular to sheet, towards both left and right.</a:t>
            </a:r>
          </a:p>
        </p:txBody>
      </p:sp>
      <p:grpSp>
        <p:nvGrpSpPr>
          <p:cNvPr id="6156" name="Group 59"/>
          <p:cNvGrpSpPr>
            <a:grpSpLocks/>
          </p:cNvGrpSpPr>
          <p:nvPr/>
        </p:nvGrpSpPr>
        <p:grpSpPr bwMode="auto">
          <a:xfrm>
            <a:off x="314325" y="2184400"/>
            <a:ext cx="4318000" cy="4359275"/>
            <a:chOff x="198" y="1376"/>
            <a:chExt cx="2720" cy="2746"/>
          </a:xfrm>
        </p:grpSpPr>
        <p:sp>
          <p:nvSpPr>
            <p:cNvPr id="6157" name="AutoShape 7"/>
            <p:cNvSpPr>
              <a:spLocks noChangeArrowheads="1"/>
            </p:cNvSpPr>
            <p:nvPr/>
          </p:nvSpPr>
          <p:spPr bwMode="auto">
            <a:xfrm rot="5400000">
              <a:off x="962" y="2453"/>
              <a:ext cx="730" cy="711"/>
            </a:xfrm>
            <a:prstGeom prst="can">
              <a:avLst>
                <a:gd name="adj" fmla="val 25000"/>
              </a:avLst>
            </a:prstGeom>
            <a:solidFill>
              <a:srgbClr val="33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AutoShape 8"/>
            <p:cNvSpPr>
              <a:spLocks noChangeArrowheads="1"/>
            </p:cNvSpPr>
            <p:nvPr/>
          </p:nvSpPr>
          <p:spPr bwMode="auto">
            <a:xfrm rot="5400000" flipV="1">
              <a:off x="203" y="2528"/>
              <a:ext cx="2746" cy="441"/>
            </a:xfrm>
            <a:prstGeom prst="parallelogram">
              <a:avLst>
                <a:gd name="adj" fmla="val 15566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9"/>
            <p:cNvSpPr>
              <a:spLocks noChangeArrowheads="1"/>
            </p:cNvSpPr>
            <p:nvPr/>
          </p:nvSpPr>
          <p:spPr bwMode="auto">
            <a:xfrm rot="5400000">
              <a:off x="1489" y="2450"/>
              <a:ext cx="730" cy="711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0"/>
            <p:cNvSpPr>
              <a:spLocks noChangeShapeType="1"/>
            </p:cNvSpPr>
            <p:nvPr/>
          </p:nvSpPr>
          <p:spPr bwMode="auto">
            <a:xfrm>
              <a:off x="2122" y="2734"/>
              <a:ext cx="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11"/>
            <p:cNvSpPr>
              <a:spLocks noChangeShapeType="1"/>
            </p:cNvSpPr>
            <p:nvPr/>
          </p:nvSpPr>
          <p:spPr bwMode="auto">
            <a:xfrm>
              <a:off x="2115" y="286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47" name="Object 12"/>
            <p:cNvGraphicFramePr>
              <a:graphicFrameLocks noChangeAspect="1"/>
            </p:cNvGraphicFramePr>
            <p:nvPr/>
          </p:nvGraphicFramePr>
          <p:xfrm>
            <a:off x="2612" y="2777"/>
            <a:ext cx="128" cy="176"/>
          </p:xfrm>
          <a:graphic>
            <a:graphicData uri="http://schemas.openxmlformats.org/presentationml/2006/ole">
              <p:oleObj spid="_x0000_s6147" name="Equation" r:id="rId4" imgW="203040" imgH="279360" progId="Equation.DSMT4">
                <p:embed/>
              </p:oleObj>
            </a:graphicData>
          </a:graphic>
        </p:graphicFrame>
        <p:graphicFrame>
          <p:nvGraphicFramePr>
            <p:cNvPr id="6148" name="Object 13"/>
            <p:cNvGraphicFramePr>
              <a:graphicFrameLocks noChangeAspect="1"/>
            </p:cNvGraphicFramePr>
            <p:nvPr/>
          </p:nvGraphicFramePr>
          <p:xfrm>
            <a:off x="2774" y="2631"/>
            <a:ext cx="144" cy="176"/>
          </p:xfrm>
          <a:graphic>
            <a:graphicData uri="http://schemas.openxmlformats.org/presentationml/2006/ole">
              <p:oleObj spid="_x0000_s6148" name="Equation" r:id="rId5" imgW="228600" imgH="279360" progId="Equation.DSMT4">
                <p:embed/>
              </p:oleObj>
            </a:graphicData>
          </a:graphic>
        </p:graphicFrame>
        <p:sp>
          <p:nvSpPr>
            <p:cNvPr id="6162" name="Text Box 14"/>
            <p:cNvSpPr txBox="1">
              <a:spLocks noChangeArrowheads="1"/>
            </p:cNvSpPr>
            <p:nvPr/>
          </p:nvSpPr>
          <p:spPr bwMode="auto">
            <a:xfrm>
              <a:off x="1340" y="1961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1483" y="174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4" name="Text Box 16"/>
            <p:cNvSpPr txBox="1">
              <a:spLocks noChangeArrowheads="1"/>
            </p:cNvSpPr>
            <p:nvPr/>
          </p:nvSpPr>
          <p:spPr bwMode="auto">
            <a:xfrm>
              <a:off x="1626" y="154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5" name="Text Box 17"/>
            <p:cNvSpPr txBox="1">
              <a:spLocks noChangeArrowheads="1"/>
            </p:cNvSpPr>
            <p:nvPr/>
          </p:nvSpPr>
          <p:spPr bwMode="auto">
            <a:xfrm>
              <a:off x="1343" y="2204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6" name="Text Box 18"/>
            <p:cNvSpPr txBox="1">
              <a:spLocks noChangeArrowheads="1"/>
            </p:cNvSpPr>
            <p:nvPr/>
          </p:nvSpPr>
          <p:spPr bwMode="auto">
            <a:xfrm>
              <a:off x="1476" y="197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1609" y="17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8" name="Text Box 20"/>
            <p:cNvSpPr txBox="1">
              <a:spLocks noChangeArrowheads="1"/>
            </p:cNvSpPr>
            <p:nvPr/>
          </p:nvSpPr>
          <p:spPr bwMode="auto">
            <a:xfrm>
              <a:off x="1326" y="3467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69" name="Text Box 21"/>
            <p:cNvSpPr txBox="1">
              <a:spLocks noChangeArrowheads="1"/>
            </p:cNvSpPr>
            <p:nvPr/>
          </p:nvSpPr>
          <p:spPr bwMode="auto">
            <a:xfrm>
              <a:off x="1469" y="32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1602" y="31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1" name="Text Box 23"/>
            <p:cNvSpPr txBox="1">
              <a:spLocks noChangeArrowheads="1"/>
            </p:cNvSpPr>
            <p:nvPr/>
          </p:nvSpPr>
          <p:spPr bwMode="auto">
            <a:xfrm>
              <a:off x="1329" y="372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2" name="Text Box 24"/>
            <p:cNvSpPr txBox="1">
              <a:spLocks noChangeArrowheads="1"/>
            </p:cNvSpPr>
            <p:nvPr/>
          </p:nvSpPr>
          <p:spPr bwMode="auto">
            <a:xfrm>
              <a:off x="1472" y="35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3" name="Text Box 25"/>
            <p:cNvSpPr txBox="1">
              <a:spLocks noChangeArrowheads="1"/>
            </p:cNvSpPr>
            <p:nvPr/>
          </p:nvSpPr>
          <p:spPr bwMode="auto">
            <a:xfrm>
              <a:off x="1605" y="330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4" name="Text Box 26"/>
            <p:cNvSpPr txBox="1">
              <a:spLocks noChangeArrowheads="1"/>
            </p:cNvSpPr>
            <p:nvPr/>
          </p:nvSpPr>
          <p:spPr bwMode="auto">
            <a:xfrm>
              <a:off x="1612" y="200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5" name="Text Box 27"/>
            <p:cNvSpPr txBox="1">
              <a:spLocks noChangeArrowheads="1"/>
            </p:cNvSpPr>
            <p:nvPr/>
          </p:nvSpPr>
          <p:spPr bwMode="auto">
            <a:xfrm>
              <a:off x="1625" y="222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6" name="Text Box 28"/>
            <p:cNvSpPr txBox="1">
              <a:spLocks noChangeArrowheads="1"/>
            </p:cNvSpPr>
            <p:nvPr/>
          </p:nvSpPr>
          <p:spPr bwMode="auto">
            <a:xfrm>
              <a:off x="1314" y="318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7" name="Text Box 29"/>
            <p:cNvSpPr txBox="1">
              <a:spLocks noChangeArrowheads="1"/>
            </p:cNvSpPr>
            <p:nvPr/>
          </p:nvSpPr>
          <p:spPr bwMode="auto">
            <a:xfrm>
              <a:off x="1479" y="2170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6178" name="Line 30"/>
            <p:cNvSpPr>
              <a:spLocks noChangeShapeType="1"/>
            </p:cNvSpPr>
            <p:nvPr/>
          </p:nvSpPr>
          <p:spPr bwMode="auto">
            <a:xfrm>
              <a:off x="1593" y="3354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49" name="Object 31"/>
            <p:cNvGraphicFramePr>
              <a:graphicFrameLocks noChangeAspect="1"/>
            </p:cNvGraphicFramePr>
            <p:nvPr/>
          </p:nvGraphicFramePr>
          <p:xfrm>
            <a:off x="2609" y="3255"/>
            <a:ext cx="128" cy="176"/>
          </p:xfrm>
          <a:graphic>
            <a:graphicData uri="http://schemas.openxmlformats.org/presentationml/2006/ole">
              <p:oleObj spid="_x0000_s6149" name="Equation" r:id="rId6" imgW="203040" imgH="279360" progId="Equation.DSMT4">
                <p:embed/>
              </p:oleObj>
            </a:graphicData>
          </a:graphic>
        </p:graphicFrame>
        <p:sp>
          <p:nvSpPr>
            <p:cNvPr id="6179" name="Line 32"/>
            <p:cNvSpPr>
              <a:spLocks noChangeShapeType="1"/>
            </p:cNvSpPr>
            <p:nvPr/>
          </p:nvSpPr>
          <p:spPr bwMode="auto">
            <a:xfrm>
              <a:off x="1581" y="1989"/>
              <a:ext cx="9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0" name="Object 33"/>
            <p:cNvGraphicFramePr>
              <a:graphicFrameLocks noChangeAspect="1"/>
            </p:cNvGraphicFramePr>
            <p:nvPr/>
          </p:nvGraphicFramePr>
          <p:xfrm>
            <a:off x="2597" y="1890"/>
            <a:ext cx="128" cy="176"/>
          </p:xfrm>
          <a:graphic>
            <a:graphicData uri="http://schemas.openxmlformats.org/presentationml/2006/ole">
              <p:oleObj spid="_x0000_s6150" name="Equation" r:id="rId7" imgW="203040" imgH="279360" progId="Equation.DSMT4">
                <p:embed/>
              </p:oleObj>
            </a:graphicData>
          </a:graphic>
        </p:graphicFrame>
        <p:sp>
          <p:nvSpPr>
            <p:cNvPr id="6180" name="Text Box 39"/>
            <p:cNvSpPr txBox="1">
              <a:spLocks noChangeArrowheads="1"/>
            </p:cNvSpPr>
            <p:nvPr/>
          </p:nvSpPr>
          <p:spPr bwMode="auto">
            <a:xfrm>
              <a:off x="2139" y="2093"/>
              <a:ext cx="7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Gaussian </a:t>
              </a:r>
            </a:p>
            <a:p>
              <a:r>
                <a:rPr lang="en-GB"/>
                <a:t>surface</a:t>
              </a:r>
            </a:p>
          </p:txBody>
        </p:sp>
        <p:sp>
          <p:nvSpPr>
            <p:cNvPr id="6181" name="Freeform 40"/>
            <p:cNvSpPr>
              <a:spLocks/>
            </p:cNvSpPr>
            <p:nvPr/>
          </p:nvSpPr>
          <p:spPr bwMode="auto">
            <a:xfrm>
              <a:off x="1936" y="2220"/>
              <a:ext cx="244" cy="191"/>
            </a:xfrm>
            <a:custGeom>
              <a:avLst/>
              <a:gdLst>
                <a:gd name="T0" fmla="*/ 244 w 244"/>
                <a:gd name="T1" fmla="*/ 8 h 191"/>
                <a:gd name="T2" fmla="*/ 100 w 244"/>
                <a:gd name="T3" fmla="*/ 18 h 191"/>
                <a:gd name="T4" fmla="*/ 14 w 244"/>
                <a:gd name="T5" fmla="*/ 114 h 191"/>
                <a:gd name="T6" fmla="*/ 14 w 244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"/>
                <a:gd name="T13" fmla="*/ 0 h 191"/>
                <a:gd name="T14" fmla="*/ 244 w 244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" h="191">
                  <a:moveTo>
                    <a:pt x="244" y="8"/>
                  </a:moveTo>
                  <a:cubicBezTo>
                    <a:pt x="191" y="4"/>
                    <a:pt x="138" y="0"/>
                    <a:pt x="100" y="18"/>
                  </a:cubicBezTo>
                  <a:cubicBezTo>
                    <a:pt x="62" y="36"/>
                    <a:pt x="28" y="85"/>
                    <a:pt x="14" y="114"/>
                  </a:cubicBezTo>
                  <a:cubicBezTo>
                    <a:pt x="0" y="143"/>
                    <a:pt x="7" y="167"/>
                    <a:pt x="14" y="1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Text Box 41"/>
            <p:cNvSpPr txBox="1">
              <a:spLocks noChangeArrowheads="1"/>
            </p:cNvSpPr>
            <p:nvPr/>
          </p:nvSpPr>
          <p:spPr bwMode="auto">
            <a:xfrm>
              <a:off x="198" y="3500"/>
              <a:ext cx="103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Sheet extends </a:t>
              </a:r>
            </a:p>
            <a:p>
              <a:pPr algn="r"/>
              <a:r>
                <a:rPr lang="en-GB"/>
                <a:t> to </a:t>
              </a:r>
              <a:r>
                <a:rPr lang="en-GB">
                  <a:cs typeface="Times New Roman" pitchFamily="18" charset="0"/>
                </a:rPr>
                <a:t>∞!    </a:t>
              </a:r>
            </a:p>
          </p:txBody>
        </p:sp>
        <p:sp>
          <p:nvSpPr>
            <p:cNvPr id="6183" name="Line 42"/>
            <p:cNvSpPr>
              <a:spLocks noChangeShapeType="1"/>
            </p:cNvSpPr>
            <p:nvPr/>
          </p:nvSpPr>
          <p:spPr bwMode="auto">
            <a:xfrm rot="10800000" flipV="1">
              <a:off x="1005" y="3743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4" name="Line 43"/>
            <p:cNvSpPr>
              <a:spLocks noChangeShapeType="1"/>
            </p:cNvSpPr>
            <p:nvPr/>
          </p:nvSpPr>
          <p:spPr bwMode="auto">
            <a:xfrm flipV="1">
              <a:off x="1165" y="3502"/>
              <a:ext cx="164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5" name="Line 44"/>
            <p:cNvSpPr>
              <a:spLocks noChangeShapeType="1"/>
            </p:cNvSpPr>
            <p:nvPr/>
          </p:nvSpPr>
          <p:spPr bwMode="auto">
            <a:xfrm flipV="1">
              <a:off x="1178" y="3468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6" name="Line 45"/>
            <p:cNvSpPr>
              <a:spLocks noChangeShapeType="1"/>
            </p:cNvSpPr>
            <p:nvPr/>
          </p:nvSpPr>
          <p:spPr bwMode="auto">
            <a:xfrm rot="10800000" flipV="1">
              <a:off x="1173" y="3731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87" name="Group 49"/>
            <p:cNvGrpSpPr>
              <a:grpSpLocks/>
            </p:cNvGrpSpPr>
            <p:nvPr/>
          </p:nvGrpSpPr>
          <p:grpSpPr bwMode="auto">
            <a:xfrm>
              <a:off x="503" y="2221"/>
              <a:ext cx="946" cy="0"/>
              <a:chOff x="403" y="2221"/>
              <a:chExt cx="946" cy="0"/>
            </a:xfrm>
          </p:grpSpPr>
          <p:sp>
            <p:nvSpPr>
              <p:cNvPr id="6193" name="Line 47"/>
              <p:cNvSpPr>
                <a:spLocks noChangeShapeType="1"/>
              </p:cNvSpPr>
              <p:nvPr/>
            </p:nvSpPr>
            <p:spPr bwMode="auto">
              <a:xfrm flipH="1">
                <a:off x="403" y="2221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4" name="Line 48"/>
              <p:cNvSpPr>
                <a:spLocks noChangeShapeType="1"/>
              </p:cNvSpPr>
              <p:nvPr/>
            </p:nvSpPr>
            <p:spPr bwMode="auto">
              <a:xfrm flipH="1" flipV="1">
                <a:off x="1254" y="2221"/>
                <a:ext cx="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88" name="Group 50"/>
            <p:cNvGrpSpPr>
              <a:grpSpLocks/>
            </p:cNvGrpSpPr>
            <p:nvPr/>
          </p:nvGrpSpPr>
          <p:grpSpPr bwMode="auto">
            <a:xfrm>
              <a:off x="503" y="3400"/>
              <a:ext cx="946" cy="0"/>
              <a:chOff x="403" y="2221"/>
              <a:chExt cx="946" cy="0"/>
            </a:xfrm>
          </p:grpSpPr>
          <p:sp>
            <p:nvSpPr>
              <p:cNvPr id="6191" name="Line 51"/>
              <p:cNvSpPr>
                <a:spLocks noChangeShapeType="1"/>
              </p:cNvSpPr>
              <p:nvPr/>
            </p:nvSpPr>
            <p:spPr bwMode="auto">
              <a:xfrm flipH="1">
                <a:off x="403" y="2221"/>
                <a:ext cx="8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2" name="Line 52"/>
              <p:cNvSpPr>
                <a:spLocks noChangeShapeType="1"/>
              </p:cNvSpPr>
              <p:nvPr/>
            </p:nvSpPr>
            <p:spPr bwMode="auto">
              <a:xfrm flipH="1" flipV="1">
                <a:off x="1254" y="2221"/>
                <a:ext cx="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89" name="Line 53"/>
            <p:cNvSpPr>
              <a:spLocks noChangeShapeType="1"/>
            </p:cNvSpPr>
            <p:nvPr/>
          </p:nvSpPr>
          <p:spPr bwMode="auto">
            <a:xfrm flipH="1">
              <a:off x="531" y="2913"/>
              <a:ext cx="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90" name="Line 54"/>
            <p:cNvSpPr>
              <a:spLocks noChangeShapeType="1"/>
            </p:cNvSpPr>
            <p:nvPr/>
          </p:nvSpPr>
          <p:spPr bwMode="auto">
            <a:xfrm flipH="1">
              <a:off x="392" y="2684"/>
              <a:ext cx="5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1" name="Object 55"/>
            <p:cNvGraphicFramePr>
              <a:graphicFrameLocks noChangeAspect="1"/>
            </p:cNvGraphicFramePr>
            <p:nvPr/>
          </p:nvGraphicFramePr>
          <p:xfrm>
            <a:off x="390" y="2809"/>
            <a:ext cx="128" cy="176"/>
          </p:xfrm>
          <a:graphic>
            <a:graphicData uri="http://schemas.openxmlformats.org/presentationml/2006/ole">
              <p:oleObj spid="_x0000_s6151" name="Equation" r:id="rId8" imgW="203040" imgH="279360" progId="Equation.DSMT4">
                <p:embed/>
              </p:oleObj>
            </a:graphicData>
          </a:graphic>
        </p:graphicFrame>
        <p:graphicFrame>
          <p:nvGraphicFramePr>
            <p:cNvPr id="6152" name="Object 56"/>
            <p:cNvGraphicFramePr>
              <a:graphicFrameLocks noChangeAspect="1"/>
            </p:cNvGraphicFramePr>
            <p:nvPr/>
          </p:nvGraphicFramePr>
          <p:xfrm>
            <a:off x="252" y="2563"/>
            <a:ext cx="144" cy="176"/>
          </p:xfrm>
          <a:graphic>
            <a:graphicData uri="http://schemas.openxmlformats.org/presentationml/2006/ole">
              <p:oleObj spid="_x0000_s6152" name="Equation" r:id="rId9" imgW="228600" imgH="279360" progId="Equation.DSMT4">
                <p:embed/>
              </p:oleObj>
            </a:graphicData>
          </a:graphic>
        </p:graphicFrame>
      </p:grpSp>
      <p:graphicFrame>
        <p:nvGraphicFramePr>
          <p:cNvPr id="6146" name="Object 57"/>
          <p:cNvGraphicFramePr>
            <a:graphicFrameLocks noChangeAspect="1"/>
          </p:cNvGraphicFramePr>
          <p:nvPr/>
        </p:nvGraphicFramePr>
        <p:xfrm>
          <a:off x="5481638" y="3590925"/>
          <a:ext cx="2184400" cy="673100"/>
        </p:xfrm>
        <a:graphic>
          <a:graphicData uri="http://schemas.openxmlformats.org/presentationml/2006/ole">
            <p:oleObj spid="_x0000_s6146" name="Equation" r:id="rId10" imgW="2184120" imgH="672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Field due to Infinite Line of Charge</a:t>
            </a:r>
          </a:p>
        </p:txBody>
      </p:sp>
      <p:sp>
        <p:nvSpPr>
          <p:cNvPr id="71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Linear charge density </a:t>
            </a:r>
            <a:r>
              <a:rPr lang="en-GB" sz="2000" dirty="0" smtClean="0">
                <a:latin typeface="Symbol" pitchFamily="18" charset="2"/>
              </a:rPr>
              <a:t>l</a:t>
            </a:r>
            <a:r>
              <a:rPr lang="en-GB" sz="2000" dirty="0" smtClean="0"/>
              <a:t> (C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).</a:t>
            </a:r>
          </a:p>
        </p:txBody>
      </p:sp>
      <p:sp>
        <p:nvSpPr>
          <p:cNvPr id="71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Applying Gauss’ Law: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Symmetry implies E field directed </a:t>
            </a:r>
            <a:r>
              <a:rPr lang="en-GB" sz="2000" dirty="0" err="1" smtClean="0"/>
              <a:t>radially</a:t>
            </a:r>
            <a:r>
              <a:rPr lang="en-GB" sz="2000" dirty="0" smtClean="0"/>
              <a:t> __________.</a:t>
            </a:r>
          </a:p>
          <a:p>
            <a:pPr eaLnBrk="1" hangingPunct="1"/>
            <a:r>
              <a:rPr lang="en-GB" sz="2000" dirty="0" smtClean="0"/>
              <a:t>No contribution from cylinder ends (E field _____________ to area vectors).</a:t>
            </a:r>
          </a:p>
          <a:p>
            <a:pPr eaLnBrk="1" hangingPunct="1"/>
            <a:r>
              <a:rPr lang="en-GB" sz="2000" dirty="0" smtClean="0"/>
              <a:t>E constant at given radius, so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Hence: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sp>
        <p:nvSpPr>
          <p:cNvPr id="7178" name="AutoShape 6"/>
          <p:cNvSpPr>
            <a:spLocks noChangeArrowheads="1"/>
          </p:cNvSpPr>
          <p:nvPr/>
        </p:nvSpPr>
        <p:spPr bwMode="auto">
          <a:xfrm>
            <a:off x="1600200" y="3063875"/>
            <a:ext cx="1692275" cy="2224088"/>
          </a:xfrm>
          <a:prstGeom prst="can">
            <a:avLst>
              <a:gd name="adj" fmla="val 3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7"/>
          <p:cNvSpPr>
            <a:spLocks noChangeShapeType="1"/>
          </p:cNvSpPr>
          <p:nvPr/>
        </p:nvSpPr>
        <p:spPr bwMode="auto">
          <a:xfrm>
            <a:off x="2459038" y="2203450"/>
            <a:ext cx="0" cy="1127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Line 8"/>
          <p:cNvSpPr>
            <a:spLocks noChangeShapeType="1"/>
          </p:cNvSpPr>
          <p:nvPr/>
        </p:nvSpPr>
        <p:spPr bwMode="auto">
          <a:xfrm>
            <a:off x="2457450" y="3405188"/>
            <a:ext cx="0" cy="17859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1" name="Line 9"/>
          <p:cNvSpPr>
            <a:spLocks noChangeShapeType="1"/>
          </p:cNvSpPr>
          <p:nvPr/>
        </p:nvSpPr>
        <p:spPr bwMode="auto">
          <a:xfrm>
            <a:off x="2452688" y="5280025"/>
            <a:ext cx="0" cy="1338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Line 11"/>
          <p:cNvSpPr>
            <a:spLocks noChangeShapeType="1"/>
          </p:cNvSpPr>
          <p:nvPr/>
        </p:nvSpPr>
        <p:spPr bwMode="auto">
          <a:xfrm>
            <a:off x="1420813" y="3336925"/>
            <a:ext cx="0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1195388" y="39798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h</a:t>
            </a:r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 flipV="1">
            <a:off x="2468563" y="3184525"/>
            <a:ext cx="701675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5" name="Text Box 14"/>
          <p:cNvSpPr txBox="1">
            <a:spLocks noChangeArrowheads="1"/>
          </p:cNvSpPr>
          <p:nvPr/>
        </p:nvSpPr>
        <p:spPr bwMode="auto">
          <a:xfrm>
            <a:off x="2749550" y="313055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7186" name="Line 16"/>
          <p:cNvSpPr>
            <a:spLocks noChangeShapeType="1"/>
          </p:cNvSpPr>
          <p:nvPr/>
        </p:nvSpPr>
        <p:spPr bwMode="auto">
          <a:xfrm>
            <a:off x="3292475" y="4170363"/>
            <a:ext cx="54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7170" name="Object 18"/>
          <p:cNvGraphicFramePr>
            <a:graphicFrameLocks noChangeAspect="1"/>
          </p:cNvGraphicFramePr>
          <p:nvPr/>
        </p:nvGraphicFramePr>
        <p:xfrm>
          <a:off x="3840163" y="4008438"/>
          <a:ext cx="355600" cy="292100"/>
        </p:xfrm>
        <a:graphic>
          <a:graphicData uri="http://schemas.openxmlformats.org/presentationml/2006/ole">
            <p:oleObj spid="_x0000_s7170" name="Equation" r:id="rId4" imgW="355320" imgH="291960" progId="Equation.DSMT4">
              <p:embed/>
            </p:oleObj>
          </a:graphicData>
        </a:graphic>
      </p:graphicFrame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297238" y="4460875"/>
            <a:ext cx="744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7171" name="Object 20"/>
          <p:cNvGraphicFramePr>
            <a:graphicFrameLocks noChangeAspect="1"/>
          </p:cNvGraphicFramePr>
          <p:nvPr/>
        </p:nvGraphicFramePr>
        <p:xfrm>
          <a:off x="4032250" y="4289425"/>
          <a:ext cx="203200" cy="279400"/>
        </p:xfrm>
        <a:graphic>
          <a:graphicData uri="http://schemas.openxmlformats.org/presentationml/2006/ole">
            <p:oleObj spid="_x0000_s7171" name="Equation" r:id="rId5" imgW="203040" imgH="279360" progId="Equation.DSMT4">
              <p:embed/>
            </p:oleObj>
          </a:graphicData>
        </a:graphic>
      </p:graphicFrame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3236913" y="2354263"/>
            <a:ext cx="117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Gaussian </a:t>
            </a:r>
          </a:p>
          <a:p>
            <a:r>
              <a:rPr lang="en-GB"/>
              <a:t>surface</a:t>
            </a:r>
          </a:p>
        </p:txBody>
      </p:sp>
      <p:sp>
        <p:nvSpPr>
          <p:cNvPr id="7189" name="Freeform 22"/>
          <p:cNvSpPr>
            <a:spLocks/>
          </p:cNvSpPr>
          <p:nvPr/>
        </p:nvSpPr>
        <p:spPr bwMode="auto">
          <a:xfrm>
            <a:off x="2671763" y="2555875"/>
            <a:ext cx="630237" cy="622300"/>
          </a:xfrm>
          <a:custGeom>
            <a:avLst/>
            <a:gdLst>
              <a:gd name="T0" fmla="*/ 2147483647 w 244"/>
              <a:gd name="T1" fmla="*/ 2147483647 h 191"/>
              <a:gd name="T2" fmla="*/ 2147483647 w 244"/>
              <a:gd name="T3" fmla="*/ 2147483647 h 191"/>
              <a:gd name="T4" fmla="*/ 2147483647 w 244"/>
              <a:gd name="T5" fmla="*/ 2147483647 h 191"/>
              <a:gd name="T6" fmla="*/ 2147483647 w 244"/>
              <a:gd name="T7" fmla="*/ 2147483647 h 191"/>
              <a:gd name="T8" fmla="*/ 0 60000 65536"/>
              <a:gd name="T9" fmla="*/ 0 60000 65536"/>
              <a:gd name="T10" fmla="*/ 0 60000 65536"/>
              <a:gd name="T11" fmla="*/ 0 60000 65536"/>
              <a:gd name="T12" fmla="*/ 0 w 244"/>
              <a:gd name="T13" fmla="*/ 0 h 191"/>
              <a:gd name="T14" fmla="*/ 244 w 244"/>
              <a:gd name="T15" fmla="*/ 191 h 1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" h="191">
                <a:moveTo>
                  <a:pt x="244" y="8"/>
                </a:moveTo>
                <a:cubicBezTo>
                  <a:pt x="191" y="4"/>
                  <a:pt x="138" y="0"/>
                  <a:pt x="100" y="18"/>
                </a:cubicBezTo>
                <a:cubicBezTo>
                  <a:pt x="62" y="36"/>
                  <a:pt x="28" y="85"/>
                  <a:pt x="14" y="114"/>
                </a:cubicBezTo>
                <a:cubicBezTo>
                  <a:pt x="0" y="143"/>
                  <a:pt x="7" y="167"/>
                  <a:pt x="14" y="19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2" name="Object 23"/>
          <p:cNvGraphicFramePr>
            <a:graphicFrameLocks noChangeAspect="1"/>
          </p:cNvGraphicFramePr>
          <p:nvPr/>
        </p:nvGraphicFramePr>
        <p:xfrm>
          <a:off x="5494338" y="1884363"/>
          <a:ext cx="2222500" cy="698500"/>
        </p:xfrm>
        <a:graphic>
          <a:graphicData uri="http://schemas.openxmlformats.org/presentationml/2006/ole">
            <p:oleObj spid="_x0000_s7172" name="Equation" r:id="rId6" imgW="2222280" imgH="698400" progId="Equation.DSMT4">
              <p:embed/>
            </p:oleObj>
          </a:graphicData>
        </a:graphic>
      </p:graphicFrame>
      <p:graphicFrame>
        <p:nvGraphicFramePr>
          <p:cNvPr id="7173" name="Object 24"/>
          <p:cNvGraphicFramePr>
            <a:graphicFrameLocks noChangeAspect="1"/>
          </p:cNvGraphicFramePr>
          <p:nvPr/>
        </p:nvGraphicFramePr>
        <p:xfrm>
          <a:off x="5481638" y="4565650"/>
          <a:ext cx="3009900" cy="584200"/>
        </p:xfrm>
        <a:graphic>
          <a:graphicData uri="http://schemas.openxmlformats.org/presentationml/2006/ole">
            <p:oleObj spid="_x0000_s7173" name="Equation" r:id="rId7" imgW="3009600" imgH="583920" progId="Equation.DSMT4">
              <p:embed/>
            </p:oleObj>
          </a:graphicData>
        </a:graphic>
      </p:graphicFrame>
      <p:graphicFrame>
        <p:nvGraphicFramePr>
          <p:cNvPr id="7174" name="Object 25"/>
          <p:cNvGraphicFramePr>
            <a:graphicFrameLocks noChangeAspect="1"/>
          </p:cNvGraphicFramePr>
          <p:nvPr/>
        </p:nvGraphicFramePr>
        <p:xfrm>
          <a:off x="5454650" y="5410200"/>
          <a:ext cx="2641600" cy="1398588"/>
        </p:xfrm>
        <a:graphic>
          <a:graphicData uri="http://schemas.openxmlformats.org/presentationml/2006/ole">
            <p:oleObj spid="_x0000_s7174" name="Equation" r:id="rId8" imgW="2641320" imgH="1422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Gauss’ Law and the Shell Theorem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What does the Shell Theorem state (Lecture 1)?</a:t>
            </a:r>
          </a:p>
          <a:p>
            <a:pPr eaLnBrk="1" hangingPunct="1"/>
            <a:r>
              <a:rPr lang="en-GB" sz="2000" smtClean="0"/>
              <a:t>Consider charge distributed uniformly over a spherical shell: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Symmetry implies E field at each of Gaussian surfaces has _________ ___________ and is </a:t>
            </a:r>
            <a:r>
              <a:rPr lang="en-GB" sz="2000" dirty="0" err="1" smtClean="0"/>
              <a:t>radially</a:t>
            </a:r>
            <a:r>
              <a:rPr lang="en-GB" sz="2000" dirty="0" smtClean="0"/>
              <a:t> directed.</a:t>
            </a:r>
          </a:p>
          <a:p>
            <a:pPr eaLnBrk="1" hangingPunct="1"/>
            <a:r>
              <a:rPr lang="en-GB" sz="2000" dirty="0" smtClean="0"/>
              <a:t>Consider surface outside shell: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 surface inside shell:</a:t>
            </a:r>
          </a:p>
        </p:txBody>
      </p:sp>
      <p:grpSp>
        <p:nvGrpSpPr>
          <p:cNvPr id="8199" name="Group 16"/>
          <p:cNvGrpSpPr>
            <a:grpSpLocks/>
          </p:cNvGrpSpPr>
          <p:nvPr/>
        </p:nvGrpSpPr>
        <p:grpSpPr bwMode="auto">
          <a:xfrm>
            <a:off x="284163" y="2992438"/>
            <a:ext cx="4321175" cy="2746375"/>
            <a:chOff x="284163" y="2992438"/>
            <a:chExt cx="4321175" cy="2746375"/>
          </a:xfrm>
        </p:grpSpPr>
        <p:sp>
          <p:nvSpPr>
            <p:cNvPr id="8200" name="Oval 5"/>
            <p:cNvSpPr>
              <a:spLocks noChangeArrowheads="1"/>
            </p:cNvSpPr>
            <p:nvPr/>
          </p:nvSpPr>
          <p:spPr bwMode="auto">
            <a:xfrm>
              <a:off x="1395413" y="3454400"/>
              <a:ext cx="2174875" cy="2174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6"/>
            <p:cNvSpPr>
              <a:spLocks noChangeAspect="1" noChangeArrowheads="1"/>
            </p:cNvSpPr>
            <p:nvPr/>
          </p:nvSpPr>
          <p:spPr bwMode="auto">
            <a:xfrm>
              <a:off x="1503363" y="3563938"/>
              <a:ext cx="1957387" cy="1957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7"/>
            <p:cNvSpPr>
              <a:spLocks noChangeAspect="1" noChangeArrowheads="1"/>
            </p:cNvSpPr>
            <p:nvPr/>
          </p:nvSpPr>
          <p:spPr bwMode="auto">
            <a:xfrm>
              <a:off x="1285875" y="3344863"/>
              <a:ext cx="2393950" cy="23939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3490913" y="3157538"/>
              <a:ext cx="11144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Gaussian</a:t>
              </a:r>
              <a:br>
                <a:rPr lang="en-GB"/>
              </a:br>
              <a:r>
                <a:rPr lang="en-GB"/>
                <a:t>Surfaces</a:t>
              </a:r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3657600" y="3822700"/>
              <a:ext cx="317500" cy="449263"/>
            </a:xfrm>
            <a:custGeom>
              <a:avLst/>
              <a:gdLst>
                <a:gd name="T0" fmla="*/ 2147483647 w 200"/>
                <a:gd name="T1" fmla="*/ 0 h 283"/>
                <a:gd name="T2" fmla="*/ 2147483647 w 200"/>
                <a:gd name="T3" fmla="*/ 2147483647 h 283"/>
                <a:gd name="T4" fmla="*/ 0 w 200"/>
                <a:gd name="T5" fmla="*/ 2147483647 h 283"/>
                <a:gd name="T6" fmla="*/ 0 60000 65536"/>
                <a:gd name="T7" fmla="*/ 0 60000 65536"/>
                <a:gd name="T8" fmla="*/ 0 60000 65536"/>
                <a:gd name="T9" fmla="*/ 0 w 200"/>
                <a:gd name="T10" fmla="*/ 0 h 283"/>
                <a:gd name="T11" fmla="*/ 200 w 200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283">
                  <a:moveTo>
                    <a:pt x="179" y="0"/>
                  </a:moveTo>
                  <a:cubicBezTo>
                    <a:pt x="189" y="66"/>
                    <a:pt x="200" y="132"/>
                    <a:pt x="170" y="179"/>
                  </a:cubicBezTo>
                  <a:cubicBezTo>
                    <a:pt x="140" y="226"/>
                    <a:pt x="70" y="254"/>
                    <a:pt x="0" y="2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0"/>
            <p:cNvSpPr>
              <a:spLocks/>
            </p:cNvSpPr>
            <p:nvPr/>
          </p:nvSpPr>
          <p:spPr bwMode="auto">
            <a:xfrm>
              <a:off x="2908300" y="3270250"/>
              <a:ext cx="584200" cy="387350"/>
            </a:xfrm>
            <a:custGeom>
              <a:avLst/>
              <a:gdLst>
                <a:gd name="T0" fmla="*/ 2147483647 w 368"/>
                <a:gd name="T1" fmla="*/ 2147483647 h 244"/>
                <a:gd name="T2" fmla="*/ 2147483647 w 368"/>
                <a:gd name="T3" fmla="*/ 2147483647 h 244"/>
                <a:gd name="T4" fmla="*/ 0 w 368"/>
                <a:gd name="T5" fmla="*/ 2147483647 h 244"/>
                <a:gd name="T6" fmla="*/ 0 60000 65536"/>
                <a:gd name="T7" fmla="*/ 0 60000 65536"/>
                <a:gd name="T8" fmla="*/ 0 60000 65536"/>
                <a:gd name="T9" fmla="*/ 0 w 368"/>
                <a:gd name="T10" fmla="*/ 0 h 244"/>
                <a:gd name="T11" fmla="*/ 368 w 368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" h="244">
                  <a:moveTo>
                    <a:pt x="368" y="27"/>
                  </a:moveTo>
                  <a:cubicBezTo>
                    <a:pt x="294" y="13"/>
                    <a:pt x="221" y="0"/>
                    <a:pt x="160" y="36"/>
                  </a:cubicBezTo>
                  <a:cubicBezTo>
                    <a:pt x="99" y="72"/>
                    <a:pt x="49" y="158"/>
                    <a:pt x="0" y="2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284163" y="2992438"/>
              <a:ext cx="16494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Total charge q</a:t>
              </a:r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1317625" y="3325813"/>
              <a:ext cx="269875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2487613" y="4556125"/>
              <a:ext cx="1065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Text Box 14"/>
            <p:cNvSpPr txBox="1">
              <a:spLocks noChangeArrowheads="1"/>
            </p:cNvSpPr>
            <p:nvPr/>
          </p:nvSpPr>
          <p:spPr bwMode="auto">
            <a:xfrm>
              <a:off x="2841625" y="4489450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</p:grpSp>
      <p:graphicFrame>
        <p:nvGraphicFramePr>
          <p:cNvPr id="8194" name="Object 15"/>
          <p:cNvGraphicFramePr>
            <a:graphicFrameLocks noChangeAspect="1"/>
          </p:cNvGraphicFramePr>
          <p:nvPr/>
        </p:nvGraphicFramePr>
        <p:xfrm>
          <a:off x="5504498" y="2875280"/>
          <a:ext cx="3200400" cy="1473200"/>
        </p:xfrm>
        <a:graphic>
          <a:graphicData uri="http://schemas.openxmlformats.org/presentationml/2006/ole">
            <p:oleObj spid="_x0000_s8194" name="Equation" r:id="rId4" imgW="3200400" imgH="1473120" progId="Equation.DSMT4">
              <p:embed/>
            </p:oleObj>
          </a:graphicData>
        </a:graphic>
      </p:graphicFrame>
      <p:graphicFrame>
        <p:nvGraphicFramePr>
          <p:cNvPr id="8195" name="Object 16"/>
          <p:cNvGraphicFramePr>
            <a:graphicFrameLocks noChangeAspect="1"/>
          </p:cNvGraphicFramePr>
          <p:nvPr/>
        </p:nvGraphicFramePr>
        <p:xfrm>
          <a:off x="5507038" y="4775200"/>
          <a:ext cx="2527300" cy="1041400"/>
        </p:xfrm>
        <a:graphic>
          <a:graphicData uri="http://schemas.openxmlformats.org/presentationml/2006/ole">
            <p:oleObj spid="_x0000_s8195" name="Equation" r:id="rId5" imgW="25272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Sphere of Charge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uniform sphere of charge: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charge on sphere q.</a:t>
            </a:r>
          </a:p>
          <a:p>
            <a:pPr eaLnBrk="1" hangingPunct="1"/>
            <a:r>
              <a:rPr lang="en-GB" sz="2000" smtClean="0"/>
              <a:t>Outside sphere, analysis as for shell:</a:t>
            </a:r>
          </a:p>
          <a:p>
            <a:pPr eaLnBrk="1" hangingPunct="1"/>
            <a:endParaRPr lang="en-GB" sz="2000" smtClean="0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Inside sphere: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That is, at a radius r inside the sphere, the field is the same as that due to a point charge at the centre of the sphere, with magnitude of all the charge within the radius r.</a:t>
            </a:r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1363663" y="2189163"/>
            <a:ext cx="2347912" cy="2347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6"/>
          <p:cNvSpPr>
            <a:spLocks noChangeAspect="1" noChangeArrowheads="1"/>
          </p:cNvSpPr>
          <p:nvPr/>
        </p:nvSpPr>
        <p:spPr bwMode="auto">
          <a:xfrm>
            <a:off x="1598613" y="2424113"/>
            <a:ext cx="1878012" cy="1878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2530475" y="3392488"/>
            <a:ext cx="928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 flipV="1">
            <a:off x="2530475" y="2371725"/>
            <a:ext cx="639763" cy="1020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76513" y="258286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2895600" y="306705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9229" name="Oval 11"/>
          <p:cNvSpPr>
            <a:spLocks noChangeAspect="1" noChangeArrowheads="1"/>
          </p:cNvSpPr>
          <p:nvPr/>
        </p:nvSpPr>
        <p:spPr bwMode="auto">
          <a:xfrm>
            <a:off x="1222375" y="2047875"/>
            <a:ext cx="2630488" cy="263048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952818" y="5290820"/>
          <a:ext cx="3416300" cy="1473200"/>
        </p:xfrm>
        <a:graphic>
          <a:graphicData uri="http://schemas.openxmlformats.org/presentationml/2006/ole">
            <p:oleObj spid="_x0000_s9218" name="Equation" r:id="rId4" imgW="3416040" imgH="1473120" progId="Equation.DSMT4">
              <p:embed/>
            </p:oleObj>
          </a:graphicData>
        </a:graphic>
      </p:graphicFrame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5518785" y="1933575"/>
          <a:ext cx="3594100" cy="3022600"/>
        </p:xfrm>
        <a:graphic>
          <a:graphicData uri="http://schemas.openxmlformats.org/presentationml/2006/ole">
            <p:oleObj spid="_x0000_s9219" name="Equation" r:id="rId5" imgW="3593880" imgH="30225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1238</TotalTime>
  <Words>435</Words>
  <Application>Microsoft Office PowerPoint</Application>
  <PresentationFormat>A4 Paper (210x297 mm)</PresentationFormat>
  <Paragraphs>117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TimA4Landscape</vt:lpstr>
      <vt:lpstr>Equation</vt:lpstr>
      <vt:lpstr>Lecture 4</vt:lpstr>
      <vt:lpstr>Gauss’ Law: Equivalence to Coulomb’s Law</vt:lpstr>
      <vt:lpstr>Field Inside Charged Isolated Conductor</vt:lpstr>
      <vt:lpstr>Field Outside Infinite Charged Conductor</vt:lpstr>
      <vt:lpstr>Field due to Infinite Charged Sheet</vt:lpstr>
      <vt:lpstr>Field due to Infinite Line of Charge</vt:lpstr>
      <vt:lpstr>Gauss’ Law and the Shell Theorem</vt:lpstr>
      <vt:lpstr>Sphere of Charge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of an Electric Field</dc:title>
  <dc:creator>Tim Greenshaw</dc:creator>
  <cp:lastModifiedBy>Tim Greenshaw</cp:lastModifiedBy>
  <cp:revision>75</cp:revision>
  <dcterms:created xsi:type="dcterms:W3CDTF">2005-10-02T10:33:01Z</dcterms:created>
  <dcterms:modified xsi:type="dcterms:W3CDTF">2010-10-12T15:53:24Z</dcterms:modified>
</cp:coreProperties>
</file>