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3" r:id="rId2"/>
    <p:sldId id="295" r:id="rId3"/>
    <p:sldId id="296" r:id="rId4"/>
    <p:sldId id="297" r:id="rId5"/>
    <p:sldId id="298" r:id="rId6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1F083-F788-424D-B412-2676517FD992}" type="datetimeFigureOut">
              <a:rPr lang="en-US" smtClean="0"/>
              <a:pPr/>
              <a:t>10/5/2010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02DD2-9BC8-4E8B-80E8-4B6C3AE41E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C17465B-7A34-450A-AF38-4DE73BD4F9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17465B-7A34-450A-AF38-4DE73BD4F98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388FA-7559-45F7-A5FD-6E442B546BB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E7CB4-06B0-4EA8-AB0A-1106D67B188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BFDF7-6404-4B7C-A9C4-C610EED2B6AA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CDB74-199F-4EEA-9227-78F69FB8B2D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6.png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Electric fields</a:t>
            </a:r>
          </a:p>
          <a:p>
            <a:pPr lvl="1"/>
            <a:r>
              <a:rPr lang="en-GB" dirty="0" smtClean="0"/>
              <a:t>Electric field lines </a:t>
            </a:r>
          </a:p>
          <a:p>
            <a:pPr lvl="1"/>
            <a:r>
              <a:rPr lang="en-GB" dirty="0" smtClean="0"/>
              <a:t>The electric field due to a dipole</a:t>
            </a:r>
          </a:p>
          <a:p>
            <a:pPr lvl="1"/>
            <a:r>
              <a:rPr lang="en-GB" dirty="0" smtClean="0"/>
              <a:t>How a dipole behaves in an electric field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A 0.03 C point charge is placed at the origin of a coordinate system. What is the direction and magnitude of the electric field due to this charge:</a:t>
            </a:r>
          </a:p>
          <a:p>
            <a:pPr lvl="1"/>
            <a:r>
              <a:rPr lang="en-GB" dirty="0" smtClean="0"/>
              <a:t>At the point (3.0 m, 4.0 m)?</a:t>
            </a:r>
          </a:p>
          <a:p>
            <a:pPr lvl="1"/>
            <a:r>
              <a:rPr lang="en-GB" dirty="0" smtClean="0"/>
              <a:t>At the point (-3.0 m, -4.0 m)?</a:t>
            </a:r>
          </a:p>
          <a:p>
            <a:pPr lvl="1"/>
            <a:r>
              <a:rPr lang="en-GB" dirty="0" smtClean="0"/>
              <a:t>At the point (6.0 m, 8.0 m)?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5440363" y="3870325"/>
          <a:ext cx="3670300" cy="2457450"/>
        </p:xfrm>
        <a:graphic>
          <a:graphicData uri="http://schemas.openxmlformats.org/presentationml/2006/ole">
            <p:oleObj spid="_x0000_s1026" name="Mathcad" r:id="rId4" imgW="6114960" imgH="6858000" progId="Mathcad">
              <p:embed/>
            </p:oleObj>
          </a:graphicData>
        </a:graphic>
      </p:graphicFrame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Fields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How does one charge affect a second charge – “action at a distance”?</a:t>
            </a:r>
          </a:p>
          <a:p>
            <a:pPr eaLnBrk="1" hangingPunct="1"/>
            <a:r>
              <a:rPr lang="en-GB" sz="2000" dirty="0" smtClean="0"/>
              <a:t>Consider that one charge produces an electric </a:t>
            </a:r>
            <a:r>
              <a:rPr lang="en-GB" dirty="0" smtClean="0"/>
              <a:t>_____</a:t>
            </a:r>
            <a:r>
              <a:rPr lang="en-GB" sz="2000" dirty="0" smtClean="0"/>
              <a:t> which then influences the second charge.</a:t>
            </a:r>
          </a:p>
          <a:p>
            <a:pPr eaLnBrk="1" hangingPunct="1"/>
            <a:r>
              <a:rPr lang="en-GB" sz="2000" dirty="0" smtClean="0"/>
              <a:t>Electric field strength is the </a:t>
            </a:r>
            <a:r>
              <a:rPr lang="en-GB" dirty="0" smtClean="0"/>
              <a:t>____</a:t>
            </a:r>
            <a:r>
              <a:rPr lang="en-GB" sz="2000" dirty="0" smtClean="0"/>
              <a:t> per unit </a:t>
            </a:r>
            <a:r>
              <a:rPr lang="en-GB" dirty="0" smtClean="0"/>
              <a:t>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Note, the electric field is a vector field which determines the </a:t>
            </a:r>
            <a:r>
              <a:rPr lang="en-GB" dirty="0" smtClean="0"/>
              <a:t>________</a:t>
            </a:r>
            <a:r>
              <a:rPr lang="en-GB" sz="2000" dirty="0" smtClean="0"/>
              <a:t> and </a:t>
            </a:r>
            <a:r>
              <a:rPr lang="en-GB" dirty="0" smtClean="0"/>
              <a:t>________</a:t>
            </a:r>
            <a:r>
              <a:rPr lang="en-GB" sz="2000" dirty="0" smtClean="0"/>
              <a:t> of the force acting on (test) charges within it:</a:t>
            </a:r>
            <a:br>
              <a:rPr lang="en-GB" sz="2000" dirty="0" smtClean="0"/>
            </a:br>
            <a:r>
              <a:rPr lang="en-GB" sz="2000" dirty="0" smtClean="0"/>
              <a:t> </a:t>
            </a:r>
          </a:p>
          <a:p>
            <a:pPr eaLnBrk="1" hangingPunct="1"/>
            <a:r>
              <a:rPr lang="en-GB" sz="2000" dirty="0" smtClean="0"/>
              <a:t>Units of electric field, N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C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.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Electric field due to point charge q: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Map of field for point charge (length of arrow proportional to E).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What is sign of charge in diagram?</a:t>
            </a: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895350" y="3863975"/>
          <a:ext cx="2222500" cy="355600"/>
        </p:xfrm>
        <a:graphic>
          <a:graphicData uri="http://schemas.openxmlformats.org/presentationml/2006/ole">
            <p:oleObj spid="_x0000_s1027" name="Equation" r:id="rId5" imgW="2222280" imgH="355320" progId="Equation.DSMT4">
              <p:embed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935038" y="5432425"/>
          <a:ext cx="2006600" cy="342900"/>
        </p:xfrm>
        <a:graphic>
          <a:graphicData uri="http://schemas.openxmlformats.org/presentationml/2006/ole">
            <p:oleObj spid="_x0000_s1028" name="Equation" r:id="rId6" imgW="2006280" imgH="342720" progId="Equation.DSMT4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5510213" y="1958975"/>
          <a:ext cx="2286000" cy="1422400"/>
        </p:xfrm>
        <a:graphic>
          <a:graphicData uri="http://schemas.openxmlformats.org/presentationml/2006/ole">
            <p:oleObj spid="_x0000_s1029" name="Equation" r:id="rId7" imgW="2286000" imgH="1422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534988" y="3765550"/>
          <a:ext cx="4089400" cy="2995613"/>
        </p:xfrm>
        <a:graphic>
          <a:graphicData uri="http://schemas.openxmlformats.org/presentationml/2006/ole">
            <p:oleObj spid="_x0000_s2050" name="Mathcad" r:id="rId4" imgW="5048280" imgH="5657760" progId="Mathcad">
              <p:embed/>
            </p:oleObj>
          </a:graphicData>
        </a:graphic>
      </p:graphicFrame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4454525" cy="1143000"/>
          </a:xfrm>
        </p:spPr>
        <p:txBody>
          <a:bodyPr/>
          <a:lstStyle/>
          <a:p>
            <a:pPr eaLnBrk="1" hangingPunct="1"/>
            <a:r>
              <a:rPr lang="en-GB" smtClean="0"/>
              <a:t>Principle of </a:t>
            </a:r>
            <a:br>
              <a:rPr lang="en-GB" smtClean="0"/>
            </a:br>
            <a:r>
              <a:rPr lang="en-GB" smtClean="0"/>
              <a:t>Superposition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Force on q</a:t>
            </a:r>
            <a:r>
              <a:rPr lang="en-GB" sz="2000" baseline="-25000" smtClean="0"/>
              <a:t>0</a:t>
            </a:r>
            <a:r>
              <a:rPr lang="en-GB" sz="2000" smtClean="0"/>
              <a:t> due to charges q</a:t>
            </a:r>
            <a:r>
              <a:rPr lang="en-GB" sz="2000" baseline="-25000" smtClean="0"/>
              <a:t>1</a:t>
            </a:r>
            <a:r>
              <a:rPr lang="en-GB" sz="2000" smtClean="0"/>
              <a:t>...q</a:t>
            </a:r>
            <a:r>
              <a:rPr lang="en-GB" sz="2000" baseline="-25000" smtClean="0"/>
              <a:t>n</a:t>
            </a:r>
            <a:r>
              <a:rPr lang="en-GB" sz="2000" smtClean="0"/>
              <a:t>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 E field due to charges 1...n is:</a:t>
            </a:r>
          </a:p>
        </p:txBody>
      </p:sp>
      <p:sp>
        <p:nvSpPr>
          <p:cNvPr id="205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Electric field lines are way of visualising E fields.</a:t>
            </a:r>
          </a:p>
          <a:p>
            <a:pPr eaLnBrk="1" hangingPunct="1"/>
            <a:r>
              <a:rPr lang="en-GB" sz="2000" dirty="0" smtClean="0"/>
              <a:t>Lines trace path followed by (slow) test charge, </a:t>
            </a:r>
            <a:r>
              <a:rPr lang="en-GB" dirty="0" smtClean="0"/>
              <a:t>______</a:t>
            </a:r>
            <a:r>
              <a:rPr lang="en-GB" sz="2000" dirty="0" smtClean="0"/>
              <a:t> of lines proportional to field </a:t>
            </a:r>
            <a:r>
              <a:rPr lang="en-GB" dirty="0" smtClean="0"/>
              <a:t>________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Examples, charges not balanced!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949325" y="1916113"/>
          <a:ext cx="2298700" cy="355600"/>
        </p:xfrm>
        <a:graphic>
          <a:graphicData uri="http://schemas.openxmlformats.org/presentationml/2006/ole">
            <p:oleObj spid="_x0000_s2051" name="Equation" r:id="rId5" imgW="2298600" imgH="355320" progId="Equation.DSMT4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998220" y="2581275"/>
          <a:ext cx="3352800" cy="1117600"/>
        </p:xfrm>
        <a:graphic>
          <a:graphicData uri="http://schemas.openxmlformats.org/presentationml/2006/ole">
            <p:oleObj spid="_x0000_s2052" name="Equation" r:id="rId6" imgW="3352680" imgH="1117440" progId="Equation.DSMT4">
              <p:embed/>
            </p:oleObj>
          </a:graphicData>
        </a:graphic>
      </p:graphicFrame>
      <p:pic>
        <p:nvPicPr>
          <p:cNvPr id="2056" name="Picture 10" descr="EfiledUnbalanced"/>
          <p:cNvPicPr>
            <a:picLocks noChangeAspect="1" noChangeArrowheads="1"/>
          </p:cNvPicPr>
          <p:nvPr/>
        </p:nvPicPr>
        <p:blipFill>
          <a:blip r:embed="rId7" cstate="print"/>
          <a:srcRect t="5905"/>
          <a:stretch>
            <a:fillRect/>
          </a:stretch>
        </p:blipFill>
        <p:spPr bwMode="auto">
          <a:xfrm>
            <a:off x="4854575" y="3602038"/>
            <a:ext cx="49276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975225" y="109538"/>
            <a:ext cx="445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Electric Field Lines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 due to Dipole</a:t>
            </a:r>
          </a:p>
        </p:txBody>
      </p:sp>
      <p:sp>
        <p:nvSpPr>
          <p:cNvPr id="308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533525"/>
            <a:ext cx="2490788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Dipole consists of two equal but opposite charges </a:t>
            </a:r>
            <a:r>
              <a:rPr lang="en-US" sz="2000" smtClean="0">
                <a:cs typeface="Times New Roman" pitchFamily="18" charset="0"/>
              </a:rPr>
              <a:t>±</a:t>
            </a:r>
            <a:r>
              <a:rPr lang="en-GB" sz="2000" smtClean="0"/>
              <a:t>q separated by a distance d.</a:t>
            </a:r>
          </a:p>
          <a:p>
            <a:pPr eaLnBrk="1" hangingPunct="1"/>
            <a:r>
              <a:rPr lang="en-GB" sz="2000" smtClean="0"/>
              <a:t>Determine field at point P on dipole axis (z axis):</a:t>
            </a:r>
          </a:p>
        </p:txBody>
      </p:sp>
      <p:sp>
        <p:nvSpPr>
          <p:cNvPr id="308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24450" y="1533525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Rearrange so can use binomial theorem: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z&gt;&gt;d:</a:t>
            </a:r>
          </a:p>
        </p:txBody>
      </p:sp>
      <p:graphicFrame>
        <p:nvGraphicFramePr>
          <p:cNvPr id="3074" name="Object 34"/>
          <p:cNvGraphicFramePr>
            <a:graphicFrameLocks noChangeAspect="1"/>
          </p:cNvGraphicFramePr>
          <p:nvPr/>
        </p:nvGraphicFramePr>
        <p:xfrm>
          <a:off x="879475" y="4184650"/>
          <a:ext cx="3073400" cy="2311400"/>
        </p:xfrm>
        <a:graphic>
          <a:graphicData uri="http://schemas.openxmlformats.org/presentationml/2006/ole">
            <p:oleObj spid="_x0000_s3074" name="Equation" r:id="rId4" imgW="3073320" imgH="2311200" progId="Equation.DSMT4">
              <p:embed/>
            </p:oleObj>
          </a:graphicData>
        </a:graphic>
      </p:graphicFrame>
      <p:graphicFrame>
        <p:nvGraphicFramePr>
          <p:cNvPr id="3075" name="Object 36"/>
          <p:cNvGraphicFramePr>
            <a:graphicFrameLocks noChangeAspect="1"/>
          </p:cNvGraphicFramePr>
          <p:nvPr/>
        </p:nvGraphicFramePr>
        <p:xfrm>
          <a:off x="5564823" y="2146300"/>
          <a:ext cx="3619500" cy="1498600"/>
        </p:xfrm>
        <a:graphic>
          <a:graphicData uri="http://schemas.openxmlformats.org/presentationml/2006/ole">
            <p:oleObj spid="_x0000_s3075" name="Equation" r:id="rId5" imgW="3619440" imgH="1498320" progId="Equation.DSMT4">
              <p:embed/>
            </p:oleObj>
          </a:graphicData>
        </a:graphic>
      </p:graphicFrame>
      <p:graphicFrame>
        <p:nvGraphicFramePr>
          <p:cNvPr id="3076" name="Object 37"/>
          <p:cNvGraphicFramePr>
            <a:graphicFrameLocks noChangeAspect="1"/>
          </p:cNvGraphicFramePr>
          <p:nvPr/>
        </p:nvGraphicFramePr>
        <p:xfrm>
          <a:off x="5567363" y="4067175"/>
          <a:ext cx="2971800" cy="1447800"/>
        </p:xfrm>
        <a:graphic>
          <a:graphicData uri="http://schemas.openxmlformats.org/presentationml/2006/ole">
            <p:oleObj spid="_x0000_s3076" name="Equation" r:id="rId6" imgW="2971800" imgH="1447560" progId="Equation.DSMT4">
              <p:embed/>
            </p:oleObj>
          </a:graphicData>
        </a:graphic>
      </p:graphicFrame>
      <p:sp>
        <p:nvSpPr>
          <p:cNvPr id="3084" name="Line 24"/>
          <p:cNvSpPr>
            <a:spLocks noChangeShapeType="1"/>
          </p:cNvSpPr>
          <p:nvPr/>
        </p:nvSpPr>
        <p:spPr bwMode="auto">
          <a:xfrm>
            <a:off x="3987800" y="4014788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3987800" y="5094288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>
            <a:off x="4148138" y="1444625"/>
            <a:ext cx="1587" cy="399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Oval 7"/>
          <p:cNvSpPr>
            <a:spLocks noChangeArrowheads="1"/>
          </p:cNvSpPr>
          <p:nvPr/>
        </p:nvSpPr>
        <p:spPr bwMode="auto">
          <a:xfrm>
            <a:off x="4032250" y="3883025"/>
            <a:ext cx="244475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3088" name="Oval 9"/>
          <p:cNvSpPr>
            <a:spLocks noChangeArrowheads="1"/>
          </p:cNvSpPr>
          <p:nvPr/>
        </p:nvSpPr>
        <p:spPr bwMode="auto">
          <a:xfrm>
            <a:off x="4032250" y="4970463"/>
            <a:ext cx="244475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9" name="Line 12"/>
          <p:cNvSpPr>
            <a:spLocks noChangeShapeType="1"/>
          </p:cNvSpPr>
          <p:nvPr/>
        </p:nvSpPr>
        <p:spPr bwMode="auto">
          <a:xfrm>
            <a:off x="3998913" y="45180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3077" name="Object 14"/>
          <p:cNvGraphicFramePr>
            <a:graphicFrameLocks noChangeAspect="1"/>
          </p:cNvGraphicFramePr>
          <p:nvPr/>
        </p:nvGraphicFramePr>
        <p:xfrm>
          <a:off x="3543300" y="4873625"/>
          <a:ext cx="495300" cy="457200"/>
        </p:xfrm>
        <a:graphic>
          <a:graphicData uri="http://schemas.openxmlformats.org/presentationml/2006/ole">
            <p:oleObj spid="_x0000_s3077" name="Equation" r:id="rId7" imgW="495000" imgH="457200" progId="Equation.DSMT4">
              <p:embed/>
            </p:oleObj>
          </a:graphicData>
        </a:graphic>
      </p:graphicFrame>
      <p:graphicFrame>
        <p:nvGraphicFramePr>
          <p:cNvPr id="3078" name="Object 16"/>
          <p:cNvGraphicFramePr>
            <a:graphicFrameLocks noChangeAspect="1"/>
          </p:cNvGraphicFramePr>
          <p:nvPr/>
        </p:nvGraphicFramePr>
        <p:xfrm>
          <a:off x="3673475" y="3760788"/>
          <a:ext cx="355600" cy="457200"/>
        </p:xfrm>
        <a:graphic>
          <a:graphicData uri="http://schemas.openxmlformats.org/presentationml/2006/ole">
            <p:oleObj spid="_x0000_s3078" name="Equation" r:id="rId8" imgW="355320" imgH="457200" progId="Equation.DSMT4">
              <p:embed/>
            </p:oleObj>
          </a:graphicData>
        </a:graphic>
      </p:graphicFrame>
      <p:sp>
        <p:nvSpPr>
          <p:cNvPr id="3090" name="Line 19"/>
          <p:cNvSpPr>
            <a:spLocks noChangeShapeType="1"/>
          </p:cNvSpPr>
          <p:nvPr/>
        </p:nvSpPr>
        <p:spPr bwMode="auto">
          <a:xfrm flipV="1">
            <a:off x="4427538" y="2641600"/>
            <a:ext cx="0" cy="1385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1" name="Line 20"/>
          <p:cNvSpPr>
            <a:spLocks noChangeShapeType="1"/>
          </p:cNvSpPr>
          <p:nvPr/>
        </p:nvSpPr>
        <p:spPr bwMode="auto">
          <a:xfrm flipV="1">
            <a:off x="4819650" y="2652713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4395788" y="3173413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  <a:r>
              <a:rPr lang="en-GB" baseline="-25000"/>
              <a:t>+</a:t>
            </a:r>
            <a:endParaRPr lang="en-GB"/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4768850" y="378301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  <a:r>
              <a:rPr lang="en-GB" baseline="-25000">
                <a:latin typeface="Symbol" pitchFamily="18" charset="2"/>
              </a:rPr>
              <a:t>-</a:t>
            </a:r>
            <a:endParaRPr lang="en-GB">
              <a:latin typeface="Symbol" pitchFamily="18" charset="2"/>
            </a:endParaRPr>
          </a:p>
        </p:txBody>
      </p:sp>
      <p:sp>
        <p:nvSpPr>
          <p:cNvPr id="3094" name="Line 25"/>
          <p:cNvSpPr>
            <a:spLocks noChangeShapeType="1"/>
          </p:cNvSpPr>
          <p:nvPr/>
        </p:nvSpPr>
        <p:spPr bwMode="auto">
          <a:xfrm>
            <a:off x="3992563" y="267017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5" name="Text Box 26"/>
          <p:cNvSpPr txBox="1">
            <a:spLocks noChangeArrowheads="1"/>
          </p:cNvSpPr>
          <p:nvPr/>
        </p:nvSpPr>
        <p:spPr bwMode="auto">
          <a:xfrm>
            <a:off x="3684588" y="24558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P</a:t>
            </a:r>
          </a:p>
        </p:txBody>
      </p:sp>
      <p:sp>
        <p:nvSpPr>
          <p:cNvPr id="3096" name="Line 27"/>
          <p:cNvSpPr>
            <a:spLocks noChangeShapeType="1"/>
          </p:cNvSpPr>
          <p:nvPr/>
        </p:nvSpPr>
        <p:spPr bwMode="auto">
          <a:xfrm flipV="1">
            <a:off x="4151313" y="1949450"/>
            <a:ext cx="0" cy="715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7" name="Line 28"/>
          <p:cNvSpPr>
            <a:spLocks noChangeShapeType="1"/>
          </p:cNvSpPr>
          <p:nvPr/>
        </p:nvSpPr>
        <p:spPr bwMode="auto">
          <a:xfrm>
            <a:off x="4149725" y="2663825"/>
            <a:ext cx="0" cy="455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3079" name="Object 30"/>
          <p:cNvGraphicFramePr>
            <a:graphicFrameLocks noChangeAspect="1"/>
          </p:cNvGraphicFramePr>
          <p:nvPr/>
        </p:nvGraphicFramePr>
        <p:xfrm>
          <a:off x="3792538" y="1808163"/>
          <a:ext cx="304800" cy="355600"/>
        </p:xfrm>
        <a:graphic>
          <a:graphicData uri="http://schemas.openxmlformats.org/presentationml/2006/ole">
            <p:oleObj spid="_x0000_s3079" name="Equation" r:id="rId9" imgW="304560" imgH="355320" progId="Equation.DSMT4">
              <p:embed/>
            </p:oleObj>
          </a:graphicData>
        </a:graphic>
      </p:graphicFrame>
      <p:graphicFrame>
        <p:nvGraphicFramePr>
          <p:cNvPr id="3080" name="Object 31"/>
          <p:cNvGraphicFramePr>
            <a:graphicFrameLocks noChangeAspect="1"/>
          </p:cNvGraphicFramePr>
          <p:nvPr/>
        </p:nvGraphicFramePr>
        <p:xfrm>
          <a:off x="3808413" y="2917825"/>
          <a:ext cx="292100" cy="355600"/>
        </p:xfrm>
        <a:graphic>
          <a:graphicData uri="http://schemas.openxmlformats.org/presentationml/2006/ole">
            <p:oleObj spid="_x0000_s3080" name="Equation" r:id="rId10" imgW="291960" imgH="355320" progId="Equation.DSMT4">
              <p:embed/>
            </p:oleObj>
          </a:graphicData>
        </a:graphic>
      </p:graphicFrame>
      <p:sp>
        <p:nvSpPr>
          <p:cNvPr id="3098" name="Text Box 38"/>
          <p:cNvSpPr txBox="1">
            <a:spLocks noChangeArrowheads="1"/>
          </p:cNvSpPr>
          <p:nvPr/>
        </p:nvSpPr>
        <p:spPr bwMode="auto">
          <a:xfrm>
            <a:off x="3992563" y="43227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3099" name="Line 19"/>
          <p:cNvSpPr>
            <a:spLocks noChangeShapeType="1"/>
          </p:cNvSpPr>
          <p:nvPr/>
        </p:nvSpPr>
        <p:spPr bwMode="auto">
          <a:xfrm flipH="1" flipV="1">
            <a:off x="3579813" y="2647950"/>
            <a:ext cx="4762" cy="187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100" name="Text Box 21"/>
          <p:cNvSpPr txBox="1">
            <a:spLocks noChangeArrowheads="1"/>
          </p:cNvSpPr>
          <p:nvPr/>
        </p:nvSpPr>
        <p:spPr bwMode="auto">
          <a:xfrm>
            <a:off x="3328988" y="3362325"/>
            <a:ext cx="29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Line 30"/>
          <p:cNvSpPr>
            <a:spLocks noChangeShapeType="1"/>
          </p:cNvSpPr>
          <p:nvPr/>
        </p:nvSpPr>
        <p:spPr bwMode="auto">
          <a:xfrm>
            <a:off x="8551863" y="25701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1" name="Line 31"/>
          <p:cNvSpPr>
            <a:spLocks noChangeShapeType="1"/>
          </p:cNvSpPr>
          <p:nvPr/>
        </p:nvSpPr>
        <p:spPr bwMode="auto">
          <a:xfrm>
            <a:off x="6276975" y="34956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447675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Electric Field due to Dipole</a:t>
            </a:r>
          </a:p>
        </p:txBody>
      </p:sp>
      <p:sp>
        <p:nvSpPr>
          <p:cNvPr id="411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At large distance, field due to dipole depends on product q</a:t>
            </a:r>
            <a:r>
              <a:rPr lang="en-GB" sz="2000" baseline="30000" dirty="0" smtClean="0">
                <a:latin typeface="Arial" charset="0"/>
                <a:cs typeface="Arial" charset="0"/>
              </a:rPr>
              <a:t> </a:t>
            </a:r>
            <a:r>
              <a:rPr lang="en-GB" sz="2000" dirty="0" smtClean="0">
                <a:latin typeface="Arial" charset="0"/>
                <a:cs typeface="Arial" charset="0"/>
              </a:rPr>
              <a:t>x</a:t>
            </a:r>
            <a:r>
              <a:rPr lang="en-GB" sz="2000" baseline="30000" dirty="0" smtClean="0">
                <a:latin typeface="Arial" charset="0"/>
                <a:cs typeface="Arial" charset="0"/>
              </a:rPr>
              <a:t> </a:t>
            </a:r>
            <a:r>
              <a:rPr lang="en-GB" sz="2000" dirty="0" smtClean="0"/>
              <a:t>d.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Define vector quantity, the electric dipole moment,       </a:t>
            </a:r>
          </a:p>
          <a:p>
            <a:pPr eaLnBrk="1" hangingPunct="1"/>
            <a:r>
              <a:rPr lang="en-GB" sz="2000" dirty="0" smtClean="0"/>
              <a:t>Magnitude p = q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d            [2.5]</a:t>
            </a:r>
          </a:p>
          <a:p>
            <a:pPr eaLnBrk="1" hangingPunct="1"/>
            <a:r>
              <a:rPr lang="en-GB" sz="2000" dirty="0" smtClean="0"/>
              <a:t>Direction from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to +</a:t>
            </a:r>
            <a:r>
              <a:rPr lang="en-GB" sz="2000" dirty="0" err="1" smtClean="0"/>
              <a:t>ive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Units of dipole moment C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m.</a:t>
            </a:r>
          </a:p>
          <a:p>
            <a:pPr eaLnBrk="1" hangingPunct="1"/>
            <a:r>
              <a:rPr lang="en-GB" sz="2000" dirty="0" smtClean="0"/>
              <a:t>For point charge</a:t>
            </a:r>
          </a:p>
          <a:p>
            <a:pPr eaLnBrk="1" hangingPunct="1"/>
            <a:r>
              <a:rPr lang="en-GB" sz="2000" dirty="0" smtClean="0"/>
              <a:t>For dipole  </a:t>
            </a:r>
          </a:p>
        </p:txBody>
      </p:sp>
      <p:sp>
        <p:nvSpPr>
          <p:cNvPr id="411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dipole in uniform E field: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 net translational force.</a:t>
            </a:r>
          </a:p>
          <a:p>
            <a:pPr eaLnBrk="1" hangingPunct="1"/>
            <a:r>
              <a:rPr lang="en-GB" sz="2000" dirty="0" smtClean="0"/>
              <a:t>Torque: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2590800" y="4414838"/>
          <a:ext cx="215900" cy="292100"/>
        </p:xfrm>
        <a:graphic>
          <a:graphicData uri="http://schemas.openxmlformats.org/presentationml/2006/ole">
            <p:oleObj spid="_x0000_s4098" name="Equation" r:id="rId4" imgW="215640" imgH="291960" progId="Equation.DSMT4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043113" y="6199188"/>
          <a:ext cx="952500" cy="342900"/>
        </p:xfrm>
        <a:graphic>
          <a:graphicData uri="http://schemas.openxmlformats.org/presentationml/2006/ole">
            <p:oleObj spid="_x0000_s4099" name="Equation" r:id="rId5" imgW="952200" imgH="342720" progId="Equation.DSMT4">
              <p:embed/>
            </p:oleObj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2658110" y="5846763"/>
          <a:ext cx="1130300" cy="317500"/>
        </p:xfrm>
        <a:graphic>
          <a:graphicData uri="http://schemas.openxmlformats.org/presentationml/2006/ole">
            <p:oleObj spid="_x0000_s4100" name="Equation" r:id="rId6" imgW="1130040" imgH="317160" progId="Equation.DSMT4">
              <p:embed/>
            </p:oleObj>
          </a:graphicData>
        </a:graphic>
      </p:graphicFrame>
      <p:pic>
        <p:nvPicPr>
          <p:cNvPr id="4115" name="Picture 10" descr="EfieldPlusMinus"/>
          <p:cNvPicPr>
            <a:picLocks noChangeAspect="1" noChangeArrowheads="1"/>
          </p:cNvPicPr>
          <p:nvPr/>
        </p:nvPicPr>
        <p:blipFill>
          <a:blip r:embed="rId7" cstate="print"/>
          <a:srcRect l="45833" t="13020" b="10938"/>
          <a:stretch>
            <a:fillRect/>
          </a:stretch>
        </p:blipFill>
        <p:spPr bwMode="auto">
          <a:xfrm>
            <a:off x="854075" y="2211388"/>
            <a:ext cx="325278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6" name="Line 11"/>
          <p:cNvSpPr>
            <a:spLocks noChangeShapeType="1"/>
          </p:cNvSpPr>
          <p:nvPr/>
        </p:nvSpPr>
        <p:spPr bwMode="auto">
          <a:xfrm>
            <a:off x="5786438" y="348773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4101" name="Object 12"/>
          <p:cNvGraphicFramePr>
            <a:graphicFrameLocks noChangeAspect="1"/>
          </p:cNvGraphicFramePr>
          <p:nvPr/>
        </p:nvGraphicFramePr>
        <p:xfrm>
          <a:off x="9180513" y="3330575"/>
          <a:ext cx="203200" cy="279400"/>
        </p:xfrm>
        <a:graphic>
          <a:graphicData uri="http://schemas.openxmlformats.org/presentationml/2006/ole">
            <p:oleObj spid="_x0000_s4101" name="Equation" r:id="rId8" imgW="203040" imgH="279360" progId="Equation.DSMT4">
              <p:embed/>
            </p:oleObj>
          </a:graphicData>
        </a:graphic>
      </p:graphicFrame>
      <p:sp>
        <p:nvSpPr>
          <p:cNvPr id="4117" name="Line 17"/>
          <p:cNvSpPr>
            <a:spLocks noChangeShapeType="1"/>
          </p:cNvSpPr>
          <p:nvPr/>
        </p:nvSpPr>
        <p:spPr bwMode="auto">
          <a:xfrm flipV="1">
            <a:off x="6478588" y="2559050"/>
            <a:ext cx="1858962" cy="1919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8" name="Line 18"/>
          <p:cNvSpPr>
            <a:spLocks noChangeShapeType="1"/>
          </p:cNvSpPr>
          <p:nvPr/>
        </p:nvSpPr>
        <p:spPr bwMode="auto">
          <a:xfrm flipV="1">
            <a:off x="6673850" y="2740025"/>
            <a:ext cx="1463675" cy="153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19" name="Oval 20"/>
          <p:cNvSpPr>
            <a:spLocks noChangeArrowheads="1"/>
          </p:cNvSpPr>
          <p:nvPr/>
        </p:nvSpPr>
        <p:spPr bwMode="auto">
          <a:xfrm>
            <a:off x="6018213" y="4398963"/>
            <a:ext cx="519112" cy="519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  <a:r>
              <a:rPr lang="en-GB"/>
              <a:t>q</a:t>
            </a:r>
          </a:p>
        </p:txBody>
      </p:sp>
      <p:sp>
        <p:nvSpPr>
          <p:cNvPr id="4120" name="Oval 21"/>
          <p:cNvSpPr>
            <a:spLocks noChangeArrowheads="1"/>
          </p:cNvSpPr>
          <p:nvPr/>
        </p:nvSpPr>
        <p:spPr bwMode="auto">
          <a:xfrm>
            <a:off x="8286750" y="2060575"/>
            <a:ext cx="519113" cy="519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+</a:t>
            </a:r>
            <a:r>
              <a:rPr lang="en-GB"/>
              <a:t>q</a:t>
            </a:r>
          </a:p>
        </p:txBody>
      </p:sp>
      <p:sp>
        <p:nvSpPr>
          <p:cNvPr id="4121" name="Freeform 22"/>
          <p:cNvSpPr>
            <a:spLocks/>
          </p:cNvSpPr>
          <p:nvPr/>
        </p:nvSpPr>
        <p:spPr bwMode="auto">
          <a:xfrm>
            <a:off x="7956550" y="2954338"/>
            <a:ext cx="212725" cy="533400"/>
          </a:xfrm>
          <a:custGeom>
            <a:avLst/>
            <a:gdLst>
              <a:gd name="T0" fmla="*/ 2147483647 w 134"/>
              <a:gd name="T1" fmla="*/ 2147483647 h 336"/>
              <a:gd name="T2" fmla="*/ 2147483647 w 134"/>
              <a:gd name="T3" fmla="*/ 2147483647 h 336"/>
              <a:gd name="T4" fmla="*/ 0 w 134"/>
              <a:gd name="T5" fmla="*/ 0 h 336"/>
              <a:gd name="T6" fmla="*/ 0 60000 65536"/>
              <a:gd name="T7" fmla="*/ 0 60000 65536"/>
              <a:gd name="T8" fmla="*/ 0 60000 65536"/>
              <a:gd name="T9" fmla="*/ 0 w 134"/>
              <a:gd name="T10" fmla="*/ 0 h 336"/>
              <a:gd name="T11" fmla="*/ 134 w 13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" h="336">
                <a:moveTo>
                  <a:pt x="115" y="336"/>
                </a:moveTo>
                <a:cubicBezTo>
                  <a:pt x="124" y="277"/>
                  <a:pt x="134" y="219"/>
                  <a:pt x="115" y="163"/>
                </a:cubicBezTo>
                <a:cubicBezTo>
                  <a:pt x="96" y="107"/>
                  <a:pt x="48" y="53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Text Box 23"/>
          <p:cNvSpPr txBox="1">
            <a:spLocks noChangeArrowheads="1"/>
          </p:cNvSpPr>
          <p:nvPr/>
        </p:nvSpPr>
        <p:spPr bwMode="auto">
          <a:xfrm>
            <a:off x="7742238" y="3052763"/>
            <a:ext cx="31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q</a:t>
            </a:r>
          </a:p>
        </p:txBody>
      </p:sp>
      <p:graphicFrame>
        <p:nvGraphicFramePr>
          <p:cNvPr id="4102" name="Object 24"/>
          <p:cNvGraphicFramePr>
            <a:graphicFrameLocks noChangeAspect="1"/>
          </p:cNvGraphicFramePr>
          <p:nvPr/>
        </p:nvGraphicFramePr>
        <p:xfrm>
          <a:off x="7935913" y="2276475"/>
          <a:ext cx="177800" cy="292100"/>
        </p:xfrm>
        <a:graphic>
          <a:graphicData uri="http://schemas.openxmlformats.org/presentationml/2006/ole">
            <p:oleObj spid="_x0000_s4102" name="Equation" r:id="rId9" imgW="177480" imgH="291960" progId="Equation.DSMT4">
              <p:embed/>
            </p:oleObj>
          </a:graphicData>
        </a:graphic>
      </p:graphicFrame>
      <p:sp>
        <p:nvSpPr>
          <p:cNvPr id="4123" name="Line 26"/>
          <p:cNvSpPr>
            <a:spLocks noChangeShapeType="1"/>
          </p:cNvSpPr>
          <p:nvPr/>
        </p:nvSpPr>
        <p:spPr bwMode="auto">
          <a:xfrm>
            <a:off x="8810625" y="2327275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4" name="Line 27"/>
          <p:cNvSpPr>
            <a:spLocks noChangeShapeType="1"/>
          </p:cNvSpPr>
          <p:nvPr/>
        </p:nvSpPr>
        <p:spPr bwMode="auto">
          <a:xfrm flipH="1">
            <a:off x="5272088" y="4672013"/>
            <a:ext cx="73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4103" name="Object 28"/>
          <p:cNvGraphicFramePr>
            <a:graphicFrameLocks noChangeAspect="1"/>
          </p:cNvGraphicFramePr>
          <p:nvPr/>
        </p:nvGraphicFramePr>
        <p:xfrm>
          <a:off x="8916988" y="1957388"/>
          <a:ext cx="812800" cy="355600"/>
        </p:xfrm>
        <a:graphic>
          <a:graphicData uri="http://schemas.openxmlformats.org/presentationml/2006/ole">
            <p:oleObj spid="_x0000_s4103" name="Equation" r:id="rId10" imgW="812520" imgH="355320" progId="Equation.DSMT4">
              <p:embed/>
            </p:oleObj>
          </a:graphicData>
        </a:graphic>
      </p:graphicFrame>
      <p:graphicFrame>
        <p:nvGraphicFramePr>
          <p:cNvPr id="4104" name="Object 29"/>
          <p:cNvGraphicFramePr>
            <a:graphicFrameLocks noChangeAspect="1"/>
          </p:cNvGraphicFramePr>
          <p:nvPr/>
        </p:nvGraphicFramePr>
        <p:xfrm>
          <a:off x="4956175" y="4695825"/>
          <a:ext cx="952500" cy="355600"/>
        </p:xfrm>
        <a:graphic>
          <a:graphicData uri="http://schemas.openxmlformats.org/presentationml/2006/ole">
            <p:oleObj spid="_x0000_s4104" name="Equation" r:id="rId11" imgW="952200" imgH="355320" progId="Equation.DSMT4">
              <p:embed/>
            </p:oleObj>
          </a:graphicData>
        </a:graphic>
      </p:graphicFrame>
      <p:graphicFrame>
        <p:nvGraphicFramePr>
          <p:cNvPr id="4105" name="Object 32"/>
          <p:cNvGraphicFramePr>
            <a:graphicFrameLocks noChangeAspect="1"/>
          </p:cNvGraphicFramePr>
          <p:nvPr/>
        </p:nvGraphicFramePr>
        <p:xfrm>
          <a:off x="7080250" y="3767138"/>
          <a:ext cx="215900" cy="622300"/>
        </p:xfrm>
        <a:graphic>
          <a:graphicData uri="http://schemas.openxmlformats.org/presentationml/2006/ole">
            <p:oleObj spid="_x0000_s4105" name="Equation" r:id="rId12" imgW="215640" imgH="622080" progId="Equation.DSMT4">
              <p:embed/>
            </p:oleObj>
          </a:graphicData>
        </a:graphic>
      </p:graphicFrame>
      <p:graphicFrame>
        <p:nvGraphicFramePr>
          <p:cNvPr id="4106" name="Object 33"/>
          <p:cNvGraphicFramePr>
            <a:graphicFrameLocks noChangeAspect="1"/>
          </p:cNvGraphicFramePr>
          <p:nvPr/>
        </p:nvGraphicFramePr>
        <p:xfrm>
          <a:off x="7439025" y="2506663"/>
          <a:ext cx="215900" cy="622300"/>
        </p:xfrm>
        <a:graphic>
          <a:graphicData uri="http://schemas.openxmlformats.org/presentationml/2006/ole">
            <p:oleObj spid="_x0000_s4106" name="Equation" r:id="rId13" imgW="215640" imgH="622080" progId="Equation.DSMT4">
              <p:embed/>
            </p:oleObj>
          </a:graphicData>
        </a:graphic>
      </p:graphicFrame>
      <p:graphicFrame>
        <p:nvGraphicFramePr>
          <p:cNvPr id="4107" name="Object 34"/>
          <p:cNvGraphicFramePr>
            <a:graphicFrameLocks noChangeAspect="1"/>
          </p:cNvGraphicFramePr>
          <p:nvPr/>
        </p:nvGraphicFramePr>
        <p:xfrm>
          <a:off x="8616950" y="2655888"/>
          <a:ext cx="698500" cy="622300"/>
        </p:xfrm>
        <a:graphic>
          <a:graphicData uri="http://schemas.openxmlformats.org/presentationml/2006/ole">
            <p:oleObj spid="_x0000_s4107" name="Equation" r:id="rId14" imgW="698400" imgH="622080" progId="Equation.DSMT4">
              <p:embed/>
            </p:oleObj>
          </a:graphicData>
        </a:graphic>
      </p:graphicFrame>
      <p:graphicFrame>
        <p:nvGraphicFramePr>
          <p:cNvPr id="4108" name="Object 35"/>
          <p:cNvGraphicFramePr>
            <a:graphicFrameLocks noChangeAspect="1"/>
          </p:cNvGraphicFramePr>
          <p:nvPr/>
        </p:nvGraphicFramePr>
        <p:xfrm>
          <a:off x="5475288" y="3675063"/>
          <a:ext cx="698500" cy="622300"/>
        </p:xfrm>
        <a:graphic>
          <a:graphicData uri="http://schemas.openxmlformats.org/presentationml/2006/ole">
            <p:oleObj spid="_x0000_s4108" name="Equation" r:id="rId15" imgW="698400" imgH="622080" progId="Equation.DSMT4">
              <p:embed/>
            </p:oleObj>
          </a:graphicData>
        </a:graphic>
      </p:graphicFrame>
      <p:graphicFrame>
        <p:nvGraphicFramePr>
          <p:cNvPr id="4109" name="Object 36"/>
          <p:cNvGraphicFramePr>
            <a:graphicFrameLocks noChangeAspect="1"/>
          </p:cNvGraphicFramePr>
          <p:nvPr/>
        </p:nvGraphicFramePr>
        <p:xfrm>
          <a:off x="6258243" y="5533708"/>
          <a:ext cx="2768600" cy="990600"/>
        </p:xfrm>
        <a:graphic>
          <a:graphicData uri="http://schemas.openxmlformats.org/presentationml/2006/ole">
            <p:oleObj spid="_x0000_s4109" name="Equation" r:id="rId16" imgW="2768400" imgH="990360" progId="Equation.DSMT4">
              <p:embed/>
            </p:oleObj>
          </a:graphicData>
        </a:graphic>
      </p:graphicFrame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4991100" y="119698"/>
            <a:ext cx="4476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Torque on Dipole in an Electric</a:t>
            </a:r>
            <a:r>
              <a:rPr kumimoji="0" lang="en-GB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Field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988</TotalTime>
  <Words>295</Words>
  <Application>Microsoft Office PowerPoint</Application>
  <PresentationFormat>A4 Paper (210x297 mm)</PresentationFormat>
  <Paragraphs>59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TimA4Landscape</vt:lpstr>
      <vt:lpstr>Mathcad</vt:lpstr>
      <vt:lpstr>Equation</vt:lpstr>
      <vt:lpstr>Lecture 2</vt:lpstr>
      <vt:lpstr>Electric Fields</vt:lpstr>
      <vt:lpstr>Principle of  Superposition</vt:lpstr>
      <vt:lpstr>Electric Field due to Dipole</vt:lpstr>
      <vt:lpstr>Electric Field due to Dipole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Fields</dc:title>
  <dc:creator>Tim Greenshaw</dc:creator>
  <cp:lastModifiedBy>Tim Greenshaw</cp:lastModifiedBy>
  <cp:revision>75</cp:revision>
  <dcterms:created xsi:type="dcterms:W3CDTF">2005-09-26T19:45:05Z</dcterms:created>
  <dcterms:modified xsi:type="dcterms:W3CDTF">2010-10-05T15:21:41Z</dcterms:modified>
</cp:coreProperties>
</file>