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5" r:id="rId2"/>
    <p:sldId id="296" r:id="rId3"/>
    <p:sldId id="303" r:id="rId4"/>
    <p:sldId id="297" r:id="rId5"/>
    <p:sldId id="299" r:id="rId6"/>
    <p:sldId id="298" r:id="rId7"/>
    <p:sldId id="302" r:id="rId8"/>
    <p:sldId id="301" r:id="rId9"/>
  </p:sldIdLst>
  <p:sldSz cx="9906000" cy="6858000" type="A4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56" autoAdjust="0"/>
    <p:restoredTop sz="96622" autoAdjust="0"/>
  </p:normalViewPr>
  <p:slideViewPr>
    <p:cSldViewPr snapToGrid="0">
      <p:cViewPr varScale="1">
        <p:scale>
          <a:sx n="79" d="100"/>
          <a:sy n="79" d="100"/>
        </p:scale>
        <p:origin x="-618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-1314" y="-90"/>
      </p:cViewPr>
      <p:guideLst>
        <p:guide orient="horz" pos="3223"/>
        <p:guide pos="2235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t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b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fld id="{2D4F894A-4424-4E57-AB41-F8EF8BA777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t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75" y="765175"/>
            <a:ext cx="5545138" cy="3840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0925"/>
            <a:ext cx="5676900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b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fld id="{705B37A2-D54B-4368-89EC-6D48B698CB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873D32-DEE5-4D53-B901-B372777E0E8B}" type="slidenum">
              <a:rPr lang="en-GB"/>
              <a:pPr/>
              <a:t>1</a:t>
            </a:fld>
            <a:endParaRPr lang="en-GB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865C85-D3F6-4A7E-9B2A-AFE7556C245E}" type="slidenum">
              <a:rPr lang="en-GB"/>
              <a:pPr/>
              <a:t>2</a:t>
            </a:fld>
            <a:endParaRPr lang="en-GB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5B37A2-D54B-4368-89EC-6D48B698CBA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E6E9DC-5024-4DD1-B732-0C257E0BF8FE}" type="slidenum">
              <a:rPr lang="en-GB"/>
              <a:pPr/>
              <a:t>4</a:t>
            </a:fld>
            <a:endParaRPr lang="en-GB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5364F0-E3DF-43E9-9AF7-CAE1F1C4AC80}" type="slidenum">
              <a:rPr lang="en-GB"/>
              <a:pPr/>
              <a:t>5</a:t>
            </a:fld>
            <a:endParaRPr lang="en-GB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A78580-9481-4541-9A6D-A780FDB160C8}" type="slidenum">
              <a:rPr lang="en-GB"/>
              <a:pPr/>
              <a:t>6</a:t>
            </a:fld>
            <a:endParaRPr lang="en-GB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782D36-5B17-4668-947F-A465C24A5F11}" type="slidenum">
              <a:rPr lang="en-GB"/>
              <a:pPr/>
              <a:t>7</a:t>
            </a:fld>
            <a:endParaRPr lang="en-GB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EC7ADF-1E0B-45CD-98F9-102C8FFD656A}" type="slidenum">
              <a:rPr lang="en-GB"/>
              <a:pPr/>
              <a:t>8</a:t>
            </a:fld>
            <a:endParaRPr lang="en-GB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reen@liv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Phys123 – Electricity and Magnetism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533525"/>
            <a:ext cx="4249738" cy="51355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Lecturer </a:t>
            </a:r>
            <a:br>
              <a:rPr lang="en-GB" sz="2000" dirty="0" smtClean="0"/>
            </a:br>
            <a:r>
              <a:rPr lang="en-GB" sz="2000" dirty="0" smtClean="0"/>
              <a:t>Prof. Tim Greenshaw,</a:t>
            </a:r>
            <a:br>
              <a:rPr lang="en-GB" sz="2000" dirty="0" smtClean="0"/>
            </a:br>
            <a:r>
              <a:rPr lang="en-GB" sz="2000" dirty="0" smtClean="0"/>
              <a:t>Room 313 Oliver Lodge Laboratory</a:t>
            </a:r>
            <a:br>
              <a:rPr lang="en-GB" sz="2000" dirty="0" smtClean="0"/>
            </a:br>
            <a:r>
              <a:rPr lang="en-GB" sz="2000" dirty="0" smtClean="0"/>
              <a:t>Email </a:t>
            </a:r>
            <a:r>
              <a:rPr lang="en-GB" sz="2000" dirty="0" smtClean="0">
                <a:hlinkClick r:id="rId3"/>
              </a:rPr>
              <a:t>green@liv.ac.uk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Tel. 0151 794 3383</a:t>
            </a:r>
          </a:p>
          <a:p>
            <a:pPr eaLnBrk="1" hangingPunct="1"/>
            <a:r>
              <a:rPr lang="en-GB" sz="2000" dirty="0" smtClean="0"/>
              <a:t>Lectures:</a:t>
            </a:r>
          </a:p>
          <a:p>
            <a:pPr lvl="1" eaLnBrk="1" hangingPunct="1"/>
            <a:r>
              <a:rPr lang="en-GB" dirty="0" smtClean="0"/>
              <a:t>Monday</a:t>
            </a:r>
            <a:r>
              <a:rPr lang="en-GB" sz="2000" dirty="0" smtClean="0"/>
              <a:t> 13:00?</a:t>
            </a:r>
          </a:p>
          <a:p>
            <a:pPr lvl="1" eaLnBrk="1" hangingPunct="1"/>
            <a:r>
              <a:rPr lang="en-GB" sz="2000" dirty="0" smtClean="0"/>
              <a:t>Thursday 9:00 (</a:t>
            </a:r>
            <a:r>
              <a:rPr lang="en-GB" sz="2000" smtClean="0"/>
              <a:t>Rotblat).</a:t>
            </a:r>
            <a:endParaRPr lang="en-GB" sz="2000" dirty="0" smtClean="0"/>
          </a:p>
          <a:p>
            <a:pPr lvl="1" eaLnBrk="1" hangingPunct="1"/>
            <a:r>
              <a:rPr lang="en-GB" dirty="0" smtClean="0"/>
              <a:t>Thursday </a:t>
            </a:r>
            <a:r>
              <a:rPr lang="en-GB" sz="2000" dirty="0" smtClean="0"/>
              <a:t>11:00 (</a:t>
            </a:r>
            <a:r>
              <a:rPr lang="en-GB" sz="2000" dirty="0" err="1" smtClean="0"/>
              <a:t>Gossage</a:t>
            </a:r>
            <a:r>
              <a:rPr lang="en-GB" dirty="0" smtClean="0"/>
              <a:t>).</a:t>
            </a:r>
            <a:endParaRPr lang="en-GB" sz="2000" dirty="0" smtClean="0"/>
          </a:p>
          <a:p>
            <a:pPr eaLnBrk="1" hangingPunct="1"/>
            <a:r>
              <a:rPr lang="en-GB" sz="2000" dirty="0" smtClean="0"/>
              <a:t>Tutorials, for times and locations see first year notice board.</a:t>
            </a:r>
          </a:p>
          <a:p>
            <a:pPr eaLnBrk="1" hangingPunct="1"/>
            <a:r>
              <a:rPr lang="en-GB" dirty="0" smtClean="0"/>
              <a:t>Recommended text book:</a:t>
            </a:r>
            <a:br>
              <a:rPr lang="en-GB" dirty="0" smtClean="0"/>
            </a:br>
            <a:r>
              <a:rPr lang="en-GB" dirty="0" smtClean="0"/>
              <a:t>“University Physics”, Young and Freedman, chapters 21 to 32.</a:t>
            </a:r>
          </a:p>
        </p:txBody>
      </p:sp>
      <p:pic>
        <p:nvPicPr>
          <p:cNvPr id="5124" name="Picture 10" descr="ShuttleStrik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64125" y="1455738"/>
            <a:ext cx="4165600" cy="537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Phys123 – Electricity and Magnetism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Syllabus</a:t>
            </a:r>
          </a:p>
          <a:p>
            <a:pPr lvl="1" eaLnBrk="1" hangingPunct="1"/>
            <a:r>
              <a:rPr lang="en-GB" sz="2000" smtClean="0"/>
              <a:t>Electric Charge, Coulomb’s Law</a:t>
            </a:r>
          </a:p>
          <a:p>
            <a:pPr lvl="1" eaLnBrk="1" hangingPunct="1"/>
            <a:r>
              <a:rPr lang="en-GB" sz="2000" smtClean="0"/>
              <a:t>Electric Fields and Gauss’ Law</a:t>
            </a:r>
          </a:p>
          <a:p>
            <a:pPr lvl="1" eaLnBrk="1" hangingPunct="1"/>
            <a:r>
              <a:rPr lang="en-GB" sz="2000" smtClean="0"/>
              <a:t>Electric Potential</a:t>
            </a:r>
          </a:p>
          <a:p>
            <a:pPr lvl="1" eaLnBrk="1" hangingPunct="1"/>
            <a:r>
              <a:rPr lang="en-GB" sz="2000" smtClean="0"/>
              <a:t>Capacitance</a:t>
            </a:r>
          </a:p>
          <a:p>
            <a:pPr lvl="1" eaLnBrk="1" hangingPunct="1"/>
            <a:r>
              <a:rPr lang="en-GB" sz="2000" smtClean="0"/>
              <a:t>Current, Resistance and Circuits</a:t>
            </a:r>
          </a:p>
          <a:p>
            <a:pPr lvl="1" eaLnBrk="1" hangingPunct="1"/>
            <a:r>
              <a:rPr lang="en-GB" sz="2000" smtClean="0"/>
              <a:t>Magnetic Fields</a:t>
            </a:r>
          </a:p>
          <a:p>
            <a:pPr lvl="1" eaLnBrk="1" hangingPunct="1"/>
            <a:r>
              <a:rPr lang="en-GB" sz="2000" smtClean="0"/>
              <a:t>Magnetic Fields and Currents</a:t>
            </a:r>
          </a:p>
          <a:p>
            <a:pPr lvl="1" eaLnBrk="1" hangingPunct="1"/>
            <a:r>
              <a:rPr lang="en-GB" sz="2000" smtClean="0"/>
              <a:t>Induction and Inductance</a:t>
            </a:r>
          </a:p>
          <a:p>
            <a:pPr lvl="1" eaLnBrk="1" hangingPunct="1"/>
            <a:r>
              <a:rPr lang="en-GB" sz="2000" smtClean="0"/>
              <a:t>Magnetic Materials</a:t>
            </a:r>
          </a:p>
          <a:p>
            <a:pPr lvl="1" eaLnBrk="1" hangingPunct="1"/>
            <a:r>
              <a:rPr lang="en-GB" sz="2000" smtClean="0"/>
              <a:t>Maxwell’s Equations</a:t>
            </a:r>
          </a:p>
          <a:p>
            <a:pPr lvl="1" eaLnBrk="1" hangingPunct="1"/>
            <a:r>
              <a:rPr lang="en-GB" sz="2000" smtClean="0"/>
              <a:t>Electromagnetic Oscillations and Alternating Current</a:t>
            </a:r>
          </a:p>
          <a:p>
            <a:pPr lvl="1" eaLnBrk="1" hangingPunct="1"/>
            <a:r>
              <a:rPr lang="en-GB" sz="2000" smtClean="0"/>
              <a:t>Electromagnetic Waves</a:t>
            </a:r>
          </a:p>
        </p:txBody>
      </p:sp>
      <p:pic>
        <p:nvPicPr>
          <p:cNvPr id="6148" name="Picture 4" descr="LesPaulOlde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4438" y="1811338"/>
            <a:ext cx="4391025" cy="437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This lecture we will cover:</a:t>
            </a:r>
          </a:p>
          <a:p>
            <a:pPr lvl="1"/>
            <a:r>
              <a:rPr lang="en-GB" dirty="0" smtClean="0"/>
              <a:t>Electricity and magnetism, from the Greeks to the present day</a:t>
            </a:r>
          </a:p>
          <a:p>
            <a:pPr lvl="1"/>
            <a:r>
              <a:rPr lang="en-GB" dirty="0" smtClean="0"/>
              <a:t>Coulomb’s Law</a:t>
            </a:r>
          </a:p>
          <a:p>
            <a:pPr lvl="1"/>
            <a:r>
              <a:rPr lang="en-GB" dirty="0" smtClean="0"/>
              <a:t>Principle of superposition</a:t>
            </a:r>
          </a:p>
          <a:p>
            <a:pPr lvl="1"/>
            <a:r>
              <a:rPr lang="en-GB" dirty="0" smtClean="0"/>
              <a:t>Shell theorem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Check your understanding: after this lecture, you should be able to answer the following questions.</a:t>
            </a:r>
          </a:p>
          <a:p>
            <a:r>
              <a:rPr lang="en-GB" dirty="0" smtClean="0"/>
              <a:t>The surfaces of two table tennis balls are uniformly charged up by bombarding them with electrons. A total of 6.25 × 10</a:t>
            </a:r>
            <a:r>
              <a:rPr lang="en-GB" baseline="30000" dirty="0" smtClean="0"/>
              <a:t>6</a:t>
            </a:r>
            <a:r>
              <a:rPr lang="en-GB" dirty="0" smtClean="0"/>
              <a:t> electrons stick to the first ball and 12.5 × 10</a:t>
            </a:r>
            <a:r>
              <a:rPr lang="en-GB" baseline="30000" dirty="0" smtClean="0"/>
              <a:t>6</a:t>
            </a:r>
            <a:r>
              <a:rPr lang="en-GB" dirty="0" smtClean="0"/>
              <a:t> electrons to the second. What is the force between the balls if their centres are 0.08 m apart?</a:t>
            </a:r>
          </a:p>
          <a:p>
            <a:r>
              <a:rPr lang="en-GB" dirty="0" smtClean="0"/>
              <a:t>What is the force on a third ball, carrying a uniformly distributed charge of + 2 </a:t>
            </a:r>
            <a:r>
              <a:rPr lang="en-GB" dirty="0" err="1" smtClean="0"/>
              <a:t>pC</a:t>
            </a:r>
            <a:r>
              <a:rPr lang="en-GB" dirty="0" smtClean="0"/>
              <a:t>, placed symmetrically between balls one and two. In what direction does it act?  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Electricity and Magnetism</a:t>
            </a: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533525"/>
            <a:ext cx="4533900" cy="51355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The Greeks knew that:</a:t>
            </a:r>
          </a:p>
          <a:p>
            <a:pPr lvl="1" eaLnBrk="1" hangingPunct="1"/>
            <a:r>
              <a:rPr lang="en-GB" sz="2000" dirty="0" smtClean="0"/>
              <a:t>A rubbed piece of amber would attract straw. (“</a:t>
            </a:r>
            <a:r>
              <a:rPr lang="en-GB" sz="2000" dirty="0" err="1" smtClean="0"/>
              <a:t>Elektron</a:t>
            </a:r>
            <a:r>
              <a:rPr lang="en-GB" sz="2000" dirty="0" smtClean="0"/>
              <a:t>” is the Greek word for _______.)</a:t>
            </a:r>
          </a:p>
          <a:p>
            <a:pPr lvl="1" eaLnBrk="1" hangingPunct="1"/>
            <a:r>
              <a:rPr lang="en-GB" sz="2000" dirty="0" smtClean="0"/>
              <a:t>Some “stones” (_________) could attract iron.</a:t>
            </a:r>
          </a:p>
          <a:p>
            <a:pPr eaLnBrk="1" hangingPunct="1"/>
            <a:r>
              <a:rPr lang="en-GB" sz="2000" dirty="0" smtClean="0"/>
              <a:t>Electricity and magnetism were seen to be aspects of the same force and unified in the electromagnetic theory of _________.</a:t>
            </a:r>
          </a:p>
          <a:p>
            <a:pPr eaLnBrk="1" hangingPunct="1"/>
            <a:r>
              <a:rPr lang="en-GB" dirty="0" smtClean="0"/>
              <a:t>The quantum theory of electro-magnetism, Quantum electro-dynamics (QED), has been tested experimentally to enormous precision.</a:t>
            </a:r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Gyro-magnetic ratio of the electron: </a:t>
            </a:r>
            <a:br>
              <a:rPr lang="en-GB" dirty="0" smtClean="0"/>
            </a:br>
            <a:r>
              <a:rPr lang="en-GB" dirty="0" err="1" smtClean="0"/>
              <a:t>g</a:t>
            </a:r>
            <a:r>
              <a:rPr lang="en-GB" baseline="-25000" dirty="0" err="1" smtClean="0"/>
              <a:t>e</a:t>
            </a:r>
            <a:r>
              <a:rPr lang="en-GB" dirty="0" smtClean="0"/>
              <a:t> = 2.0023193043617</a:t>
            </a:r>
            <a:r>
              <a:rPr lang="en-US" dirty="0" smtClean="0"/>
              <a:t>±</a:t>
            </a:r>
            <a:r>
              <a:rPr lang="en-GB" dirty="0" smtClean="0"/>
              <a:t> 			0.0000000000015</a:t>
            </a:r>
          </a:p>
          <a:p>
            <a:pPr eaLnBrk="1" hangingPunct="1"/>
            <a:r>
              <a:rPr lang="en-GB" dirty="0" smtClean="0"/>
              <a:t>Also measured g</a:t>
            </a:r>
            <a:r>
              <a:rPr lang="en-GB" baseline="-25000" dirty="0" smtClean="0">
                <a:latin typeface="Symbol" pitchFamily="18" charset="2"/>
              </a:rPr>
              <a:t>m</a:t>
            </a:r>
            <a:r>
              <a:rPr lang="en-GB" dirty="0" smtClean="0"/>
              <a:t> , shown is </a:t>
            </a:r>
            <a:br>
              <a:rPr lang="en-GB" dirty="0" smtClean="0"/>
            </a:br>
            <a:r>
              <a:rPr lang="en-GB" dirty="0" smtClean="0"/>
              <a:t>a</a:t>
            </a:r>
            <a:r>
              <a:rPr lang="en-GB" baseline="-25000" dirty="0" smtClean="0">
                <a:latin typeface="Symbol" pitchFamily="18" charset="2"/>
              </a:rPr>
              <a:t>m</a:t>
            </a:r>
            <a:r>
              <a:rPr lang="en-GB" dirty="0" smtClean="0"/>
              <a:t> = (g</a:t>
            </a:r>
            <a:r>
              <a:rPr lang="en-GB" baseline="-25000" dirty="0" smtClean="0">
                <a:latin typeface="Symbol" pitchFamily="18" charset="2"/>
              </a:rPr>
              <a:t>m</a:t>
            </a:r>
            <a:r>
              <a:rPr lang="en-GB" dirty="0" smtClean="0"/>
              <a:t> – 2)/2: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eaLnBrk="1" hangingPunct="1"/>
            <a:r>
              <a:rPr lang="en-GB" dirty="0" smtClean="0"/>
              <a:t>But QED cannot be the full story...</a:t>
            </a:r>
          </a:p>
          <a:p>
            <a:pPr eaLnBrk="1" hangingPunct="1"/>
            <a:r>
              <a:rPr lang="en-GB" dirty="0" smtClean="0"/>
              <a:t>Devices relying on electromagnetic effects are all pervading.</a:t>
            </a:r>
          </a:p>
          <a:p>
            <a:pPr eaLnBrk="1" hangingPunct="1"/>
            <a:endParaRPr lang="en-GB" sz="2000" dirty="0" smtClean="0"/>
          </a:p>
        </p:txBody>
      </p:sp>
      <p:pic>
        <p:nvPicPr>
          <p:cNvPr id="6" name="Picture 6" descr="amu-plot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1332" y="3132344"/>
            <a:ext cx="3501560" cy="2558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2" descr="BubbleChamberB"/>
          <p:cNvPicPr>
            <a:picLocks noChangeAspect="1" noChangeArrowheads="1"/>
          </p:cNvPicPr>
          <p:nvPr/>
        </p:nvPicPr>
        <p:blipFill>
          <a:blip r:embed="rId3" cstate="print"/>
          <a:srcRect l="11649" r="17928" b="73128"/>
          <a:stretch>
            <a:fillRect/>
          </a:stretch>
        </p:blipFill>
        <p:spPr bwMode="auto">
          <a:xfrm>
            <a:off x="4413250" y="2409825"/>
            <a:ext cx="5445125" cy="297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Electric Charge</a:t>
            </a:r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533525"/>
            <a:ext cx="4521200" cy="51355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There are positive and negative electric charges, like charges ______, unlike charges _______.</a:t>
            </a:r>
          </a:p>
          <a:p>
            <a:pPr eaLnBrk="1" hangingPunct="1"/>
            <a:r>
              <a:rPr lang="en-GB" sz="2000" dirty="0" smtClean="0"/>
              <a:t>Materials can be:</a:t>
            </a:r>
          </a:p>
          <a:p>
            <a:pPr lvl="1" eaLnBrk="1" hangingPunct="1"/>
            <a:r>
              <a:rPr lang="en-GB" sz="2000" dirty="0" smtClean="0"/>
              <a:t>Conductors – charges move freely (superconductors, resistors).</a:t>
            </a:r>
          </a:p>
          <a:p>
            <a:pPr lvl="1" eaLnBrk="1" hangingPunct="1"/>
            <a:r>
              <a:rPr lang="en-GB" sz="2000" dirty="0" smtClean="0"/>
              <a:t>Insulators – charges do not move.</a:t>
            </a:r>
          </a:p>
          <a:p>
            <a:pPr eaLnBrk="1" hangingPunct="1"/>
            <a:r>
              <a:rPr lang="en-GB" sz="2000" dirty="0" smtClean="0"/>
              <a:t>Charge quantized, q = ne, where n is +</a:t>
            </a:r>
            <a:r>
              <a:rPr lang="en-GB" sz="2000" dirty="0" err="1" smtClean="0"/>
              <a:t>ive</a:t>
            </a:r>
            <a:r>
              <a:rPr lang="en-GB" sz="2000" dirty="0" smtClean="0"/>
              <a:t> or –</a:t>
            </a:r>
            <a:r>
              <a:rPr lang="en-GB" sz="2000" dirty="0" err="1" smtClean="0"/>
              <a:t>ive</a:t>
            </a:r>
            <a:r>
              <a:rPr lang="en-GB" sz="2000" dirty="0" smtClean="0"/>
              <a:t> integer, e is elementary charge (charge of proton). </a:t>
            </a:r>
          </a:p>
          <a:p>
            <a:pPr eaLnBrk="1" hangingPunct="1"/>
            <a:r>
              <a:rPr lang="en-GB" sz="2000" dirty="0" smtClean="0"/>
              <a:t>Unit of charge is the coulomb (C), the charge transferred when current of one ampere (A) flows for one sec (s): </a:t>
            </a:r>
            <a:br>
              <a:rPr lang="en-GB" sz="2000" dirty="0" smtClean="0"/>
            </a:br>
            <a:r>
              <a:rPr lang="en-GB" sz="2000" dirty="0" err="1" smtClean="0"/>
              <a:t>dq</a:t>
            </a:r>
            <a:r>
              <a:rPr lang="en-GB" sz="2000" dirty="0" smtClean="0"/>
              <a:t> = </a:t>
            </a:r>
            <a:r>
              <a:rPr lang="en-GB" sz="2000" dirty="0" err="1" smtClean="0"/>
              <a:t>i</a:t>
            </a:r>
            <a:r>
              <a:rPr lang="en-GB" sz="2000" baseline="30000" dirty="0" smtClean="0"/>
              <a:t> </a:t>
            </a:r>
            <a:r>
              <a:rPr lang="en-GB" sz="2000" dirty="0" err="1" smtClean="0"/>
              <a:t>dt</a:t>
            </a:r>
            <a:r>
              <a:rPr lang="en-GB" sz="2000" dirty="0" smtClean="0"/>
              <a:t>            [1.1]</a:t>
            </a:r>
          </a:p>
          <a:p>
            <a:pPr eaLnBrk="1" hangingPunct="1"/>
            <a:r>
              <a:rPr lang="en-GB" sz="2000" dirty="0" smtClean="0"/>
              <a:t>e = 1.6 </a:t>
            </a:r>
            <a:r>
              <a:rPr lang="en-GB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</a:t>
            </a:r>
            <a:r>
              <a:rPr lang="en-GB" sz="2000" dirty="0" smtClean="0"/>
              <a:t> 10</a:t>
            </a:r>
            <a:r>
              <a:rPr lang="en-GB" sz="2000" baseline="30000" dirty="0" smtClean="0">
                <a:latin typeface="Symbol" pitchFamily="18" charset="2"/>
              </a:rPr>
              <a:t>-</a:t>
            </a:r>
            <a:r>
              <a:rPr lang="en-GB" sz="2000" baseline="30000" dirty="0" smtClean="0"/>
              <a:t>19</a:t>
            </a:r>
            <a:r>
              <a:rPr lang="en-GB" sz="2000" dirty="0" smtClean="0"/>
              <a:t> C.</a:t>
            </a:r>
          </a:p>
        </p:txBody>
      </p:sp>
      <p:sp>
        <p:nvSpPr>
          <p:cNvPr id="8197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Charge is conserved: in any reaction, total charge before = total charge after.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Objects are said to be “charged” when there is an imbalance of +ive and –ive charges, e.g. balloon charged by rubbing on pullover.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Oval 28"/>
          <p:cNvSpPr>
            <a:spLocks noChangeArrowheads="1"/>
          </p:cNvSpPr>
          <p:nvPr/>
        </p:nvSpPr>
        <p:spPr bwMode="auto">
          <a:xfrm>
            <a:off x="6072188" y="4179888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+2e</a:t>
            </a:r>
          </a:p>
        </p:txBody>
      </p:sp>
      <p:sp>
        <p:nvSpPr>
          <p:cNvPr id="1031" name="Oval 29"/>
          <p:cNvSpPr>
            <a:spLocks noChangeArrowheads="1"/>
          </p:cNvSpPr>
          <p:nvPr/>
        </p:nvSpPr>
        <p:spPr bwMode="auto">
          <a:xfrm>
            <a:off x="7737475" y="4181475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+2e</a:t>
            </a:r>
          </a:p>
        </p:txBody>
      </p:sp>
      <p:sp>
        <p:nvSpPr>
          <p:cNvPr id="1032" name="Oval 30"/>
          <p:cNvSpPr>
            <a:spLocks noChangeArrowheads="1"/>
          </p:cNvSpPr>
          <p:nvPr/>
        </p:nvSpPr>
        <p:spPr bwMode="auto">
          <a:xfrm>
            <a:off x="7737475" y="5845175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+2e</a:t>
            </a:r>
          </a:p>
        </p:txBody>
      </p:sp>
      <p:sp>
        <p:nvSpPr>
          <p:cNvPr id="1033" name="Oval 31"/>
          <p:cNvSpPr>
            <a:spLocks noChangeArrowheads="1"/>
          </p:cNvSpPr>
          <p:nvPr/>
        </p:nvSpPr>
        <p:spPr bwMode="auto">
          <a:xfrm>
            <a:off x="6075363" y="5846763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+2e</a:t>
            </a:r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Force Between Electric Charges – Coulomb’s Law</a:t>
            </a:r>
          </a:p>
        </p:txBody>
      </p:sp>
      <p:sp>
        <p:nvSpPr>
          <p:cNvPr id="1035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Two point charges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Force is vector, has direction (given by arrow in diagram) and magnitude. </a:t>
            </a:r>
          </a:p>
          <a:p>
            <a:pPr eaLnBrk="1" hangingPunct="1"/>
            <a:r>
              <a:rPr lang="en-GB" sz="2000" smtClean="0"/>
              <a:t>Permittivity constant: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Compare with gravitational force:</a:t>
            </a:r>
          </a:p>
        </p:txBody>
      </p:sp>
      <p:sp>
        <p:nvSpPr>
          <p:cNvPr id="1036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What are relative strengths of electric and gravitational forces?</a:t>
            </a:r>
          </a:p>
          <a:p>
            <a:pPr eaLnBrk="1" hangingPunct="1"/>
            <a:r>
              <a:rPr lang="en-GB" sz="2000" dirty="0" smtClean="0"/>
              <a:t>Principle of superposition: if charge 1 interacts with charges 2...n, total force on one given by:</a:t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Where is there zero force on a proton in the cubic array of charges below?</a:t>
            </a:r>
          </a:p>
        </p:txBody>
      </p:sp>
      <p:sp>
        <p:nvSpPr>
          <p:cNvPr id="1037" name="Oval 6"/>
          <p:cNvSpPr>
            <a:spLocks noChangeArrowheads="1"/>
          </p:cNvSpPr>
          <p:nvPr/>
        </p:nvSpPr>
        <p:spPr bwMode="auto">
          <a:xfrm>
            <a:off x="1868488" y="2178050"/>
            <a:ext cx="254000" cy="254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</a:t>
            </a:r>
          </a:p>
        </p:txBody>
      </p:sp>
      <p:sp>
        <p:nvSpPr>
          <p:cNvPr id="1038" name="Line 8"/>
          <p:cNvSpPr>
            <a:spLocks noChangeShapeType="1"/>
          </p:cNvSpPr>
          <p:nvPr/>
        </p:nvSpPr>
        <p:spPr bwMode="auto">
          <a:xfrm>
            <a:off x="3128963" y="2319338"/>
            <a:ext cx="868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039" name="Line 9"/>
          <p:cNvSpPr>
            <a:spLocks noChangeShapeType="1"/>
          </p:cNvSpPr>
          <p:nvPr/>
        </p:nvSpPr>
        <p:spPr bwMode="auto">
          <a:xfrm flipH="1">
            <a:off x="996950" y="2316163"/>
            <a:ext cx="868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1026" name="Object 10"/>
          <p:cNvGraphicFramePr>
            <a:graphicFrameLocks noChangeAspect="1"/>
          </p:cNvGraphicFramePr>
          <p:nvPr/>
        </p:nvGraphicFramePr>
        <p:xfrm>
          <a:off x="978535" y="2751455"/>
          <a:ext cx="3048000" cy="673100"/>
        </p:xfrm>
        <a:graphic>
          <a:graphicData uri="http://schemas.openxmlformats.org/presentationml/2006/ole">
            <p:oleObj spid="_x0000_s1026" name="Equation" r:id="rId4" imgW="3047760" imgH="672840" progId="Equation.DSMT4">
              <p:embed/>
            </p:oleObj>
          </a:graphicData>
        </a:graphic>
      </p:graphicFrame>
      <p:sp>
        <p:nvSpPr>
          <p:cNvPr id="1040" name="Oval 11"/>
          <p:cNvSpPr>
            <a:spLocks noChangeArrowheads="1"/>
          </p:cNvSpPr>
          <p:nvPr/>
        </p:nvSpPr>
        <p:spPr bwMode="auto">
          <a:xfrm>
            <a:off x="2886075" y="2179638"/>
            <a:ext cx="254000" cy="254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</a:t>
            </a:r>
          </a:p>
        </p:txBody>
      </p:sp>
      <p:sp>
        <p:nvSpPr>
          <p:cNvPr id="1041" name="Text Box 12"/>
          <p:cNvSpPr txBox="1">
            <a:spLocks noChangeArrowheads="1"/>
          </p:cNvSpPr>
          <p:nvPr/>
        </p:nvSpPr>
        <p:spPr bwMode="auto">
          <a:xfrm>
            <a:off x="1406525" y="1919288"/>
            <a:ext cx="407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F</a:t>
            </a:r>
            <a:r>
              <a:rPr lang="en-GB" baseline="-25000"/>
              <a:t>1</a:t>
            </a:r>
            <a:endParaRPr lang="en-GB"/>
          </a:p>
        </p:txBody>
      </p:sp>
      <p:sp>
        <p:nvSpPr>
          <p:cNvPr id="1042" name="Text Box 13"/>
          <p:cNvSpPr txBox="1">
            <a:spLocks noChangeArrowheads="1"/>
          </p:cNvSpPr>
          <p:nvPr/>
        </p:nvSpPr>
        <p:spPr bwMode="auto">
          <a:xfrm>
            <a:off x="3389313" y="1933575"/>
            <a:ext cx="407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F</a:t>
            </a:r>
            <a:r>
              <a:rPr lang="en-GB" baseline="-25000"/>
              <a:t>2</a:t>
            </a:r>
            <a:endParaRPr lang="en-GB"/>
          </a:p>
        </p:txBody>
      </p:sp>
      <p:sp>
        <p:nvSpPr>
          <p:cNvPr id="1043" name="Text Box 14"/>
          <p:cNvSpPr txBox="1">
            <a:spLocks noChangeArrowheads="1"/>
          </p:cNvSpPr>
          <p:nvPr/>
        </p:nvSpPr>
        <p:spPr bwMode="auto">
          <a:xfrm>
            <a:off x="1825625" y="1804988"/>
            <a:ext cx="393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q</a:t>
            </a:r>
            <a:r>
              <a:rPr lang="en-GB" baseline="-25000"/>
              <a:t>1</a:t>
            </a:r>
            <a:endParaRPr lang="en-GB"/>
          </a:p>
        </p:txBody>
      </p:sp>
      <p:sp>
        <p:nvSpPr>
          <p:cNvPr id="1044" name="Text Box 15"/>
          <p:cNvSpPr txBox="1">
            <a:spLocks noChangeArrowheads="1"/>
          </p:cNvSpPr>
          <p:nvPr/>
        </p:nvSpPr>
        <p:spPr bwMode="auto">
          <a:xfrm>
            <a:off x="2830513" y="1806575"/>
            <a:ext cx="393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q</a:t>
            </a:r>
            <a:r>
              <a:rPr lang="en-GB" baseline="-25000"/>
              <a:t>2</a:t>
            </a:r>
            <a:endParaRPr lang="en-GB"/>
          </a:p>
        </p:txBody>
      </p:sp>
      <p:sp>
        <p:nvSpPr>
          <p:cNvPr id="1045" name="Line 16"/>
          <p:cNvSpPr>
            <a:spLocks noChangeShapeType="1"/>
          </p:cNvSpPr>
          <p:nvPr/>
        </p:nvSpPr>
        <p:spPr bwMode="auto">
          <a:xfrm>
            <a:off x="1993900" y="2565400"/>
            <a:ext cx="101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046" name="Text Box 17"/>
          <p:cNvSpPr txBox="1">
            <a:spLocks noChangeArrowheads="1"/>
          </p:cNvSpPr>
          <p:nvPr/>
        </p:nvSpPr>
        <p:spPr bwMode="auto">
          <a:xfrm>
            <a:off x="2320925" y="2198688"/>
            <a:ext cx="433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r</a:t>
            </a:r>
            <a:r>
              <a:rPr lang="en-GB" baseline="-25000"/>
              <a:t>12</a:t>
            </a:r>
            <a:endParaRPr lang="en-GB"/>
          </a:p>
        </p:txBody>
      </p:sp>
      <p:graphicFrame>
        <p:nvGraphicFramePr>
          <p:cNvPr id="1027" name="Object 18"/>
          <p:cNvGraphicFramePr>
            <a:graphicFrameLocks noChangeAspect="1"/>
          </p:cNvGraphicFramePr>
          <p:nvPr/>
        </p:nvGraphicFramePr>
        <p:xfrm>
          <a:off x="958533" y="6011863"/>
          <a:ext cx="2616200" cy="673100"/>
        </p:xfrm>
        <a:graphic>
          <a:graphicData uri="http://schemas.openxmlformats.org/presentationml/2006/ole">
            <p:oleObj spid="_x0000_s1027" name="Equation" r:id="rId5" imgW="2616120" imgH="672840" progId="Equation.DSMT4">
              <p:embed/>
            </p:oleObj>
          </a:graphicData>
        </a:graphic>
      </p:graphicFrame>
      <p:graphicFrame>
        <p:nvGraphicFramePr>
          <p:cNvPr id="1028" name="Object 19"/>
          <p:cNvGraphicFramePr>
            <a:graphicFrameLocks noChangeAspect="1"/>
          </p:cNvGraphicFramePr>
          <p:nvPr/>
        </p:nvGraphicFramePr>
        <p:xfrm>
          <a:off x="5461000" y="3179763"/>
          <a:ext cx="3429000" cy="355600"/>
        </p:xfrm>
        <a:graphic>
          <a:graphicData uri="http://schemas.openxmlformats.org/presentationml/2006/ole">
            <p:oleObj spid="_x0000_s1028" name="Equation" r:id="rId6" imgW="3429000" imgH="355320" progId="Equation.DSMT4">
              <p:embed/>
            </p:oleObj>
          </a:graphicData>
        </a:graphic>
      </p:graphicFrame>
      <p:sp>
        <p:nvSpPr>
          <p:cNvPr id="1047" name="Oval 21"/>
          <p:cNvSpPr>
            <a:spLocks noChangeArrowheads="1"/>
          </p:cNvSpPr>
          <p:nvPr/>
        </p:nvSpPr>
        <p:spPr bwMode="auto">
          <a:xfrm>
            <a:off x="5702300" y="4521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+2e</a:t>
            </a:r>
          </a:p>
        </p:txBody>
      </p:sp>
      <p:sp>
        <p:nvSpPr>
          <p:cNvPr id="1048" name="Oval 22"/>
          <p:cNvSpPr>
            <a:spLocks noChangeArrowheads="1"/>
          </p:cNvSpPr>
          <p:nvPr/>
        </p:nvSpPr>
        <p:spPr bwMode="auto">
          <a:xfrm>
            <a:off x="7367588" y="4522788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+2e</a:t>
            </a:r>
          </a:p>
        </p:txBody>
      </p:sp>
      <p:sp>
        <p:nvSpPr>
          <p:cNvPr id="1049" name="Oval 23"/>
          <p:cNvSpPr>
            <a:spLocks noChangeArrowheads="1"/>
          </p:cNvSpPr>
          <p:nvPr/>
        </p:nvSpPr>
        <p:spPr bwMode="auto">
          <a:xfrm>
            <a:off x="7367588" y="6186488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+2e</a:t>
            </a:r>
          </a:p>
        </p:txBody>
      </p:sp>
      <p:sp>
        <p:nvSpPr>
          <p:cNvPr id="1050" name="Oval 24"/>
          <p:cNvSpPr>
            <a:spLocks noChangeArrowheads="1"/>
          </p:cNvSpPr>
          <p:nvPr/>
        </p:nvSpPr>
        <p:spPr bwMode="auto">
          <a:xfrm>
            <a:off x="5705475" y="6188075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+2e</a:t>
            </a:r>
          </a:p>
        </p:txBody>
      </p:sp>
      <p:graphicFrame>
        <p:nvGraphicFramePr>
          <p:cNvPr id="1029" name="Object 34"/>
          <p:cNvGraphicFramePr>
            <a:graphicFrameLocks noChangeAspect="1"/>
          </p:cNvGraphicFramePr>
          <p:nvPr/>
        </p:nvGraphicFramePr>
        <p:xfrm>
          <a:off x="942975" y="4529138"/>
          <a:ext cx="2794000" cy="1117600"/>
        </p:xfrm>
        <a:graphic>
          <a:graphicData uri="http://schemas.openxmlformats.org/presentationml/2006/ole">
            <p:oleObj spid="_x0000_s1029" name="Equation" r:id="rId7" imgW="2793960" imgH="1117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Principle of Superposition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An example using Coulomb’s Law in vector form.</a:t>
            </a:r>
          </a:p>
          <a:p>
            <a:pPr eaLnBrk="1" hangingPunct="1"/>
            <a:r>
              <a:rPr lang="en-GB" sz="2000" smtClean="0"/>
              <a:t>What is the net force on charge 2?</a:t>
            </a:r>
          </a:p>
        </p:txBody>
      </p:sp>
      <p:sp>
        <p:nvSpPr>
          <p:cNvPr id="205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Force on 2 due to 1: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</p:txBody>
      </p:sp>
      <p:sp>
        <p:nvSpPr>
          <p:cNvPr id="2057" name="Line 6"/>
          <p:cNvSpPr>
            <a:spLocks noChangeShapeType="1"/>
          </p:cNvSpPr>
          <p:nvPr/>
        </p:nvSpPr>
        <p:spPr bwMode="auto">
          <a:xfrm rot="5400000">
            <a:off x="2266950" y="2087563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58" name="Line 7"/>
          <p:cNvSpPr>
            <a:spLocks noChangeShapeType="1"/>
          </p:cNvSpPr>
          <p:nvPr/>
        </p:nvSpPr>
        <p:spPr bwMode="auto">
          <a:xfrm rot="10800000">
            <a:off x="3189288" y="302895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59" name="Line 8"/>
          <p:cNvSpPr>
            <a:spLocks noChangeShapeType="1"/>
          </p:cNvSpPr>
          <p:nvPr/>
        </p:nvSpPr>
        <p:spPr bwMode="auto">
          <a:xfrm rot="5400000">
            <a:off x="2582069" y="3742532"/>
            <a:ext cx="0" cy="2424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60" name="Line 9"/>
          <p:cNvSpPr>
            <a:spLocks noChangeShapeType="1"/>
          </p:cNvSpPr>
          <p:nvPr/>
        </p:nvSpPr>
        <p:spPr bwMode="auto">
          <a:xfrm>
            <a:off x="1544638" y="2689225"/>
            <a:ext cx="0" cy="2484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61" name="Oval 10"/>
          <p:cNvSpPr>
            <a:spLocks noChangeArrowheads="1"/>
          </p:cNvSpPr>
          <p:nvPr/>
        </p:nvSpPr>
        <p:spPr bwMode="auto">
          <a:xfrm>
            <a:off x="1239838" y="2946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+e</a:t>
            </a:r>
          </a:p>
        </p:txBody>
      </p:sp>
      <p:sp>
        <p:nvSpPr>
          <p:cNvPr id="2062" name="Oval 11"/>
          <p:cNvSpPr>
            <a:spLocks noChangeArrowheads="1"/>
          </p:cNvSpPr>
          <p:nvPr/>
        </p:nvSpPr>
        <p:spPr bwMode="auto">
          <a:xfrm>
            <a:off x="2876550" y="2957513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latin typeface="Symbol" pitchFamily="18" charset="2"/>
              </a:rPr>
              <a:t>-</a:t>
            </a:r>
            <a:r>
              <a:rPr lang="en-GB"/>
              <a:t>e</a:t>
            </a:r>
          </a:p>
        </p:txBody>
      </p:sp>
      <p:sp>
        <p:nvSpPr>
          <p:cNvPr id="2063" name="Oval 12"/>
          <p:cNvSpPr>
            <a:spLocks noChangeArrowheads="1"/>
          </p:cNvSpPr>
          <p:nvPr/>
        </p:nvSpPr>
        <p:spPr bwMode="auto">
          <a:xfrm>
            <a:off x="2876550" y="4630738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+e</a:t>
            </a:r>
          </a:p>
        </p:txBody>
      </p:sp>
      <p:sp>
        <p:nvSpPr>
          <p:cNvPr id="2064" name="Text Box 13"/>
          <p:cNvSpPr txBox="1">
            <a:spLocks noChangeArrowheads="1"/>
          </p:cNvSpPr>
          <p:nvPr/>
        </p:nvSpPr>
        <p:spPr bwMode="auto">
          <a:xfrm>
            <a:off x="3765550" y="47228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x</a:t>
            </a:r>
          </a:p>
        </p:txBody>
      </p:sp>
      <p:sp>
        <p:nvSpPr>
          <p:cNvPr id="2065" name="Text Box 14"/>
          <p:cNvSpPr txBox="1">
            <a:spLocks noChangeArrowheads="1"/>
          </p:cNvSpPr>
          <p:nvPr/>
        </p:nvSpPr>
        <p:spPr bwMode="auto">
          <a:xfrm>
            <a:off x="1250950" y="249396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y</a:t>
            </a:r>
          </a:p>
        </p:txBody>
      </p:sp>
      <p:sp>
        <p:nvSpPr>
          <p:cNvPr id="2066" name="Text Box 15"/>
          <p:cNvSpPr txBox="1">
            <a:spLocks noChangeArrowheads="1"/>
          </p:cNvSpPr>
          <p:nvPr/>
        </p:nvSpPr>
        <p:spPr bwMode="auto">
          <a:xfrm>
            <a:off x="841375" y="3046413"/>
            <a:ext cx="296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a</a:t>
            </a:r>
          </a:p>
        </p:txBody>
      </p:sp>
      <p:sp>
        <p:nvSpPr>
          <p:cNvPr id="2067" name="Text Box 16"/>
          <p:cNvSpPr txBox="1">
            <a:spLocks noChangeArrowheads="1"/>
          </p:cNvSpPr>
          <p:nvPr/>
        </p:nvSpPr>
        <p:spPr bwMode="auto">
          <a:xfrm>
            <a:off x="3040063" y="5273675"/>
            <a:ext cx="296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a</a:t>
            </a:r>
          </a:p>
        </p:txBody>
      </p:sp>
      <p:sp>
        <p:nvSpPr>
          <p:cNvPr id="2068" name="Text Box 17"/>
          <p:cNvSpPr txBox="1">
            <a:spLocks noChangeArrowheads="1"/>
          </p:cNvSpPr>
          <p:nvPr/>
        </p:nvSpPr>
        <p:spPr bwMode="auto">
          <a:xfrm>
            <a:off x="1651000" y="27035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1</a:t>
            </a:r>
          </a:p>
        </p:txBody>
      </p:sp>
      <p:sp>
        <p:nvSpPr>
          <p:cNvPr id="2069" name="Text Box 18"/>
          <p:cNvSpPr txBox="1">
            <a:spLocks noChangeArrowheads="1"/>
          </p:cNvSpPr>
          <p:nvPr/>
        </p:nvSpPr>
        <p:spPr bwMode="auto">
          <a:xfrm>
            <a:off x="3278188" y="271145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2</a:t>
            </a:r>
          </a:p>
        </p:txBody>
      </p:sp>
      <p:sp>
        <p:nvSpPr>
          <p:cNvPr id="2070" name="Text Box 19"/>
          <p:cNvSpPr txBox="1">
            <a:spLocks noChangeArrowheads="1"/>
          </p:cNvSpPr>
          <p:nvPr/>
        </p:nvSpPr>
        <p:spPr bwMode="auto">
          <a:xfrm>
            <a:off x="3371850" y="4452938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3</a:t>
            </a:r>
          </a:p>
        </p:txBody>
      </p:sp>
      <p:graphicFrame>
        <p:nvGraphicFramePr>
          <p:cNvPr id="2050" name="Object 20"/>
          <p:cNvGraphicFramePr>
            <a:graphicFrameLocks noChangeAspect="1"/>
          </p:cNvGraphicFramePr>
          <p:nvPr/>
        </p:nvGraphicFramePr>
        <p:xfrm>
          <a:off x="809625" y="5653088"/>
          <a:ext cx="3606800" cy="1092200"/>
        </p:xfrm>
        <a:graphic>
          <a:graphicData uri="http://schemas.openxmlformats.org/presentationml/2006/ole">
            <p:oleObj spid="_x0000_s2050" name="Equation" r:id="rId4" imgW="3606480" imgH="1091880" progId="Equation.DSMT4">
              <p:embed/>
            </p:oleObj>
          </a:graphicData>
        </a:graphic>
      </p:graphicFrame>
      <p:graphicFrame>
        <p:nvGraphicFramePr>
          <p:cNvPr id="2051" name="Object 21"/>
          <p:cNvGraphicFramePr>
            <a:graphicFrameLocks noChangeAspect="1"/>
          </p:cNvGraphicFramePr>
          <p:nvPr/>
        </p:nvGraphicFramePr>
        <p:xfrm>
          <a:off x="5483225" y="1866900"/>
          <a:ext cx="4305300" cy="1498600"/>
        </p:xfrm>
        <a:graphic>
          <a:graphicData uri="http://schemas.openxmlformats.org/presentationml/2006/ole">
            <p:oleObj spid="_x0000_s2051" name="Equation" r:id="rId5" imgW="4305240" imgH="1498320" progId="Equation.DSMT4">
              <p:embed/>
            </p:oleObj>
          </a:graphicData>
        </a:graphic>
      </p:graphicFrame>
      <p:graphicFrame>
        <p:nvGraphicFramePr>
          <p:cNvPr id="2052" name="Object 22"/>
          <p:cNvGraphicFramePr>
            <a:graphicFrameLocks noChangeAspect="1"/>
          </p:cNvGraphicFramePr>
          <p:nvPr/>
        </p:nvGraphicFramePr>
        <p:xfrm>
          <a:off x="5492750" y="3487738"/>
          <a:ext cx="3327400" cy="1422400"/>
        </p:xfrm>
        <a:graphic>
          <a:graphicData uri="http://schemas.openxmlformats.org/presentationml/2006/ole">
            <p:oleObj spid="_x0000_s2052" name="Equation" r:id="rId6" imgW="3327120" imgH="1422360" progId="Equation.DSMT4">
              <p:embed/>
            </p:oleObj>
          </a:graphicData>
        </a:graphic>
      </p:graphicFrame>
      <p:graphicFrame>
        <p:nvGraphicFramePr>
          <p:cNvPr id="2053" name="Object 23"/>
          <p:cNvGraphicFramePr>
            <a:graphicFrameLocks noChangeAspect="1"/>
          </p:cNvGraphicFramePr>
          <p:nvPr/>
        </p:nvGraphicFramePr>
        <p:xfrm>
          <a:off x="5463540" y="4976813"/>
          <a:ext cx="4203700" cy="1422400"/>
        </p:xfrm>
        <a:graphic>
          <a:graphicData uri="http://schemas.openxmlformats.org/presentationml/2006/ole">
            <p:oleObj spid="_x0000_s2053" name="Equation" r:id="rId7" imgW="4203360" imgH="1422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Principle of Superposition and Shell Theorem</a:t>
            </a:r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Sum the forces: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What is the magnitude of this force if a = 1 nm?</a:t>
            </a:r>
          </a:p>
          <a:p>
            <a:pPr eaLnBrk="1" hangingPunct="1"/>
            <a:r>
              <a:rPr lang="en-GB" sz="2000" smtClean="0"/>
              <a:t>Compare this with an “everyday” force, e.g. the weight of an apple!</a:t>
            </a:r>
          </a:p>
        </p:txBody>
      </p:sp>
      <p:sp>
        <p:nvSpPr>
          <p:cNvPr id="3078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Charge distributed on a spherical shell.</a:t>
            </a:r>
          </a:p>
          <a:p>
            <a:pPr eaLnBrk="1" hangingPunct="1"/>
            <a:r>
              <a:rPr lang="en-GB" sz="2000" smtClean="0"/>
              <a:t>For charges outside the shell (1), the charged shell behaves as if the total charge is concentrated at the centre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Charges inside the shell (2) experience no force: F</a:t>
            </a:r>
            <a:r>
              <a:rPr lang="en-GB" sz="2000" baseline="-25000" smtClean="0"/>
              <a:t>2</a:t>
            </a:r>
            <a:r>
              <a:rPr lang="en-GB" sz="2000" smtClean="0"/>
              <a:t> = 0.</a:t>
            </a:r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862013" y="2005013"/>
          <a:ext cx="3162300" cy="2717800"/>
        </p:xfrm>
        <a:graphic>
          <a:graphicData uri="http://schemas.openxmlformats.org/presentationml/2006/ole">
            <p:oleObj spid="_x0000_s3074" name="Equation" r:id="rId4" imgW="3162240" imgH="2717640" progId="Equation.DSMT4">
              <p:embed/>
            </p:oleObj>
          </a:graphicData>
        </a:graphic>
      </p:graphicFrame>
      <p:sp>
        <p:nvSpPr>
          <p:cNvPr id="164873" name="Oval 9"/>
          <p:cNvSpPr>
            <a:spLocks noChangeArrowheads="1"/>
          </p:cNvSpPr>
          <p:nvPr/>
        </p:nvSpPr>
        <p:spPr bwMode="auto">
          <a:xfrm>
            <a:off x="7118350" y="3203575"/>
            <a:ext cx="2241550" cy="2182813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3080" name="Oval 10"/>
          <p:cNvSpPr>
            <a:spLocks noChangeArrowheads="1"/>
          </p:cNvSpPr>
          <p:nvPr/>
        </p:nvSpPr>
        <p:spPr bwMode="auto">
          <a:xfrm>
            <a:off x="5613400" y="4170363"/>
            <a:ext cx="254000" cy="254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81" name="Text Box 11"/>
          <p:cNvSpPr txBox="1">
            <a:spLocks noChangeArrowheads="1"/>
          </p:cNvSpPr>
          <p:nvPr/>
        </p:nvSpPr>
        <p:spPr bwMode="auto">
          <a:xfrm>
            <a:off x="8139113" y="37084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Q</a:t>
            </a:r>
          </a:p>
        </p:txBody>
      </p:sp>
      <p:sp>
        <p:nvSpPr>
          <p:cNvPr id="3082" name="Text Box 12"/>
          <p:cNvSpPr txBox="1">
            <a:spLocks noChangeArrowheads="1"/>
          </p:cNvSpPr>
          <p:nvPr/>
        </p:nvSpPr>
        <p:spPr bwMode="auto">
          <a:xfrm>
            <a:off x="5424488" y="4259263"/>
            <a:ext cx="393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q</a:t>
            </a:r>
            <a:r>
              <a:rPr lang="en-GB" baseline="-25000"/>
              <a:t>1</a:t>
            </a:r>
            <a:endParaRPr lang="en-GB"/>
          </a:p>
        </p:txBody>
      </p:sp>
      <p:sp>
        <p:nvSpPr>
          <p:cNvPr id="3083" name="Line 13"/>
          <p:cNvSpPr>
            <a:spLocks noChangeShapeType="1"/>
          </p:cNvSpPr>
          <p:nvPr/>
        </p:nvSpPr>
        <p:spPr bwMode="auto">
          <a:xfrm flipV="1">
            <a:off x="5745163" y="4303713"/>
            <a:ext cx="2470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084" name="Text Box 14"/>
          <p:cNvSpPr txBox="1">
            <a:spLocks noChangeArrowheads="1"/>
          </p:cNvSpPr>
          <p:nvPr/>
        </p:nvSpPr>
        <p:spPr bwMode="auto">
          <a:xfrm>
            <a:off x="6583363" y="3922713"/>
            <a:ext cx="268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r</a:t>
            </a:r>
          </a:p>
        </p:txBody>
      </p:sp>
      <p:graphicFrame>
        <p:nvGraphicFramePr>
          <p:cNvPr id="3075" name="Object 15"/>
          <p:cNvGraphicFramePr>
            <a:graphicFrameLocks noChangeAspect="1"/>
          </p:cNvGraphicFramePr>
          <p:nvPr/>
        </p:nvGraphicFramePr>
        <p:xfrm>
          <a:off x="5556250" y="4668838"/>
          <a:ext cx="1485900" cy="698500"/>
        </p:xfrm>
        <a:graphic>
          <a:graphicData uri="http://schemas.openxmlformats.org/presentationml/2006/ole">
            <p:oleObj spid="_x0000_s3075" name="Equation" r:id="rId5" imgW="1485720" imgH="698400" progId="Equation.DSMT4">
              <p:embed/>
            </p:oleObj>
          </a:graphicData>
        </a:graphic>
      </p:graphicFrame>
      <p:sp>
        <p:nvSpPr>
          <p:cNvPr id="3085" name="Oval 16"/>
          <p:cNvSpPr>
            <a:spLocks noChangeArrowheads="1"/>
          </p:cNvSpPr>
          <p:nvPr/>
        </p:nvSpPr>
        <p:spPr bwMode="auto">
          <a:xfrm>
            <a:off x="8321675" y="4730750"/>
            <a:ext cx="254000" cy="254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86" name="Text Box 18"/>
          <p:cNvSpPr txBox="1">
            <a:spLocks noChangeArrowheads="1"/>
          </p:cNvSpPr>
          <p:nvPr/>
        </p:nvSpPr>
        <p:spPr bwMode="auto">
          <a:xfrm>
            <a:off x="5729288" y="38719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1</a:t>
            </a:r>
          </a:p>
        </p:txBody>
      </p:sp>
      <p:sp>
        <p:nvSpPr>
          <p:cNvPr id="3087" name="Text Box 19"/>
          <p:cNvSpPr txBox="1">
            <a:spLocks noChangeArrowheads="1"/>
          </p:cNvSpPr>
          <p:nvPr/>
        </p:nvSpPr>
        <p:spPr bwMode="auto">
          <a:xfrm>
            <a:off x="8470900" y="4446588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2</a:t>
            </a:r>
          </a:p>
        </p:txBody>
      </p:sp>
      <p:sp>
        <p:nvSpPr>
          <p:cNvPr id="3088" name="Text Box 23"/>
          <p:cNvSpPr txBox="1">
            <a:spLocks noChangeArrowheads="1"/>
          </p:cNvSpPr>
          <p:nvPr/>
        </p:nvSpPr>
        <p:spPr bwMode="auto">
          <a:xfrm>
            <a:off x="8075613" y="4757738"/>
            <a:ext cx="3984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q</a:t>
            </a:r>
            <a:r>
              <a:rPr lang="en-GB" baseline="-25000"/>
              <a:t>2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1943</TotalTime>
  <Words>526</Words>
  <Application>Microsoft Office PowerPoint</Application>
  <PresentationFormat>A4 Paper (210x297 mm)</PresentationFormat>
  <Paragraphs>109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TimA4Landscape</vt:lpstr>
      <vt:lpstr>Equation</vt:lpstr>
      <vt:lpstr>Phys123 – Electricity and Magnetism</vt:lpstr>
      <vt:lpstr>Phys123 – Electricity and Magnetism</vt:lpstr>
      <vt:lpstr>Lecture 1</vt:lpstr>
      <vt:lpstr>Electricity and Magnetism</vt:lpstr>
      <vt:lpstr>Electric Charge</vt:lpstr>
      <vt:lpstr>Force Between Electric Charges – Coulomb’s Law</vt:lpstr>
      <vt:lpstr>Principle of Superposition</vt:lpstr>
      <vt:lpstr>Principle of Superposition and Shell Theorem</vt:lpstr>
    </vt:vector>
  </TitlesOfParts>
  <Company>Liverpool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Phys123 – Electricity and Magnetism</dc:title>
  <dc:creator>Tim Greenshaw</dc:creator>
  <cp:lastModifiedBy>Tim Greenshaw</cp:lastModifiedBy>
  <cp:revision>92</cp:revision>
  <dcterms:created xsi:type="dcterms:W3CDTF">2005-09-25T11:30:02Z</dcterms:created>
  <dcterms:modified xsi:type="dcterms:W3CDTF">2010-10-05T15:20:05Z</dcterms:modified>
</cp:coreProperties>
</file>