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66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68493" autoAdjust="0"/>
  </p:normalViewPr>
  <p:slideViewPr>
    <p:cSldViewPr snapToGrid="0">
      <p:cViewPr varScale="1">
        <p:scale>
          <a:sx n="89" d="100"/>
          <a:sy n="89" d="100"/>
        </p:scale>
        <p:origin x="1030" y="5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110" y="-8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A04B-E0CB-4DB4-A5B7-19F197D8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when things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F6C6-CFBD-4F4D-A1C8-9CC6BA0AF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8743145" cy="5135563"/>
          </a:xfrm>
        </p:spPr>
        <p:txBody>
          <a:bodyPr/>
          <a:lstStyle/>
          <a:p>
            <a:r>
              <a:rPr lang="en-GB" dirty="0"/>
              <a:t>Sometimes, programs don’t do what you hope they will!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Python does its best to tell us what has gone wrong and where it happened.</a:t>
            </a:r>
          </a:p>
          <a:p>
            <a:r>
              <a:rPr lang="en-GB" dirty="0"/>
              <a:t>Here, the “where” is line 11.</a:t>
            </a:r>
          </a:p>
          <a:p>
            <a:r>
              <a:rPr lang="en-GB" dirty="0"/>
              <a:t>Switch on line numbers.</a:t>
            </a:r>
          </a:p>
          <a:p>
            <a:pPr lvl="1"/>
            <a:r>
              <a:rPr lang="en-GB" dirty="0"/>
              <a:t>Menu: View/Toggle Line Numbers: shortcut: Shift-l (that’s a lower case L!).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35F54-57F3-462E-9D3F-0C2BBD50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1" y="1915562"/>
            <a:ext cx="8984759" cy="33187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480A-314B-429A-A0BD-F1B9347E270D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9838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E26-033E-4E29-9BD1-7BE6301D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for possible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082C-D581-4848-8B44-2DD3B53AD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8871934" cy="5135563"/>
          </a:xfrm>
        </p:spPr>
        <p:txBody>
          <a:bodyPr/>
          <a:lstStyle/>
          <a:p>
            <a:r>
              <a:rPr lang="en-GB" dirty="0"/>
              <a:t>You can test for an unrecoverable error using the </a:t>
            </a:r>
            <a:r>
              <a:rPr lang="en-GB" i="1" dirty="0"/>
              <a:t>assert</a:t>
            </a:r>
            <a:r>
              <a:rPr lang="en-GB" dirty="0"/>
              <a:t> statement.</a:t>
            </a:r>
          </a:p>
          <a:p>
            <a:r>
              <a:rPr lang="en-GB" dirty="0"/>
              <a:t>Here’s as example: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Finally, you can force an error using the </a:t>
            </a:r>
            <a:r>
              <a:rPr lang="en-GB" i="1" dirty="0"/>
              <a:t>raise</a:t>
            </a:r>
            <a:r>
              <a:rPr lang="en-GB" dirty="0"/>
              <a:t> statement.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might be useful when writing programs and trying to provide information on possible sources of error.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C5A9-950A-4725-8C44-8B4BB3E0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3" y="2304578"/>
            <a:ext cx="6073666" cy="17679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4965A-641B-425D-8817-4C0979EA9CA1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10</a:t>
            </a:fld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698E7-FE35-4FBC-8AA0-F1BF36F0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04" y="4479934"/>
            <a:ext cx="5959356" cy="14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8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D36F-D011-4E51-BF55-24C5095A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when things go wrong – 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7385-AB07-484A-A00B-B88C50DB9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8760317" cy="5135563"/>
          </a:xfrm>
        </p:spPr>
        <p:txBody>
          <a:bodyPr/>
          <a:lstStyle/>
          <a:p>
            <a:r>
              <a:rPr lang="en-GB" dirty="0"/>
              <a:t>This error is of type </a:t>
            </a:r>
            <a:r>
              <a:rPr lang="en-GB" i="1" dirty="0" err="1"/>
              <a:t>SyntaxError</a:t>
            </a:r>
            <a:r>
              <a:rPr lang="en-GB" dirty="0"/>
              <a:t>.</a:t>
            </a:r>
          </a:p>
          <a:p>
            <a:r>
              <a:rPr lang="en-GB" dirty="0"/>
              <a:t>Python is telling us we have written something that is not allowed within the rules of the language.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r>
              <a:rPr lang="en-GB" dirty="0"/>
              <a:t>But there is nothing wrong with the syntax in line 11!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8CC9-81A8-4877-AFFC-1CF8AEF8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580995"/>
            <a:ext cx="9118120" cy="33530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298B-1C97-446A-9504-7E70FEB66E1E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2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7668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D36F-D011-4E51-BF55-24C5095A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7385-AB07-484A-A00B-B88C50DB9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8760317" cy="5135563"/>
          </a:xfrm>
        </p:spPr>
        <p:txBody>
          <a:bodyPr/>
          <a:lstStyle/>
          <a:p>
            <a:r>
              <a:rPr lang="en-GB" dirty="0"/>
              <a:t>However, there is a comma missing at the end of line 10.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dirty="0"/>
              <a:t>Syntax errors are sometimes reported as being in the wrong line, particularly when a line of code has been split up over more than one line in the Notebook.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8CC9-81A8-4877-AFFC-1CF8AEF8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979975"/>
            <a:ext cx="9118120" cy="33530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6B481-0268-4970-8B0B-D845BC86D2E0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3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7793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D36F-D011-4E51-BF55-24C5095A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7385-AB07-484A-A00B-B88C50DB91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Another type of syntax error that is  identified is indentation errors: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Here, non-standard indentation has been used (three spaces), which is OK (though not a good idea).</a:t>
            </a:r>
          </a:p>
          <a:p>
            <a:r>
              <a:rPr lang="en-GB" dirty="0"/>
              <a:t>But is has not been used consistently (line 5 has four spaces, not three), which is not OK!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10925-9F9F-44CA-86AE-88C918DA4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Note that Jupyter has flagged the use of non-standard indentation by marking some things in the cell red.</a:t>
            </a:r>
          </a:p>
          <a:p>
            <a:r>
              <a:rPr lang="en-GB" dirty="0"/>
              <a:t>Returning to the conventional four-space indentation fixes all problems and warnings: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D84A6-FB36-4A4B-A62C-2CCF646D6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2" y="2199533"/>
            <a:ext cx="4107536" cy="2244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0D833-EA4D-4AC7-8245-BE5C9449C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19"/>
          <a:stretch/>
        </p:blipFill>
        <p:spPr>
          <a:xfrm>
            <a:off x="5122962" y="3627742"/>
            <a:ext cx="4107536" cy="171464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D13783-39A4-48EE-81DB-F9CC6225BDDC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4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9178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D36F-D011-4E51-BF55-24C5095A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7385-AB07-484A-A00B-B88C50DB9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5218627" cy="5135563"/>
          </a:xfrm>
        </p:spPr>
        <p:txBody>
          <a:bodyPr/>
          <a:lstStyle/>
          <a:p>
            <a:r>
              <a:rPr lang="en-GB" dirty="0"/>
              <a:t>A second type of syntax error that is  identified is tabulation (Tab) errors: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this case, the indentation at line 5 is a </a:t>
            </a:r>
            <a:r>
              <a:rPr lang="en-GB" i="1" dirty="0"/>
              <a:t>Tab</a:t>
            </a:r>
            <a:r>
              <a:rPr lang="en-GB" dirty="0"/>
              <a:t>, while all others are four spaces.</a:t>
            </a:r>
          </a:p>
          <a:p>
            <a:r>
              <a:rPr lang="en-GB" dirty="0"/>
              <a:t>Jupyter replaces a </a:t>
            </a:r>
            <a:r>
              <a:rPr lang="en-GB" i="1" dirty="0"/>
              <a:t>Tab</a:t>
            </a:r>
            <a:r>
              <a:rPr lang="en-GB" dirty="0"/>
              <a:t> by four spaces to ensure you don’t get this error and also indicates where a </a:t>
            </a:r>
            <a:r>
              <a:rPr lang="en-GB" i="1" dirty="0"/>
              <a:t>Tab</a:t>
            </a:r>
            <a:r>
              <a:rPr lang="en-GB" dirty="0"/>
              <a:t> has been inserted. 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10925-9F9F-44CA-86AE-88C918DA4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2898" y="1533525"/>
            <a:ext cx="3777802" cy="5135563"/>
          </a:xfrm>
        </p:spPr>
        <p:txBody>
          <a:bodyPr/>
          <a:lstStyle/>
          <a:p>
            <a:r>
              <a:rPr lang="en-GB" dirty="0"/>
              <a:t>Another common syntax error that may be difficult to spot is the following: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wrong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FCEB5-1989-48EF-A1BC-C179F030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8" y="2238583"/>
            <a:ext cx="4972481" cy="2229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BB4FA-E162-4F35-821E-5FD4F193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26" y="2508324"/>
            <a:ext cx="4103726" cy="11888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D8D006-161D-42C0-840C-C137662DCB72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5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1123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D0E0-6964-4F45-925B-14B36D56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B336-920E-494F-9290-AB5ADE2A5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8816125" cy="5135563"/>
          </a:xfrm>
        </p:spPr>
        <p:txBody>
          <a:bodyPr/>
          <a:lstStyle/>
          <a:p>
            <a:r>
              <a:rPr lang="en-GB" dirty="0"/>
              <a:t>Even if the syntax is perfect, </a:t>
            </a:r>
            <a:r>
              <a:rPr lang="en-GB" i="1" dirty="0"/>
              <a:t>runtime</a:t>
            </a:r>
            <a:r>
              <a:rPr lang="en-GB" dirty="0"/>
              <a:t> errors may still occur.</a:t>
            </a:r>
          </a:p>
          <a:p>
            <a:r>
              <a:rPr lang="en-GB" dirty="0"/>
              <a:t>Some of the common ones are illustrated in the following.</a:t>
            </a:r>
          </a:p>
          <a:p>
            <a:r>
              <a:rPr lang="en-GB" i="1" dirty="0" err="1"/>
              <a:t>NameError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 it says, the variable “elephant” is not defined </a:t>
            </a:r>
          </a:p>
          <a:p>
            <a:r>
              <a:rPr lang="en-GB" i="1" dirty="0" err="1"/>
              <a:t>TypeError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Can’t add integer and string (data types are incompatible).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1A7B7-6C61-4A73-BF56-6B8472FB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6" y="2645389"/>
            <a:ext cx="5955546" cy="1421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95E91-F5DE-440B-9C77-CE2B4660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0" y="4870112"/>
            <a:ext cx="5974598" cy="143649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5C3A73-D6F1-4BAC-AF87-4FE7F4B9EABB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6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5921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D0E0-6964-4F45-925B-14B36D56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B336-920E-494F-9290-AB5ADE2A5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8957794" cy="5135563"/>
          </a:xfrm>
        </p:spPr>
        <p:txBody>
          <a:bodyPr/>
          <a:lstStyle/>
          <a:p>
            <a:r>
              <a:rPr lang="en-GB" i="1" dirty="0" err="1"/>
              <a:t>ValueError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not a </a:t>
            </a:r>
            <a:r>
              <a:rPr lang="en-GB" i="1" dirty="0" err="1"/>
              <a:t>TypeError</a:t>
            </a:r>
            <a:r>
              <a:rPr lang="en-GB" dirty="0"/>
              <a:t>, because the function </a:t>
            </a:r>
            <a:r>
              <a:rPr lang="en-GB" i="1" dirty="0"/>
              <a:t>int()</a:t>
            </a:r>
            <a:r>
              <a:rPr lang="en-GB" dirty="0"/>
              <a:t> can take a string as argument.</a:t>
            </a:r>
          </a:p>
          <a:p>
            <a:r>
              <a:rPr lang="en-GB" dirty="0"/>
              <a:t>It is a </a:t>
            </a:r>
            <a:r>
              <a:rPr lang="en-GB" i="1" dirty="0" err="1"/>
              <a:t>ValueError</a:t>
            </a:r>
            <a:r>
              <a:rPr lang="en-GB" dirty="0"/>
              <a:t>, because the string “word” can’t be evaluated to give an integer. </a:t>
            </a:r>
          </a:p>
          <a:p>
            <a:r>
              <a:rPr lang="en-GB" i="1" dirty="0" err="1"/>
              <a:t>IndexError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Again, the error tells you exactly what’s wrong; the index is larger than is allowed!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C6099-9B86-4D07-A81F-B6BAB8BF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9" y="1927730"/>
            <a:ext cx="5970787" cy="1501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F7DA3-46E2-4A65-86B2-71234A5E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2" y="4481124"/>
            <a:ext cx="5993649" cy="176799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D2FBC8-7B1F-4FB8-A301-235F46047401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7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8045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A8D6-E73F-4884-8FB7-FEEDB146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7193-0241-49A2-8C13-F40EADB38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8515618" cy="5135563"/>
          </a:xfrm>
        </p:spPr>
        <p:txBody>
          <a:bodyPr/>
          <a:lstStyle/>
          <a:p>
            <a:r>
              <a:rPr lang="en-GB" i="1" dirty="0" err="1"/>
              <a:t>ZeroDivisionError</a:t>
            </a:r>
            <a:endParaRPr lang="en-GB" i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another one that is exactly as it says on the tin!</a:t>
            </a:r>
          </a:p>
          <a:p>
            <a:r>
              <a:rPr lang="en-GB" i="1" dirty="0" err="1"/>
              <a:t>KeyError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Occurs when you try to access a value in a dictionary with an undefined key.</a:t>
            </a:r>
          </a:p>
          <a:p>
            <a:r>
              <a:rPr lang="en-GB" dirty="0"/>
              <a:t>The error message gives you the unacceptable value of the key.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BC7A3-3F3D-4C7D-9E32-3489E5FE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48" y="1907995"/>
            <a:ext cx="6020322" cy="1470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B400BD-EBC5-4D2F-A3BC-79FFD598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0" y="4113266"/>
            <a:ext cx="6035563" cy="182133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6D226F-1CA6-45A2-B880-5CEB49EA1331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8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0463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8689-B1BC-42B8-9CCE-815F26A3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Catching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532A-6C15-44D3-AC31-75D158B8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8876227" cy="5135563"/>
          </a:xfrm>
        </p:spPr>
        <p:txBody>
          <a:bodyPr/>
          <a:lstStyle/>
          <a:p>
            <a:r>
              <a:rPr lang="en-GB" dirty="0"/>
              <a:t>Python provides ways of coping with exceptions.</a:t>
            </a:r>
          </a:p>
          <a:p>
            <a:r>
              <a:rPr lang="en-GB" dirty="0"/>
              <a:t>For example, here is one way of handling possible problems with undefined variables or with division by zero: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full syntax of </a:t>
            </a:r>
            <a:r>
              <a:rPr lang="en-GB" i="1" dirty="0"/>
              <a:t>try</a:t>
            </a:r>
            <a:r>
              <a:rPr lang="en-GB" dirty="0"/>
              <a:t> includes the statements </a:t>
            </a:r>
            <a:r>
              <a:rPr lang="en-GB" i="1" dirty="0"/>
              <a:t>try</a:t>
            </a:r>
            <a:r>
              <a:rPr lang="en-GB" dirty="0"/>
              <a:t>, </a:t>
            </a:r>
            <a:r>
              <a:rPr lang="en-GB" i="1" dirty="0"/>
              <a:t>except</a:t>
            </a:r>
            <a:r>
              <a:rPr lang="en-GB" dirty="0"/>
              <a:t>, </a:t>
            </a:r>
            <a:r>
              <a:rPr lang="en-GB" i="1" dirty="0"/>
              <a:t>else</a:t>
            </a:r>
            <a:r>
              <a:rPr lang="en-GB" dirty="0"/>
              <a:t> and </a:t>
            </a:r>
            <a:r>
              <a:rPr lang="en-GB" i="1" dirty="0"/>
              <a:t>finally</a:t>
            </a:r>
            <a:r>
              <a:rPr lang="en-GB" dirty="0"/>
              <a:t>.</a:t>
            </a:r>
          </a:p>
          <a:p>
            <a:r>
              <a:rPr lang="en-GB" dirty="0"/>
              <a:t>The Python philosophy is that its better to ask for forgiveness than permission!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D3D22-86F9-4097-A291-2360C8457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0"/>
          <a:stretch/>
        </p:blipFill>
        <p:spPr>
          <a:xfrm>
            <a:off x="534474" y="2550974"/>
            <a:ext cx="6081287" cy="145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9B2EC-9141-49B6-98FE-193A2B1F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4" y="4135636"/>
            <a:ext cx="6081287" cy="156604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58BDC2-285B-4061-844A-2DA22E03759A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9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29081627"/>
      </p:ext>
    </p:extLst>
  </p:cSld>
  <p:clrMapOvr>
    <a:masterClrMapping/>
  </p:clrMapOvr>
</p:sld>
</file>

<file path=ppt/theme/theme1.xml><?xml version="1.0" encoding="utf-8"?>
<a:theme xmlns:a="http://schemas.openxmlformats.org/drawingml/2006/main" name="CTAnumA4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1F3CC4BA-46E1-4FE3-9B47-AA5DEEDB3659}" vid="{A054684B-A5D8-4330-9C76-086FC1C5F9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PowerPointPlain-A4</Template>
  <TotalTime>1</TotalTime>
  <Words>610</Words>
  <Application>Microsoft Office PowerPoint</Application>
  <PresentationFormat>A4 Paper (210x297 mm)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CTAnumA4</vt:lpstr>
      <vt:lpstr>What to do when things go wrong</vt:lpstr>
      <vt:lpstr>What to do when things go wrong – syntax errors</vt:lpstr>
      <vt:lpstr>Syntax errors</vt:lpstr>
      <vt:lpstr>Syntax errors</vt:lpstr>
      <vt:lpstr>Syntax errors</vt:lpstr>
      <vt:lpstr>Exceptions</vt:lpstr>
      <vt:lpstr>Exceptions</vt:lpstr>
      <vt:lpstr>Exceptions</vt:lpstr>
      <vt:lpstr>Catching exceptions</vt:lpstr>
      <vt:lpstr>Testing for possible runtime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when things go wrong</dc:title>
  <dc:creator>Tim Greenshaw</dc:creator>
  <cp:lastModifiedBy>Tim Greenshaw</cp:lastModifiedBy>
  <cp:revision>1</cp:revision>
  <dcterms:created xsi:type="dcterms:W3CDTF">2019-10-20T16:50:31Z</dcterms:created>
  <dcterms:modified xsi:type="dcterms:W3CDTF">2019-10-20T16:52:19Z</dcterms:modified>
</cp:coreProperties>
</file>