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6" r:id="rId2"/>
    <p:sldId id="266" r:id="rId3"/>
    <p:sldId id="274" r:id="rId4"/>
    <p:sldId id="275" r:id="rId5"/>
    <p:sldId id="276" r:id="rId6"/>
    <p:sldId id="277" r:id="rId7"/>
    <p:sldId id="278" r:id="rId8"/>
    <p:sldId id="288" r:id="rId9"/>
    <p:sldId id="268" r:id="rId10"/>
    <p:sldId id="290" r:id="rId11"/>
    <p:sldId id="292" r:id="rId12"/>
    <p:sldId id="294" r:id="rId13"/>
    <p:sldId id="295" r:id="rId14"/>
    <p:sldId id="291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7" autoAdjust="0"/>
    <p:restoredTop sz="92075" autoAdjust="0"/>
  </p:normalViewPr>
  <p:slideViewPr>
    <p:cSldViewPr>
      <p:cViewPr>
        <p:scale>
          <a:sx n="70" d="100"/>
          <a:sy n="70" d="100"/>
        </p:scale>
        <p:origin x="-12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50155-2A10-48D7-BD2E-40BEF8DA494C}" type="datetimeFigureOut">
              <a:rPr lang="en-GB" smtClean="0"/>
              <a:pPr/>
              <a:t>16/07/2015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B1033-817C-419F-B113-25817C311D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7175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92125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77868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93254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432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763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4832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B1033-817C-419F-B113-25817C311D53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1801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C056-012F-4B5A-AEF2-DAC87C2BB8E4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5AD1-3CDE-4667-B533-D5A6B89A838F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2DA8-8EC1-4F1B-963A-0C4DAC324F6F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DE25-7E16-407F-A65D-85D124B7C5EC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2298-AB36-4F1E-B330-4342CA8E82D3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7A9-9F10-434E-966D-D492916D42CC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D31B-7161-4AA4-A58E-D083ED9EABBE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C000-4A81-4D1D-8489-4BDCA0A1A299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22B7-3DF5-4418-B63E-6BC803D3A4DA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48F2-F0AB-44FA-945A-B715AFDA6AE2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DEC2-83FD-44D1-B94F-C81D2AA1B4D6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3964-4C30-4825-A3A3-7531EAC86B38}" type="datetime1">
              <a:rPr lang="en-GB" smtClean="0"/>
              <a:pPr/>
              <a:t>16/07/2015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7C9A6-609F-4585-A95E-FB94B5CAB52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1026" name="Picture 2" descr="Z:\_GIAN\Foto\foto-linked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52"/>
          <a:stretch/>
        </p:blipFill>
        <p:spPr bwMode="auto">
          <a:xfrm>
            <a:off x="323528" y="620688"/>
            <a:ext cx="2030413" cy="24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908720"/>
            <a:ext cx="61926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Dr.</a:t>
            </a:r>
            <a:r>
              <a:rPr lang="en-GB" dirty="0" smtClean="0"/>
              <a:t> Gianluigi CASSE</a:t>
            </a:r>
          </a:p>
          <a:p>
            <a:endParaRPr lang="en-GB" dirty="0" smtClean="0"/>
          </a:p>
          <a:p>
            <a:r>
              <a:rPr lang="en-GB" dirty="0" smtClean="0"/>
              <a:t>Piccolo </a:t>
            </a:r>
            <a:r>
              <a:rPr lang="en-GB" dirty="0" err="1" smtClean="0"/>
              <a:t>riassunto</a:t>
            </a:r>
            <a:r>
              <a:rPr lang="en-GB" dirty="0" smtClean="0"/>
              <a:t> </a:t>
            </a:r>
            <a:r>
              <a:rPr lang="en-GB" dirty="0" err="1" smtClean="0"/>
              <a:t>ruoli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2008 </a:t>
            </a:r>
            <a:r>
              <a:rPr lang="en-GB" b="1" dirty="0"/>
              <a:t>ATLAS Upgrade UK WP leader</a:t>
            </a:r>
            <a:r>
              <a:rPr lang="en-GB" dirty="0"/>
              <a:t> for the silicon strip system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2009 Member of the </a:t>
            </a:r>
            <a:r>
              <a:rPr lang="en-GB" b="1" dirty="0"/>
              <a:t>Design Specification and Procurement</a:t>
            </a:r>
            <a:r>
              <a:rPr lang="en-GB" dirty="0"/>
              <a:t> group for the ATLAS Inner Tracker Upgrade detectors.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From 2010 </a:t>
            </a:r>
            <a:r>
              <a:rPr lang="en-GB" b="1" dirty="0"/>
              <a:t>Co-spokesperson of CERN/RD50</a:t>
            </a:r>
            <a:r>
              <a:rPr lang="en-GB" dirty="0"/>
              <a:t> experiment.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2010 Visiting professor at </a:t>
            </a:r>
            <a:r>
              <a:rPr lang="en-GB" b="1" dirty="0"/>
              <a:t>Centro Nacional de </a:t>
            </a:r>
            <a:r>
              <a:rPr lang="en-GB" b="1" dirty="0" err="1"/>
              <a:t>Microelectronica</a:t>
            </a:r>
            <a:r>
              <a:rPr lang="en-GB" b="1" dirty="0"/>
              <a:t> of the Universidad </a:t>
            </a:r>
            <a:r>
              <a:rPr lang="en-GB" b="1" dirty="0" err="1"/>
              <a:t>Autonoma</a:t>
            </a:r>
            <a:r>
              <a:rPr lang="en-GB" b="1" dirty="0"/>
              <a:t> de </a:t>
            </a:r>
            <a:r>
              <a:rPr lang="en-GB" b="1" dirty="0" err="1"/>
              <a:t>Catalunya</a:t>
            </a:r>
            <a:r>
              <a:rPr lang="en-GB" dirty="0"/>
              <a:t>, </a:t>
            </a:r>
            <a:r>
              <a:rPr lang="en-GB" b="1" dirty="0"/>
              <a:t>Barcelona</a:t>
            </a:r>
            <a:r>
              <a:rPr lang="en-GB" dirty="0"/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From 2012 </a:t>
            </a:r>
            <a:r>
              <a:rPr lang="en-GB" b="1" dirty="0"/>
              <a:t>Head of R&amp;D</a:t>
            </a:r>
            <a:r>
              <a:rPr lang="en-GB" dirty="0"/>
              <a:t> for the Particle Physics group of the University of Liverpool.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From 2010 </a:t>
            </a:r>
            <a:r>
              <a:rPr lang="en-GB" b="1" dirty="0"/>
              <a:t>Head of research for the CERN/</a:t>
            </a:r>
            <a:r>
              <a:rPr lang="en-GB" b="1" dirty="0" err="1"/>
              <a:t>LHCb</a:t>
            </a:r>
            <a:r>
              <a:rPr lang="en-GB" b="1" dirty="0"/>
              <a:t>-VELO Upgrade</a:t>
            </a:r>
            <a:r>
              <a:rPr lang="en-GB" dirty="0"/>
              <a:t> Detectors.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From 2012 Member of the detector panel of the </a:t>
            </a:r>
            <a:r>
              <a:rPr lang="en-GB" b="1" dirty="0"/>
              <a:t>International Committee for Future Accelerators (ICFA)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9316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96752"/>
            <a:ext cx="4032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 smtClean="0"/>
          </a:p>
          <a:p>
            <a:pPr algn="just"/>
            <a:endParaRPr lang="en-GB" sz="1200" dirty="0"/>
          </a:p>
          <a:p>
            <a:pPr algn="just"/>
            <a:endParaRPr lang="en-GB" sz="1200" dirty="0" smtClean="0"/>
          </a:p>
          <a:p>
            <a:pPr algn="just"/>
            <a:endParaRPr lang="en-GB" sz="1200" dirty="0"/>
          </a:p>
          <a:p>
            <a:pPr algn="just"/>
            <a:endParaRPr lang="en-GB" sz="1200" dirty="0" smtClean="0"/>
          </a:p>
          <a:p>
            <a:pPr algn="just"/>
            <a:endParaRPr lang="en-GB" sz="1200" dirty="0"/>
          </a:p>
          <a:p>
            <a:pPr algn="just"/>
            <a:endParaRPr lang="en-GB" sz="1200" dirty="0" smtClean="0"/>
          </a:p>
          <a:p>
            <a:pPr algn="just"/>
            <a:endParaRPr lang="en-GB" sz="1200" dirty="0"/>
          </a:p>
          <a:p>
            <a:pPr algn="just"/>
            <a:endParaRPr lang="en-GB" sz="1200" dirty="0" smtClean="0"/>
          </a:p>
          <a:p>
            <a:pPr algn="just"/>
            <a:r>
              <a:rPr lang="en-GB" dirty="0" err="1" smtClean="0"/>
              <a:t>Fisica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particelle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2020.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1260" t="1416" r="1260" b="1416"/>
          <a:stretch>
            <a:fillRect/>
          </a:stretch>
        </p:blipFill>
        <p:spPr bwMode="auto">
          <a:xfrm>
            <a:off x="5269651" y="1052736"/>
            <a:ext cx="2880320" cy="253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33056"/>
            <a:ext cx="341152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11967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err="1" smtClean="0"/>
              <a:t>Fisica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particelle</a:t>
            </a:r>
            <a:r>
              <a:rPr lang="en-GB" dirty="0" smtClean="0"/>
              <a:t> 40 </a:t>
            </a:r>
            <a:r>
              <a:rPr lang="en-GB" dirty="0" err="1" smtClean="0"/>
              <a:t>anni</a:t>
            </a:r>
            <a:r>
              <a:rPr lang="en-GB" dirty="0" smtClean="0"/>
              <a:t> fa.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87624" y="107921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Il contesto Internazionale</a:t>
            </a:r>
            <a:endParaRPr lang="en-GB" sz="32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9382"/>
            <a:ext cx="8208912" cy="615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9409"/>
            <a:ext cx="9217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Esempio</a:t>
            </a:r>
            <a:r>
              <a:rPr lang="en-GB" sz="2800" dirty="0" smtClean="0"/>
              <a:t> di </a:t>
            </a:r>
            <a:r>
              <a:rPr lang="en-GB" sz="2800" dirty="0" err="1" smtClean="0"/>
              <a:t>sviluppo</a:t>
            </a:r>
            <a:r>
              <a:rPr lang="en-GB" sz="2800" dirty="0" smtClean="0"/>
              <a:t> </a:t>
            </a:r>
            <a:r>
              <a:rPr lang="en-GB" sz="2800" dirty="0" err="1" smtClean="0"/>
              <a:t>intorno</a:t>
            </a:r>
            <a:r>
              <a:rPr lang="en-GB" sz="2800" dirty="0" smtClean="0"/>
              <a:t> </a:t>
            </a:r>
            <a:r>
              <a:rPr lang="en-GB" sz="2800" dirty="0" err="1" smtClean="0"/>
              <a:t>alla</a:t>
            </a:r>
            <a:r>
              <a:rPr lang="en-GB" sz="2800" dirty="0" smtClean="0"/>
              <a:t> </a:t>
            </a:r>
            <a:r>
              <a:rPr lang="en-GB" sz="2800" dirty="0" err="1" smtClean="0"/>
              <a:t>tecnologia</a:t>
            </a:r>
            <a:r>
              <a:rPr lang="en-GB" sz="2800" dirty="0" smtClean="0"/>
              <a:t> </a:t>
            </a:r>
            <a:r>
              <a:rPr lang="en-GB" sz="2800" dirty="0" err="1" smtClean="0"/>
              <a:t>dei</a:t>
            </a:r>
            <a:r>
              <a:rPr lang="en-GB" sz="2800" dirty="0" smtClean="0"/>
              <a:t> </a:t>
            </a:r>
            <a:r>
              <a:rPr lang="en-GB" sz="2800" dirty="0" err="1" smtClean="0"/>
              <a:t>sensori</a:t>
            </a:r>
            <a:r>
              <a:rPr lang="en-GB" sz="2800" dirty="0" smtClean="0"/>
              <a:t>: LIVERPOOL SENSOR CITY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27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49409"/>
            <a:ext cx="519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Esempio</a:t>
            </a:r>
            <a:r>
              <a:rPr lang="en-GB" sz="2800" dirty="0" smtClean="0"/>
              <a:t>: LIVERPOOL SENSOR CITY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4" y="899174"/>
            <a:ext cx="4592682" cy="303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582" y="3902688"/>
            <a:ext cx="4660418" cy="29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899175"/>
            <a:ext cx="29532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Investimento</a:t>
            </a:r>
            <a:r>
              <a:rPr lang="en-GB" dirty="0" smtClean="0"/>
              <a:t> di 15 M£. </a:t>
            </a:r>
            <a:r>
              <a:rPr lang="en-GB" dirty="0" err="1" smtClean="0"/>
              <a:t>Ulteriori</a:t>
            </a:r>
            <a:r>
              <a:rPr lang="en-GB" dirty="0" smtClean="0"/>
              <a:t> </a:t>
            </a:r>
            <a:r>
              <a:rPr lang="en-GB" dirty="0" err="1" smtClean="0"/>
              <a:t>fondi</a:t>
            </a:r>
            <a:r>
              <a:rPr lang="en-GB" dirty="0" smtClean="0"/>
              <a:t> da EPSRC e STFC per </a:t>
            </a:r>
            <a:r>
              <a:rPr lang="en-GB" dirty="0" err="1" smtClean="0"/>
              <a:t>attivit</a:t>
            </a:r>
            <a:r>
              <a:rPr lang="en-GB" dirty="0" err="1"/>
              <a:t>à</a:t>
            </a:r>
            <a:r>
              <a:rPr lang="en-GB" dirty="0" smtClean="0"/>
              <a:t> formative e </a:t>
            </a:r>
            <a:r>
              <a:rPr lang="en-GB" dirty="0" err="1" smtClean="0"/>
              <a:t>ricerca</a:t>
            </a:r>
            <a:r>
              <a:rPr lang="en-GB" dirty="0" smtClean="0"/>
              <a:t> di base. </a:t>
            </a:r>
            <a:r>
              <a:rPr lang="en-GB" dirty="0" err="1" smtClean="0"/>
              <a:t>Fisica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particelle</a:t>
            </a:r>
            <a:r>
              <a:rPr lang="en-GB" dirty="0" smtClean="0"/>
              <a:t> (e </a:t>
            </a:r>
            <a:r>
              <a:rPr lang="en-GB" dirty="0" err="1" smtClean="0"/>
              <a:t>io</a:t>
            </a:r>
            <a:r>
              <a:rPr lang="en-GB" dirty="0" smtClean="0"/>
              <a:t> in </a:t>
            </a:r>
            <a:r>
              <a:rPr lang="en-GB" dirty="0" err="1" smtClean="0"/>
              <a:t>particolare</a:t>
            </a:r>
            <a:r>
              <a:rPr lang="en-GB" dirty="0" smtClean="0"/>
              <a:t> come </a:t>
            </a:r>
            <a:r>
              <a:rPr lang="en-GB" dirty="0" err="1" smtClean="0"/>
              <a:t>direttore</a:t>
            </a:r>
            <a:r>
              <a:rPr lang="en-GB" dirty="0" smtClean="0"/>
              <a:t> of R&amp;D) ha </a:t>
            </a:r>
            <a:r>
              <a:rPr lang="en-GB" dirty="0" err="1" smtClean="0"/>
              <a:t>avuto</a:t>
            </a:r>
            <a:r>
              <a:rPr lang="en-GB" dirty="0" smtClean="0"/>
              <a:t> un </a:t>
            </a:r>
            <a:r>
              <a:rPr lang="en-GB" dirty="0" err="1" smtClean="0"/>
              <a:t>ruolo</a:t>
            </a:r>
            <a:r>
              <a:rPr lang="en-GB" dirty="0" smtClean="0"/>
              <a:t> </a:t>
            </a:r>
            <a:r>
              <a:rPr lang="en-GB" dirty="0" err="1" smtClean="0"/>
              <a:t>importante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promozione</a:t>
            </a:r>
            <a:r>
              <a:rPr lang="en-GB" dirty="0" smtClean="0"/>
              <a:t> di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investimento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33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3071"/>
            <a:ext cx="6391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Esempio</a:t>
            </a:r>
            <a:r>
              <a:rPr lang="en-GB" sz="2800" dirty="0" smtClean="0"/>
              <a:t>: </a:t>
            </a:r>
            <a:r>
              <a:rPr lang="en-GB" sz="2800" dirty="0" err="1" smtClean="0"/>
              <a:t>Fisica</a:t>
            </a:r>
            <a:r>
              <a:rPr lang="en-GB" sz="2800" dirty="0" smtClean="0"/>
              <a:t> </a:t>
            </a:r>
            <a:r>
              <a:rPr lang="en-GB" sz="2800" dirty="0" err="1" smtClean="0"/>
              <a:t>delle</a:t>
            </a:r>
            <a:r>
              <a:rPr lang="en-GB" sz="2800" dirty="0" smtClean="0"/>
              <a:t> </a:t>
            </a:r>
            <a:r>
              <a:rPr lang="en-GB" sz="2800" dirty="0" err="1" smtClean="0"/>
              <a:t>Particelle</a:t>
            </a:r>
            <a:r>
              <a:rPr lang="en-GB" sz="2800" dirty="0" smtClean="0"/>
              <a:t> in Liverpool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644289"/>
            <a:ext cx="52497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err="1" smtClean="0"/>
              <a:t>Attività</a:t>
            </a:r>
            <a:r>
              <a:rPr lang="en-GB" sz="1600" dirty="0" smtClean="0"/>
              <a:t> </a:t>
            </a:r>
            <a:r>
              <a:rPr lang="en-GB" sz="1600" dirty="0" err="1" smtClean="0"/>
              <a:t>basata</a:t>
            </a:r>
            <a:r>
              <a:rPr lang="en-GB" sz="1600" dirty="0" smtClean="0"/>
              <a:t> sui </a:t>
            </a:r>
            <a:r>
              <a:rPr lang="en-GB" sz="1600" dirty="0" err="1" smtClean="0"/>
              <a:t>rivelatori</a:t>
            </a:r>
            <a:r>
              <a:rPr lang="en-GB" sz="1600" dirty="0" smtClean="0"/>
              <a:t> di </a:t>
            </a:r>
            <a:r>
              <a:rPr lang="en-GB" sz="1600" dirty="0" err="1" smtClean="0"/>
              <a:t>silicio</a:t>
            </a:r>
            <a:r>
              <a:rPr lang="en-GB" sz="1600" dirty="0" smtClean="0"/>
              <a:t>.</a:t>
            </a:r>
          </a:p>
          <a:p>
            <a:pPr algn="just"/>
            <a:r>
              <a:rPr lang="en-GB" sz="1600" dirty="0" err="1" smtClean="0"/>
              <a:t>Intenso</a:t>
            </a:r>
            <a:r>
              <a:rPr lang="en-GB" sz="1600" dirty="0" smtClean="0"/>
              <a:t> R&amp;D per </a:t>
            </a:r>
            <a:r>
              <a:rPr lang="en-GB" sz="1600" dirty="0" err="1" smtClean="0"/>
              <a:t>migliorare</a:t>
            </a:r>
            <a:r>
              <a:rPr lang="en-GB" sz="1600" dirty="0" smtClean="0"/>
              <a:t> </a:t>
            </a:r>
            <a:r>
              <a:rPr lang="en-GB" sz="1600" dirty="0" err="1" smtClean="0"/>
              <a:t>sullo</a:t>
            </a:r>
            <a:r>
              <a:rPr lang="en-GB" sz="1600" dirty="0" smtClean="0"/>
              <a:t> </a:t>
            </a:r>
            <a:r>
              <a:rPr lang="en-GB" sz="1600" dirty="0" err="1" smtClean="0"/>
              <a:t>stato</a:t>
            </a:r>
            <a:r>
              <a:rPr lang="en-GB" sz="1600" dirty="0" smtClean="0"/>
              <a:t> </a:t>
            </a:r>
            <a:r>
              <a:rPr lang="en-GB" sz="1600" dirty="0" err="1" smtClean="0"/>
              <a:t>dell’arte</a:t>
            </a:r>
            <a:r>
              <a:rPr lang="en-GB" sz="1600" dirty="0" smtClean="0"/>
              <a:t>.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dirty="0" err="1" smtClean="0"/>
              <a:t>Risultati</a:t>
            </a:r>
            <a:r>
              <a:rPr lang="en-GB" sz="1600" dirty="0" smtClean="0"/>
              <a:t> di </a:t>
            </a:r>
            <a:r>
              <a:rPr lang="en-GB" sz="1600" dirty="0" err="1" smtClean="0"/>
              <a:t>grande</a:t>
            </a:r>
            <a:r>
              <a:rPr lang="en-GB" sz="1600" dirty="0" smtClean="0"/>
              <a:t> </a:t>
            </a:r>
            <a:r>
              <a:rPr lang="en-GB" sz="1600" dirty="0" err="1" smtClean="0"/>
              <a:t>rilievo</a:t>
            </a:r>
            <a:r>
              <a:rPr lang="en-GB" sz="1600" dirty="0" smtClean="0"/>
              <a:t>: </a:t>
            </a:r>
            <a:r>
              <a:rPr lang="en-GB" sz="1600" dirty="0" err="1" smtClean="0"/>
              <a:t>disegnato</a:t>
            </a:r>
            <a:r>
              <a:rPr lang="en-GB" sz="1600" dirty="0" smtClean="0"/>
              <a:t> e </a:t>
            </a:r>
            <a:r>
              <a:rPr lang="en-GB" sz="1600" dirty="0" err="1" smtClean="0"/>
              <a:t>prodotto</a:t>
            </a:r>
            <a:r>
              <a:rPr lang="en-GB" sz="1600" dirty="0" smtClean="0"/>
              <a:t> </a:t>
            </a:r>
            <a:r>
              <a:rPr lang="en-GB" sz="1600" dirty="0" err="1" smtClean="0"/>
              <a:t>rivelatori</a:t>
            </a:r>
            <a:r>
              <a:rPr lang="en-GB" sz="1600" dirty="0" smtClean="0"/>
              <a:t> per CDF al </a:t>
            </a:r>
            <a:r>
              <a:rPr lang="en-GB" sz="1600" dirty="0" err="1" smtClean="0"/>
              <a:t>Tevatron</a:t>
            </a:r>
            <a:r>
              <a:rPr lang="en-GB" sz="1600" dirty="0" smtClean="0"/>
              <a:t> (US), ATLAS Silicon Tracker (SCT), e Vertex Locator (VELO) per </a:t>
            </a:r>
            <a:r>
              <a:rPr lang="en-GB" sz="1600" dirty="0" err="1" smtClean="0"/>
              <a:t>LHCb</a:t>
            </a:r>
            <a:r>
              <a:rPr lang="en-GB" sz="1600" dirty="0" smtClean="0"/>
              <a:t> al CERN.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dirty="0" err="1" smtClean="0"/>
              <a:t>Sviluppate</a:t>
            </a:r>
            <a:r>
              <a:rPr lang="en-GB" sz="1600" dirty="0" smtClean="0"/>
              <a:t> </a:t>
            </a:r>
            <a:r>
              <a:rPr lang="en-GB" sz="1600" dirty="0" err="1" smtClean="0"/>
              <a:t>nuove</a:t>
            </a:r>
            <a:r>
              <a:rPr lang="en-GB" sz="1600" dirty="0" smtClean="0"/>
              <a:t> </a:t>
            </a:r>
            <a:r>
              <a:rPr lang="en-GB" sz="1600" dirty="0" err="1" smtClean="0"/>
              <a:t>tecnologie</a:t>
            </a:r>
            <a:r>
              <a:rPr lang="en-GB" sz="1600" dirty="0" smtClean="0"/>
              <a:t> per </a:t>
            </a:r>
            <a:r>
              <a:rPr lang="en-GB" sz="1600" dirty="0" err="1" smtClean="0"/>
              <a:t>elevata</a:t>
            </a:r>
            <a:r>
              <a:rPr lang="en-GB" sz="1600" dirty="0" smtClean="0"/>
              <a:t> </a:t>
            </a:r>
            <a:r>
              <a:rPr lang="en-GB" sz="1600" dirty="0" err="1" smtClean="0"/>
              <a:t>tolleranze</a:t>
            </a:r>
            <a:r>
              <a:rPr lang="en-GB" sz="1600" dirty="0" smtClean="0"/>
              <a:t> a </a:t>
            </a:r>
            <a:r>
              <a:rPr lang="en-GB" sz="1600" dirty="0" err="1" smtClean="0"/>
              <a:t>radiazioni</a:t>
            </a:r>
            <a:r>
              <a:rPr lang="en-GB" sz="1600" dirty="0" smtClean="0"/>
              <a:t>.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dirty="0" err="1" smtClean="0"/>
              <a:t>Ricerca</a:t>
            </a:r>
            <a:r>
              <a:rPr lang="en-GB" sz="1600" dirty="0" smtClean="0"/>
              <a:t> verso </a:t>
            </a:r>
            <a:r>
              <a:rPr lang="en-GB" sz="1600" dirty="0" err="1" smtClean="0"/>
              <a:t>soluzioni</a:t>
            </a:r>
            <a:r>
              <a:rPr lang="en-GB" sz="1600" dirty="0" smtClean="0"/>
              <a:t> per 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 err="1" smtClean="0"/>
              <a:t>futuro</a:t>
            </a:r>
            <a:r>
              <a:rPr lang="en-GB" sz="1600" dirty="0" smtClean="0"/>
              <a:t>: HV e HR-CMOS).</a:t>
            </a:r>
          </a:p>
          <a:p>
            <a:pPr algn="just"/>
            <a:endParaRPr lang="en-GB" sz="1600" dirty="0" smtClean="0"/>
          </a:p>
          <a:p>
            <a:pPr algn="just"/>
            <a:endParaRPr lang="en-GB" sz="1600" dirty="0"/>
          </a:p>
          <a:p>
            <a:pPr algn="just"/>
            <a:r>
              <a:rPr lang="en-GB" sz="1600" dirty="0" err="1" smtClean="0"/>
              <a:t>Trasferimento</a:t>
            </a:r>
            <a:r>
              <a:rPr lang="en-GB" sz="1600" dirty="0" smtClean="0"/>
              <a:t> </a:t>
            </a:r>
            <a:r>
              <a:rPr lang="en-GB" sz="1600" dirty="0" err="1" smtClean="0"/>
              <a:t>tecnologico</a:t>
            </a:r>
            <a:r>
              <a:rPr lang="en-GB" sz="1600" dirty="0" smtClean="0"/>
              <a:t> per </a:t>
            </a:r>
            <a:r>
              <a:rPr lang="en-GB" sz="1600" dirty="0" err="1" smtClean="0"/>
              <a:t>applicazioni</a:t>
            </a:r>
            <a:r>
              <a:rPr lang="en-GB" sz="1600" dirty="0" smtClean="0"/>
              <a:t> in </a:t>
            </a:r>
            <a:r>
              <a:rPr lang="en-GB" sz="1600" dirty="0" err="1" smtClean="0"/>
              <a:t>medicina</a:t>
            </a:r>
            <a:r>
              <a:rPr lang="en-GB" sz="1600" dirty="0" smtClean="0"/>
              <a:t>, </a:t>
            </a:r>
            <a:r>
              <a:rPr lang="en-GB" sz="1600" dirty="0" err="1" smtClean="0"/>
              <a:t>sicurezza</a:t>
            </a:r>
            <a:r>
              <a:rPr lang="en-GB" sz="1600" dirty="0"/>
              <a:t> </a:t>
            </a:r>
            <a:r>
              <a:rPr lang="en-GB" sz="1600" dirty="0" smtClean="0"/>
              <a:t>e </a:t>
            </a:r>
            <a:r>
              <a:rPr lang="en-GB" sz="1600" dirty="0" err="1" smtClean="0"/>
              <a:t>altre</a:t>
            </a:r>
            <a:r>
              <a:rPr lang="en-GB" sz="1600" dirty="0" smtClean="0"/>
              <a:t> </a:t>
            </a:r>
            <a:r>
              <a:rPr lang="en-GB" sz="1600" dirty="0" err="1" smtClean="0"/>
              <a:t>attività</a:t>
            </a:r>
            <a:r>
              <a:rPr lang="en-GB" sz="1600" dirty="0" smtClean="0"/>
              <a:t> </a:t>
            </a:r>
            <a:r>
              <a:rPr lang="en-GB" sz="1600" dirty="0" err="1" smtClean="0"/>
              <a:t>scientifiche</a:t>
            </a:r>
            <a:r>
              <a:rPr lang="en-GB" sz="1600" dirty="0" smtClean="0"/>
              <a:t>. </a:t>
            </a:r>
            <a:endParaRPr lang="en-GB" sz="1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02094"/>
            <a:ext cx="2935605" cy="60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8" descr="endca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7189" y="1322003"/>
            <a:ext cx="153987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914" y="1322003"/>
            <a:ext cx="18462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OMO-CCE-COLLECTION-LOG-SEPTEMBER-09-TALK.W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27"/>
          <a:stretch>
            <a:fillRect/>
          </a:stretch>
        </p:blipFill>
        <p:spPr bwMode="auto">
          <a:xfrm>
            <a:off x="5868144" y="2708920"/>
            <a:ext cx="3044038" cy="165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Â©McCoy_Wynne-155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32934" y="4386550"/>
            <a:ext cx="302624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414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96752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 smtClean="0"/>
              <a:t>Forti</a:t>
            </a:r>
            <a:r>
              <a:rPr lang="en-GB" sz="2000" dirty="0" smtClean="0"/>
              <a:t> </a:t>
            </a:r>
            <a:r>
              <a:rPr lang="en-GB" sz="2000" dirty="0" err="1" smtClean="0"/>
              <a:t>collegamenti</a:t>
            </a:r>
            <a:r>
              <a:rPr lang="en-GB" sz="2000" dirty="0" smtClean="0"/>
              <a:t> con </a:t>
            </a:r>
            <a:r>
              <a:rPr lang="en-GB" sz="2000" dirty="0" err="1" smtClean="0"/>
              <a:t>varie</a:t>
            </a:r>
            <a:r>
              <a:rPr lang="en-GB" sz="2000" dirty="0" smtClean="0"/>
              <a:t> discipline </a:t>
            </a:r>
            <a:r>
              <a:rPr lang="en-GB" sz="2000" dirty="0" err="1" smtClean="0"/>
              <a:t>scientifiche</a:t>
            </a:r>
            <a:r>
              <a:rPr lang="en-GB" sz="2000" dirty="0" smtClean="0"/>
              <a:t> e </a:t>
            </a:r>
            <a:r>
              <a:rPr lang="en-GB" sz="2000" dirty="0" err="1" smtClean="0"/>
              <a:t>comunità</a:t>
            </a:r>
            <a:r>
              <a:rPr lang="en-GB" sz="2000" dirty="0" smtClean="0"/>
              <a:t> </a:t>
            </a:r>
            <a:r>
              <a:rPr lang="en-GB" sz="2000" dirty="0" err="1" smtClean="0"/>
              <a:t>produttive</a:t>
            </a:r>
            <a:r>
              <a:rPr lang="en-GB" sz="2000" dirty="0" smtClean="0"/>
              <a:t>.</a:t>
            </a:r>
          </a:p>
          <a:p>
            <a:pPr algn="just"/>
            <a:endParaRPr lang="en-GB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 smtClean="0"/>
              <a:t>Ottima</a:t>
            </a:r>
            <a:r>
              <a:rPr lang="en-GB" sz="2000" dirty="0" smtClean="0"/>
              <a:t> </a:t>
            </a:r>
            <a:r>
              <a:rPr lang="en-GB" sz="2000" dirty="0" err="1" smtClean="0"/>
              <a:t>posizione</a:t>
            </a:r>
            <a:r>
              <a:rPr lang="en-GB" sz="2000" dirty="0" smtClean="0"/>
              <a:t> per un </a:t>
            </a:r>
            <a:r>
              <a:rPr lang="en-GB" sz="2000" dirty="0" err="1" smtClean="0"/>
              <a:t>efficiente</a:t>
            </a:r>
            <a:r>
              <a:rPr lang="en-GB" sz="2000" dirty="0" smtClean="0"/>
              <a:t> </a:t>
            </a:r>
            <a:r>
              <a:rPr lang="en-GB" sz="2000" dirty="0" err="1" smtClean="0"/>
              <a:t>trasferimento</a:t>
            </a:r>
            <a:r>
              <a:rPr lang="en-GB" sz="2000" dirty="0" smtClean="0"/>
              <a:t> di </a:t>
            </a:r>
            <a:r>
              <a:rPr lang="en-GB" sz="2000" dirty="0" err="1" smtClean="0"/>
              <a:t>tecnologia</a:t>
            </a:r>
            <a:r>
              <a:rPr lang="en-GB" sz="20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 smtClean="0"/>
              <a:t>Occorre</a:t>
            </a:r>
            <a:r>
              <a:rPr lang="en-GB" sz="2000" dirty="0" smtClean="0"/>
              <a:t> </a:t>
            </a:r>
            <a:r>
              <a:rPr lang="en-GB" sz="2000" dirty="0" err="1" smtClean="0"/>
              <a:t>ampliare</a:t>
            </a:r>
            <a:r>
              <a:rPr lang="en-GB" sz="2000" dirty="0" smtClean="0"/>
              <a:t> le </a:t>
            </a:r>
            <a:r>
              <a:rPr lang="en-GB" sz="2000" dirty="0" err="1" smtClean="0"/>
              <a:t>eccellenze</a:t>
            </a:r>
            <a:r>
              <a:rPr lang="en-GB" sz="2000" dirty="0" smtClean="0"/>
              <a:t> </a:t>
            </a:r>
            <a:r>
              <a:rPr lang="en-GB" sz="2000" dirty="0" err="1" smtClean="0"/>
              <a:t>esistenti</a:t>
            </a:r>
            <a:r>
              <a:rPr lang="en-GB" sz="2000" dirty="0" smtClean="0"/>
              <a:t> e </a:t>
            </a:r>
            <a:r>
              <a:rPr lang="en-GB" sz="2000" dirty="0" err="1" smtClean="0"/>
              <a:t>promuovere</a:t>
            </a:r>
            <a:r>
              <a:rPr lang="en-GB" sz="2000" dirty="0" smtClean="0"/>
              <a:t> </a:t>
            </a:r>
            <a:r>
              <a:rPr lang="en-GB" sz="2000" dirty="0" err="1" smtClean="0"/>
              <a:t>ulteriori</a:t>
            </a:r>
            <a:r>
              <a:rPr lang="en-GB" sz="2000" dirty="0" smtClean="0"/>
              <a:t> </a:t>
            </a:r>
            <a:r>
              <a:rPr lang="en-GB" sz="2000" dirty="0" err="1" smtClean="0"/>
              <a:t>collaborazioni</a:t>
            </a:r>
            <a:r>
              <a:rPr lang="en-GB" sz="2000" dirty="0" smtClean="0"/>
              <a:t>.</a:t>
            </a:r>
          </a:p>
          <a:p>
            <a:pPr algn="just"/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+mj-lt"/>
              <a:buAutoNum type="arabicPeriod"/>
            </a:pPr>
            <a:r>
              <a:rPr lang="en-GB" sz="2000" dirty="0" smtClean="0"/>
              <a:t>CMM ha </a:t>
            </a:r>
            <a:r>
              <a:rPr lang="en-GB" sz="2000" dirty="0" err="1" smtClean="0"/>
              <a:t>conoscenze</a:t>
            </a:r>
            <a:r>
              <a:rPr lang="en-GB" sz="2000" dirty="0" smtClean="0"/>
              <a:t> e </a:t>
            </a:r>
            <a:r>
              <a:rPr lang="en-GB" sz="2000" dirty="0" err="1" smtClean="0"/>
              <a:t>mezzi</a:t>
            </a:r>
            <a:r>
              <a:rPr lang="en-GB" sz="2000" dirty="0" smtClean="0"/>
              <a:t> per lo </a:t>
            </a:r>
            <a:r>
              <a:rPr lang="en-GB" sz="2000" dirty="0" err="1" smtClean="0"/>
              <a:t>sviluppo</a:t>
            </a:r>
            <a:r>
              <a:rPr lang="en-GB" sz="2000" dirty="0" smtClean="0"/>
              <a:t> di </a:t>
            </a:r>
            <a:r>
              <a:rPr lang="en-GB" sz="2000" dirty="0" err="1" smtClean="0"/>
              <a:t>tecnologie</a:t>
            </a:r>
            <a:r>
              <a:rPr lang="en-GB" sz="2000" dirty="0" smtClean="0"/>
              <a:t> future, in cui </a:t>
            </a:r>
            <a:r>
              <a:rPr lang="en-GB" sz="2000" dirty="0" err="1" smtClean="0"/>
              <a:t>l’integrazione</a:t>
            </a:r>
            <a:r>
              <a:rPr lang="en-GB" sz="2000" dirty="0" smtClean="0"/>
              <a:t> di </a:t>
            </a:r>
            <a:r>
              <a:rPr lang="en-GB" sz="2000" dirty="0" err="1" smtClean="0"/>
              <a:t>materiali</a:t>
            </a:r>
            <a:r>
              <a:rPr lang="en-GB" sz="2000" dirty="0"/>
              <a:t> </a:t>
            </a:r>
            <a:r>
              <a:rPr lang="en-GB" sz="2000" dirty="0" err="1" smtClean="0"/>
              <a:t>speciali</a:t>
            </a:r>
            <a:r>
              <a:rPr lang="en-GB" sz="2000" dirty="0" smtClean="0"/>
              <a:t> </a:t>
            </a:r>
            <a:r>
              <a:rPr lang="en-GB" sz="2000" dirty="0" smtClean="0"/>
              <a:t>e </a:t>
            </a:r>
            <a:r>
              <a:rPr lang="en-GB" sz="2000" dirty="0" err="1" smtClean="0"/>
              <a:t>microelettronica</a:t>
            </a:r>
            <a:r>
              <a:rPr lang="en-GB" sz="2000" dirty="0" smtClean="0"/>
              <a:t> </a:t>
            </a:r>
            <a:r>
              <a:rPr lang="en-GB" sz="2000" dirty="0" err="1" smtClean="0"/>
              <a:t>sarà</a:t>
            </a:r>
            <a:r>
              <a:rPr lang="en-GB" sz="2000" dirty="0" smtClean="0"/>
              <a:t> </a:t>
            </a:r>
            <a:r>
              <a:rPr lang="en-GB" sz="2000" dirty="0" err="1" smtClean="0"/>
              <a:t>una</a:t>
            </a:r>
            <a:r>
              <a:rPr lang="en-GB" sz="2000" dirty="0" smtClean="0"/>
              <a:t> </a:t>
            </a:r>
            <a:r>
              <a:rPr lang="en-GB" sz="2000" dirty="0" err="1" smtClean="0"/>
              <a:t>tecnologia</a:t>
            </a:r>
            <a:r>
              <a:rPr lang="en-GB" sz="2000" dirty="0" smtClean="0"/>
              <a:t> </a:t>
            </a:r>
            <a:r>
              <a:rPr lang="en-GB" sz="2000" dirty="0" err="1" smtClean="0"/>
              <a:t>chiave</a:t>
            </a:r>
            <a:r>
              <a:rPr lang="en-GB" sz="2000" dirty="0" smtClean="0"/>
              <a:t>. </a:t>
            </a:r>
          </a:p>
          <a:p>
            <a:pPr algn="just"/>
            <a:endParaRPr lang="en-GB" sz="2000" dirty="0"/>
          </a:p>
          <a:p>
            <a:pPr marL="288000" indent="-288000" algn="just"/>
            <a:r>
              <a:rPr lang="en-GB" sz="2000" dirty="0" smtClean="0"/>
              <a:t>2. </a:t>
            </a:r>
            <a:r>
              <a:rPr lang="en-GB" sz="2000" dirty="0" err="1" smtClean="0"/>
              <a:t>Capacit</a:t>
            </a:r>
            <a:r>
              <a:rPr lang="en-GB" sz="2000" dirty="0" err="1"/>
              <a:t>à</a:t>
            </a:r>
            <a:r>
              <a:rPr lang="en-GB" sz="2000" dirty="0" smtClean="0"/>
              <a:t> di </a:t>
            </a:r>
            <a:r>
              <a:rPr lang="en-GB" sz="2000" dirty="0" err="1" smtClean="0"/>
              <a:t>assemblaggio</a:t>
            </a:r>
            <a:r>
              <a:rPr lang="en-GB" sz="2000" dirty="0" smtClean="0"/>
              <a:t> e </a:t>
            </a:r>
            <a:r>
              <a:rPr lang="en-GB" sz="2000" dirty="0" err="1" smtClean="0"/>
              <a:t>diagnostica</a:t>
            </a:r>
            <a:r>
              <a:rPr lang="en-GB" sz="2000" dirty="0" smtClean="0"/>
              <a:t> a </a:t>
            </a:r>
            <a:r>
              <a:rPr lang="en-GB" sz="2000" dirty="0" err="1" smtClean="0"/>
              <a:t>nano-scala</a:t>
            </a:r>
            <a:r>
              <a:rPr lang="en-GB" sz="2000" dirty="0" smtClean="0"/>
              <a:t> è un </a:t>
            </a:r>
            <a:r>
              <a:rPr lang="en-GB" sz="2000" dirty="0" err="1" smtClean="0"/>
              <a:t>punto</a:t>
            </a:r>
            <a:r>
              <a:rPr lang="en-GB" sz="2000" dirty="0" smtClean="0"/>
              <a:t> di </a:t>
            </a:r>
            <a:r>
              <a:rPr lang="en-GB" sz="2000" dirty="0" err="1" smtClean="0"/>
              <a:t>forza</a:t>
            </a:r>
            <a:r>
              <a:rPr lang="en-GB" sz="2000" dirty="0" smtClean="0"/>
              <a:t> per </a:t>
            </a:r>
            <a:r>
              <a:rPr lang="en-GB" sz="2000" dirty="0" err="1" smtClean="0"/>
              <a:t>il</a:t>
            </a:r>
            <a:r>
              <a:rPr lang="en-GB" sz="2000" dirty="0" smtClean="0"/>
              <a:t> </a:t>
            </a:r>
            <a:r>
              <a:rPr lang="en-GB" sz="2000" dirty="0" err="1" smtClean="0"/>
              <a:t>futuro</a:t>
            </a:r>
            <a:r>
              <a:rPr lang="en-GB" sz="2000" dirty="0" smtClean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7624" y="260648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FBK-CMM in questo contesto</a:t>
            </a:r>
            <a:endParaRPr lang="en-GB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9422" y="140679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/>
              <a:t>Sommario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196752"/>
            <a:ext cx="8964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Obiettivi</a:t>
            </a:r>
            <a:r>
              <a:rPr lang="en-GB" sz="2000" dirty="0" smtClean="0"/>
              <a:t>: </a:t>
            </a:r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Eccellenza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scientifica</a:t>
            </a:r>
            <a:r>
              <a:rPr lang="en-GB" sz="2000" dirty="0" smtClean="0"/>
              <a:t> e </a:t>
            </a:r>
            <a:r>
              <a:rPr lang="en-GB" sz="2000" dirty="0" err="1" smtClean="0"/>
              <a:t>innovazione</a:t>
            </a:r>
            <a:r>
              <a:rPr lang="en-GB" sz="2000" dirty="0" smtClean="0"/>
              <a:t> </a:t>
            </a:r>
            <a:r>
              <a:rPr lang="az-Cyrl-AZ" sz="2000" b="1" dirty="0" smtClean="0">
                <a:solidFill>
                  <a:srgbClr val="00B050"/>
                </a:solidFill>
              </a:rPr>
              <a:t>ѵ</a:t>
            </a:r>
            <a:endParaRPr lang="en-GB" sz="2000" dirty="0" smtClean="0"/>
          </a:p>
          <a:p>
            <a:pPr marL="512100" lvl="1" indent="-342900">
              <a:buFont typeface="Symbol" panose="05050102010706020507" pitchFamily="18" charset="2"/>
              <a:buChar char=""/>
            </a:pPr>
            <a:r>
              <a:rPr lang="it-IT" sz="2000" dirty="0" smtClean="0"/>
              <a:t>Stato </a:t>
            </a:r>
            <a:r>
              <a:rPr lang="en-GB" sz="2000" dirty="0" err="1" smtClean="0"/>
              <a:t>dell’arte</a:t>
            </a:r>
            <a:r>
              <a:rPr lang="en-GB" sz="2000" dirty="0" smtClean="0"/>
              <a:t> e </a:t>
            </a:r>
            <a:r>
              <a:rPr lang="en-GB" sz="2000" dirty="0" err="1" smtClean="0"/>
              <a:t>anticipazione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sfide</a:t>
            </a:r>
            <a:r>
              <a:rPr lang="en-GB" sz="2000" dirty="0" smtClean="0"/>
              <a:t> future </a:t>
            </a:r>
            <a:r>
              <a:rPr lang="az-Cyrl-AZ" sz="2000" b="1" dirty="0">
                <a:solidFill>
                  <a:srgbClr val="00B050"/>
                </a:solidFill>
              </a:rPr>
              <a:t>ѵ</a:t>
            </a:r>
            <a:endParaRPr lang="en-GB" sz="2000" dirty="0" smtClean="0"/>
          </a:p>
          <a:p>
            <a:pPr marL="512100" lvl="1" indent="-342900">
              <a:buFont typeface="Symbol" panose="05050102010706020507" pitchFamily="18" charset="2"/>
              <a:buChar char=""/>
            </a:pPr>
            <a:r>
              <a:rPr lang="en-GB" sz="2000" dirty="0" err="1" smtClean="0"/>
              <a:t>Scelta</a:t>
            </a:r>
            <a:r>
              <a:rPr lang="en-GB" sz="2000" dirty="0" smtClean="0"/>
              <a:t> </a:t>
            </a:r>
            <a:r>
              <a:rPr lang="en-GB" sz="2000" dirty="0" err="1" smtClean="0"/>
              <a:t>strategica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linee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scientifiche</a:t>
            </a:r>
            <a:r>
              <a:rPr lang="en-GB" sz="2000" dirty="0" smtClean="0"/>
              <a:t> e </a:t>
            </a:r>
            <a:r>
              <a:rPr lang="en-GB" sz="2000" dirty="0" err="1" smtClean="0"/>
              <a:t>efficiente</a:t>
            </a:r>
            <a:r>
              <a:rPr lang="en-GB" sz="2000" dirty="0" smtClean="0"/>
              <a:t> </a:t>
            </a:r>
            <a:r>
              <a:rPr lang="en-GB" sz="2000" dirty="0" err="1" smtClean="0"/>
              <a:t>trasferimento</a:t>
            </a:r>
            <a:r>
              <a:rPr lang="en-GB" sz="2000" dirty="0" smtClean="0"/>
              <a:t> </a:t>
            </a:r>
            <a:r>
              <a:rPr lang="en-GB" sz="2000" dirty="0" err="1" smtClean="0"/>
              <a:t>tecnologico</a:t>
            </a:r>
            <a:r>
              <a:rPr lang="az-Cyrl-AZ" sz="2000" b="1" dirty="0">
                <a:solidFill>
                  <a:srgbClr val="00B050"/>
                </a:solidFill>
              </a:rPr>
              <a:t> ѵ</a:t>
            </a:r>
            <a:endParaRPr lang="en-GB" sz="2000" dirty="0" smtClean="0"/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Disseminazione</a:t>
            </a:r>
            <a:r>
              <a:rPr lang="en-GB" sz="2000" dirty="0" smtClean="0"/>
              <a:t> </a:t>
            </a:r>
            <a:r>
              <a:rPr lang="en-GB" sz="2000" dirty="0" err="1" smtClean="0"/>
              <a:t>della</a:t>
            </a:r>
            <a:r>
              <a:rPr lang="en-GB" sz="2000" dirty="0" smtClean="0"/>
              <a:t> </a:t>
            </a:r>
            <a:r>
              <a:rPr lang="en-GB" sz="2000" dirty="0" err="1" smtClean="0"/>
              <a:t>cultura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scientifica</a:t>
            </a:r>
            <a:r>
              <a:rPr lang="en-GB" sz="2000" dirty="0" smtClean="0"/>
              <a:t> e </a:t>
            </a:r>
            <a:r>
              <a:rPr lang="en-GB" sz="2000" dirty="0" err="1" smtClean="0"/>
              <a:t>formatione</a:t>
            </a:r>
            <a:r>
              <a:rPr lang="en-GB" sz="2000" dirty="0" smtClean="0"/>
              <a:t> </a:t>
            </a:r>
            <a:r>
              <a:rPr lang="en-GB" sz="2000" dirty="0" err="1" smtClean="0"/>
              <a:t>degli</a:t>
            </a:r>
            <a:r>
              <a:rPr lang="en-GB" sz="2000" dirty="0" smtClean="0"/>
              <a:t> </a:t>
            </a:r>
            <a:r>
              <a:rPr lang="en-GB" sz="2000" dirty="0" err="1" smtClean="0"/>
              <a:t>scienziati</a:t>
            </a:r>
            <a:r>
              <a:rPr lang="en-GB" sz="2000" dirty="0" smtClean="0"/>
              <a:t> </a:t>
            </a:r>
            <a:r>
              <a:rPr lang="az-Cyrl-AZ" sz="2000" b="1" dirty="0">
                <a:solidFill>
                  <a:srgbClr val="00B050"/>
                </a:solidFill>
              </a:rPr>
              <a:t>ѵ</a:t>
            </a: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err="1" smtClean="0"/>
              <a:t>Metodi</a:t>
            </a:r>
            <a:r>
              <a:rPr lang="en-GB" sz="2000" dirty="0" smtClean="0"/>
              <a:t>:</a:t>
            </a:r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Allargamento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fonti</a:t>
            </a:r>
            <a:r>
              <a:rPr lang="en-GB" sz="2000" dirty="0" smtClean="0"/>
              <a:t> di </a:t>
            </a:r>
            <a:r>
              <a:rPr lang="en-GB" sz="2000" dirty="0" err="1" smtClean="0"/>
              <a:t>finanziamento</a:t>
            </a:r>
            <a:r>
              <a:rPr lang="en-GB" sz="2000" dirty="0" smtClean="0"/>
              <a:t> </a:t>
            </a:r>
            <a:r>
              <a:rPr lang="az-Cyrl-AZ" sz="2000" b="1" dirty="0">
                <a:solidFill>
                  <a:srgbClr val="00B050"/>
                </a:solidFill>
              </a:rPr>
              <a:t>ѵ</a:t>
            </a:r>
            <a:endParaRPr lang="en-GB" sz="2000" dirty="0" smtClean="0"/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Attrazione</a:t>
            </a:r>
            <a:r>
              <a:rPr lang="en-GB" sz="2000" dirty="0" smtClean="0"/>
              <a:t> di </a:t>
            </a:r>
            <a:r>
              <a:rPr lang="en-GB" sz="2000" dirty="0" err="1" smtClean="0"/>
              <a:t>personale</a:t>
            </a:r>
            <a:r>
              <a:rPr lang="en-GB" sz="2000" dirty="0" smtClean="0"/>
              <a:t> </a:t>
            </a:r>
            <a:r>
              <a:rPr lang="en-GB" sz="2000" dirty="0" err="1" smtClean="0"/>
              <a:t>altamente</a:t>
            </a:r>
            <a:r>
              <a:rPr lang="en-GB" sz="2000" dirty="0" smtClean="0"/>
              <a:t> </a:t>
            </a:r>
            <a:r>
              <a:rPr lang="en-GB" sz="2000" dirty="0" err="1" smtClean="0"/>
              <a:t>qualificato</a:t>
            </a:r>
            <a:r>
              <a:rPr lang="en-GB" sz="2000" dirty="0" smtClean="0"/>
              <a:t> </a:t>
            </a:r>
            <a:r>
              <a:rPr lang="az-Cyrl-AZ" sz="2000" b="1" dirty="0">
                <a:solidFill>
                  <a:srgbClr val="00B050"/>
                </a:solidFill>
              </a:rPr>
              <a:t>ѵ</a:t>
            </a:r>
            <a:endParaRPr lang="en-GB" sz="2000" dirty="0" smtClean="0"/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Mantenimento</a:t>
            </a:r>
            <a:r>
              <a:rPr lang="en-GB" sz="2000" dirty="0" smtClean="0"/>
              <a:t> e </a:t>
            </a:r>
            <a:r>
              <a:rPr lang="en-GB" sz="2000" dirty="0" err="1" smtClean="0"/>
              <a:t>ammodernamento</a:t>
            </a:r>
            <a:r>
              <a:rPr lang="en-GB" sz="2000" dirty="0" smtClean="0"/>
              <a:t> </a:t>
            </a:r>
            <a:r>
              <a:rPr lang="en-GB" sz="2000" dirty="0" err="1" smtClean="0"/>
              <a:t>dei</a:t>
            </a:r>
            <a:r>
              <a:rPr lang="en-GB" sz="2000" dirty="0" smtClean="0"/>
              <a:t> </a:t>
            </a:r>
            <a:r>
              <a:rPr lang="en-GB" sz="2000" dirty="0" err="1" smtClean="0"/>
              <a:t>laboratori</a:t>
            </a:r>
            <a:r>
              <a:rPr lang="en-GB" sz="2000" dirty="0" smtClean="0"/>
              <a:t> </a:t>
            </a:r>
            <a:r>
              <a:rPr lang="az-Cyrl-AZ" sz="2000" b="1" dirty="0">
                <a:solidFill>
                  <a:srgbClr val="00B050"/>
                </a:solidFill>
              </a:rPr>
              <a:t>ѵ</a:t>
            </a:r>
            <a:endParaRPr lang="en-GB" sz="2000" dirty="0" smtClean="0"/>
          </a:p>
          <a:p>
            <a:pPr marL="288000" indent="-288000">
              <a:buFont typeface="Arial" pitchFamily="34" charset="0"/>
              <a:buChar char="•"/>
            </a:pPr>
            <a:r>
              <a:rPr lang="en-GB" sz="2000" dirty="0" err="1" smtClean="0"/>
              <a:t>Centralit</a:t>
            </a:r>
            <a:r>
              <a:rPr lang="en-GB" sz="2000" dirty="0" err="1"/>
              <a:t>à</a:t>
            </a:r>
            <a:r>
              <a:rPr lang="en-GB" sz="2000" dirty="0" smtClean="0"/>
              <a:t> </a:t>
            </a:r>
            <a:r>
              <a:rPr lang="en-GB" sz="2000" dirty="0" err="1" smtClean="0"/>
              <a:t>nelle</a:t>
            </a:r>
            <a:r>
              <a:rPr lang="en-GB" sz="2000" dirty="0" smtClean="0"/>
              <a:t> </a:t>
            </a:r>
            <a:r>
              <a:rPr lang="en-GB" sz="2000" dirty="0" err="1" smtClean="0"/>
              <a:t>collaborazioni</a:t>
            </a:r>
            <a:r>
              <a:rPr lang="en-GB" sz="2000" dirty="0"/>
              <a:t> </a:t>
            </a:r>
            <a:r>
              <a:rPr lang="en-GB" sz="2000" dirty="0" err="1" smtClean="0"/>
              <a:t>nazionali</a:t>
            </a:r>
            <a:r>
              <a:rPr lang="en-GB" sz="2000" dirty="0" smtClean="0"/>
              <a:t>, </a:t>
            </a:r>
            <a:r>
              <a:rPr lang="en-GB" sz="2000" dirty="0" err="1" smtClean="0"/>
              <a:t>europee</a:t>
            </a:r>
            <a:r>
              <a:rPr lang="en-GB" sz="2000" dirty="0" smtClean="0"/>
              <a:t> e </a:t>
            </a:r>
            <a:r>
              <a:rPr lang="en-GB" sz="2000" dirty="0" err="1" smtClean="0"/>
              <a:t>internazionali</a:t>
            </a:r>
            <a:r>
              <a:rPr lang="en-GB" sz="2000" dirty="0" smtClean="0"/>
              <a:t> </a:t>
            </a:r>
            <a:r>
              <a:rPr lang="az-Cyrl-AZ" sz="2000" b="1" dirty="0">
                <a:solidFill>
                  <a:srgbClr val="00B050"/>
                </a:solidFill>
              </a:rPr>
              <a:t>ѵ</a:t>
            </a:r>
            <a:endParaRPr lang="en-GB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09618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696744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Proposta di sviluppo del Centro Materiali e Microsistemi (FBK-CMM) 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134076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Gianluigi</a:t>
            </a:r>
            <a:r>
              <a:rPr lang="en-GB" dirty="0" smtClean="0"/>
              <a:t> </a:t>
            </a:r>
            <a:r>
              <a:rPr lang="en-GB" dirty="0" err="1" smtClean="0"/>
              <a:t>Casse</a:t>
            </a:r>
            <a:endParaRPr lang="en-GB" dirty="0"/>
          </a:p>
        </p:txBody>
      </p:sp>
      <p:pic>
        <p:nvPicPr>
          <p:cNvPr id="6" name="Picture 5" descr="zoomed_structure.png"/>
          <p:cNvPicPr>
            <a:picLocks noChangeAspect="1"/>
          </p:cNvPicPr>
          <p:nvPr/>
        </p:nvPicPr>
        <p:blipFill>
          <a:blip r:embed="rId3" cstate="print"/>
          <a:srcRect t="18586" b="-2222"/>
          <a:stretch>
            <a:fillRect/>
          </a:stretch>
        </p:blipFill>
        <p:spPr>
          <a:xfrm>
            <a:off x="7668344" y="1818233"/>
            <a:ext cx="1405190" cy="64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642" y="-27384"/>
            <a:ext cx="280085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xel_50um_250um_zoom_electronics_no_DIODE_lay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6641" y="1844822"/>
            <a:ext cx="1446485" cy="5081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2521927"/>
            <a:ext cx="87129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Obiettivi</a:t>
            </a:r>
            <a:r>
              <a:rPr lang="en-GB" sz="2000" dirty="0" smtClean="0"/>
              <a:t>: </a:t>
            </a:r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Eccellenza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scientifica</a:t>
            </a:r>
            <a:r>
              <a:rPr lang="en-GB" sz="2000" dirty="0" smtClean="0"/>
              <a:t> e </a:t>
            </a:r>
            <a:r>
              <a:rPr lang="en-GB" sz="2000" dirty="0" err="1" smtClean="0"/>
              <a:t>innovazione</a:t>
            </a:r>
            <a:endParaRPr lang="en-GB" sz="2000" dirty="0" smtClean="0"/>
          </a:p>
          <a:p>
            <a:pPr marL="512100" lvl="1" indent="-342900">
              <a:buFont typeface="Symbol" panose="05050102010706020507" pitchFamily="18" charset="2"/>
              <a:buChar char=""/>
            </a:pPr>
            <a:r>
              <a:rPr lang="it-IT" sz="2000" dirty="0" smtClean="0"/>
              <a:t>Stato </a:t>
            </a:r>
            <a:r>
              <a:rPr lang="en-GB" sz="2000" dirty="0" err="1" smtClean="0"/>
              <a:t>dell’arte</a:t>
            </a:r>
            <a:r>
              <a:rPr lang="en-GB" sz="2000" dirty="0" smtClean="0"/>
              <a:t> e </a:t>
            </a:r>
            <a:r>
              <a:rPr lang="en-GB" sz="2000" dirty="0" err="1" smtClean="0"/>
              <a:t>anticipazione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sfide</a:t>
            </a:r>
            <a:r>
              <a:rPr lang="en-GB" sz="2000" dirty="0" smtClean="0"/>
              <a:t> future</a:t>
            </a:r>
          </a:p>
          <a:p>
            <a:pPr marL="512100" lvl="1" indent="-342900">
              <a:buFont typeface="Symbol" panose="05050102010706020507" pitchFamily="18" charset="2"/>
              <a:buChar char=""/>
            </a:pPr>
            <a:r>
              <a:rPr lang="en-GB" sz="2000" dirty="0" err="1" smtClean="0"/>
              <a:t>Scelta</a:t>
            </a:r>
            <a:r>
              <a:rPr lang="en-GB" sz="2000" dirty="0" smtClean="0"/>
              <a:t> </a:t>
            </a:r>
            <a:r>
              <a:rPr lang="en-GB" sz="2000" dirty="0" err="1" smtClean="0"/>
              <a:t>strategica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linee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scientifiche</a:t>
            </a:r>
            <a:r>
              <a:rPr lang="en-GB" sz="2000" dirty="0" smtClean="0"/>
              <a:t> e </a:t>
            </a:r>
            <a:r>
              <a:rPr lang="en-GB" sz="2000" dirty="0" err="1" smtClean="0"/>
              <a:t>efficiente</a:t>
            </a:r>
            <a:r>
              <a:rPr lang="en-GB" sz="2000" dirty="0" smtClean="0"/>
              <a:t> </a:t>
            </a:r>
            <a:r>
              <a:rPr lang="en-GB" sz="2000" dirty="0" err="1" smtClean="0"/>
              <a:t>trasferimento</a:t>
            </a:r>
            <a:r>
              <a:rPr lang="en-GB" sz="2000" dirty="0" smtClean="0"/>
              <a:t> </a:t>
            </a:r>
            <a:r>
              <a:rPr lang="en-GB" sz="2000" dirty="0" err="1" smtClean="0"/>
              <a:t>tecnologico</a:t>
            </a:r>
            <a:endParaRPr lang="en-GB" sz="2000" dirty="0" smtClean="0"/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Disseminazione</a:t>
            </a:r>
            <a:r>
              <a:rPr lang="en-GB" sz="2000" dirty="0" smtClean="0"/>
              <a:t> </a:t>
            </a:r>
            <a:r>
              <a:rPr lang="en-GB" sz="2000" dirty="0" err="1" smtClean="0"/>
              <a:t>della</a:t>
            </a:r>
            <a:r>
              <a:rPr lang="en-GB" sz="2000" dirty="0" smtClean="0"/>
              <a:t> </a:t>
            </a:r>
            <a:r>
              <a:rPr lang="en-GB" sz="2000" dirty="0" err="1" smtClean="0"/>
              <a:t>cultura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scientifica</a:t>
            </a:r>
            <a:r>
              <a:rPr lang="en-GB" sz="2000" dirty="0" smtClean="0"/>
              <a:t> e </a:t>
            </a:r>
            <a:r>
              <a:rPr lang="en-GB" sz="2000" dirty="0" err="1" smtClean="0"/>
              <a:t>formatione</a:t>
            </a:r>
            <a:r>
              <a:rPr lang="en-GB" sz="2000" dirty="0" smtClean="0"/>
              <a:t> </a:t>
            </a:r>
            <a:r>
              <a:rPr lang="en-GB" sz="2000" dirty="0" err="1" smtClean="0"/>
              <a:t>degli</a:t>
            </a:r>
            <a:r>
              <a:rPr lang="en-GB" sz="2000" dirty="0" smtClean="0"/>
              <a:t> </a:t>
            </a:r>
            <a:r>
              <a:rPr lang="en-GB" sz="2000" dirty="0" err="1" smtClean="0"/>
              <a:t>scienziati</a:t>
            </a: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err="1" smtClean="0"/>
              <a:t>Metodi</a:t>
            </a:r>
            <a:r>
              <a:rPr lang="en-GB" sz="2000" dirty="0" smtClean="0"/>
              <a:t>:</a:t>
            </a:r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Allargamento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fonti</a:t>
            </a:r>
            <a:r>
              <a:rPr lang="en-GB" sz="2000" dirty="0" smtClean="0"/>
              <a:t> di </a:t>
            </a:r>
            <a:r>
              <a:rPr lang="en-GB" sz="2000" dirty="0" err="1" smtClean="0"/>
              <a:t>finanziamento</a:t>
            </a:r>
            <a:endParaRPr lang="en-GB" sz="2000" dirty="0" smtClean="0"/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Attrazione</a:t>
            </a:r>
            <a:r>
              <a:rPr lang="en-GB" sz="2000" dirty="0" smtClean="0"/>
              <a:t> di </a:t>
            </a:r>
            <a:r>
              <a:rPr lang="en-GB" sz="2000" dirty="0" err="1" smtClean="0"/>
              <a:t>personale</a:t>
            </a:r>
            <a:r>
              <a:rPr lang="en-GB" sz="2000" dirty="0" smtClean="0"/>
              <a:t> </a:t>
            </a:r>
            <a:r>
              <a:rPr lang="en-GB" sz="2000" dirty="0" err="1" smtClean="0"/>
              <a:t>altamente</a:t>
            </a:r>
            <a:r>
              <a:rPr lang="en-GB" sz="2000" dirty="0" smtClean="0"/>
              <a:t> </a:t>
            </a:r>
            <a:r>
              <a:rPr lang="en-GB" sz="2000" dirty="0" err="1" smtClean="0"/>
              <a:t>qualificato</a:t>
            </a:r>
            <a:endParaRPr lang="en-GB" sz="2000" dirty="0" smtClean="0"/>
          </a:p>
          <a:p>
            <a:pPr indent="-288000">
              <a:buFont typeface="Arial" pitchFamily="34" charset="0"/>
              <a:buChar char="•"/>
            </a:pPr>
            <a:r>
              <a:rPr lang="en-GB" sz="2000" dirty="0" err="1" smtClean="0"/>
              <a:t>Mantenimento</a:t>
            </a:r>
            <a:r>
              <a:rPr lang="en-GB" sz="2000" dirty="0" smtClean="0"/>
              <a:t> e </a:t>
            </a:r>
            <a:r>
              <a:rPr lang="en-GB" sz="2000" dirty="0" err="1" smtClean="0"/>
              <a:t>ammodernamento</a:t>
            </a:r>
            <a:r>
              <a:rPr lang="en-GB" sz="2000" dirty="0" smtClean="0"/>
              <a:t> </a:t>
            </a:r>
            <a:r>
              <a:rPr lang="en-GB" sz="2000" dirty="0" err="1" smtClean="0"/>
              <a:t>dei</a:t>
            </a:r>
            <a:r>
              <a:rPr lang="en-GB" sz="2000" dirty="0" smtClean="0"/>
              <a:t> </a:t>
            </a:r>
            <a:r>
              <a:rPr lang="en-GB" sz="2000" dirty="0" err="1" smtClean="0"/>
              <a:t>laboratori</a:t>
            </a:r>
            <a:endParaRPr lang="en-GB" sz="2000" dirty="0" smtClean="0"/>
          </a:p>
          <a:p>
            <a:pPr marL="288000" indent="-288000">
              <a:buFont typeface="Arial" pitchFamily="34" charset="0"/>
              <a:buChar char="•"/>
            </a:pPr>
            <a:r>
              <a:rPr lang="en-GB" sz="2000" dirty="0" err="1" smtClean="0"/>
              <a:t>Centralit</a:t>
            </a:r>
            <a:r>
              <a:rPr lang="en-GB" sz="2000" dirty="0" err="1"/>
              <a:t>à</a:t>
            </a:r>
            <a:r>
              <a:rPr lang="en-GB" sz="2000" dirty="0" smtClean="0"/>
              <a:t> </a:t>
            </a:r>
            <a:r>
              <a:rPr lang="en-GB" sz="2000" dirty="0" err="1" smtClean="0"/>
              <a:t>nelle</a:t>
            </a:r>
            <a:r>
              <a:rPr lang="en-GB" sz="2000" dirty="0" smtClean="0"/>
              <a:t> </a:t>
            </a:r>
            <a:r>
              <a:rPr lang="en-GB" sz="2000" dirty="0" err="1" smtClean="0"/>
              <a:t>collaborazioni</a:t>
            </a:r>
            <a:r>
              <a:rPr lang="en-GB" sz="2000" dirty="0"/>
              <a:t> </a:t>
            </a:r>
            <a:r>
              <a:rPr lang="en-GB" sz="2000" dirty="0" err="1" smtClean="0"/>
              <a:t>nazionali</a:t>
            </a:r>
            <a:r>
              <a:rPr lang="en-GB" sz="2000" dirty="0" smtClean="0"/>
              <a:t>, </a:t>
            </a:r>
            <a:r>
              <a:rPr lang="en-GB" sz="2000" dirty="0" err="1" smtClean="0"/>
              <a:t>europee</a:t>
            </a:r>
            <a:r>
              <a:rPr lang="en-GB" sz="2000" dirty="0" smtClean="0"/>
              <a:t> e </a:t>
            </a:r>
            <a:r>
              <a:rPr lang="en-GB" sz="2000" dirty="0" err="1" smtClean="0"/>
              <a:t>internazionali</a:t>
            </a:r>
            <a:endParaRPr lang="en-GB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485939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Ecellenza</a:t>
            </a:r>
            <a:r>
              <a:rPr lang="en-GB" dirty="0" smtClean="0"/>
              <a:t> </a:t>
            </a:r>
            <a:r>
              <a:rPr lang="en-GB" dirty="0" err="1" smtClean="0"/>
              <a:t>scientifica</a:t>
            </a:r>
            <a:r>
              <a:rPr lang="en-GB" dirty="0" smtClean="0"/>
              <a:t> come </a:t>
            </a:r>
            <a:r>
              <a:rPr lang="en-GB" dirty="0" err="1" smtClean="0"/>
              <a:t>strumento</a:t>
            </a:r>
            <a:r>
              <a:rPr lang="en-GB" dirty="0" smtClean="0"/>
              <a:t> per </a:t>
            </a:r>
            <a:r>
              <a:rPr lang="en-GB" dirty="0" err="1" smtClean="0"/>
              <a:t>ottenere</a:t>
            </a:r>
            <a:r>
              <a:rPr lang="en-GB" dirty="0" smtClean="0"/>
              <a:t>: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Posizioni</a:t>
            </a:r>
            <a:r>
              <a:rPr lang="en-GB" dirty="0" smtClean="0"/>
              <a:t> di leadership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Creazione</a:t>
            </a:r>
            <a:r>
              <a:rPr lang="en-GB" dirty="0" smtClean="0"/>
              <a:t> </a:t>
            </a:r>
            <a:r>
              <a:rPr lang="en-GB" dirty="0"/>
              <a:t>di </a:t>
            </a:r>
            <a:r>
              <a:rPr lang="en-GB" dirty="0" err="1" smtClean="0"/>
              <a:t>comunità</a:t>
            </a:r>
            <a:r>
              <a:rPr lang="en-GB" dirty="0" smtClean="0"/>
              <a:t> </a:t>
            </a:r>
            <a:r>
              <a:rPr lang="en-GB" dirty="0" err="1" smtClean="0"/>
              <a:t>scientifiche</a:t>
            </a:r>
            <a:r>
              <a:rPr lang="en-GB" dirty="0" smtClean="0"/>
              <a:t>  </a:t>
            </a:r>
            <a:r>
              <a:rPr lang="en-GB" dirty="0" err="1" smtClean="0"/>
              <a:t>allargate</a:t>
            </a:r>
            <a:r>
              <a:rPr lang="en-GB" dirty="0" smtClean="0"/>
              <a:t> </a:t>
            </a:r>
            <a:r>
              <a:rPr lang="en-GB" dirty="0" err="1" smtClean="0"/>
              <a:t>ai</a:t>
            </a:r>
            <a:r>
              <a:rPr lang="en-GB" dirty="0" smtClean="0"/>
              <a:t> </a:t>
            </a:r>
            <a:r>
              <a:rPr lang="en-GB" dirty="0" err="1" smtClean="0"/>
              <a:t>fruitori</a:t>
            </a:r>
            <a:endParaRPr lang="en-GB" dirty="0" smtClean="0"/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Attrazione</a:t>
            </a:r>
            <a:r>
              <a:rPr lang="en-GB" dirty="0" smtClean="0"/>
              <a:t> di </a:t>
            </a:r>
            <a:r>
              <a:rPr lang="en-GB" dirty="0" err="1" smtClean="0"/>
              <a:t>finanziamenti</a:t>
            </a:r>
            <a:endParaRPr lang="en-GB" dirty="0" smtClean="0"/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smtClean="0"/>
              <a:t>Alto </a:t>
            </a:r>
            <a:r>
              <a:rPr lang="en-GB" dirty="0" err="1" smtClean="0"/>
              <a:t>valore</a:t>
            </a:r>
            <a:r>
              <a:rPr lang="en-GB" dirty="0" smtClean="0"/>
              <a:t> </a:t>
            </a:r>
            <a:r>
              <a:rPr lang="en-GB" dirty="0" err="1" smtClean="0"/>
              <a:t>aggiunto</a:t>
            </a:r>
            <a:r>
              <a:rPr lang="en-GB" dirty="0" smtClean="0"/>
              <a:t> </a:t>
            </a:r>
            <a:r>
              <a:rPr lang="en-GB" dirty="0" err="1" smtClean="0"/>
              <a:t>ai</a:t>
            </a:r>
            <a:r>
              <a:rPr lang="en-GB" dirty="0" smtClean="0"/>
              <a:t> </a:t>
            </a:r>
            <a:r>
              <a:rPr lang="en-GB" dirty="0" err="1" smtClean="0"/>
              <a:t>prodotti</a:t>
            </a:r>
            <a:r>
              <a:rPr lang="en-GB" dirty="0" smtClean="0"/>
              <a:t> di </a:t>
            </a:r>
            <a:r>
              <a:rPr lang="en-GB" dirty="0" err="1" smtClean="0"/>
              <a:t>innovazione</a:t>
            </a:r>
            <a:endParaRPr lang="en-GB" dirty="0" smtClean="0"/>
          </a:p>
          <a:p>
            <a:pPr algn="just"/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Lo studio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scienza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dispositivi</a:t>
            </a:r>
            <a:r>
              <a:rPr lang="en-GB" dirty="0" smtClean="0"/>
              <a:t> a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fondamentale</a:t>
            </a:r>
            <a:r>
              <a:rPr lang="en-GB" dirty="0" smtClean="0"/>
              <a:t> è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risorsa</a:t>
            </a:r>
            <a:r>
              <a:rPr lang="en-GB" dirty="0" smtClean="0"/>
              <a:t> </a:t>
            </a:r>
            <a:r>
              <a:rPr lang="en-GB" dirty="0" err="1" smtClean="0"/>
              <a:t>essenziale</a:t>
            </a:r>
            <a:r>
              <a:rPr lang="en-GB" dirty="0" smtClean="0"/>
              <a:t> per </a:t>
            </a:r>
            <a:r>
              <a:rPr lang="en-GB" dirty="0" err="1" smtClean="0"/>
              <a:t>ogni</a:t>
            </a:r>
            <a:r>
              <a:rPr lang="en-GB" dirty="0" smtClean="0"/>
              <a:t> </a:t>
            </a:r>
            <a:r>
              <a:rPr lang="en-GB" dirty="0" err="1" smtClean="0"/>
              <a:t>centro</a:t>
            </a:r>
            <a:r>
              <a:rPr lang="en-GB" dirty="0" smtClean="0"/>
              <a:t> di </a:t>
            </a:r>
            <a:r>
              <a:rPr lang="en-GB" dirty="0" err="1" smtClean="0"/>
              <a:t>ricerca</a:t>
            </a:r>
            <a:r>
              <a:rPr lang="en-GB" dirty="0" smtClean="0"/>
              <a:t> e </a:t>
            </a:r>
            <a:r>
              <a:rPr lang="en-GB" dirty="0" err="1" smtClean="0"/>
              <a:t>innovazione</a:t>
            </a:r>
            <a:r>
              <a:rPr lang="en-GB" dirty="0" smtClean="0"/>
              <a:t>.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Guida</a:t>
            </a:r>
            <a:r>
              <a:rPr lang="en-GB" dirty="0" smtClean="0"/>
              <a:t> le </a:t>
            </a:r>
            <a:r>
              <a:rPr lang="en-GB" dirty="0" err="1" smtClean="0"/>
              <a:t>priorità</a:t>
            </a:r>
            <a:r>
              <a:rPr lang="en-GB" dirty="0" smtClean="0"/>
              <a:t> di R&amp;D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Offre</a:t>
            </a:r>
            <a:r>
              <a:rPr lang="en-GB" dirty="0" smtClean="0"/>
              <a:t> </a:t>
            </a:r>
            <a:r>
              <a:rPr lang="en-GB" dirty="0" err="1" smtClean="0"/>
              <a:t>maggiori</a:t>
            </a:r>
            <a:r>
              <a:rPr lang="en-GB" dirty="0" smtClean="0"/>
              <a:t> </a:t>
            </a:r>
            <a:r>
              <a:rPr lang="en-GB" dirty="0" err="1" smtClean="0"/>
              <a:t>possibilità</a:t>
            </a:r>
            <a:r>
              <a:rPr lang="en-GB" dirty="0" smtClean="0"/>
              <a:t> di </a:t>
            </a:r>
            <a:r>
              <a:rPr lang="en-GB" dirty="0" err="1" smtClean="0"/>
              <a:t>successo</a:t>
            </a:r>
            <a:r>
              <a:rPr lang="en-GB" dirty="0" smtClean="0"/>
              <a:t> </a:t>
            </a:r>
            <a:r>
              <a:rPr lang="en-GB" dirty="0" err="1" smtClean="0"/>
              <a:t>ai</a:t>
            </a:r>
            <a:r>
              <a:rPr lang="en-GB" dirty="0" smtClean="0"/>
              <a:t> </a:t>
            </a:r>
            <a:r>
              <a:rPr lang="en-GB" dirty="0" err="1" smtClean="0"/>
              <a:t>prodotti</a:t>
            </a:r>
            <a:r>
              <a:rPr lang="en-GB" dirty="0" smtClean="0"/>
              <a:t> di </a:t>
            </a:r>
            <a:r>
              <a:rPr lang="en-GB" dirty="0" err="1" smtClean="0"/>
              <a:t>innovazione</a:t>
            </a:r>
            <a:endParaRPr lang="en-GB" dirty="0" smtClean="0"/>
          </a:p>
          <a:p>
            <a:pPr algn="just"/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Ricerca</a:t>
            </a:r>
            <a:r>
              <a:rPr lang="en-GB" dirty="0" smtClean="0"/>
              <a:t> e </a:t>
            </a:r>
            <a:r>
              <a:rPr lang="en-GB" dirty="0" err="1" smtClean="0"/>
              <a:t>Innovazione</a:t>
            </a:r>
            <a:endParaRPr lang="en-GB" dirty="0" smtClean="0"/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Ridurre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tempo 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passaggio</a:t>
            </a:r>
            <a:r>
              <a:rPr lang="en-GB" dirty="0" smtClean="0"/>
              <a:t> da </a:t>
            </a:r>
            <a:r>
              <a:rPr lang="en-GB" dirty="0" err="1" smtClean="0"/>
              <a:t>ricerca</a:t>
            </a:r>
            <a:r>
              <a:rPr lang="en-GB" dirty="0" smtClean="0"/>
              <a:t> a </a:t>
            </a:r>
            <a:r>
              <a:rPr lang="en-GB" dirty="0" err="1" smtClean="0"/>
              <a:t>fruizione</a:t>
            </a:r>
            <a:r>
              <a:rPr lang="en-GB" dirty="0" smtClean="0"/>
              <a:t>. 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Collaborazione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ricercatori</a:t>
            </a:r>
            <a:r>
              <a:rPr lang="en-GB" dirty="0" smtClean="0"/>
              <a:t> e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fruitori</a:t>
            </a:r>
            <a:r>
              <a:rPr lang="en-GB" dirty="0" smtClean="0"/>
              <a:t> di </a:t>
            </a:r>
            <a:r>
              <a:rPr lang="en-GB" dirty="0" err="1" smtClean="0"/>
              <a:t>scienza</a:t>
            </a:r>
            <a:r>
              <a:rPr lang="en-GB" dirty="0" smtClean="0"/>
              <a:t> e </a:t>
            </a:r>
            <a:r>
              <a:rPr lang="en-GB" dirty="0" err="1" smtClean="0"/>
              <a:t>tecnologia</a:t>
            </a:r>
            <a:endParaRPr lang="en-GB" dirty="0" smtClean="0"/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Discussione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priorit</a:t>
            </a:r>
            <a:r>
              <a:rPr lang="en-GB" dirty="0" err="1"/>
              <a:t>à</a:t>
            </a:r>
            <a:r>
              <a:rPr lang="en-GB" dirty="0" smtClean="0"/>
              <a:t> a </a:t>
            </a:r>
            <a:r>
              <a:rPr lang="en-GB" dirty="0" err="1" smtClean="0"/>
              <a:t>livello</a:t>
            </a:r>
            <a:r>
              <a:rPr lang="en-GB" dirty="0" smtClean="0"/>
              <a:t> di network</a:t>
            </a:r>
          </a:p>
          <a:p>
            <a:pPr marL="1257300" lvl="2" indent="-342900" algn="just">
              <a:buFont typeface="+mj-lt"/>
              <a:buAutoNum type="arabicPeriod"/>
            </a:pPr>
            <a:r>
              <a:rPr lang="en-GB" dirty="0" err="1" smtClean="0"/>
              <a:t>Conoscenza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scienziati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esigenze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applicationi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353664" y="260648"/>
            <a:ext cx="6170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/>
              <a:t>Eccellenza</a:t>
            </a:r>
            <a:r>
              <a:rPr lang="en-GB" sz="3200" b="1" dirty="0"/>
              <a:t> </a:t>
            </a:r>
            <a:r>
              <a:rPr lang="en-GB" sz="3200" b="1" dirty="0" err="1"/>
              <a:t>scientifica</a:t>
            </a:r>
            <a:r>
              <a:rPr lang="en-GB" sz="3200" b="1" dirty="0"/>
              <a:t> e </a:t>
            </a:r>
            <a:r>
              <a:rPr lang="en-GB" sz="3200" b="1" dirty="0" err="1"/>
              <a:t>innovazione</a:t>
            </a:r>
            <a:endParaRPr lang="en-GB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764704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Un </a:t>
            </a:r>
            <a:r>
              <a:rPr lang="en-GB" dirty="0" err="1" smtClean="0"/>
              <a:t>esempio</a:t>
            </a:r>
            <a:r>
              <a:rPr lang="en-GB" dirty="0" smtClean="0"/>
              <a:t> di </a:t>
            </a:r>
            <a:r>
              <a:rPr lang="en-GB" dirty="0" err="1" smtClean="0"/>
              <a:t>eccellenza</a:t>
            </a:r>
            <a:r>
              <a:rPr lang="en-GB" dirty="0" smtClean="0"/>
              <a:t> di CMM </a:t>
            </a:r>
            <a:r>
              <a:rPr lang="en-GB" dirty="0" err="1" smtClean="0"/>
              <a:t>sono</a:t>
            </a:r>
            <a:r>
              <a:rPr lang="en-GB" dirty="0" smtClean="0"/>
              <a:t> I </a:t>
            </a:r>
            <a:r>
              <a:rPr lang="en-GB" dirty="0" err="1" smtClean="0"/>
              <a:t>sensori</a:t>
            </a:r>
            <a:r>
              <a:rPr lang="en-GB" dirty="0" smtClean="0"/>
              <a:t>  di </a:t>
            </a:r>
            <a:r>
              <a:rPr lang="en-GB" dirty="0" err="1" smtClean="0"/>
              <a:t>vertice</a:t>
            </a:r>
            <a:r>
              <a:rPr lang="en-GB" dirty="0" smtClean="0"/>
              <a:t> in </a:t>
            </a:r>
            <a:r>
              <a:rPr lang="en-GB" dirty="0" err="1" smtClean="0"/>
              <a:t>fisica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particelle</a:t>
            </a:r>
            <a:r>
              <a:rPr lang="en-GB" dirty="0" smtClean="0"/>
              <a:t> </a:t>
            </a:r>
            <a:r>
              <a:rPr lang="en-GB" dirty="0" err="1" smtClean="0"/>
              <a:t>fabbricati</a:t>
            </a:r>
            <a:r>
              <a:rPr lang="en-GB" dirty="0" smtClean="0"/>
              <a:t> in </a:t>
            </a:r>
            <a:r>
              <a:rPr lang="en-GB" dirty="0" err="1" smtClean="0"/>
              <a:t>tecnologia</a:t>
            </a:r>
            <a:r>
              <a:rPr lang="en-GB" dirty="0" smtClean="0"/>
              <a:t> 3D. </a:t>
            </a:r>
          </a:p>
          <a:p>
            <a:pPr algn="ctr"/>
            <a:endParaRPr lang="en-GB" b="1" dirty="0"/>
          </a:p>
          <a:p>
            <a:pPr algn="ctr"/>
            <a:r>
              <a:rPr lang="en-GB" b="1" dirty="0" smtClean="0"/>
              <a:t>FBK-CMM è </a:t>
            </a:r>
            <a:r>
              <a:rPr lang="en-GB" b="1" dirty="0" err="1" smtClean="0"/>
              <a:t>stato</a:t>
            </a:r>
            <a:r>
              <a:rPr lang="en-GB" b="1" dirty="0" smtClean="0"/>
              <a:t> </a:t>
            </a:r>
            <a:r>
              <a:rPr lang="en-GB" b="1" dirty="0" err="1" smtClean="0"/>
              <a:t>uno</a:t>
            </a:r>
            <a:r>
              <a:rPr lang="en-GB" b="1" dirty="0" smtClean="0"/>
              <a:t> </a:t>
            </a:r>
            <a:r>
              <a:rPr lang="en-GB" b="1" dirty="0" err="1" smtClean="0"/>
              <a:t>dei</a:t>
            </a:r>
            <a:r>
              <a:rPr lang="en-GB" b="1" dirty="0" smtClean="0"/>
              <a:t> due </a:t>
            </a:r>
            <a:r>
              <a:rPr lang="en-GB" b="1" dirty="0" err="1" smtClean="0"/>
              <a:t>centri</a:t>
            </a:r>
            <a:r>
              <a:rPr lang="en-GB" b="1" dirty="0" smtClean="0"/>
              <a:t> di </a:t>
            </a:r>
            <a:r>
              <a:rPr lang="en-GB" b="1" dirty="0" err="1" smtClean="0"/>
              <a:t>sviluppo</a:t>
            </a:r>
            <a:r>
              <a:rPr lang="en-GB" b="1" dirty="0" smtClean="0"/>
              <a:t> </a:t>
            </a:r>
            <a:r>
              <a:rPr lang="en-GB" b="1" dirty="0" err="1" smtClean="0"/>
              <a:t>internazionali</a:t>
            </a:r>
            <a:r>
              <a:rPr lang="en-GB" b="1" dirty="0" smtClean="0"/>
              <a:t>.</a:t>
            </a:r>
            <a:r>
              <a:rPr lang="en-GB" dirty="0" smtClean="0"/>
              <a:t> 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err="1" smtClean="0"/>
              <a:t>Questi</a:t>
            </a:r>
            <a:r>
              <a:rPr lang="en-GB" dirty="0" smtClean="0"/>
              <a:t> </a:t>
            </a:r>
            <a:r>
              <a:rPr lang="en-GB" dirty="0" err="1" smtClean="0"/>
              <a:t>sensori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candidati</a:t>
            </a:r>
            <a:r>
              <a:rPr lang="en-GB" dirty="0" smtClean="0"/>
              <a:t> 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futuro</a:t>
            </a:r>
            <a:r>
              <a:rPr lang="en-GB" dirty="0" smtClean="0"/>
              <a:t> </a:t>
            </a:r>
            <a:r>
              <a:rPr lang="en-GB" dirty="0" err="1" smtClean="0"/>
              <a:t>sistema</a:t>
            </a:r>
            <a:r>
              <a:rPr lang="en-GB" dirty="0" smtClean="0"/>
              <a:t> </a:t>
            </a:r>
            <a:r>
              <a:rPr lang="en-GB" dirty="0" err="1" smtClean="0"/>
              <a:t>centrale</a:t>
            </a:r>
            <a:r>
              <a:rPr lang="en-GB" dirty="0" smtClean="0"/>
              <a:t> di pixels per </a:t>
            </a:r>
            <a:r>
              <a:rPr lang="en-GB" dirty="0" err="1" smtClean="0"/>
              <a:t>l’ammodernamento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esperimenti</a:t>
            </a:r>
            <a:r>
              <a:rPr lang="en-GB" dirty="0" smtClean="0"/>
              <a:t> ATLAS e CMS </a:t>
            </a:r>
            <a:r>
              <a:rPr lang="en-GB" dirty="0" err="1" smtClean="0"/>
              <a:t>all’acceleratore</a:t>
            </a:r>
            <a:r>
              <a:rPr lang="en-GB" dirty="0" smtClean="0"/>
              <a:t> LHC al CERN (Ginevra). 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progetto</a:t>
            </a:r>
            <a:r>
              <a:rPr lang="en-GB" dirty="0" smtClean="0"/>
              <a:t> è </a:t>
            </a:r>
            <a:r>
              <a:rPr lang="en-GB" dirty="0" err="1" smtClean="0"/>
              <a:t>pianificato</a:t>
            </a:r>
            <a:r>
              <a:rPr lang="en-GB" dirty="0" smtClean="0"/>
              <a:t> per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smtClean="0"/>
              <a:t>2023</a:t>
            </a:r>
            <a:r>
              <a:rPr lang="en-GB" dirty="0" smtClean="0"/>
              <a:t>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Il </a:t>
            </a:r>
            <a:r>
              <a:rPr lang="en-GB" dirty="0" err="1" smtClean="0"/>
              <a:t>mantenimento</a:t>
            </a:r>
            <a:r>
              <a:rPr lang="en-GB" dirty="0" smtClean="0"/>
              <a:t> di </a:t>
            </a:r>
            <a:r>
              <a:rPr lang="en-GB" dirty="0" err="1" smtClean="0"/>
              <a:t>posizioni</a:t>
            </a:r>
            <a:r>
              <a:rPr lang="en-GB" dirty="0" smtClean="0"/>
              <a:t> di leadership </a:t>
            </a:r>
            <a:r>
              <a:rPr lang="en-GB" dirty="0" err="1" smtClean="0"/>
              <a:t>richiede</a:t>
            </a:r>
            <a:r>
              <a:rPr lang="en-GB" dirty="0" smtClean="0"/>
              <a:t> </a:t>
            </a:r>
            <a:r>
              <a:rPr lang="en-GB" dirty="0" err="1" smtClean="0"/>
              <a:t>capacità</a:t>
            </a:r>
            <a:r>
              <a:rPr lang="en-GB" dirty="0" smtClean="0"/>
              <a:t> di </a:t>
            </a:r>
            <a:r>
              <a:rPr lang="en-GB" dirty="0" err="1" smtClean="0"/>
              <a:t>anticipazione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sfide</a:t>
            </a:r>
            <a:r>
              <a:rPr lang="en-GB" dirty="0" smtClean="0"/>
              <a:t> </a:t>
            </a:r>
            <a:r>
              <a:rPr lang="en-GB" dirty="0" err="1" smtClean="0"/>
              <a:t>tecnologiche</a:t>
            </a:r>
            <a:r>
              <a:rPr lang="en-GB" dirty="0" smtClean="0"/>
              <a:t> future. </a:t>
            </a:r>
          </a:p>
          <a:p>
            <a:pPr algn="just"/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Esempi</a:t>
            </a:r>
            <a:r>
              <a:rPr lang="en-GB" dirty="0" smtClean="0"/>
              <a:t>: </a:t>
            </a:r>
            <a:r>
              <a:rPr lang="en-GB" dirty="0" err="1" smtClean="0"/>
              <a:t>elevata</a:t>
            </a:r>
            <a:r>
              <a:rPr lang="en-GB" dirty="0" smtClean="0"/>
              <a:t> </a:t>
            </a:r>
            <a:r>
              <a:rPr lang="en-GB" dirty="0" err="1" smtClean="0"/>
              <a:t>risoluzione</a:t>
            </a:r>
            <a:r>
              <a:rPr lang="en-GB" dirty="0" smtClean="0"/>
              <a:t> </a:t>
            </a:r>
            <a:r>
              <a:rPr lang="en-GB" dirty="0" err="1" smtClean="0"/>
              <a:t>spaziale</a:t>
            </a:r>
            <a:r>
              <a:rPr lang="en-GB" dirty="0" smtClean="0"/>
              <a:t> o </a:t>
            </a:r>
            <a:r>
              <a:rPr lang="en-GB" dirty="0" err="1" smtClean="0"/>
              <a:t>temporale</a:t>
            </a:r>
            <a:r>
              <a:rPr lang="en-GB" dirty="0" smtClean="0"/>
              <a:t>, </a:t>
            </a:r>
            <a:r>
              <a:rPr lang="en-GB" dirty="0" err="1" smtClean="0"/>
              <a:t>frequenza</a:t>
            </a:r>
            <a:r>
              <a:rPr lang="en-GB" dirty="0" smtClean="0"/>
              <a:t>, </a:t>
            </a:r>
            <a:r>
              <a:rPr lang="en-GB" dirty="0" err="1" smtClean="0"/>
              <a:t>efficienza</a:t>
            </a:r>
            <a:r>
              <a:rPr lang="en-GB" dirty="0" smtClean="0"/>
              <a:t> per </a:t>
            </a:r>
            <a:r>
              <a:rPr lang="en-GB" dirty="0" err="1" smtClean="0"/>
              <a:t>piccoli</a:t>
            </a:r>
            <a:r>
              <a:rPr lang="en-GB" dirty="0" smtClean="0"/>
              <a:t> </a:t>
            </a:r>
            <a:r>
              <a:rPr lang="en-GB" dirty="0" err="1" smtClean="0"/>
              <a:t>segnali</a:t>
            </a:r>
            <a:r>
              <a:rPr lang="en-GB" dirty="0" smtClean="0"/>
              <a:t>, </a:t>
            </a:r>
            <a:r>
              <a:rPr lang="en-GB" dirty="0" err="1" smtClean="0"/>
              <a:t>riduzione</a:t>
            </a:r>
            <a:r>
              <a:rPr lang="en-GB" dirty="0" smtClean="0"/>
              <a:t> del </a:t>
            </a:r>
            <a:r>
              <a:rPr lang="en-GB" dirty="0" err="1" smtClean="0"/>
              <a:t>consumo</a:t>
            </a:r>
            <a:r>
              <a:rPr lang="en-GB" dirty="0" smtClean="0"/>
              <a:t> </a:t>
            </a:r>
            <a:r>
              <a:rPr lang="en-GB" dirty="0" err="1" smtClean="0"/>
              <a:t>energetico</a:t>
            </a:r>
            <a:r>
              <a:rPr lang="en-GB" dirty="0" smtClean="0"/>
              <a:t>, </a:t>
            </a:r>
            <a:r>
              <a:rPr lang="en-GB" dirty="0" err="1" smtClean="0"/>
              <a:t>resistenza</a:t>
            </a:r>
            <a:r>
              <a:rPr lang="en-GB" dirty="0" smtClean="0"/>
              <a:t> ad </a:t>
            </a:r>
            <a:r>
              <a:rPr lang="en-GB" dirty="0" err="1" smtClean="0"/>
              <a:t>ambienti</a:t>
            </a:r>
            <a:r>
              <a:rPr lang="en-GB" dirty="0" smtClean="0"/>
              <a:t> </a:t>
            </a:r>
            <a:r>
              <a:rPr lang="en-GB" dirty="0" err="1" smtClean="0"/>
              <a:t>ostili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caratteristiche</a:t>
            </a:r>
            <a:r>
              <a:rPr lang="en-GB" dirty="0" smtClean="0"/>
              <a:t> </a:t>
            </a:r>
            <a:r>
              <a:rPr lang="en-GB" dirty="0" err="1" smtClean="0"/>
              <a:t>essenziali</a:t>
            </a:r>
            <a:r>
              <a:rPr lang="en-GB" dirty="0" smtClean="0"/>
              <a:t> per </a:t>
            </a:r>
            <a:r>
              <a:rPr lang="en-GB" dirty="0" err="1" smtClean="0"/>
              <a:t>futuri</a:t>
            </a:r>
            <a:r>
              <a:rPr lang="en-GB" dirty="0" smtClean="0"/>
              <a:t> </a:t>
            </a:r>
            <a:r>
              <a:rPr lang="en-GB" dirty="0" err="1" smtClean="0"/>
              <a:t>strumenti</a:t>
            </a:r>
            <a:r>
              <a:rPr lang="en-GB" dirty="0" smtClean="0"/>
              <a:t> in </a:t>
            </a:r>
            <a:r>
              <a:rPr lang="en-GB" dirty="0" err="1" smtClean="0"/>
              <a:t>fisica</a:t>
            </a:r>
            <a:r>
              <a:rPr lang="en-GB" dirty="0" smtClean="0"/>
              <a:t>, </a:t>
            </a:r>
            <a:r>
              <a:rPr lang="en-GB" dirty="0" err="1" smtClean="0"/>
              <a:t>medicina</a:t>
            </a:r>
            <a:r>
              <a:rPr lang="en-GB" dirty="0" smtClean="0"/>
              <a:t>, </a:t>
            </a:r>
            <a:r>
              <a:rPr lang="en-GB" dirty="0" err="1" smtClean="0"/>
              <a:t>biologia</a:t>
            </a:r>
            <a:r>
              <a:rPr lang="en-GB" dirty="0" smtClean="0"/>
              <a:t>, </a:t>
            </a:r>
            <a:r>
              <a:rPr lang="en-GB" dirty="0" err="1" smtClean="0"/>
              <a:t>scienza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materiali</a:t>
            </a:r>
            <a:r>
              <a:rPr lang="en-GB" dirty="0" smtClean="0"/>
              <a:t>, </a:t>
            </a:r>
            <a:r>
              <a:rPr lang="en-GB" dirty="0" err="1" smtClean="0"/>
              <a:t>astronomia</a:t>
            </a:r>
            <a:r>
              <a:rPr lang="en-GB" dirty="0" smtClean="0"/>
              <a:t> e </a:t>
            </a:r>
            <a:r>
              <a:rPr lang="en-GB" dirty="0" err="1" smtClean="0"/>
              <a:t>esplorazione</a:t>
            </a:r>
            <a:r>
              <a:rPr lang="en-GB" dirty="0" smtClean="0"/>
              <a:t> </a:t>
            </a:r>
            <a:r>
              <a:rPr lang="en-GB" dirty="0" err="1" smtClean="0"/>
              <a:t>dello</a:t>
            </a:r>
            <a:r>
              <a:rPr lang="en-GB" dirty="0" smtClean="0"/>
              <a:t> </a:t>
            </a:r>
            <a:r>
              <a:rPr lang="en-GB" dirty="0" err="1" smtClean="0"/>
              <a:t>spazio</a:t>
            </a:r>
            <a:r>
              <a:rPr lang="en-GB" dirty="0" smtClean="0"/>
              <a:t>. </a:t>
            </a:r>
          </a:p>
          <a:p>
            <a:pPr algn="just"/>
            <a:endParaRPr lang="en-GB" dirty="0" smtClean="0"/>
          </a:p>
          <a:p>
            <a:pPr algn="just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907704" y="188640"/>
            <a:ext cx="5229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 smtClean="0"/>
              <a:t>Stato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dell’arte</a:t>
            </a:r>
            <a:r>
              <a:rPr lang="en-GB" sz="3200" b="1" dirty="0" smtClean="0"/>
              <a:t> e </a:t>
            </a:r>
            <a:r>
              <a:rPr lang="en-GB" sz="3200" b="1" dirty="0" err="1" smtClean="0"/>
              <a:t>anticipazione</a:t>
            </a:r>
            <a:endParaRPr lang="en-GB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210" y="5273824"/>
            <a:ext cx="79208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908720"/>
            <a:ext cx="8568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 smtClean="0"/>
              <a:t>Obiettivi</a:t>
            </a:r>
            <a:r>
              <a:rPr lang="en-GB" sz="2000" dirty="0" smtClean="0"/>
              <a:t>:</a:t>
            </a:r>
          </a:p>
          <a:p>
            <a:pPr algn="just"/>
            <a:endParaRPr lang="en-GB" sz="2000" dirty="0" smtClean="0"/>
          </a:p>
          <a:p>
            <a:pPr algn="ctr"/>
            <a:r>
              <a:rPr lang="en-GB" sz="2000" dirty="0" smtClean="0"/>
              <a:t>Panorama </a:t>
            </a:r>
            <a:r>
              <a:rPr lang="en-GB" sz="2000" dirty="0" err="1" smtClean="0"/>
              <a:t>internazionale</a:t>
            </a:r>
            <a:r>
              <a:rPr lang="en-GB" sz="2000" dirty="0" smtClean="0"/>
              <a:t> - </a:t>
            </a:r>
            <a:r>
              <a:rPr lang="en-GB" sz="2000" dirty="0" err="1" smtClean="0"/>
              <a:t>Valutazione</a:t>
            </a:r>
            <a:r>
              <a:rPr lang="en-GB" sz="2000" dirty="0" smtClean="0"/>
              <a:t> – </a:t>
            </a:r>
            <a:r>
              <a:rPr lang="en-GB" sz="2000" dirty="0" err="1" smtClean="0"/>
              <a:t>Selezione</a:t>
            </a:r>
            <a:r>
              <a:rPr lang="en-GB" sz="2000" dirty="0" smtClean="0"/>
              <a:t> – </a:t>
            </a:r>
            <a:r>
              <a:rPr lang="en-GB" sz="2000" dirty="0" err="1" smtClean="0"/>
              <a:t>Supporto</a:t>
            </a:r>
            <a:r>
              <a:rPr lang="en-GB" sz="2000" dirty="0" smtClean="0"/>
              <a:t> - </a:t>
            </a:r>
            <a:r>
              <a:rPr lang="en-GB" sz="2000" dirty="0" err="1" smtClean="0"/>
              <a:t>Sviluppo</a:t>
            </a:r>
            <a:endParaRPr lang="en-GB" sz="2000" dirty="0"/>
          </a:p>
          <a:p>
            <a:pPr algn="just"/>
            <a:endParaRPr lang="en-GB" sz="2000" dirty="0" smtClean="0"/>
          </a:p>
          <a:p>
            <a:pPr algn="just"/>
            <a:r>
              <a:rPr lang="en-GB" sz="2000" u="sng" dirty="0" smtClean="0"/>
              <a:t>La </a:t>
            </a:r>
            <a:r>
              <a:rPr lang="en-GB" sz="2000" u="sng" dirty="0" err="1" smtClean="0"/>
              <a:t>ricerca</a:t>
            </a:r>
            <a:r>
              <a:rPr lang="en-GB" sz="2000" u="sng" dirty="0" smtClean="0"/>
              <a:t> </a:t>
            </a:r>
            <a:r>
              <a:rPr lang="en-GB" sz="2000" u="sng" dirty="0" err="1" smtClean="0"/>
              <a:t>supporta</a:t>
            </a:r>
            <a:r>
              <a:rPr lang="en-GB" sz="2000" u="sng" dirty="0" smtClean="0"/>
              <a:t> le </a:t>
            </a:r>
            <a:r>
              <a:rPr lang="en-GB" sz="2000" u="sng" dirty="0" err="1" smtClean="0"/>
              <a:t>attività</a:t>
            </a:r>
            <a:r>
              <a:rPr lang="en-GB" sz="2000" u="sng" dirty="0" smtClean="0"/>
              <a:t> del </a:t>
            </a:r>
            <a:r>
              <a:rPr lang="en-GB" sz="2000" u="sng" dirty="0" err="1" smtClean="0"/>
              <a:t>centro</a:t>
            </a:r>
            <a:r>
              <a:rPr lang="en-GB" sz="2000" dirty="0" smtClean="0"/>
              <a:t>. </a:t>
            </a:r>
          </a:p>
          <a:p>
            <a:pPr algn="just"/>
            <a:endParaRPr lang="en-GB" sz="2000" dirty="0"/>
          </a:p>
          <a:p>
            <a:pPr algn="just"/>
            <a:endParaRPr lang="en-GB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/>
              <a:t>R&amp;D </a:t>
            </a:r>
            <a:r>
              <a:rPr lang="en-GB" sz="2000" dirty="0" err="1" smtClean="0"/>
              <a:t>prossimo</a:t>
            </a:r>
            <a:r>
              <a:rPr lang="en-GB" sz="2000" dirty="0" smtClean="0"/>
              <a:t> </a:t>
            </a:r>
            <a:r>
              <a:rPr lang="en-GB" sz="2000" dirty="0" err="1" smtClean="0"/>
              <a:t>alle</a:t>
            </a:r>
            <a:r>
              <a:rPr lang="en-GB" sz="2000" dirty="0" smtClean="0"/>
              <a:t> </a:t>
            </a:r>
            <a:r>
              <a:rPr lang="en-GB" sz="2000" dirty="0" err="1" smtClean="0"/>
              <a:t>applicazioni</a:t>
            </a:r>
            <a:r>
              <a:rPr lang="en-GB" sz="2000" dirty="0" smtClean="0"/>
              <a:t> è </a:t>
            </a:r>
            <a:r>
              <a:rPr lang="en-GB" sz="2000" dirty="0" err="1" smtClean="0"/>
              <a:t>estremamente</a:t>
            </a:r>
            <a:r>
              <a:rPr lang="en-GB" sz="2000" dirty="0" smtClean="0"/>
              <a:t> </a:t>
            </a:r>
            <a:r>
              <a:rPr lang="en-GB" sz="2000" dirty="0" err="1" smtClean="0"/>
              <a:t>gratificante</a:t>
            </a:r>
            <a:r>
              <a:rPr lang="en-GB" sz="2000" dirty="0" smtClean="0"/>
              <a:t> per </a:t>
            </a:r>
            <a:r>
              <a:rPr lang="en-GB" sz="2000" dirty="0" err="1" smtClean="0"/>
              <a:t>visibilità</a:t>
            </a:r>
            <a:r>
              <a:rPr lang="en-GB" sz="2000" dirty="0" smtClean="0"/>
              <a:t> e </a:t>
            </a:r>
            <a:r>
              <a:rPr lang="en-GB" sz="2000" dirty="0" err="1" smtClean="0"/>
              <a:t>ritorno</a:t>
            </a:r>
            <a:r>
              <a:rPr lang="en-GB" sz="2000" dirty="0" smtClean="0"/>
              <a:t> </a:t>
            </a:r>
            <a:r>
              <a:rPr lang="en-GB" sz="2000" dirty="0" err="1" smtClean="0"/>
              <a:t>finanziario</a:t>
            </a:r>
            <a:r>
              <a:rPr lang="en-GB" sz="2000" dirty="0" smtClean="0"/>
              <a:t>.</a:t>
            </a:r>
          </a:p>
          <a:p>
            <a:pPr algn="just"/>
            <a:endParaRPr lang="en-GB" sz="2000" dirty="0" smtClean="0"/>
          </a:p>
          <a:p>
            <a:pPr algn="ctr"/>
            <a:r>
              <a:rPr lang="en-GB" sz="2000" dirty="0"/>
              <a:t>	</a:t>
            </a:r>
            <a:r>
              <a:rPr lang="en-GB" sz="2000" dirty="0" err="1" smtClean="0"/>
              <a:t>Operare</a:t>
            </a:r>
            <a:r>
              <a:rPr lang="en-GB" sz="2000" dirty="0" smtClean="0"/>
              <a:t> non solo in  </a:t>
            </a:r>
            <a:r>
              <a:rPr lang="en-GB" sz="2000" i="1" dirty="0" smtClean="0"/>
              <a:t>Technology Push</a:t>
            </a:r>
            <a:r>
              <a:rPr lang="en-GB" sz="2000" dirty="0" smtClean="0"/>
              <a:t> ma </a:t>
            </a:r>
            <a:r>
              <a:rPr lang="en-GB" sz="2000" dirty="0" err="1" smtClean="0"/>
              <a:t>anche</a:t>
            </a:r>
            <a:r>
              <a:rPr lang="en-GB" sz="2000" dirty="0" smtClean="0"/>
              <a:t> in </a:t>
            </a:r>
            <a:r>
              <a:rPr lang="en-GB" sz="2000" i="1" dirty="0" smtClean="0"/>
              <a:t>Market (User) Pull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Per </a:t>
            </a:r>
            <a:r>
              <a:rPr lang="en-GB" sz="2000" dirty="0" err="1" smtClean="0"/>
              <a:t>questo</a:t>
            </a:r>
            <a:r>
              <a:rPr lang="en-GB" sz="2000" dirty="0" smtClean="0"/>
              <a:t> è </a:t>
            </a:r>
            <a:r>
              <a:rPr lang="en-GB" sz="2000" dirty="0" err="1" smtClean="0"/>
              <a:t>necessario</a:t>
            </a:r>
            <a:r>
              <a:rPr lang="en-GB" sz="2000" dirty="0" smtClean="0"/>
              <a:t> </a:t>
            </a:r>
            <a:r>
              <a:rPr lang="en-GB" sz="2000" dirty="0" err="1" smtClean="0"/>
              <a:t>scambio</a:t>
            </a:r>
            <a:r>
              <a:rPr lang="en-GB" sz="2000" dirty="0" smtClean="0"/>
              <a:t> </a:t>
            </a:r>
            <a:r>
              <a:rPr lang="en-GB" sz="2000" dirty="0" err="1" smtClean="0"/>
              <a:t>precoce</a:t>
            </a:r>
            <a:r>
              <a:rPr lang="en-GB" sz="2000" dirty="0" smtClean="0"/>
              <a:t> di </a:t>
            </a:r>
            <a:r>
              <a:rPr lang="en-GB" sz="2000" dirty="0" err="1" smtClean="0"/>
              <a:t>informazioni</a:t>
            </a:r>
            <a:r>
              <a:rPr lang="en-GB" sz="2000" dirty="0" smtClean="0"/>
              <a:t> </a:t>
            </a:r>
            <a:r>
              <a:rPr lang="en-GB" sz="2000" dirty="0" err="1" smtClean="0"/>
              <a:t>fra</a:t>
            </a:r>
            <a:r>
              <a:rPr lang="en-GB" sz="2000" dirty="0" smtClean="0"/>
              <a:t> “</a:t>
            </a:r>
            <a:r>
              <a:rPr lang="en-GB" sz="2000" dirty="0" err="1" smtClean="0"/>
              <a:t>sviluppatori</a:t>
            </a:r>
            <a:r>
              <a:rPr lang="en-GB" sz="2000" dirty="0" smtClean="0"/>
              <a:t>” e “</a:t>
            </a:r>
            <a:r>
              <a:rPr lang="en-GB" sz="2000" dirty="0" err="1" smtClean="0"/>
              <a:t>fruitori</a:t>
            </a:r>
            <a:r>
              <a:rPr lang="en-GB" sz="2000" dirty="0" smtClean="0"/>
              <a:t>” per </a:t>
            </a:r>
            <a:r>
              <a:rPr lang="en-GB" sz="2000" dirty="0" err="1" smtClean="0"/>
              <a:t>facilitare</a:t>
            </a:r>
            <a:r>
              <a:rPr lang="en-GB" sz="2000" dirty="0" smtClean="0"/>
              <a:t> la </a:t>
            </a:r>
            <a:r>
              <a:rPr lang="en-GB" sz="2000" dirty="0" err="1" smtClean="0"/>
              <a:t>diffusione</a:t>
            </a:r>
            <a:r>
              <a:rPr lang="en-GB" sz="2000" dirty="0" smtClean="0"/>
              <a:t> </a:t>
            </a:r>
            <a:r>
              <a:rPr lang="en-GB" sz="2000" dirty="0" err="1" smtClean="0"/>
              <a:t>dei</a:t>
            </a:r>
            <a:r>
              <a:rPr lang="en-GB" sz="2000" dirty="0" smtClean="0"/>
              <a:t> </a:t>
            </a:r>
            <a:r>
              <a:rPr lang="en-GB" sz="2000" dirty="0" err="1" smtClean="0"/>
              <a:t>resultati</a:t>
            </a:r>
            <a:r>
              <a:rPr lang="en-GB" sz="2000" dirty="0" smtClean="0"/>
              <a:t> di </a:t>
            </a:r>
            <a:r>
              <a:rPr lang="en-GB" sz="2000" dirty="0" err="1" smtClean="0"/>
              <a:t>ricerca</a:t>
            </a:r>
            <a:r>
              <a:rPr lang="en-GB" sz="2000" dirty="0" smtClean="0"/>
              <a:t> e le </a:t>
            </a:r>
            <a:r>
              <a:rPr lang="en-GB" sz="2000" dirty="0" err="1" smtClean="0"/>
              <a:t>soluzioni</a:t>
            </a:r>
            <a:r>
              <a:rPr lang="en-GB" sz="2000" dirty="0" smtClean="0"/>
              <a:t> </a:t>
            </a:r>
            <a:r>
              <a:rPr lang="en-GB" sz="2000" dirty="0" err="1" smtClean="0"/>
              <a:t>tecnologiche</a:t>
            </a:r>
            <a:r>
              <a:rPr lang="en-GB" sz="2000" dirty="0" smtClean="0"/>
              <a:t> (</a:t>
            </a:r>
            <a:r>
              <a:rPr lang="en-GB" sz="2000" dirty="0" err="1" smtClean="0"/>
              <a:t>ai</a:t>
            </a:r>
            <a:r>
              <a:rPr lang="en-GB" sz="2000" dirty="0" smtClean="0"/>
              <a:t> </a:t>
            </a:r>
            <a:r>
              <a:rPr lang="en-GB" sz="2000" dirty="0" err="1" smtClean="0"/>
              <a:t>fruitori</a:t>
            </a:r>
            <a:r>
              <a:rPr lang="en-GB" sz="2000" dirty="0" smtClean="0"/>
              <a:t> ) e per </a:t>
            </a:r>
            <a:r>
              <a:rPr lang="en-GB" sz="2000" dirty="0" err="1" smtClean="0"/>
              <a:t>decidere</a:t>
            </a:r>
            <a:r>
              <a:rPr lang="en-GB" sz="2000" dirty="0" smtClean="0"/>
              <a:t> le </a:t>
            </a:r>
            <a:r>
              <a:rPr lang="en-GB" sz="2000" dirty="0" err="1" smtClean="0"/>
              <a:t>priorità</a:t>
            </a:r>
            <a:r>
              <a:rPr lang="en-GB" sz="2000" dirty="0" smtClean="0"/>
              <a:t> di </a:t>
            </a:r>
            <a:r>
              <a:rPr lang="en-GB" sz="2000" dirty="0" err="1" smtClean="0"/>
              <a:t>ricerca</a:t>
            </a:r>
            <a:r>
              <a:rPr lang="en-GB" sz="2000" dirty="0" smtClean="0"/>
              <a:t> (</a:t>
            </a:r>
            <a:r>
              <a:rPr lang="en-GB" sz="2000" dirty="0" err="1" smtClean="0"/>
              <a:t>gli</a:t>
            </a:r>
            <a:r>
              <a:rPr lang="en-GB" sz="2000" dirty="0" smtClean="0"/>
              <a:t> </a:t>
            </a:r>
            <a:r>
              <a:rPr lang="en-GB" sz="2000" dirty="0" err="1" smtClean="0"/>
              <a:t>sviluppatori</a:t>
            </a:r>
            <a:r>
              <a:rPr lang="en-GB" sz="2000" dirty="0" smtClean="0"/>
              <a:t>). 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683568" y="116632"/>
            <a:ext cx="775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 smtClean="0"/>
              <a:t>Ambiti</a:t>
            </a:r>
            <a:r>
              <a:rPr lang="en-GB" sz="3200" b="1" dirty="0" smtClean="0"/>
              <a:t> di </a:t>
            </a:r>
            <a:r>
              <a:rPr lang="en-GB" sz="3200" b="1" dirty="0" err="1" smtClean="0"/>
              <a:t>ricerca</a:t>
            </a:r>
            <a:r>
              <a:rPr lang="en-GB" sz="3200" b="1" dirty="0" smtClean="0"/>
              <a:t> e </a:t>
            </a:r>
            <a:r>
              <a:rPr lang="en-GB" sz="3200" b="1" dirty="0" err="1" smtClean="0"/>
              <a:t>trasferimento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tecnologico</a:t>
            </a:r>
            <a:endParaRPr lang="en-GB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845423"/>
            <a:ext cx="856895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 smtClean="0"/>
              <a:t>L’attività</a:t>
            </a:r>
            <a:r>
              <a:rPr lang="en-GB" sz="2000" dirty="0" smtClean="0"/>
              <a:t> di CMM non </a:t>
            </a:r>
            <a:r>
              <a:rPr lang="en-GB" sz="2000" dirty="0" err="1" smtClean="0"/>
              <a:t>puo</a:t>
            </a:r>
            <a:r>
              <a:rPr lang="en-GB" sz="2000" dirty="0" smtClean="0"/>
              <a:t>’ solo </a:t>
            </a:r>
            <a:r>
              <a:rPr lang="en-GB" sz="2000" dirty="0" err="1" smtClean="0"/>
              <a:t>dipendere</a:t>
            </a:r>
            <a:r>
              <a:rPr lang="en-GB" sz="2000" dirty="0" smtClean="0"/>
              <a:t> dal </a:t>
            </a:r>
            <a:r>
              <a:rPr lang="en-GB" sz="2000" dirty="0" err="1" smtClean="0"/>
              <a:t>finanziamento</a:t>
            </a:r>
            <a:r>
              <a:rPr lang="en-GB" sz="2000" dirty="0" smtClean="0"/>
              <a:t> </a:t>
            </a:r>
            <a:r>
              <a:rPr lang="en-GB" sz="2000" dirty="0" err="1" smtClean="0"/>
              <a:t>pubblico</a:t>
            </a:r>
            <a:r>
              <a:rPr lang="en-GB" sz="2000" dirty="0" smtClean="0"/>
              <a:t>.</a:t>
            </a:r>
          </a:p>
          <a:p>
            <a:pPr algn="just"/>
            <a:r>
              <a:rPr lang="en-GB" sz="2000" dirty="0"/>
              <a:t>	</a:t>
            </a:r>
            <a:endParaRPr lang="en-GB" sz="2000" dirty="0" smtClean="0"/>
          </a:p>
          <a:p>
            <a:pPr algn="ctr"/>
            <a:r>
              <a:rPr lang="en-GB" sz="2000" dirty="0" err="1" smtClean="0"/>
              <a:t>Risorse</a:t>
            </a:r>
            <a:r>
              <a:rPr lang="en-GB" sz="2000" dirty="0" smtClean="0"/>
              <a:t> </a:t>
            </a:r>
            <a:r>
              <a:rPr lang="en-GB" sz="2000" dirty="0" err="1" smtClean="0"/>
              <a:t>limitate</a:t>
            </a:r>
            <a:r>
              <a:rPr lang="en-GB" sz="2000" dirty="0" smtClean="0"/>
              <a:t> e </a:t>
            </a:r>
            <a:r>
              <a:rPr lang="en-GB" sz="2000" dirty="0" err="1" smtClean="0"/>
              <a:t>elevata</a:t>
            </a:r>
            <a:r>
              <a:rPr lang="en-GB" sz="2000" dirty="0" smtClean="0"/>
              <a:t> </a:t>
            </a:r>
            <a:r>
              <a:rPr lang="en-GB" sz="2000" dirty="0" err="1" smtClean="0"/>
              <a:t>competizione</a:t>
            </a:r>
            <a:r>
              <a:rPr lang="en-GB" sz="20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 smtClean="0"/>
              <a:t>Diversificazione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fonti</a:t>
            </a:r>
            <a:r>
              <a:rPr lang="en-GB" sz="2000" dirty="0" smtClean="0"/>
              <a:t> è </a:t>
            </a:r>
            <a:r>
              <a:rPr lang="en-GB" sz="2000" dirty="0" err="1" smtClean="0"/>
              <a:t>cruciale</a:t>
            </a:r>
            <a:r>
              <a:rPr lang="en-GB" sz="2000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algn="just"/>
            <a:r>
              <a:rPr lang="en-GB" sz="2000" dirty="0" smtClean="0"/>
              <a:t>	1. EU</a:t>
            </a:r>
          </a:p>
          <a:p>
            <a:pPr algn="just"/>
            <a:r>
              <a:rPr lang="en-GB" sz="2000" dirty="0"/>
              <a:t>	</a:t>
            </a:r>
            <a:r>
              <a:rPr lang="en-GB" sz="2000" dirty="0" smtClean="0"/>
              <a:t>2. </a:t>
            </a:r>
            <a:r>
              <a:rPr lang="en-GB" sz="2000" dirty="0" err="1" smtClean="0"/>
              <a:t>Industria</a:t>
            </a:r>
            <a:endParaRPr lang="en-GB" sz="2000" dirty="0" smtClean="0"/>
          </a:p>
          <a:p>
            <a:pPr algn="just"/>
            <a:r>
              <a:rPr lang="en-GB" sz="2000" dirty="0" smtClean="0"/>
              <a:t>	3. IP </a:t>
            </a:r>
            <a:r>
              <a:rPr lang="en-GB" sz="2000" dirty="0" err="1" smtClean="0"/>
              <a:t>brevetti</a:t>
            </a:r>
            <a:endParaRPr lang="en-GB" sz="2000" dirty="0" smtClean="0"/>
          </a:p>
          <a:p>
            <a:pPr algn="just"/>
            <a:r>
              <a:rPr lang="en-GB" sz="2000" dirty="0"/>
              <a:t>	</a:t>
            </a:r>
            <a:r>
              <a:rPr lang="en-GB" sz="2000" dirty="0" smtClean="0"/>
              <a:t>4. Spin-outs 	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E’ </a:t>
            </a:r>
            <a:r>
              <a:rPr lang="en-GB" sz="2000" dirty="0" err="1" smtClean="0"/>
              <a:t>molto</a:t>
            </a:r>
            <a:r>
              <a:rPr lang="en-GB" sz="2000" dirty="0" smtClean="0"/>
              <a:t> </a:t>
            </a:r>
            <a:r>
              <a:rPr lang="en-GB" sz="2000" dirty="0" err="1" smtClean="0"/>
              <a:t>importante</a:t>
            </a:r>
            <a:r>
              <a:rPr lang="en-GB" sz="2000" dirty="0" smtClean="0"/>
              <a:t> </a:t>
            </a:r>
            <a:r>
              <a:rPr lang="en-GB" sz="2000" dirty="0" err="1" smtClean="0"/>
              <a:t>aumentare</a:t>
            </a:r>
            <a:r>
              <a:rPr lang="en-GB" sz="2000" dirty="0" smtClean="0"/>
              <a:t> </a:t>
            </a:r>
            <a:r>
              <a:rPr lang="en-GB" sz="2000" dirty="0" err="1" smtClean="0"/>
              <a:t>il</a:t>
            </a:r>
            <a:r>
              <a:rPr lang="en-GB" sz="2000" dirty="0" smtClean="0"/>
              <a:t> peso di </a:t>
            </a:r>
            <a:r>
              <a:rPr lang="en-GB" sz="2000" dirty="0" err="1" smtClean="0"/>
              <a:t>queste</a:t>
            </a:r>
            <a:r>
              <a:rPr lang="en-GB" sz="2000" dirty="0" smtClean="0"/>
              <a:t> </a:t>
            </a:r>
            <a:r>
              <a:rPr lang="en-GB" sz="2000" dirty="0" err="1" smtClean="0"/>
              <a:t>fonti</a:t>
            </a:r>
            <a:r>
              <a:rPr lang="en-GB" sz="2000" dirty="0" smtClean="0"/>
              <a:t> ‘alternative’ e </a:t>
            </a:r>
            <a:r>
              <a:rPr lang="en-GB" sz="2000" dirty="0" err="1" smtClean="0"/>
              <a:t>mostrare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la </a:t>
            </a:r>
            <a:r>
              <a:rPr lang="en-GB" sz="2000" dirty="0" err="1" smtClean="0"/>
              <a:t>ricerca</a:t>
            </a:r>
            <a:r>
              <a:rPr lang="en-GB" sz="2000" dirty="0" smtClean="0"/>
              <a:t> ha un </a:t>
            </a:r>
            <a:r>
              <a:rPr lang="en-GB" sz="2000" dirty="0" err="1" smtClean="0"/>
              <a:t>rendimento</a:t>
            </a:r>
            <a:r>
              <a:rPr lang="en-GB" sz="2000" dirty="0" smtClean="0"/>
              <a:t> </a:t>
            </a:r>
            <a:r>
              <a:rPr lang="en-GB" sz="2000" dirty="0" err="1" smtClean="0"/>
              <a:t>significativo</a:t>
            </a:r>
            <a:r>
              <a:rPr lang="en-GB" sz="2000" dirty="0" smtClean="0"/>
              <a:t> non solo per </a:t>
            </a:r>
            <a:r>
              <a:rPr lang="en-GB" sz="2000" dirty="0" err="1" smtClean="0"/>
              <a:t>gli</a:t>
            </a:r>
            <a:r>
              <a:rPr lang="en-GB" sz="2000" dirty="0" smtClean="0"/>
              <a:t> </a:t>
            </a:r>
            <a:r>
              <a:rPr lang="en-GB" sz="2000" dirty="0" err="1" smtClean="0"/>
              <a:t>effetti</a:t>
            </a:r>
            <a:r>
              <a:rPr lang="en-GB" sz="2000" dirty="0" smtClean="0"/>
              <a:t> a </a:t>
            </a:r>
            <a:r>
              <a:rPr lang="en-GB" sz="2000" dirty="0" err="1" smtClean="0"/>
              <a:t>lungo</a:t>
            </a:r>
            <a:r>
              <a:rPr lang="en-GB" sz="2000" dirty="0" smtClean="0"/>
              <a:t> </a:t>
            </a:r>
            <a:r>
              <a:rPr lang="en-GB" sz="2000" dirty="0" err="1" smtClean="0"/>
              <a:t>termine</a:t>
            </a:r>
            <a:r>
              <a:rPr lang="en-GB" sz="2000" dirty="0" smtClean="0"/>
              <a:t> </a:t>
            </a:r>
            <a:r>
              <a:rPr lang="en-GB" sz="2000" dirty="0" err="1" smtClean="0"/>
              <a:t>sulla</a:t>
            </a:r>
            <a:r>
              <a:rPr lang="en-GB" sz="2000" dirty="0" smtClean="0"/>
              <a:t> </a:t>
            </a:r>
            <a:r>
              <a:rPr lang="en-GB" sz="2000" dirty="0" err="1" smtClean="0"/>
              <a:t>società</a:t>
            </a:r>
            <a:r>
              <a:rPr lang="en-GB" sz="2000" dirty="0" smtClean="0"/>
              <a:t> (</a:t>
            </a:r>
            <a:r>
              <a:rPr lang="en-GB" sz="2000" dirty="0" err="1" smtClean="0"/>
              <a:t>concepimento</a:t>
            </a:r>
            <a:r>
              <a:rPr lang="en-GB" sz="2000" dirty="0" smtClean="0"/>
              <a:t> di </a:t>
            </a:r>
            <a:r>
              <a:rPr lang="en-GB" sz="2000" dirty="0" err="1" smtClean="0"/>
              <a:t>tecnologie</a:t>
            </a:r>
            <a:r>
              <a:rPr lang="en-GB" sz="2000" dirty="0" smtClean="0"/>
              <a:t> future, </a:t>
            </a:r>
            <a:r>
              <a:rPr lang="en-GB" sz="2000" dirty="0" err="1" smtClean="0"/>
              <a:t>formazione</a:t>
            </a:r>
            <a:r>
              <a:rPr lang="en-GB" sz="2000" dirty="0" smtClean="0"/>
              <a:t> di </a:t>
            </a:r>
            <a:r>
              <a:rPr lang="en-GB" sz="2000" dirty="0" err="1" smtClean="0"/>
              <a:t>intelligenze</a:t>
            </a:r>
            <a:r>
              <a:rPr lang="en-GB" sz="2000" dirty="0" smtClean="0"/>
              <a:t> innovative, </a:t>
            </a:r>
            <a:r>
              <a:rPr lang="en-GB" sz="2000" dirty="0" err="1" smtClean="0"/>
              <a:t>disseminazione</a:t>
            </a:r>
            <a:r>
              <a:rPr lang="en-GB" sz="2000" dirty="0" smtClean="0"/>
              <a:t> di </a:t>
            </a:r>
            <a:r>
              <a:rPr lang="en-GB" sz="2000" dirty="0" err="1" smtClean="0"/>
              <a:t>cultura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scientifica</a:t>
            </a:r>
            <a:r>
              <a:rPr lang="en-GB" sz="2000" dirty="0" smtClean="0"/>
              <a:t>, etc) ma </a:t>
            </a:r>
            <a:r>
              <a:rPr lang="en-GB" sz="2000" dirty="0" err="1" smtClean="0"/>
              <a:t>anche</a:t>
            </a:r>
            <a:r>
              <a:rPr lang="en-GB" sz="2000" dirty="0" smtClean="0"/>
              <a:t> per </a:t>
            </a:r>
            <a:r>
              <a:rPr lang="en-GB" sz="2000" dirty="0" err="1" smtClean="0"/>
              <a:t>una</a:t>
            </a:r>
            <a:r>
              <a:rPr lang="en-GB" sz="2000" dirty="0" smtClean="0"/>
              <a:t> </a:t>
            </a:r>
            <a:r>
              <a:rPr lang="en-GB" sz="2000" dirty="0" err="1" smtClean="0"/>
              <a:t>resa</a:t>
            </a:r>
            <a:r>
              <a:rPr lang="en-GB" sz="2000" dirty="0" smtClean="0"/>
              <a:t> </a:t>
            </a:r>
            <a:r>
              <a:rPr lang="en-GB" sz="2000" dirty="0" err="1" smtClean="0"/>
              <a:t>economica</a:t>
            </a:r>
            <a:r>
              <a:rPr lang="en-GB" sz="2000" dirty="0" smtClean="0"/>
              <a:t> </a:t>
            </a:r>
            <a:r>
              <a:rPr lang="en-GB" sz="2000" dirty="0" err="1" smtClean="0"/>
              <a:t>diretta</a:t>
            </a:r>
            <a:r>
              <a:rPr lang="en-GB" sz="2000" dirty="0" smtClean="0"/>
              <a:t> e </a:t>
            </a:r>
            <a:r>
              <a:rPr lang="en-GB" sz="2000" dirty="0" err="1" smtClean="0"/>
              <a:t>significativa</a:t>
            </a:r>
            <a:r>
              <a:rPr lang="en-GB" sz="2000" dirty="0" smtClean="0"/>
              <a:t>. 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896263" y="260648"/>
            <a:ext cx="7292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err="1" smtClean="0"/>
              <a:t>Ampliamento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delle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fonti</a:t>
            </a:r>
            <a:r>
              <a:rPr lang="en-GB" sz="3200" b="1" dirty="0" smtClean="0"/>
              <a:t> di </a:t>
            </a:r>
            <a:r>
              <a:rPr lang="en-GB" sz="3200" b="1" dirty="0" err="1" smtClean="0"/>
              <a:t>finanziamento</a:t>
            </a:r>
            <a:endParaRPr lang="en-GB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10" y="2657949"/>
            <a:ext cx="8673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Il </a:t>
            </a:r>
            <a:r>
              <a:rPr lang="en-GB" dirty="0" err="1" smtClean="0"/>
              <a:t>personale</a:t>
            </a:r>
            <a:r>
              <a:rPr lang="en-GB" dirty="0" smtClean="0"/>
              <a:t> è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risorsa</a:t>
            </a:r>
            <a:r>
              <a:rPr lang="en-GB" dirty="0" smtClean="0"/>
              <a:t> </a:t>
            </a:r>
            <a:r>
              <a:rPr lang="en-GB" dirty="0" err="1" smtClean="0"/>
              <a:t>essenziale</a:t>
            </a:r>
            <a:r>
              <a:rPr lang="en-GB" dirty="0" smtClean="0"/>
              <a:t> per  CMM.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	Un </a:t>
            </a:r>
            <a:r>
              <a:rPr lang="en-GB" dirty="0" err="1" smtClean="0"/>
              <a:t>gruppo</a:t>
            </a:r>
            <a:r>
              <a:rPr lang="en-GB" dirty="0" smtClean="0"/>
              <a:t> stabile di </a:t>
            </a:r>
            <a:r>
              <a:rPr lang="en-GB" dirty="0" err="1" smtClean="0"/>
              <a:t>alte</a:t>
            </a:r>
            <a:r>
              <a:rPr lang="en-GB" dirty="0" smtClean="0"/>
              <a:t> </a:t>
            </a:r>
            <a:r>
              <a:rPr lang="en-GB" dirty="0" err="1" smtClean="0"/>
              <a:t>capacità</a:t>
            </a:r>
            <a:r>
              <a:rPr lang="en-GB" dirty="0" smtClean="0"/>
              <a:t> è la </a:t>
            </a:r>
            <a:r>
              <a:rPr lang="en-GB" dirty="0" err="1" smtClean="0"/>
              <a:t>chiave</a:t>
            </a:r>
            <a:r>
              <a:rPr lang="en-GB" dirty="0" smtClean="0"/>
              <a:t> per </a:t>
            </a:r>
            <a:r>
              <a:rPr lang="en-GB" dirty="0" err="1" smtClean="0"/>
              <a:t>l’eccellenza</a:t>
            </a:r>
            <a:r>
              <a:rPr lang="en-GB" dirty="0" smtClean="0"/>
              <a:t>. </a:t>
            </a:r>
          </a:p>
          <a:p>
            <a:pPr algn="just"/>
            <a:r>
              <a:rPr lang="en-GB" dirty="0"/>
              <a:t>	</a:t>
            </a:r>
            <a:r>
              <a:rPr lang="en-GB" dirty="0" err="1" smtClean="0"/>
              <a:t>Occorre</a:t>
            </a:r>
            <a:r>
              <a:rPr lang="en-GB" dirty="0" smtClean="0"/>
              <a:t> </a:t>
            </a:r>
            <a:r>
              <a:rPr lang="en-GB" dirty="0" err="1" smtClean="0"/>
              <a:t>selezionare</a:t>
            </a:r>
            <a:r>
              <a:rPr lang="en-GB" dirty="0" smtClean="0"/>
              <a:t>, </a:t>
            </a:r>
            <a:r>
              <a:rPr lang="en-GB" dirty="0" err="1" smtClean="0"/>
              <a:t>formare</a:t>
            </a:r>
            <a:r>
              <a:rPr lang="en-GB" dirty="0" smtClean="0"/>
              <a:t> e </a:t>
            </a:r>
            <a:r>
              <a:rPr lang="en-GB" dirty="0" err="1" smtClean="0"/>
              <a:t>valorizzare</a:t>
            </a:r>
            <a:r>
              <a:rPr lang="en-GB" dirty="0" smtClean="0"/>
              <a:t> </a:t>
            </a:r>
            <a:r>
              <a:rPr lang="en-GB" dirty="0" err="1" smtClean="0"/>
              <a:t>eccellenti</a:t>
            </a:r>
            <a:r>
              <a:rPr lang="en-GB" dirty="0" smtClean="0"/>
              <a:t> </a:t>
            </a:r>
            <a:r>
              <a:rPr lang="en-GB" dirty="0" err="1" smtClean="0"/>
              <a:t>scienziati</a:t>
            </a:r>
            <a:r>
              <a:rPr lang="en-GB" dirty="0" smtClean="0"/>
              <a:t> e </a:t>
            </a:r>
            <a:r>
              <a:rPr lang="en-GB" dirty="0" err="1" smtClean="0"/>
              <a:t>tecnici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	parte del </a:t>
            </a:r>
            <a:r>
              <a:rPr lang="en-GB" dirty="0" err="1" smtClean="0"/>
              <a:t>capitale</a:t>
            </a:r>
            <a:r>
              <a:rPr lang="en-GB" dirty="0" smtClean="0"/>
              <a:t> </a:t>
            </a:r>
            <a:r>
              <a:rPr lang="en-GB" dirty="0" err="1" smtClean="0"/>
              <a:t>dell’istituto</a:t>
            </a:r>
            <a:r>
              <a:rPr lang="en-GB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Occorre</a:t>
            </a:r>
            <a:r>
              <a:rPr lang="en-GB" dirty="0" smtClean="0"/>
              <a:t> </a:t>
            </a:r>
            <a:r>
              <a:rPr lang="en-GB" dirty="0" err="1" smtClean="0"/>
              <a:t>instaurare</a:t>
            </a:r>
            <a:r>
              <a:rPr lang="en-GB" dirty="0" smtClean="0"/>
              <a:t> un </a:t>
            </a:r>
            <a:r>
              <a:rPr lang="en-GB" dirty="0" err="1" smtClean="0"/>
              <a:t>modello</a:t>
            </a:r>
            <a:r>
              <a:rPr lang="en-GB" dirty="0" smtClean="0"/>
              <a:t> ‘</a:t>
            </a:r>
            <a:r>
              <a:rPr lang="en-GB" dirty="0" err="1" smtClean="0"/>
              <a:t>internazionale</a:t>
            </a:r>
            <a:r>
              <a:rPr lang="en-GB" dirty="0" smtClean="0"/>
              <a:t>’ per I </a:t>
            </a:r>
            <a:r>
              <a:rPr lang="en-GB" dirty="0" err="1" smtClean="0"/>
              <a:t>giovani</a:t>
            </a:r>
            <a:r>
              <a:rPr lang="en-GB" dirty="0" smtClean="0"/>
              <a:t> </a:t>
            </a:r>
            <a:r>
              <a:rPr lang="en-GB" dirty="0" err="1" smtClean="0"/>
              <a:t>ricercatori</a:t>
            </a:r>
            <a:endParaRPr lang="en-GB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 smtClean="0"/>
          </a:p>
          <a:p>
            <a:pPr algn="just"/>
            <a:r>
              <a:rPr lang="en-GB" dirty="0" smtClean="0"/>
              <a:t>	1. </a:t>
            </a:r>
            <a:r>
              <a:rPr lang="en-GB" dirty="0" err="1" smtClean="0"/>
              <a:t>Mobilità</a:t>
            </a:r>
            <a:r>
              <a:rPr lang="en-GB" dirty="0" smtClean="0"/>
              <a:t> e </a:t>
            </a:r>
            <a:r>
              <a:rPr lang="en-GB" dirty="0" err="1" smtClean="0"/>
              <a:t>formazione</a:t>
            </a:r>
            <a:r>
              <a:rPr lang="en-GB" dirty="0" smtClean="0"/>
              <a:t> come </a:t>
            </a:r>
            <a:r>
              <a:rPr lang="en-GB" dirty="0" err="1" smtClean="0"/>
              <a:t>strumento</a:t>
            </a:r>
            <a:r>
              <a:rPr lang="en-GB" dirty="0" smtClean="0"/>
              <a:t> di </a:t>
            </a:r>
            <a:r>
              <a:rPr lang="en-GB" dirty="0" err="1" smtClean="0"/>
              <a:t>crescita</a:t>
            </a:r>
            <a:r>
              <a:rPr lang="en-GB" dirty="0" smtClean="0"/>
              <a:t> </a:t>
            </a:r>
            <a:r>
              <a:rPr lang="en-GB" dirty="0" err="1" smtClean="0"/>
              <a:t>personale</a:t>
            </a:r>
            <a:r>
              <a:rPr lang="en-GB" dirty="0" smtClean="0"/>
              <a:t>.  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/>
              <a:t>	</a:t>
            </a:r>
            <a:r>
              <a:rPr lang="en-GB" dirty="0" smtClean="0"/>
              <a:t>2. </a:t>
            </a:r>
            <a:r>
              <a:rPr lang="en-GB" dirty="0" err="1" smtClean="0"/>
              <a:t>Aumentare</a:t>
            </a:r>
            <a:r>
              <a:rPr lang="en-GB" dirty="0" smtClean="0"/>
              <a:t> staff </a:t>
            </a:r>
            <a:r>
              <a:rPr lang="en-GB" dirty="0" err="1" smtClean="0"/>
              <a:t>internationale</a:t>
            </a:r>
            <a:r>
              <a:rPr lang="en-GB" dirty="0" smtClean="0"/>
              <a:t> per </a:t>
            </a:r>
            <a:r>
              <a:rPr lang="en-GB" dirty="0" err="1" smtClean="0"/>
              <a:t>accrescere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patrimonio</a:t>
            </a:r>
            <a:r>
              <a:rPr lang="en-GB" dirty="0" smtClean="0"/>
              <a:t> di </a:t>
            </a:r>
            <a:r>
              <a:rPr lang="en-GB" dirty="0" err="1" smtClean="0"/>
              <a:t>idee</a:t>
            </a:r>
            <a:r>
              <a:rPr lang="en-GB" dirty="0" smtClean="0"/>
              <a:t>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err="1" smtClean="0"/>
              <a:t>Personale</a:t>
            </a:r>
            <a:r>
              <a:rPr lang="en-GB" dirty="0" smtClean="0"/>
              <a:t> </a:t>
            </a:r>
            <a:r>
              <a:rPr lang="en-GB" dirty="0" err="1" smtClean="0"/>
              <a:t>capace</a:t>
            </a:r>
            <a:r>
              <a:rPr lang="en-GB" dirty="0" smtClean="0"/>
              <a:t> e </a:t>
            </a:r>
            <a:r>
              <a:rPr lang="en-GB" dirty="0" err="1" smtClean="0"/>
              <a:t>preparato</a:t>
            </a:r>
            <a:r>
              <a:rPr lang="en-GB" dirty="0" smtClean="0"/>
              <a:t>, </a:t>
            </a:r>
            <a:r>
              <a:rPr lang="en-GB" dirty="0" err="1" smtClean="0"/>
              <a:t>disponibilità</a:t>
            </a:r>
            <a:r>
              <a:rPr lang="en-GB" dirty="0" smtClean="0"/>
              <a:t> di </a:t>
            </a:r>
            <a:r>
              <a:rPr lang="en-GB" dirty="0" err="1" smtClean="0"/>
              <a:t>mezzi</a:t>
            </a:r>
            <a:r>
              <a:rPr lang="en-GB" dirty="0" smtClean="0"/>
              <a:t> di </a:t>
            </a:r>
            <a:r>
              <a:rPr lang="en-GB" dirty="0" err="1" smtClean="0"/>
              <a:t>produzione</a:t>
            </a:r>
            <a:r>
              <a:rPr lang="en-GB" dirty="0" smtClean="0"/>
              <a:t> e </a:t>
            </a:r>
            <a:r>
              <a:rPr lang="en-GB" dirty="0" err="1" smtClean="0"/>
              <a:t>sperimentazione</a:t>
            </a:r>
            <a:r>
              <a:rPr lang="en-GB" dirty="0" smtClean="0"/>
              <a:t>, </a:t>
            </a:r>
            <a:r>
              <a:rPr lang="en-GB" dirty="0" err="1" smtClean="0"/>
              <a:t>strumentazione</a:t>
            </a:r>
            <a:r>
              <a:rPr lang="en-GB" dirty="0" smtClean="0"/>
              <a:t> per </a:t>
            </a:r>
            <a:r>
              <a:rPr lang="en-GB" dirty="0" err="1" smtClean="0"/>
              <a:t>misure</a:t>
            </a:r>
            <a:r>
              <a:rPr lang="en-GB" dirty="0" smtClean="0"/>
              <a:t> e </a:t>
            </a:r>
            <a:r>
              <a:rPr lang="en-GB" dirty="0" err="1" smtClean="0"/>
              <a:t>caratterizzazione</a:t>
            </a:r>
            <a:r>
              <a:rPr lang="en-GB" dirty="0" smtClean="0"/>
              <a:t> </a:t>
            </a:r>
            <a:r>
              <a:rPr lang="en-GB" dirty="0" err="1" smtClean="0"/>
              <a:t>permettono</a:t>
            </a:r>
            <a:r>
              <a:rPr lang="en-GB" dirty="0" smtClean="0"/>
              <a:t> al </a:t>
            </a:r>
            <a:r>
              <a:rPr lang="en-GB" dirty="0" err="1" smtClean="0"/>
              <a:t>centro</a:t>
            </a:r>
            <a:r>
              <a:rPr lang="en-GB" dirty="0" smtClean="0"/>
              <a:t> di </a:t>
            </a:r>
            <a:r>
              <a:rPr lang="en-GB" dirty="0" err="1" smtClean="0"/>
              <a:t>operare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frontiera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ricerca</a:t>
            </a:r>
            <a:r>
              <a:rPr lang="en-GB" dirty="0" smtClean="0"/>
              <a:t> </a:t>
            </a:r>
            <a:r>
              <a:rPr lang="en-GB" dirty="0" err="1" smtClean="0"/>
              <a:t>ed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protagonista</a:t>
            </a:r>
            <a:r>
              <a:rPr lang="en-GB" dirty="0" smtClean="0"/>
              <a:t> </a:t>
            </a:r>
            <a:r>
              <a:rPr lang="en-GB" dirty="0" err="1" smtClean="0"/>
              <a:t>internazionale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0" y="96954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/>
              <a:t>Attrazione</a:t>
            </a:r>
            <a:r>
              <a:rPr lang="en-GB" sz="3200" b="1" dirty="0" smtClean="0"/>
              <a:t> di </a:t>
            </a:r>
            <a:r>
              <a:rPr lang="en-GB" sz="3200" b="1" dirty="0" err="1" smtClean="0"/>
              <a:t>personale</a:t>
            </a:r>
            <a:r>
              <a:rPr lang="en-GB" sz="3200" b="1" dirty="0"/>
              <a:t> </a:t>
            </a:r>
            <a:r>
              <a:rPr lang="en-GB" sz="3200" b="1" dirty="0" err="1" smtClean="0"/>
              <a:t>altamente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qualificato</a:t>
            </a:r>
            <a:endParaRPr lang="en-GB" sz="3200" b="1" dirty="0"/>
          </a:p>
        </p:txBody>
      </p:sp>
      <p:pic>
        <p:nvPicPr>
          <p:cNvPr id="4" name="Picture 3" descr="C:\Users\Themis\Dropbox\Desktop\Â©McCoy_Wynne-1496.tif"/>
          <p:cNvPicPr>
            <a:picLocks noChangeAspect="1" noChangeArrowheads="1"/>
          </p:cNvPicPr>
          <p:nvPr/>
        </p:nvPicPr>
        <p:blipFill rotWithShape="1">
          <a:blip r:embed="rId3" cstate="print"/>
          <a:srcRect l="26260" t="985" r="6541"/>
          <a:stretch/>
        </p:blipFill>
        <p:spPr bwMode="auto">
          <a:xfrm>
            <a:off x="6372200" y="-3733"/>
            <a:ext cx="2717763" cy="2673955"/>
          </a:xfrm>
          <a:prstGeom prst="rect">
            <a:avLst/>
          </a:prstGeom>
          <a:noFill/>
        </p:spPr>
      </p:pic>
      <p:pic>
        <p:nvPicPr>
          <p:cNvPr id="5" name="Picture 4" descr="DSCN1373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11" b="10722"/>
          <a:stretch/>
        </p:blipFill>
        <p:spPr bwMode="auto">
          <a:xfrm>
            <a:off x="3851250" y="8538"/>
            <a:ext cx="2520950" cy="264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2060848"/>
            <a:ext cx="74103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/>
              <a:t>FBK-CMM ha </a:t>
            </a:r>
            <a:r>
              <a:rPr lang="en-GB" sz="2000" dirty="0" err="1" smtClean="0"/>
              <a:t>il</a:t>
            </a:r>
            <a:r>
              <a:rPr lang="en-GB" sz="2000" dirty="0" smtClean="0"/>
              <a:t> </a:t>
            </a:r>
            <a:r>
              <a:rPr lang="en-GB" sz="2000" dirty="0" err="1" smtClean="0"/>
              <a:t>mandato</a:t>
            </a:r>
            <a:r>
              <a:rPr lang="en-GB" sz="2000" dirty="0" smtClean="0"/>
              <a:t> di </a:t>
            </a:r>
            <a:r>
              <a:rPr lang="en-GB" sz="2000" dirty="0" err="1" smtClean="0"/>
              <a:t>produre</a:t>
            </a:r>
            <a:r>
              <a:rPr lang="en-GB" sz="2000" dirty="0" smtClean="0"/>
              <a:t> e </a:t>
            </a:r>
            <a:r>
              <a:rPr lang="en-GB" sz="2000" dirty="0" err="1" smtClean="0"/>
              <a:t>diffondere</a:t>
            </a:r>
            <a:r>
              <a:rPr lang="en-GB" sz="2000" dirty="0" smtClean="0"/>
              <a:t> </a:t>
            </a:r>
            <a:r>
              <a:rPr lang="en-GB" sz="2000" dirty="0" err="1" smtClean="0"/>
              <a:t>conoscenza</a:t>
            </a:r>
            <a:r>
              <a:rPr lang="en-GB" sz="2000" dirty="0" smtClean="0"/>
              <a:t> </a:t>
            </a:r>
            <a:r>
              <a:rPr lang="en-GB" sz="2000" dirty="0" err="1" smtClean="0"/>
              <a:t>scientifica</a:t>
            </a:r>
            <a:r>
              <a:rPr lang="en-GB" sz="2000" dirty="0" smtClean="0"/>
              <a:t>. 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 smtClean="0"/>
              <a:t>Aumentare</a:t>
            </a:r>
            <a:r>
              <a:rPr lang="en-GB" sz="2000" dirty="0" smtClean="0"/>
              <a:t> la </a:t>
            </a:r>
            <a:r>
              <a:rPr lang="en-GB" sz="2000" dirty="0" err="1" smtClean="0"/>
              <a:t>presenza</a:t>
            </a:r>
            <a:r>
              <a:rPr lang="en-GB" sz="2000" dirty="0" smtClean="0"/>
              <a:t> e </a:t>
            </a:r>
            <a:r>
              <a:rPr lang="en-GB" sz="2000" dirty="0" err="1" smtClean="0"/>
              <a:t>l’influenza</a:t>
            </a:r>
            <a:r>
              <a:rPr lang="en-GB" sz="2000" dirty="0" smtClean="0"/>
              <a:t> di CMM a </a:t>
            </a:r>
            <a:r>
              <a:rPr lang="en-GB" sz="2000" dirty="0" err="1" smtClean="0"/>
              <a:t>vari</a:t>
            </a:r>
            <a:r>
              <a:rPr lang="en-GB" sz="2000" dirty="0" smtClean="0"/>
              <a:t> </a:t>
            </a:r>
            <a:r>
              <a:rPr lang="en-GB" sz="2000" dirty="0" err="1" smtClean="0"/>
              <a:t>livelli</a:t>
            </a:r>
            <a:r>
              <a:rPr lang="en-GB" sz="2000" dirty="0" smtClean="0"/>
              <a:t> del </a:t>
            </a:r>
            <a:r>
              <a:rPr lang="en-GB" sz="2000" dirty="0" err="1" smtClean="0"/>
              <a:t>percorso</a:t>
            </a:r>
            <a:r>
              <a:rPr lang="en-GB" sz="2000" dirty="0" smtClean="0"/>
              <a:t> </a:t>
            </a:r>
            <a:r>
              <a:rPr lang="en-GB" sz="2000" dirty="0" err="1" smtClean="0"/>
              <a:t>educativo</a:t>
            </a:r>
            <a:r>
              <a:rPr lang="en-GB" sz="20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28000" lvl="1" indent="-342900" algn="just">
              <a:buFont typeface="+mj-lt"/>
              <a:buAutoNum type="arabicPeriod"/>
            </a:pPr>
            <a:r>
              <a:rPr lang="en-GB" sz="2000" dirty="0" err="1" smtClean="0"/>
              <a:t>Formazione</a:t>
            </a:r>
            <a:r>
              <a:rPr lang="en-GB" sz="2000" dirty="0" smtClean="0"/>
              <a:t> </a:t>
            </a:r>
            <a:r>
              <a:rPr lang="en-GB" sz="2000" dirty="0" err="1" smtClean="0"/>
              <a:t>precoce</a:t>
            </a:r>
            <a:r>
              <a:rPr lang="en-GB" sz="2000" dirty="0" smtClean="0"/>
              <a:t> di </a:t>
            </a:r>
            <a:r>
              <a:rPr lang="en-GB" sz="2000" dirty="0" err="1" smtClean="0"/>
              <a:t>giovani</a:t>
            </a:r>
            <a:r>
              <a:rPr lang="en-GB" sz="2000" dirty="0" smtClean="0"/>
              <a:t> </a:t>
            </a:r>
            <a:r>
              <a:rPr lang="en-GB" sz="2000" dirty="0" err="1" smtClean="0"/>
              <a:t>ricercatori</a:t>
            </a:r>
            <a:r>
              <a:rPr lang="en-GB" sz="2000" dirty="0" smtClean="0"/>
              <a:t>.</a:t>
            </a:r>
          </a:p>
          <a:p>
            <a:pPr marL="828000" lvl="1" indent="-342900" algn="just">
              <a:buFont typeface="+mj-lt"/>
              <a:buAutoNum type="arabicPeriod"/>
            </a:pPr>
            <a:r>
              <a:rPr lang="en-GB" sz="2000" dirty="0" err="1" smtClean="0"/>
              <a:t>Mobilità</a:t>
            </a:r>
            <a:r>
              <a:rPr lang="en-GB" sz="2000" dirty="0" smtClean="0"/>
              <a:t> </a:t>
            </a:r>
            <a:r>
              <a:rPr lang="en-GB" sz="2000" dirty="0" err="1" smtClean="0"/>
              <a:t>Internazionale</a:t>
            </a:r>
            <a:r>
              <a:rPr lang="en-GB" sz="2000" dirty="0" smtClean="0"/>
              <a:t>. </a:t>
            </a:r>
          </a:p>
          <a:p>
            <a:pPr marL="828000" lvl="1" indent="-342900" algn="just">
              <a:buFont typeface="+mj-lt"/>
              <a:buAutoNum type="arabicPeriod"/>
            </a:pPr>
            <a:r>
              <a:rPr lang="en-GB" sz="2000" dirty="0" err="1" smtClean="0"/>
              <a:t>Scienza</a:t>
            </a:r>
            <a:r>
              <a:rPr lang="en-GB" sz="2000" dirty="0" smtClean="0"/>
              <a:t> e </a:t>
            </a:r>
            <a:r>
              <a:rPr lang="en-GB" sz="2000" dirty="0" err="1" smtClean="0"/>
              <a:t>Società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1371163" y="260648"/>
            <a:ext cx="63425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err="1" smtClean="0"/>
              <a:t>Disseminazione</a:t>
            </a:r>
            <a:r>
              <a:rPr lang="en-GB" sz="3200" b="1" dirty="0" smtClean="0"/>
              <a:t> di </a:t>
            </a:r>
            <a:r>
              <a:rPr lang="en-GB" sz="3200" b="1" dirty="0" err="1" smtClean="0"/>
              <a:t>cultura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scientifica</a:t>
            </a:r>
            <a:endParaRPr lang="en-GB" sz="3200" b="1" dirty="0" smtClean="0"/>
          </a:p>
          <a:p>
            <a:pPr algn="ctr"/>
            <a:r>
              <a:rPr lang="en-GB" sz="3200" b="1" dirty="0" smtClean="0"/>
              <a:t>e </a:t>
            </a:r>
            <a:r>
              <a:rPr lang="en-GB" sz="3200" b="1" dirty="0" err="1" smtClean="0"/>
              <a:t>formazione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degli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scienziati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futuri</a:t>
            </a:r>
            <a:endParaRPr lang="en-GB" sz="3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64704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Il </a:t>
            </a:r>
            <a:r>
              <a:rPr lang="en-GB" dirty="0" err="1" smtClean="0"/>
              <a:t>settore</a:t>
            </a:r>
            <a:r>
              <a:rPr lang="en-GB" dirty="0" smtClean="0"/>
              <a:t> FBK-CMM è di </a:t>
            </a:r>
            <a:r>
              <a:rPr lang="en-GB" dirty="0" err="1" smtClean="0"/>
              <a:t>ampio</a:t>
            </a:r>
            <a:r>
              <a:rPr lang="en-GB" dirty="0" smtClean="0"/>
              <a:t> </a:t>
            </a:r>
            <a:r>
              <a:rPr lang="en-GB" dirty="0" err="1" smtClean="0"/>
              <a:t>interesse</a:t>
            </a:r>
            <a:r>
              <a:rPr lang="en-GB" dirty="0" smtClean="0"/>
              <a:t> </a:t>
            </a:r>
            <a:r>
              <a:rPr lang="en-GB" dirty="0" err="1" smtClean="0"/>
              <a:t>scientifice</a:t>
            </a:r>
            <a:r>
              <a:rPr lang="en-GB" dirty="0" smtClean="0"/>
              <a:t> </a:t>
            </a:r>
            <a:r>
              <a:rPr lang="en-GB" dirty="0" err="1" smtClean="0"/>
              <a:t>ed</a:t>
            </a:r>
            <a:r>
              <a:rPr lang="en-GB" dirty="0" smtClean="0"/>
              <a:t> </a:t>
            </a:r>
            <a:r>
              <a:rPr lang="en-GB" dirty="0" err="1" smtClean="0"/>
              <a:t>economico</a:t>
            </a:r>
            <a:r>
              <a:rPr lang="en-GB" dirty="0" smtClean="0"/>
              <a:t>. </a:t>
            </a:r>
            <a:r>
              <a:rPr lang="it-IT" b="1" dirty="0" smtClean="0"/>
              <a:t>Il </a:t>
            </a:r>
            <a:r>
              <a:rPr lang="it-IT" b="1" dirty="0"/>
              <a:t>mercato attuale dei </a:t>
            </a:r>
            <a:r>
              <a:rPr lang="it-IT" b="1" dirty="0" smtClean="0"/>
              <a:t>sensori</a:t>
            </a:r>
            <a:r>
              <a:rPr lang="en-GB" b="1" dirty="0" smtClean="0"/>
              <a:t> è </a:t>
            </a:r>
            <a:r>
              <a:rPr lang="en-GB" b="1" dirty="0" err="1" smtClean="0"/>
              <a:t>stimato</a:t>
            </a:r>
            <a:r>
              <a:rPr lang="en-GB" b="1" dirty="0" smtClean="0"/>
              <a:t> ad </a:t>
            </a:r>
            <a:r>
              <a:rPr lang="en-GB" b="1" dirty="0" err="1" smtClean="0"/>
              <a:t>oltre</a:t>
            </a:r>
            <a:r>
              <a:rPr lang="en-GB" b="1" dirty="0" smtClean="0"/>
              <a:t> 400 </a:t>
            </a:r>
            <a:r>
              <a:rPr lang="en-GB" b="1" dirty="0" err="1" smtClean="0"/>
              <a:t>bn</a:t>
            </a:r>
            <a:r>
              <a:rPr lang="en-GB" b="1" dirty="0" smtClean="0"/>
              <a:t>€/y, in </a:t>
            </a:r>
            <a:r>
              <a:rPr lang="en-GB" b="1" dirty="0" err="1" smtClean="0"/>
              <a:t>crescita</a:t>
            </a:r>
            <a:r>
              <a:rPr lang="en-GB" b="1" dirty="0" smtClean="0"/>
              <a:t> al </a:t>
            </a:r>
            <a:r>
              <a:rPr lang="en-GB" b="1" dirty="0" err="1" smtClean="0"/>
              <a:t>livello</a:t>
            </a:r>
            <a:r>
              <a:rPr lang="en-GB" b="1" dirty="0" smtClean="0"/>
              <a:t> del 10% </a:t>
            </a:r>
            <a:r>
              <a:rPr lang="en-GB" b="1" dirty="0" err="1" smtClean="0"/>
              <a:t>all’anno</a:t>
            </a:r>
            <a:r>
              <a:rPr lang="en-GB" b="1" dirty="0" smtClean="0"/>
              <a:t>. </a:t>
            </a:r>
            <a:r>
              <a:rPr lang="en-GB" b="1" dirty="0" err="1" smtClean="0"/>
              <a:t>Negli</a:t>
            </a:r>
            <a:r>
              <a:rPr lang="en-GB" b="1" dirty="0" smtClean="0"/>
              <a:t> </a:t>
            </a:r>
            <a:r>
              <a:rPr lang="en-GB" b="1" dirty="0" err="1" smtClean="0"/>
              <a:t>ultimi</a:t>
            </a:r>
            <a:r>
              <a:rPr lang="en-GB" b="1" dirty="0" smtClean="0"/>
              <a:t> 10 </a:t>
            </a:r>
            <a:r>
              <a:rPr lang="en-GB" b="1" dirty="0" err="1" smtClean="0"/>
              <a:t>anni</a:t>
            </a:r>
            <a:r>
              <a:rPr lang="en-GB" b="1" dirty="0" smtClean="0"/>
              <a:t> un </a:t>
            </a:r>
            <a:r>
              <a:rPr lang="en-GB" b="1" dirty="0" err="1" smtClean="0"/>
              <a:t>brevetto</a:t>
            </a:r>
            <a:r>
              <a:rPr lang="en-GB" b="1" dirty="0" smtClean="0"/>
              <a:t> </a:t>
            </a:r>
            <a:r>
              <a:rPr lang="en-GB" b="1" dirty="0" err="1" smtClean="0"/>
              <a:t>su</a:t>
            </a:r>
            <a:r>
              <a:rPr lang="en-GB" b="1" dirty="0" smtClean="0"/>
              <a:t> 3, in </a:t>
            </a:r>
            <a:r>
              <a:rPr lang="en-GB" b="1" dirty="0" err="1" smtClean="0"/>
              <a:t>tutto</a:t>
            </a:r>
            <a:r>
              <a:rPr lang="en-GB" b="1" dirty="0" smtClean="0"/>
              <a:t> </a:t>
            </a:r>
            <a:r>
              <a:rPr lang="en-GB" b="1" dirty="0" err="1" smtClean="0"/>
              <a:t>il</a:t>
            </a:r>
            <a:r>
              <a:rPr lang="en-GB" b="1" dirty="0" smtClean="0"/>
              <a:t> </a:t>
            </a:r>
            <a:r>
              <a:rPr lang="en-GB" b="1" dirty="0" err="1" smtClean="0"/>
              <a:t>mondo</a:t>
            </a:r>
            <a:r>
              <a:rPr lang="en-GB" b="1" dirty="0" smtClean="0"/>
              <a:t>, è in </a:t>
            </a:r>
            <a:r>
              <a:rPr lang="en-GB" b="1" dirty="0" err="1" smtClean="0"/>
              <a:t>relazione</a:t>
            </a:r>
            <a:r>
              <a:rPr lang="en-GB" b="1" dirty="0" smtClean="0"/>
              <a:t> </a:t>
            </a:r>
            <a:r>
              <a:rPr lang="en-GB" b="1" dirty="0" err="1" smtClean="0"/>
              <a:t>ai</a:t>
            </a:r>
            <a:r>
              <a:rPr lang="en-GB" b="1" dirty="0" smtClean="0"/>
              <a:t> </a:t>
            </a:r>
            <a:r>
              <a:rPr lang="en-GB" b="1" dirty="0" err="1" smtClean="0"/>
              <a:t>sensori</a:t>
            </a:r>
            <a:r>
              <a:rPr lang="en-GB" b="1" dirty="0" smtClean="0"/>
              <a:t>.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187624" y="44624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Il contesto Internazionale</a:t>
            </a:r>
            <a:endParaRPr lang="en-GB" sz="3200" b="1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3" y="2533693"/>
            <a:ext cx="3444754" cy="26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36341"/>
            <a:ext cx="3595478" cy="255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3568" y="52292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Silicon detector surface </a:t>
            </a:r>
            <a:r>
              <a:rPr lang="en-GB" dirty="0" err="1" smtClean="0"/>
              <a:t>vs</a:t>
            </a:r>
            <a:r>
              <a:rPr lang="en-GB" dirty="0" smtClean="0"/>
              <a:t> year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508518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Number of electronics channels/detector </a:t>
            </a:r>
            <a:r>
              <a:rPr lang="en-GB" dirty="0" err="1" smtClean="0"/>
              <a:t>vs</a:t>
            </a:r>
            <a:r>
              <a:rPr lang="en-GB" dirty="0" smtClean="0"/>
              <a:t> year</a:t>
            </a:r>
            <a:endParaRPr lang="en-GB" dirty="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 flipV="1">
            <a:off x="8170490" y="2348879"/>
            <a:ext cx="81310" cy="89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071243" y="2011146"/>
            <a:ext cx="1727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/>
              <a:t>Up to by a factor of 10-40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8170490" y="2474696"/>
            <a:ext cx="89527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2023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566124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err="1" smtClean="0"/>
              <a:t>Esempio</a:t>
            </a:r>
            <a:r>
              <a:rPr lang="en-GB" dirty="0" smtClean="0"/>
              <a:t> in </a:t>
            </a:r>
            <a:r>
              <a:rPr lang="en-GB" dirty="0" err="1" smtClean="0"/>
              <a:t>fisica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particelle</a:t>
            </a:r>
            <a:r>
              <a:rPr lang="en-GB" dirty="0" smtClean="0"/>
              <a:t>:</a:t>
            </a:r>
          </a:p>
          <a:p>
            <a:pPr algn="just"/>
            <a:r>
              <a:rPr lang="en-GB" dirty="0" err="1" smtClean="0"/>
              <a:t>Sistemi</a:t>
            </a:r>
            <a:r>
              <a:rPr lang="en-GB" dirty="0" smtClean="0"/>
              <a:t> </a:t>
            </a:r>
            <a:r>
              <a:rPr lang="en-GB" dirty="0" err="1" smtClean="0"/>
              <a:t>estremamente</a:t>
            </a:r>
            <a:r>
              <a:rPr lang="en-GB" dirty="0" smtClean="0"/>
              <a:t> </a:t>
            </a:r>
            <a:r>
              <a:rPr lang="en-GB" dirty="0" err="1" smtClean="0"/>
              <a:t>complessi</a:t>
            </a:r>
            <a:r>
              <a:rPr lang="en-GB" dirty="0" smtClean="0"/>
              <a:t> </a:t>
            </a:r>
            <a:r>
              <a:rPr lang="en-GB" dirty="0" err="1" smtClean="0"/>
              <a:t>capaci</a:t>
            </a:r>
            <a:r>
              <a:rPr lang="en-GB" dirty="0" smtClean="0"/>
              <a:t> di </a:t>
            </a:r>
            <a:r>
              <a:rPr lang="en-GB" dirty="0" err="1" smtClean="0"/>
              <a:t>operare</a:t>
            </a:r>
            <a:r>
              <a:rPr lang="en-GB" dirty="0" smtClean="0"/>
              <a:t> in </a:t>
            </a:r>
            <a:r>
              <a:rPr lang="en-GB" dirty="0" err="1" smtClean="0"/>
              <a:t>acceleratori</a:t>
            </a:r>
            <a:r>
              <a:rPr lang="en-GB" dirty="0" smtClean="0"/>
              <a:t> </a:t>
            </a:r>
            <a:r>
              <a:rPr lang="en-GB" dirty="0" err="1" smtClean="0"/>
              <a:t>sempre</a:t>
            </a:r>
            <a:r>
              <a:rPr lang="en-GB" dirty="0" smtClean="0"/>
              <a:t> </a:t>
            </a:r>
            <a:r>
              <a:rPr lang="en-GB" dirty="0" err="1" smtClean="0"/>
              <a:t>piu</a:t>
            </a:r>
            <a:r>
              <a:rPr lang="en-GB" dirty="0" smtClean="0"/>
              <a:t>’ </a:t>
            </a:r>
            <a:r>
              <a:rPr lang="en-GB" dirty="0" err="1" smtClean="0"/>
              <a:t>energretici</a:t>
            </a:r>
            <a:r>
              <a:rPr lang="en-GB" dirty="0" smtClean="0"/>
              <a:t> </a:t>
            </a:r>
            <a:r>
              <a:rPr lang="en-GB" dirty="0" err="1" smtClean="0"/>
              <a:t>ed</a:t>
            </a:r>
            <a:r>
              <a:rPr lang="en-GB" dirty="0" smtClean="0"/>
              <a:t> </a:t>
            </a:r>
            <a:r>
              <a:rPr lang="en-GB" dirty="0" err="1" smtClean="0"/>
              <a:t>intensi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C9A6-609F-4585-A95E-FB94B5CAB52F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</TotalTime>
  <Words>948</Words>
  <Application>Microsoft Office PowerPoint</Application>
  <PresentationFormat>On-screen Show (4:3)</PresentationFormat>
  <Paragraphs>190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University of Liverpool - Computing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Gcasse</dc:creator>
  <cp:lastModifiedBy>Gcasse</cp:lastModifiedBy>
  <cp:revision>173</cp:revision>
  <dcterms:created xsi:type="dcterms:W3CDTF">2015-05-29T21:09:17Z</dcterms:created>
  <dcterms:modified xsi:type="dcterms:W3CDTF">2015-07-16T15:29:54Z</dcterms:modified>
</cp:coreProperties>
</file>