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 r:id="rId2"/>
    <p:sldId id="302" r:id="rId3"/>
    <p:sldId id="317" r:id="rId4"/>
    <p:sldId id="319" r:id="rId5"/>
    <p:sldId id="322" r:id="rId6"/>
    <p:sldId id="324" r:id="rId7"/>
    <p:sldId id="303" r:id="rId8"/>
    <p:sldId id="325" r:id="rId9"/>
    <p:sldId id="278" r:id="rId10"/>
    <p:sldId id="304" r:id="rId11"/>
    <p:sldId id="305" r:id="rId12"/>
    <p:sldId id="306" r:id="rId13"/>
    <p:sldId id="279" r:id="rId14"/>
    <p:sldId id="308" r:id="rId15"/>
    <p:sldId id="285" r:id="rId16"/>
    <p:sldId id="307" r:id="rId17"/>
    <p:sldId id="309" r:id="rId18"/>
    <p:sldId id="310" r:id="rId19"/>
    <p:sldId id="311" r:id="rId20"/>
    <p:sldId id="31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50" autoAdjust="0"/>
    <p:restoredTop sz="94660"/>
  </p:normalViewPr>
  <p:slideViewPr>
    <p:cSldViewPr>
      <p:cViewPr>
        <p:scale>
          <a:sx n="70" d="100"/>
          <a:sy n="70" d="100"/>
        </p:scale>
        <p:origin x="-133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E176E8-FF3D-4DED-BE69-FFECFB9AC50A}" type="datetimeFigureOut">
              <a:rPr lang="en-GB" smtClean="0"/>
              <a:pPr/>
              <a:t>07/07/2015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1FB061-07E9-4A47-9307-16963A1410D1}" type="slidenum">
              <a:rPr lang="en-GB" smtClean="0"/>
              <a:pPr/>
              <a:t>‹#›</a:t>
            </a:fld>
            <a:endParaRPr lang="en-GB"/>
          </a:p>
        </p:txBody>
      </p:sp>
    </p:spTree>
    <p:extLst>
      <p:ext uri="{BB962C8B-B14F-4D97-AF65-F5344CB8AC3E}">
        <p14:creationId xmlns:p14="http://schemas.microsoft.com/office/powerpoint/2010/main" xmlns="" val="1734850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ADFF43-5335-4A22-8B9E-232B15CC1718}" type="slidenum">
              <a:rPr lang="en-GB" smtClean="0">
                <a:latin typeface="Arial" pitchFamily="34" charset="0"/>
                <a:ea typeface="ＭＳ Ｐゴシック" pitchFamily="34" charset="-128"/>
              </a:rPr>
              <a:pPr/>
              <a:t>1</a:t>
            </a:fld>
            <a:endParaRPr lang="en-GB"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51FB061-07E9-4A47-9307-16963A1410D1}" type="slidenum">
              <a:rPr lang="en-GB" smtClean="0"/>
              <a:pPr/>
              <a:t>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AE0B897-E4A2-4830-84E8-CA652C419AB0}" type="datetimeFigureOut">
              <a:rPr lang="en-GB" smtClean="0"/>
              <a:pPr/>
              <a:t>07/07/2015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7F733A-B941-4A0B-B625-FE933A9E738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E0B897-E4A2-4830-84E8-CA652C419AB0}" type="datetimeFigureOut">
              <a:rPr lang="en-GB" smtClean="0"/>
              <a:pPr/>
              <a:t>07/07/2015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7F733A-B941-4A0B-B625-FE933A9E738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E0B897-E4A2-4830-84E8-CA652C419AB0}" type="datetimeFigureOut">
              <a:rPr lang="en-GB" smtClean="0"/>
              <a:pPr/>
              <a:t>07/07/2015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7F733A-B941-4A0B-B625-FE933A9E738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E0B897-E4A2-4830-84E8-CA652C419AB0}" type="datetimeFigureOut">
              <a:rPr lang="en-GB" smtClean="0"/>
              <a:pPr/>
              <a:t>07/07/2015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7F733A-B941-4A0B-B625-FE933A9E738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E0B897-E4A2-4830-84E8-CA652C419AB0}" type="datetimeFigureOut">
              <a:rPr lang="en-GB" smtClean="0"/>
              <a:pPr/>
              <a:t>07/07/2015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7F733A-B941-4A0B-B625-FE933A9E738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AE0B897-E4A2-4830-84E8-CA652C419AB0}" type="datetimeFigureOut">
              <a:rPr lang="en-GB" smtClean="0"/>
              <a:pPr/>
              <a:t>07/07/2015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7F733A-B941-4A0B-B625-FE933A9E738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AE0B897-E4A2-4830-84E8-CA652C419AB0}" type="datetimeFigureOut">
              <a:rPr lang="en-GB" smtClean="0"/>
              <a:pPr/>
              <a:t>07/07/2015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7F733A-B941-4A0B-B625-FE933A9E738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AE0B897-E4A2-4830-84E8-CA652C419AB0}" type="datetimeFigureOut">
              <a:rPr lang="en-GB" smtClean="0"/>
              <a:pPr/>
              <a:t>07/07/2015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7F733A-B941-4A0B-B625-FE933A9E738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E0B897-E4A2-4830-84E8-CA652C419AB0}" type="datetimeFigureOut">
              <a:rPr lang="en-GB" smtClean="0"/>
              <a:pPr/>
              <a:t>07/07/2015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7F733A-B941-4A0B-B625-FE933A9E738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E0B897-E4A2-4830-84E8-CA652C419AB0}" type="datetimeFigureOut">
              <a:rPr lang="en-GB" smtClean="0"/>
              <a:pPr/>
              <a:t>07/07/2015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7F733A-B941-4A0B-B625-FE933A9E738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E0B897-E4A2-4830-84E8-CA652C419AB0}" type="datetimeFigureOut">
              <a:rPr lang="en-GB" smtClean="0"/>
              <a:pPr/>
              <a:t>07/07/2015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7F733A-B941-4A0B-B625-FE933A9E738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0B897-E4A2-4830-84E8-CA652C419AB0}" type="datetimeFigureOut">
              <a:rPr lang="en-GB" smtClean="0"/>
              <a:pPr/>
              <a:t>07/07/2015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F733A-B941-4A0B-B625-FE933A9E738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pravda.uk.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emf"/><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LVP_UNI_LOGO_Pantone1"/>
          <p:cNvPicPr>
            <a:picLocks noChangeAspect="1" noChangeArrowheads="1"/>
          </p:cNvPicPr>
          <p:nvPr/>
        </p:nvPicPr>
        <p:blipFill>
          <a:blip r:embed="rId3" cstate="print"/>
          <a:srcRect/>
          <a:stretch>
            <a:fillRect/>
          </a:stretch>
        </p:blipFill>
        <p:spPr bwMode="auto">
          <a:xfrm>
            <a:off x="381000" y="6019800"/>
            <a:ext cx="1905000" cy="441325"/>
          </a:xfrm>
          <a:prstGeom prst="rect">
            <a:avLst/>
          </a:prstGeom>
          <a:noFill/>
          <a:ln w="9525">
            <a:noFill/>
            <a:miter lim="800000"/>
            <a:headEnd/>
            <a:tailEnd/>
          </a:ln>
        </p:spPr>
      </p:pic>
      <p:sp>
        <p:nvSpPr>
          <p:cNvPr id="6147" name="Rectangle 2"/>
          <p:cNvSpPr>
            <a:spLocks noGrp="1" noChangeArrowheads="1"/>
          </p:cNvSpPr>
          <p:nvPr>
            <p:ph type="title"/>
          </p:nvPr>
        </p:nvSpPr>
        <p:spPr>
          <a:xfrm>
            <a:off x="684213" y="260350"/>
            <a:ext cx="7772400" cy="1296988"/>
          </a:xfrm>
        </p:spPr>
        <p:txBody>
          <a:bodyPr>
            <a:normAutofit fontScale="90000"/>
          </a:bodyPr>
          <a:lstStyle/>
          <a:p>
            <a:pPr eaLnBrk="1" hangingPunct="1"/>
            <a:r>
              <a:rPr lang="en-US" dirty="0" smtClean="0"/>
              <a:t>Silicon detector R&amp;D for HEP and applications</a:t>
            </a:r>
            <a:br>
              <a:rPr lang="en-US" dirty="0" smtClean="0"/>
            </a:br>
            <a:endParaRPr lang="en-US" sz="1800" dirty="0" smtClean="0"/>
          </a:p>
        </p:txBody>
      </p:sp>
      <p:sp>
        <p:nvSpPr>
          <p:cNvPr id="6148" name="Rectangle 3"/>
          <p:cNvSpPr>
            <a:spLocks noGrp="1" noChangeArrowheads="1"/>
          </p:cNvSpPr>
          <p:nvPr>
            <p:ph type="body" idx="1"/>
          </p:nvPr>
        </p:nvSpPr>
        <p:spPr>
          <a:xfrm>
            <a:off x="755576" y="1916832"/>
            <a:ext cx="7772400" cy="3713162"/>
          </a:xfrm>
        </p:spPr>
        <p:txBody>
          <a:bodyPr>
            <a:normAutofit fontScale="77500" lnSpcReduction="20000"/>
          </a:bodyPr>
          <a:lstStyle/>
          <a:p>
            <a:pPr eaLnBrk="1" hangingPunct="1">
              <a:buFontTx/>
              <a:buChar char="•"/>
            </a:pPr>
            <a:r>
              <a:rPr lang="en-GB" dirty="0" smtClean="0"/>
              <a:t>International leadership in the HEP community </a:t>
            </a:r>
          </a:p>
          <a:p>
            <a:pPr eaLnBrk="1" hangingPunct="1">
              <a:buFontTx/>
              <a:buChar char="•"/>
            </a:pPr>
            <a:r>
              <a:rPr lang="en-US" dirty="0" smtClean="0"/>
              <a:t>Support our core activities</a:t>
            </a:r>
          </a:p>
          <a:p>
            <a:pPr eaLnBrk="1" hangingPunct="1">
              <a:buFontTx/>
              <a:buChar char="•"/>
            </a:pPr>
            <a:r>
              <a:rPr lang="en-US" dirty="0" smtClean="0"/>
              <a:t>Provides the capabilities for the future Physics program  </a:t>
            </a:r>
          </a:p>
          <a:p>
            <a:pPr eaLnBrk="1" hangingPunct="1">
              <a:buFontTx/>
              <a:buChar char="•"/>
            </a:pPr>
            <a:r>
              <a:rPr lang="en-US" dirty="0" smtClean="0"/>
              <a:t>Base for applications (scientific, technological, commercial sectors)</a:t>
            </a:r>
          </a:p>
          <a:p>
            <a:pPr eaLnBrk="1" hangingPunct="1">
              <a:buFontTx/>
              <a:buChar char="•"/>
            </a:pPr>
            <a:endParaRPr lang="en-US" dirty="0" smtClean="0"/>
          </a:p>
          <a:p>
            <a:pPr>
              <a:buFontTx/>
              <a:buChar char="•"/>
            </a:pPr>
            <a:r>
              <a:rPr lang="en-US" dirty="0"/>
              <a:t>Advanced design capabilities</a:t>
            </a:r>
          </a:p>
          <a:p>
            <a:pPr eaLnBrk="1" hangingPunct="1">
              <a:buFontTx/>
              <a:buChar char="•"/>
            </a:pPr>
            <a:r>
              <a:rPr lang="en-US" dirty="0" smtClean="0"/>
              <a:t>Use of the Liverpool Semiconductor Detector Centre and mechanical workshop </a:t>
            </a:r>
          </a:p>
          <a:p>
            <a:pPr eaLnBrk="1" hangingPunct="1">
              <a:buFontTx/>
              <a:buChar char="•"/>
            </a:pPr>
            <a:r>
              <a:rPr lang="en-US" dirty="0" smtClean="0"/>
              <a:t>Anticipation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64704"/>
          </a:xfrm>
        </p:spPr>
        <p:txBody>
          <a:bodyPr>
            <a:normAutofit/>
          </a:bodyPr>
          <a:lstStyle/>
          <a:p>
            <a:r>
              <a:rPr lang="en-US" sz="4000" b="1" dirty="0" smtClean="0">
                <a:solidFill>
                  <a:srgbClr val="00B050"/>
                </a:solidFill>
              </a:rPr>
              <a:t>Beam monitor</a:t>
            </a:r>
            <a:endParaRPr lang="en-US" sz="4000" b="1" dirty="0">
              <a:solidFill>
                <a:srgbClr val="00B050"/>
              </a:solidFill>
            </a:endParaRPr>
          </a:p>
        </p:txBody>
      </p:sp>
      <p:sp>
        <p:nvSpPr>
          <p:cNvPr id="5" name="TextBox 4"/>
          <p:cNvSpPr txBox="1"/>
          <p:nvPr/>
        </p:nvSpPr>
        <p:spPr>
          <a:xfrm>
            <a:off x="342578" y="620688"/>
            <a:ext cx="8568952" cy="1446550"/>
          </a:xfrm>
          <a:prstGeom prst="rect">
            <a:avLst/>
          </a:prstGeom>
          <a:noFill/>
        </p:spPr>
        <p:txBody>
          <a:bodyPr wrap="square" rtlCol="0">
            <a:spAutoFit/>
          </a:bodyPr>
          <a:lstStyle/>
          <a:p>
            <a:r>
              <a:rPr lang="en-GB" sz="2200" dirty="0" smtClean="0"/>
              <a:t>The demonstration that HEP sensors can measure the beam spot, without interfering with the beam centre, raised interest in the hadron therapy community (the medical physicists). We have very good ideas about how to produce an accurate monitor for the evacuated beam transport line. </a:t>
            </a:r>
            <a:endParaRPr lang="en-GB" sz="2200" dirty="0"/>
          </a:p>
        </p:txBody>
      </p:sp>
      <p:pic>
        <p:nvPicPr>
          <p:cNvPr id="9" name="Picture 8" descr="combined_hitmap.png"/>
          <p:cNvPicPr>
            <a:picLocks noChangeAspect="1"/>
          </p:cNvPicPr>
          <p:nvPr/>
        </p:nvPicPr>
        <p:blipFill>
          <a:blip r:embed="rId2" cstate="print"/>
          <a:stretch>
            <a:fillRect/>
          </a:stretch>
        </p:blipFill>
        <p:spPr>
          <a:xfrm>
            <a:off x="3419872" y="3356992"/>
            <a:ext cx="2772000" cy="1763451"/>
          </a:xfrm>
          <a:prstGeom prst="rect">
            <a:avLst/>
          </a:prstGeom>
        </p:spPr>
      </p:pic>
      <p:pic>
        <p:nvPicPr>
          <p:cNvPr id="10" name="Picture 8" descr="DSC01518"/>
          <p:cNvPicPr>
            <a:picLocks noChangeAspect="1" noChangeArrowheads="1"/>
          </p:cNvPicPr>
          <p:nvPr/>
        </p:nvPicPr>
        <p:blipFill>
          <a:blip r:embed="rId3" cstate="print"/>
          <a:srcRect/>
          <a:stretch>
            <a:fillRect/>
          </a:stretch>
        </p:blipFill>
        <p:spPr bwMode="auto">
          <a:xfrm>
            <a:off x="6647606" y="4045270"/>
            <a:ext cx="2438400" cy="1828800"/>
          </a:xfrm>
          <a:prstGeom prst="rect">
            <a:avLst/>
          </a:prstGeom>
          <a:noFill/>
          <a:ln w="9525">
            <a:noFill/>
            <a:miter lim="800000"/>
            <a:headEnd/>
            <a:tailEnd/>
          </a:ln>
        </p:spPr>
      </p:pic>
      <p:sp>
        <p:nvSpPr>
          <p:cNvPr id="7" name="Rectangle 5"/>
          <p:cNvSpPr>
            <a:spLocks noChangeArrowheads="1"/>
          </p:cNvSpPr>
          <p:nvPr/>
        </p:nvSpPr>
        <p:spPr bwMode="auto">
          <a:xfrm>
            <a:off x="179512" y="2067238"/>
            <a:ext cx="6480720" cy="1200329"/>
          </a:xfrm>
          <a:prstGeom prst="rect">
            <a:avLst/>
          </a:prstGeom>
          <a:noFill/>
          <a:ln w="9525">
            <a:noFill/>
            <a:miter lim="800000"/>
            <a:headEnd/>
            <a:tailEnd/>
          </a:ln>
        </p:spPr>
        <p:txBody>
          <a:bodyPr wrap="square">
            <a:spAutoFit/>
          </a:bodyPr>
          <a:lstStyle/>
          <a:p>
            <a:pPr algn="just"/>
            <a:r>
              <a:rPr lang="en-GB" sz="1800" dirty="0" err="1"/>
              <a:t>LHCb</a:t>
            </a:r>
            <a:r>
              <a:rPr lang="en-GB" sz="1800" dirty="0"/>
              <a:t> module positioned in front of the extraction collimator of the Cyclotron </a:t>
            </a:r>
            <a:r>
              <a:rPr lang="en-GB" sz="1800" dirty="0" smtClean="0"/>
              <a:t>beam in the </a:t>
            </a:r>
            <a:r>
              <a:rPr lang="en-GB" sz="1800" dirty="0" err="1" smtClean="0"/>
              <a:t>Clatterbridge</a:t>
            </a:r>
            <a:r>
              <a:rPr lang="en-GB" sz="1800" dirty="0" smtClean="0"/>
              <a:t> Hospital Centre for Oncology.</a:t>
            </a:r>
            <a:endParaRPr lang="en-GB" sz="1800" dirty="0"/>
          </a:p>
          <a:p>
            <a:pPr algn="just"/>
            <a:r>
              <a:rPr lang="en-GB" sz="1800" dirty="0"/>
              <a:t>The module was put at different distances and positions to measure the beam halo e the profile of the beam spot. </a:t>
            </a:r>
          </a:p>
        </p:txBody>
      </p:sp>
      <p:grpSp>
        <p:nvGrpSpPr>
          <p:cNvPr id="8" name="Group 34"/>
          <p:cNvGrpSpPr>
            <a:grpSpLocks/>
          </p:cNvGrpSpPr>
          <p:nvPr/>
        </p:nvGrpSpPr>
        <p:grpSpPr bwMode="auto">
          <a:xfrm>
            <a:off x="12204" y="4914900"/>
            <a:ext cx="5651500" cy="1943100"/>
            <a:chOff x="19445316" y="27031987"/>
            <a:chExt cx="8559171" cy="3100573"/>
          </a:xfrm>
        </p:grpSpPr>
        <p:pic>
          <p:nvPicPr>
            <p:cNvPr id="11" name="Picture 7" descr="hitmap_beamOnSensor_loIntensity.png"/>
            <p:cNvPicPr>
              <a:picLocks noChangeAspect="1"/>
            </p:cNvPicPr>
            <p:nvPr/>
          </p:nvPicPr>
          <p:blipFill>
            <a:blip r:embed="rId4" cstate="print"/>
            <a:srcRect/>
            <a:stretch>
              <a:fillRect/>
            </a:stretch>
          </p:blipFill>
          <p:spPr bwMode="auto">
            <a:xfrm>
              <a:off x="19445316" y="27031987"/>
              <a:ext cx="4572032" cy="3100573"/>
            </a:xfrm>
            <a:prstGeom prst="rect">
              <a:avLst/>
            </a:prstGeom>
            <a:noFill/>
            <a:ln w="9525">
              <a:noFill/>
              <a:miter lim="800000"/>
              <a:headEnd/>
              <a:tailEnd/>
            </a:ln>
          </p:spPr>
        </p:pic>
        <p:pic>
          <p:nvPicPr>
            <p:cNvPr id="12" name="Picture 8" descr="hitmap_lego_beamOnSensor_loIntensity.png"/>
            <p:cNvPicPr>
              <a:picLocks noChangeAspect="1"/>
            </p:cNvPicPr>
            <p:nvPr/>
          </p:nvPicPr>
          <p:blipFill>
            <a:blip r:embed="rId5" cstate="print"/>
            <a:srcRect/>
            <a:stretch>
              <a:fillRect/>
            </a:stretch>
          </p:blipFill>
          <p:spPr bwMode="auto">
            <a:xfrm>
              <a:off x="24445976" y="27103426"/>
              <a:ext cx="3558511" cy="2928958"/>
            </a:xfrm>
            <a:prstGeom prst="rect">
              <a:avLst/>
            </a:prstGeom>
            <a:noFill/>
            <a:ln w="9525">
              <a:noFill/>
              <a:miter lim="800000"/>
              <a:headEnd/>
              <a:tailEnd/>
            </a:ln>
          </p:spPr>
        </p:pic>
      </p:grpSp>
      <p:pic>
        <p:nvPicPr>
          <p:cNvPr id="13" name="Picture 2" descr="C:\Jean\Clatterbridge\DSC01520.JPG"/>
          <p:cNvPicPr>
            <a:picLocks noChangeAspect="1" noChangeArrowheads="1"/>
          </p:cNvPicPr>
          <p:nvPr/>
        </p:nvPicPr>
        <p:blipFill>
          <a:blip r:embed="rId6" cstate="print"/>
          <a:srcRect/>
          <a:stretch>
            <a:fillRect/>
          </a:stretch>
        </p:blipFill>
        <p:spPr bwMode="auto">
          <a:xfrm>
            <a:off x="6948264" y="2199430"/>
            <a:ext cx="2041429" cy="1531791"/>
          </a:xfrm>
          <a:prstGeom prst="rect">
            <a:avLst/>
          </a:prstGeom>
          <a:noFill/>
          <a:ln w="9525">
            <a:noFill/>
            <a:miter lim="800000"/>
            <a:headEnd/>
            <a:tailEnd/>
          </a:ln>
        </p:spPr>
      </p:pic>
    </p:spTree>
    <p:extLst>
      <p:ext uri="{BB962C8B-B14F-4D97-AF65-F5344CB8AC3E}">
        <p14:creationId xmlns:p14="http://schemas.microsoft.com/office/powerpoint/2010/main" xmlns="" val="3762857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64704"/>
          </a:xfrm>
        </p:spPr>
        <p:txBody>
          <a:bodyPr>
            <a:normAutofit/>
          </a:bodyPr>
          <a:lstStyle/>
          <a:p>
            <a:r>
              <a:rPr lang="en-US" sz="4000" b="1" dirty="0" smtClean="0">
                <a:solidFill>
                  <a:srgbClr val="00B050"/>
                </a:solidFill>
              </a:rPr>
              <a:t>Tissue Equivalent Phantom</a:t>
            </a:r>
            <a:endParaRPr lang="en-US" sz="4000" b="1" dirty="0">
              <a:solidFill>
                <a:srgbClr val="00B050"/>
              </a:solidFill>
            </a:endParaRPr>
          </a:p>
        </p:txBody>
      </p:sp>
      <p:sp>
        <p:nvSpPr>
          <p:cNvPr id="5" name="TextBox 4"/>
          <p:cNvSpPr txBox="1"/>
          <p:nvPr/>
        </p:nvSpPr>
        <p:spPr>
          <a:xfrm>
            <a:off x="539552" y="1196752"/>
            <a:ext cx="7848872" cy="461665"/>
          </a:xfrm>
          <a:prstGeom prst="rect">
            <a:avLst/>
          </a:prstGeom>
          <a:noFill/>
        </p:spPr>
        <p:txBody>
          <a:bodyPr wrap="square" rtlCol="0">
            <a:spAutoFit/>
          </a:bodyPr>
          <a:lstStyle/>
          <a:p>
            <a:r>
              <a:rPr lang="en-GB" sz="2400" dirty="0" smtClean="0"/>
              <a:t>Instrument used for setting the therapy plan</a:t>
            </a:r>
            <a:endParaRPr lang="en-GB" sz="2400" dirty="0"/>
          </a:p>
        </p:txBody>
      </p:sp>
      <p:pic>
        <p:nvPicPr>
          <p:cNvPr id="1026" name="Picture 2"/>
          <p:cNvPicPr>
            <a:picLocks noChangeAspect="1" noChangeArrowheads="1"/>
          </p:cNvPicPr>
          <p:nvPr/>
        </p:nvPicPr>
        <p:blipFill>
          <a:blip r:embed="rId2" cstate="print"/>
          <a:srcRect/>
          <a:stretch>
            <a:fillRect/>
          </a:stretch>
        </p:blipFill>
        <p:spPr bwMode="auto">
          <a:xfrm>
            <a:off x="1763688" y="1990725"/>
            <a:ext cx="5705475" cy="4867275"/>
          </a:xfrm>
          <a:prstGeom prst="rect">
            <a:avLst/>
          </a:prstGeom>
          <a:noFill/>
          <a:ln w="9525">
            <a:noFill/>
            <a:miter lim="800000"/>
            <a:headEnd/>
            <a:tailEnd/>
          </a:ln>
        </p:spPr>
      </p:pic>
    </p:spTree>
    <p:extLst>
      <p:ext uri="{BB962C8B-B14F-4D97-AF65-F5344CB8AC3E}">
        <p14:creationId xmlns:p14="http://schemas.microsoft.com/office/powerpoint/2010/main" xmlns="" val="3314341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764704"/>
            <a:ext cx="8568952" cy="1938992"/>
          </a:xfrm>
          <a:prstGeom prst="rect">
            <a:avLst/>
          </a:prstGeom>
          <a:noFill/>
        </p:spPr>
        <p:txBody>
          <a:bodyPr wrap="square" rtlCol="0">
            <a:spAutoFit/>
          </a:bodyPr>
          <a:lstStyle/>
          <a:p>
            <a:pPr algn="just"/>
            <a:r>
              <a:rPr lang="en-GB" sz="2000" dirty="0" smtClean="0"/>
              <a:t>It is a scanning system with a silicon sensor scanning through a water container. The test have been performed with a large diode (2D image of the Bragg peak). The use of a segmented sensor will give an accurate 3D image. The use of a single device makes calibration easier and allows better energy resolution when performed. The fine segmentation and high readout speed allows for working with high intensity beams.</a:t>
            </a:r>
            <a:endParaRPr lang="en-GB" sz="2000" dirty="0"/>
          </a:p>
        </p:txBody>
      </p:sp>
      <p:pic>
        <p:nvPicPr>
          <p:cNvPr id="2050" name="Picture 2" descr="C:\Users\Gcasse\AppData\Local\Temp\Temp1_plots_for_gian.zip\plots_for_gian\pictures\front-side_perspex_phantom_500_events.png"/>
          <p:cNvPicPr>
            <a:picLocks noChangeAspect="1" noChangeArrowheads="1"/>
          </p:cNvPicPr>
          <p:nvPr/>
        </p:nvPicPr>
        <p:blipFill>
          <a:blip r:embed="rId2" cstate="print"/>
          <a:srcRect/>
          <a:stretch>
            <a:fillRect/>
          </a:stretch>
        </p:blipFill>
        <p:spPr bwMode="auto">
          <a:xfrm>
            <a:off x="899592" y="2780928"/>
            <a:ext cx="3312368" cy="2618949"/>
          </a:xfrm>
          <a:prstGeom prst="rect">
            <a:avLst/>
          </a:prstGeom>
          <a:noFill/>
        </p:spPr>
      </p:pic>
      <p:sp>
        <p:nvSpPr>
          <p:cNvPr id="7" name="Title 1"/>
          <p:cNvSpPr txBox="1">
            <a:spLocks/>
          </p:cNvSpPr>
          <p:nvPr/>
        </p:nvSpPr>
        <p:spPr>
          <a:xfrm>
            <a:off x="467544" y="17190"/>
            <a:ext cx="8229600" cy="7647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B050"/>
                </a:solidFill>
              </a:rPr>
              <a:t>Tissue Equivalent Phantom</a:t>
            </a:r>
            <a:endParaRPr lang="en-US" sz="4000" b="1" dirty="0">
              <a:solidFill>
                <a:srgbClr val="00B050"/>
              </a:solidFill>
            </a:endParaRPr>
          </a:p>
        </p:txBody>
      </p:sp>
      <p:pic>
        <p:nvPicPr>
          <p:cNvPr id="8" name="Picture 2"/>
          <p:cNvPicPr>
            <a:picLocks noChangeAspect="1" noChangeArrowheads="1"/>
          </p:cNvPicPr>
          <p:nvPr/>
        </p:nvPicPr>
        <p:blipFill>
          <a:blip r:embed="rId3" cstate="print"/>
          <a:srcRect/>
          <a:stretch>
            <a:fillRect/>
          </a:stretch>
        </p:blipFill>
        <p:spPr bwMode="auto">
          <a:xfrm>
            <a:off x="5589799" y="4519630"/>
            <a:ext cx="3240360" cy="2319667"/>
          </a:xfrm>
          <a:prstGeom prst="rect">
            <a:avLst/>
          </a:prstGeom>
          <a:noFill/>
          <a:ln w="9525">
            <a:noFill/>
            <a:miter lim="800000"/>
            <a:headEnd/>
            <a:tailEnd/>
          </a:ln>
        </p:spPr>
      </p:pic>
      <p:pic>
        <p:nvPicPr>
          <p:cNvPr id="10" name="Picture 4"/>
          <p:cNvPicPr>
            <a:picLocks noChangeAspect="1" noChangeArrowheads="1"/>
          </p:cNvPicPr>
          <p:nvPr/>
        </p:nvPicPr>
        <p:blipFill>
          <a:blip r:embed="rId4" cstate="print"/>
          <a:srcRect/>
          <a:stretch>
            <a:fillRect/>
          </a:stretch>
        </p:blipFill>
        <p:spPr bwMode="auto">
          <a:xfrm>
            <a:off x="5717389" y="2276872"/>
            <a:ext cx="3112770" cy="2407920"/>
          </a:xfrm>
          <a:prstGeom prst="rect">
            <a:avLst/>
          </a:prstGeom>
          <a:noFill/>
          <a:ln w="9525">
            <a:noFill/>
            <a:miter lim="800000"/>
            <a:headEnd/>
            <a:tailEnd/>
          </a:ln>
        </p:spPr>
      </p:pic>
      <p:sp>
        <p:nvSpPr>
          <p:cNvPr id="4" name="TextBox 3"/>
          <p:cNvSpPr txBox="1"/>
          <p:nvPr/>
        </p:nvSpPr>
        <p:spPr>
          <a:xfrm>
            <a:off x="251520" y="5805264"/>
            <a:ext cx="4680520" cy="923330"/>
          </a:xfrm>
          <a:prstGeom prst="rect">
            <a:avLst/>
          </a:prstGeom>
          <a:noFill/>
        </p:spPr>
        <p:txBody>
          <a:bodyPr wrap="square" rtlCol="0">
            <a:spAutoFit/>
          </a:bodyPr>
          <a:lstStyle/>
          <a:p>
            <a:r>
              <a:rPr lang="en-GB" dirty="0" smtClean="0"/>
              <a:t>One PhD student starting soon to run further measurements and simulations for this instrument. </a:t>
            </a:r>
            <a:endParaRPr lang="en-GB" dirty="0"/>
          </a:p>
        </p:txBody>
      </p:sp>
    </p:spTree>
    <p:extLst>
      <p:ext uri="{BB962C8B-B14F-4D97-AF65-F5344CB8AC3E}">
        <p14:creationId xmlns:p14="http://schemas.microsoft.com/office/powerpoint/2010/main" xmlns="" val="218671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536" y="1642342"/>
            <a:ext cx="8229600" cy="4308231"/>
          </a:xfrm>
          <a:prstGeom prst="rect">
            <a:avLst/>
          </a:prstGeom>
          <a:noFill/>
        </p:spPr>
        <p:txBody>
          <a:bodyPr wrap="square" rtlCol="0">
            <a:spAutoFit/>
          </a:bodyPr>
          <a:lstStyle/>
          <a:p>
            <a:pPr>
              <a:lnSpc>
                <a:spcPct val="80000"/>
              </a:lnSpc>
            </a:pPr>
            <a:r>
              <a:rPr lang="en-US" b="1" dirty="0" smtClean="0">
                <a:solidFill>
                  <a:schemeClr val="tx2"/>
                </a:solidFill>
              </a:rPr>
              <a:t>The first fully silicon-based proton CT scanner </a:t>
            </a:r>
            <a:r>
              <a:rPr lang="en-US" b="1" dirty="0">
                <a:solidFill>
                  <a:schemeClr val="tx2"/>
                </a:solidFill>
              </a:rPr>
              <a:t>f</a:t>
            </a:r>
            <a:r>
              <a:rPr lang="en-US" b="1" dirty="0" smtClean="0">
                <a:solidFill>
                  <a:schemeClr val="tx2"/>
                </a:solidFill>
              </a:rPr>
              <a:t>unded by a </a:t>
            </a:r>
            <a:r>
              <a:rPr lang="en-US" b="1" dirty="0" err="1" smtClean="0">
                <a:solidFill>
                  <a:schemeClr val="tx2"/>
                </a:solidFill>
              </a:rPr>
              <a:t>Wellcome</a:t>
            </a:r>
            <a:r>
              <a:rPr lang="en-US" b="1" dirty="0" smtClean="0">
                <a:solidFill>
                  <a:schemeClr val="tx2"/>
                </a:solidFill>
              </a:rPr>
              <a:t> Trust </a:t>
            </a:r>
            <a:r>
              <a:rPr lang="en-US" b="1" dirty="0">
                <a:solidFill>
                  <a:schemeClr val="tx2"/>
                </a:solidFill>
              </a:rPr>
              <a:t>T</a:t>
            </a:r>
            <a:r>
              <a:rPr lang="en-US" b="1" dirty="0" smtClean="0">
                <a:solidFill>
                  <a:schemeClr val="tx2"/>
                </a:solidFill>
              </a:rPr>
              <a:t>ranslation Scheme award of £1.6 million.</a:t>
            </a:r>
          </a:p>
          <a:p>
            <a:pPr>
              <a:lnSpc>
                <a:spcPct val="80000"/>
              </a:lnSpc>
            </a:pPr>
            <a:endParaRPr lang="en-US" b="1" dirty="0"/>
          </a:p>
          <a:p>
            <a:pPr>
              <a:lnSpc>
                <a:spcPct val="80000"/>
              </a:lnSpc>
            </a:pPr>
            <a:r>
              <a:rPr lang="en-US" b="1" dirty="0" smtClean="0">
                <a:solidFill>
                  <a:srgbClr val="1F497D"/>
                </a:solidFill>
              </a:rPr>
              <a:t>The Consortium includes..</a:t>
            </a:r>
          </a:p>
          <a:p>
            <a:pPr>
              <a:lnSpc>
                <a:spcPct val="80000"/>
              </a:lnSpc>
            </a:pPr>
            <a:endParaRPr lang="en-US" b="1" dirty="0"/>
          </a:p>
          <a:p>
            <a:pPr marL="342900" indent="-342900">
              <a:lnSpc>
                <a:spcPct val="80000"/>
              </a:lnSpc>
              <a:buFont typeface="Arial"/>
              <a:buChar char="•"/>
            </a:pPr>
            <a:r>
              <a:rPr lang="en-US" b="1" dirty="0"/>
              <a:t>University of </a:t>
            </a:r>
            <a:r>
              <a:rPr lang="en-US" b="1" dirty="0" smtClean="0"/>
              <a:t>Lincoln, University </a:t>
            </a:r>
            <a:r>
              <a:rPr lang="en-US" b="1" dirty="0"/>
              <a:t>of </a:t>
            </a:r>
            <a:r>
              <a:rPr lang="en-US" b="1" dirty="0" smtClean="0"/>
              <a:t>Birmingham, University </a:t>
            </a:r>
            <a:r>
              <a:rPr lang="en-US" b="1" dirty="0"/>
              <a:t>of </a:t>
            </a:r>
            <a:r>
              <a:rPr lang="en-US" b="1" dirty="0" smtClean="0"/>
              <a:t>Liverpool, University </a:t>
            </a:r>
            <a:r>
              <a:rPr lang="en-US" b="1" dirty="0"/>
              <a:t>of </a:t>
            </a:r>
            <a:r>
              <a:rPr lang="en-US" b="1" dirty="0" smtClean="0"/>
              <a:t>Surrey, University of Cape Town</a:t>
            </a:r>
          </a:p>
          <a:p>
            <a:pPr>
              <a:lnSpc>
                <a:spcPct val="80000"/>
              </a:lnSpc>
            </a:pPr>
            <a:endParaRPr lang="en-US" b="1" dirty="0" smtClean="0"/>
          </a:p>
          <a:p>
            <a:pPr marL="342900" indent="-342900">
              <a:lnSpc>
                <a:spcPct val="80000"/>
              </a:lnSpc>
              <a:buFont typeface="Arial"/>
              <a:buChar char="•"/>
            </a:pPr>
            <a:r>
              <a:rPr lang="en-US" b="1" dirty="0" smtClean="0"/>
              <a:t>University </a:t>
            </a:r>
            <a:r>
              <a:rPr lang="en-US" b="1" dirty="0"/>
              <a:t>Hospital Birmingham </a:t>
            </a:r>
            <a:r>
              <a:rPr lang="en-US" b="1" dirty="0" smtClean="0"/>
              <a:t>NHS </a:t>
            </a:r>
            <a:r>
              <a:rPr lang="en-US" b="1" dirty="0"/>
              <a:t>Foundation </a:t>
            </a:r>
            <a:r>
              <a:rPr lang="en-US" b="1" dirty="0" smtClean="0"/>
              <a:t>Trust, University </a:t>
            </a:r>
            <a:r>
              <a:rPr lang="en-US" b="1" dirty="0"/>
              <a:t>Hospital Coventry and Warwickshire NHS </a:t>
            </a:r>
            <a:r>
              <a:rPr lang="en-US" b="1" dirty="0" smtClean="0"/>
              <a:t>Trust, </a:t>
            </a:r>
            <a:r>
              <a:rPr lang="en-US" b="1" dirty="0" err="1"/>
              <a:t>iThemba</a:t>
            </a:r>
            <a:r>
              <a:rPr lang="en-US" b="1" dirty="0"/>
              <a:t> Laboratories, South </a:t>
            </a:r>
            <a:r>
              <a:rPr lang="en-US" b="1" dirty="0" smtClean="0"/>
              <a:t>Africa,</a:t>
            </a:r>
          </a:p>
          <a:p>
            <a:pPr>
              <a:lnSpc>
                <a:spcPct val="80000"/>
              </a:lnSpc>
            </a:pPr>
            <a:endParaRPr lang="en-US" b="1" dirty="0"/>
          </a:p>
          <a:p>
            <a:pPr marL="342900" indent="-342900">
              <a:lnSpc>
                <a:spcPct val="80000"/>
              </a:lnSpc>
              <a:buFont typeface="Arial"/>
              <a:buChar char="•"/>
            </a:pPr>
            <a:r>
              <a:rPr lang="en-US" b="1" dirty="0" smtClean="0"/>
              <a:t>Aspect </a:t>
            </a:r>
            <a:r>
              <a:rPr lang="en-US" b="1" dirty="0"/>
              <a:t>Systems </a:t>
            </a:r>
            <a:r>
              <a:rPr lang="en-US" b="1" dirty="0" smtClean="0"/>
              <a:t>GmbH, </a:t>
            </a:r>
            <a:r>
              <a:rPr lang="en-US" b="1" dirty="0"/>
              <a:t>ISDI </a:t>
            </a:r>
            <a:r>
              <a:rPr lang="en-US" b="1" dirty="0" smtClean="0"/>
              <a:t>Ltd. </a:t>
            </a:r>
            <a:endParaRPr lang="en-US" b="1" dirty="0" smtClean="0">
              <a:effectLst/>
            </a:endParaRPr>
          </a:p>
          <a:p>
            <a:pPr>
              <a:lnSpc>
                <a:spcPct val="80000"/>
              </a:lnSpc>
            </a:pPr>
            <a:endParaRPr lang="en-US" b="1" dirty="0" smtClean="0"/>
          </a:p>
          <a:p>
            <a:pPr>
              <a:lnSpc>
                <a:spcPct val="80000"/>
              </a:lnSpc>
            </a:pPr>
            <a:r>
              <a:rPr lang="en-US" b="1" dirty="0" smtClean="0">
                <a:solidFill>
                  <a:srgbClr val="1F497D"/>
                </a:solidFill>
              </a:rPr>
              <a:t>We aim to design and make an instrument capable of..</a:t>
            </a:r>
          </a:p>
          <a:p>
            <a:pPr>
              <a:lnSpc>
                <a:spcPct val="80000"/>
              </a:lnSpc>
            </a:pPr>
            <a:endParaRPr lang="en-US" b="1" dirty="0"/>
          </a:p>
          <a:p>
            <a:pPr marL="342900" indent="-342900">
              <a:lnSpc>
                <a:spcPct val="80000"/>
              </a:lnSpc>
              <a:buFont typeface="Arial"/>
              <a:buChar char="•"/>
            </a:pPr>
            <a:r>
              <a:rPr lang="en-US" b="1" dirty="0" smtClean="0">
                <a:solidFill>
                  <a:srgbClr val="FF0000"/>
                </a:solidFill>
              </a:rPr>
              <a:t>Real-time proton therapy beam monitoring (position and profile)</a:t>
            </a:r>
            <a:endParaRPr lang="en-US" b="1" dirty="0">
              <a:solidFill>
                <a:srgbClr val="FF0000"/>
              </a:solidFill>
            </a:endParaRPr>
          </a:p>
          <a:p>
            <a:pPr marL="342900" indent="-342900">
              <a:lnSpc>
                <a:spcPct val="80000"/>
              </a:lnSpc>
              <a:buFont typeface="Arial"/>
              <a:buChar char="•"/>
            </a:pPr>
            <a:r>
              <a:rPr lang="en-US" b="1" dirty="0" smtClean="0">
                <a:solidFill>
                  <a:srgbClr val="FF0000"/>
                </a:solidFill>
              </a:rPr>
              <a:t>Accurate beam energy (Bragg Peak) determination</a:t>
            </a:r>
            <a:endParaRPr lang="en-US" b="1" dirty="0">
              <a:solidFill>
                <a:srgbClr val="FF0000"/>
              </a:solidFill>
            </a:endParaRPr>
          </a:p>
          <a:p>
            <a:pPr marL="342900" indent="-342900">
              <a:lnSpc>
                <a:spcPct val="80000"/>
              </a:lnSpc>
              <a:buFont typeface="Arial"/>
              <a:buChar char="•"/>
            </a:pPr>
            <a:r>
              <a:rPr lang="en-US" b="1" dirty="0" smtClean="0">
                <a:solidFill>
                  <a:srgbClr val="FF0000"/>
                </a:solidFill>
              </a:rPr>
              <a:t>Accurate dosimetry </a:t>
            </a:r>
            <a:endParaRPr lang="en-US" b="1" dirty="0">
              <a:solidFill>
                <a:srgbClr val="FF0000"/>
              </a:solidFill>
            </a:endParaRPr>
          </a:p>
          <a:p>
            <a:pPr marL="342900" indent="-342900">
              <a:lnSpc>
                <a:spcPct val="80000"/>
              </a:lnSpc>
              <a:buFont typeface="Arial"/>
              <a:buChar char="•"/>
            </a:pPr>
            <a:r>
              <a:rPr lang="en-US" b="1" dirty="0" smtClean="0">
                <a:solidFill>
                  <a:srgbClr val="FF0000"/>
                </a:solidFill>
              </a:rPr>
              <a:t>Reducing range uncertainties in treatment planning (proton CT)</a:t>
            </a:r>
            <a:endParaRPr lang="en-US" b="1" dirty="0">
              <a:solidFill>
                <a:srgbClr val="FF0000"/>
              </a:solidFill>
            </a:endParaRPr>
          </a:p>
        </p:txBody>
      </p:sp>
      <p:sp>
        <p:nvSpPr>
          <p:cNvPr id="3" name="Rectangle 1"/>
          <p:cNvSpPr>
            <a:spLocks noChangeArrowheads="1"/>
          </p:cNvSpPr>
          <p:nvPr/>
        </p:nvSpPr>
        <p:spPr bwMode="auto">
          <a:xfrm>
            <a:off x="2051720" y="862554"/>
            <a:ext cx="5427576"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charset="0"/>
                <a:cs typeface="Arial" charset="0"/>
              </a:rPr>
              <a:t>Proton Radiotherapy Verification and Dosimetry Applications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Arial" charset="0"/>
              <a:cs typeface="Arial" charset="0"/>
            </a:endParaRPr>
          </a:p>
        </p:txBody>
      </p:sp>
      <p:pic>
        <p:nvPicPr>
          <p:cNvPr id="1026" name="Picture 2" descr="http://www.pravda.uk.com/images/logos/pravda_weblogo.pn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83768" y="230133"/>
            <a:ext cx="3790950" cy="6572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808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1880" y="2708920"/>
            <a:ext cx="5523002" cy="39096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descr="Screen Shot 2013-12-12 at 08.04.11.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2708920"/>
            <a:ext cx="3384376" cy="2648641"/>
          </a:xfrm>
          <a:prstGeom prst="rect">
            <a:avLst/>
          </a:prstGeom>
        </p:spPr>
      </p:pic>
      <p:sp>
        <p:nvSpPr>
          <p:cNvPr id="6" name="Title 1"/>
          <p:cNvSpPr>
            <a:spLocks noGrp="1"/>
          </p:cNvSpPr>
          <p:nvPr>
            <p:ph type="title"/>
          </p:nvPr>
        </p:nvSpPr>
        <p:spPr>
          <a:xfrm>
            <a:off x="539552" y="116632"/>
            <a:ext cx="8229600" cy="1143000"/>
          </a:xfrm>
        </p:spPr>
        <p:txBody>
          <a:bodyPr/>
          <a:lstStyle/>
          <a:p>
            <a:r>
              <a:rPr lang="en-US" b="1" dirty="0" smtClean="0">
                <a:solidFill>
                  <a:srgbClr val="FF0000"/>
                </a:solidFill>
              </a:rPr>
              <a:t>The </a:t>
            </a:r>
            <a:r>
              <a:rPr lang="en-US" b="1" dirty="0" err="1" smtClean="0">
                <a:solidFill>
                  <a:srgbClr val="FF0000"/>
                </a:solidFill>
              </a:rPr>
              <a:t>PRaVDA</a:t>
            </a:r>
            <a:r>
              <a:rPr lang="en-US" b="1" dirty="0" smtClean="0">
                <a:solidFill>
                  <a:srgbClr val="FF0000"/>
                </a:solidFill>
              </a:rPr>
              <a:t> System</a:t>
            </a:r>
            <a:endParaRPr lang="en-US" b="1" dirty="0">
              <a:solidFill>
                <a:srgbClr val="FF0000"/>
              </a:solidFill>
            </a:endParaRPr>
          </a:p>
        </p:txBody>
      </p:sp>
      <p:sp>
        <p:nvSpPr>
          <p:cNvPr id="7" name="TextBox 6"/>
          <p:cNvSpPr txBox="1"/>
          <p:nvPr/>
        </p:nvSpPr>
        <p:spPr>
          <a:xfrm>
            <a:off x="5148064" y="1077704"/>
            <a:ext cx="3310837" cy="1477328"/>
          </a:xfrm>
          <a:prstGeom prst="rect">
            <a:avLst/>
          </a:prstGeom>
          <a:noFill/>
        </p:spPr>
        <p:txBody>
          <a:bodyPr wrap="square" rtlCol="0">
            <a:spAutoFit/>
          </a:bodyPr>
          <a:lstStyle/>
          <a:p>
            <a:r>
              <a:rPr lang="en-US" b="1" dirty="0" smtClean="0">
                <a:solidFill>
                  <a:srgbClr val="1F497D"/>
                </a:solidFill>
              </a:rPr>
              <a:t>Each plane of strips is split down the center to allow high occupancy. 8 ASICs places at each side read out a total of 2048 strips</a:t>
            </a:r>
            <a:endParaRPr lang="en-US" b="1" dirty="0">
              <a:solidFill>
                <a:srgbClr val="1F497D"/>
              </a:solidFill>
            </a:endParaRPr>
          </a:p>
        </p:txBody>
      </p:sp>
    </p:spTree>
    <p:extLst>
      <p:ext uri="{BB962C8B-B14F-4D97-AF65-F5344CB8AC3E}">
        <p14:creationId xmlns:p14="http://schemas.microsoft.com/office/powerpoint/2010/main" xmlns="" val="260191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Operating Modes</a:t>
            </a:r>
            <a:endParaRPr lang="en-US" b="1" dirty="0">
              <a:solidFill>
                <a:srgbClr val="FF0000"/>
              </a:solidFill>
            </a:endParaRPr>
          </a:p>
        </p:txBody>
      </p:sp>
      <p:pic>
        <p:nvPicPr>
          <p:cNvPr id="4" name="Picture 3"/>
          <p:cNvPicPr>
            <a:picLocks noChangeAspect="1"/>
          </p:cNvPicPr>
          <p:nvPr/>
        </p:nvPicPr>
        <p:blipFill>
          <a:blip r:embed="rId2" cstate="print"/>
          <a:stretch>
            <a:fillRect/>
          </a:stretch>
        </p:blipFill>
        <p:spPr>
          <a:xfrm>
            <a:off x="3442606" y="1417638"/>
            <a:ext cx="2019692" cy="5129863"/>
          </a:xfrm>
          <a:prstGeom prst="rect">
            <a:avLst/>
          </a:prstGeom>
        </p:spPr>
      </p:pic>
      <p:sp>
        <p:nvSpPr>
          <p:cNvPr id="5" name="TextBox 4"/>
          <p:cNvSpPr txBox="1"/>
          <p:nvPr/>
        </p:nvSpPr>
        <p:spPr>
          <a:xfrm>
            <a:off x="334810" y="1432937"/>
            <a:ext cx="2847722" cy="5324535"/>
          </a:xfrm>
          <a:prstGeom prst="rect">
            <a:avLst/>
          </a:prstGeom>
          <a:noFill/>
        </p:spPr>
        <p:txBody>
          <a:bodyPr wrap="square" rtlCol="0">
            <a:spAutoFit/>
          </a:bodyPr>
          <a:lstStyle/>
          <a:p>
            <a:r>
              <a:rPr lang="en-US" sz="2000" b="1" dirty="0" smtClean="0"/>
              <a:t>Treatment Mode</a:t>
            </a:r>
          </a:p>
          <a:p>
            <a:r>
              <a:rPr lang="en-US" sz="2000" dirty="0"/>
              <a:t>(</a:t>
            </a:r>
            <a:r>
              <a:rPr lang="en-US" sz="2000" dirty="0" smtClean="0"/>
              <a:t>High Current)</a:t>
            </a:r>
            <a:endParaRPr lang="en-US" sz="2000" dirty="0"/>
          </a:p>
          <a:p>
            <a:r>
              <a:rPr lang="en-US" sz="2000" dirty="0" smtClean="0"/>
              <a:t>Field size: 5cm </a:t>
            </a:r>
            <a:r>
              <a:rPr lang="en-US" sz="2000" dirty="0"/>
              <a:t>c</a:t>
            </a:r>
            <a:r>
              <a:rPr lang="en-US" sz="2000" dirty="0" smtClean="0"/>
              <a:t>ollimated treatment beam</a:t>
            </a:r>
          </a:p>
          <a:p>
            <a:r>
              <a:rPr lang="en-US" sz="2000" dirty="0" smtClean="0"/>
              <a:t>Energy: 60 - 191 MeV </a:t>
            </a:r>
          </a:p>
          <a:p>
            <a:r>
              <a:rPr lang="en-US" sz="2000" dirty="0" smtClean="0"/>
              <a:t>Flux: 10</a:t>
            </a:r>
            <a:r>
              <a:rPr lang="en-US" sz="2000" baseline="30000" dirty="0" smtClean="0"/>
              <a:t>7</a:t>
            </a:r>
            <a:r>
              <a:rPr lang="en-US" sz="2000" dirty="0" smtClean="0"/>
              <a:t> protons/cm</a:t>
            </a:r>
            <a:r>
              <a:rPr lang="en-US" sz="2000" baseline="30000" dirty="0" smtClean="0"/>
              <a:t>2</a:t>
            </a:r>
            <a:r>
              <a:rPr lang="en-US" sz="2000" dirty="0" smtClean="0"/>
              <a:t>/s</a:t>
            </a:r>
          </a:p>
          <a:p>
            <a:endParaRPr lang="en-US" sz="2000" dirty="0"/>
          </a:p>
          <a:p>
            <a:r>
              <a:rPr lang="en-US" sz="2000" dirty="0" smtClean="0"/>
              <a:t>Use Strip Tracker to..</a:t>
            </a:r>
          </a:p>
          <a:p>
            <a:pPr marL="285750" indent="-285750">
              <a:buFont typeface="Arial"/>
              <a:buChar char="•"/>
            </a:pPr>
            <a:r>
              <a:rPr lang="en-US" sz="2000" dirty="0" smtClean="0"/>
              <a:t>Check beam profile – reconstruct 1D &amp; 2D histograms</a:t>
            </a:r>
          </a:p>
          <a:p>
            <a:pPr marL="285750" indent="-285750">
              <a:buFont typeface="Arial"/>
              <a:buChar char="•"/>
            </a:pPr>
            <a:r>
              <a:rPr lang="en-US" sz="2000" dirty="0" smtClean="0"/>
              <a:t>Measure dose</a:t>
            </a:r>
          </a:p>
          <a:p>
            <a:pPr marL="285750" indent="-285750">
              <a:buFont typeface="Arial"/>
              <a:buChar char="•"/>
            </a:pPr>
            <a:endParaRPr lang="en-US" sz="2000" dirty="0"/>
          </a:p>
          <a:p>
            <a:r>
              <a:rPr lang="en-US" sz="2000" dirty="0" smtClean="0"/>
              <a:t>Requirements:</a:t>
            </a:r>
          </a:p>
          <a:p>
            <a:r>
              <a:rPr lang="en-US" sz="2000" b="1" dirty="0" smtClean="0"/>
              <a:t> - Proton counting</a:t>
            </a:r>
          </a:p>
          <a:p>
            <a:r>
              <a:rPr lang="en-US" sz="2000" b="1" dirty="0" smtClean="0"/>
              <a:t> - 1D </a:t>
            </a:r>
            <a:r>
              <a:rPr lang="en-US" sz="2000" b="1" dirty="0"/>
              <a:t>histograms </a:t>
            </a:r>
            <a:endParaRPr lang="en-US" sz="2000" b="1" dirty="0" smtClean="0"/>
          </a:p>
          <a:p>
            <a:r>
              <a:rPr lang="en-US" sz="2000" b="1" dirty="0" smtClean="0"/>
              <a:t> - 2D </a:t>
            </a:r>
            <a:r>
              <a:rPr lang="en-US" sz="2000" b="1" dirty="0"/>
              <a:t>beam </a:t>
            </a:r>
            <a:r>
              <a:rPr lang="en-US" sz="2000" b="1" dirty="0" smtClean="0"/>
              <a:t>profile</a:t>
            </a:r>
            <a:endParaRPr lang="en-US" sz="2000" dirty="0">
              <a:effectLst/>
            </a:endParaRPr>
          </a:p>
        </p:txBody>
      </p:sp>
      <p:sp>
        <p:nvSpPr>
          <p:cNvPr id="6" name="TextBox 5"/>
          <p:cNvSpPr txBox="1"/>
          <p:nvPr/>
        </p:nvSpPr>
        <p:spPr>
          <a:xfrm>
            <a:off x="5995395" y="1417638"/>
            <a:ext cx="3041498" cy="5324535"/>
          </a:xfrm>
          <a:prstGeom prst="rect">
            <a:avLst/>
          </a:prstGeom>
          <a:noFill/>
        </p:spPr>
        <p:txBody>
          <a:bodyPr wrap="square" rtlCol="0">
            <a:spAutoFit/>
          </a:bodyPr>
          <a:lstStyle/>
          <a:p>
            <a:r>
              <a:rPr lang="en-US" sz="2000" b="1" dirty="0" smtClean="0"/>
              <a:t>CT Mode</a:t>
            </a:r>
          </a:p>
          <a:p>
            <a:r>
              <a:rPr lang="en-US" sz="2000" dirty="0" smtClean="0"/>
              <a:t>(Low Current)</a:t>
            </a:r>
            <a:endParaRPr lang="en-US" sz="2000" dirty="0"/>
          </a:p>
          <a:p>
            <a:r>
              <a:rPr lang="en-US" sz="2000" dirty="0" smtClean="0"/>
              <a:t>Field size: 10cm (max.)</a:t>
            </a:r>
          </a:p>
          <a:p>
            <a:r>
              <a:rPr lang="en-US" sz="2000" dirty="0" smtClean="0"/>
              <a:t>Energy: 191 MeV </a:t>
            </a:r>
          </a:p>
          <a:p>
            <a:r>
              <a:rPr lang="en-US" sz="2000" dirty="0" smtClean="0"/>
              <a:t>Flux: 10</a:t>
            </a:r>
            <a:r>
              <a:rPr lang="en-US" sz="2000" baseline="30000" dirty="0" smtClean="0"/>
              <a:t>5</a:t>
            </a:r>
            <a:r>
              <a:rPr lang="en-US" sz="2000" dirty="0" smtClean="0"/>
              <a:t> protons/cm</a:t>
            </a:r>
            <a:r>
              <a:rPr lang="en-US" sz="2000" baseline="30000" dirty="0" smtClean="0"/>
              <a:t>2</a:t>
            </a:r>
            <a:r>
              <a:rPr lang="en-US" sz="2000" dirty="0" smtClean="0"/>
              <a:t>/s</a:t>
            </a:r>
          </a:p>
          <a:p>
            <a:endParaRPr lang="en-US" sz="2000" dirty="0"/>
          </a:p>
          <a:p>
            <a:r>
              <a:rPr lang="en-US" sz="2000" dirty="0" smtClean="0"/>
              <a:t>Use Strip Tracker to..</a:t>
            </a:r>
          </a:p>
          <a:p>
            <a:pPr marL="285750" indent="-285750">
              <a:buFont typeface="Arial"/>
              <a:buChar char="•"/>
            </a:pPr>
            <a:r>
              <a:rPr lang="en-US" sz="2000" dirty="0" smtClean="0"/>
              <a:t>Track individual protons in (</a:t>
            </a:r>
            <a:r>
              <a:rPr lang="en-US" sz="2000" dirty="0" err="1" smtClean="0"/>
              <a:t>x,</a:t>
            </a:r>
            <a:r>
              <a:rPr lang="en-US" sz="2000" dirty="0" err="1"/>
              <a:t>u</a:t>
            </a:r>
            <a:r>
              <a:rPr lang="en-US" sz="2000" dirty="0" err="1" smtClean="0"/>
              <a:t>,v</a:t>
            </a:r>
            <a:r>
              <a:rPr lang="en-US" sz="2000" dirty="0" smtClean="0"/>
              <a:t>) layers</a:t>
            </a:r>
          </a:p>
          <a:p>
            <a:pPr marL="285750" indent="-285750">
              <a:buFont typeface="Arial"/>
              <a:buChar char="•"/>
            </a:pPr>
            <a:endParaRPr lang="en-US" sz="2000" dirty="0"/>
          </a:p>
          <a:p>
            <a:r>
              <a:rPr lang="en-US" sz="2000" dirty="0" smtClean="0"/>
              <a:t>Use Range Telescope to..</a:t>
            </a:r>
          </a:p>
          <a:p>
            <a:pPr marL="285750" indent="-285750">
              <a:buFont typeface="Arial"/>
              <a:buChar char="•"/>
            </a:pPr>
            <a:r>
              <a:rPr lang="en-US" sz="2000" dirty="0" smtClean="0"/>
              <a:t>Measure position and energy</a:t>
            </a:r>
          </a:p>
          <a:p>
            <a:pPr marL="285750" indent="-285750">
              <a:buFont typeface="Arial"/>
              <a:buChar char="•"/>
            </a:pPr>
            <a:endParaRPr lang="en-US" sz="2000" dirty="0"/>
          </a:p>
          <a:p>
            <a:r>
              <a:rPr lang="en-US" sz="2000" dirty="0" smtClean="0"/>
              <a:t>Requirements:</a:t>
            </a:r>
          </a:p>
          <a:p>
            <a:r>
              <a:rPr lang="en-US" sz="2000" b="1" dirty="0" smtClean="0"/>
              <a:t> - Accurate </a:t>
            </a:r>
            <a:r>
              <a:rPr lang="en-US" sz="2000" b="1" dirty="0"/>
              <a:t>Tracking </a:t>
            </a:r>
            <a:endParaRPr lang="en-US" sz="2000" dirty="0"/>
          </a:p>
          <a:p>
            <a:r>
              <a:rPr lang="en-US" sz="2000" b="1" dirty="0" smtClean="0"/>
              <a:t> - High Efficiency</a:t>
            </a:r>
            <a:endParaRPr lang="en-US" sz="2000" dirty="0" smtClean="0">
              <a:effectLst/>
            </a:endParaRPr>
          </a:p>
        </p:txBody>
      </p:sp>
      <p:sp>
        <p:nvSpPr>
          <p:cNvPr id="7" name="Left Brace 6"/>
          <p:cNvSpPr/>
          <p:nvPr/>
        </p:nvSpPr>
        <p:spPr>
          <a:xfrm>
            <a:off x="2784706" y="1805338"/>
            <a:ext cx="856814" cy="350358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Left Brace 7"/>
          <p:cNvSpPr/>
          <p:nvPr/>
        </p:nvSpPr>
        <p:spPr>
          <a:xfrm rot="10800000">
            <a:off x="5260989" y="1667047"/>
            <a:ext cx="856814" cy="488045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 name="Picture 9" descr="Screen Shot 2013-12-12 at 12.08.40.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95617" y="1330469"/>
            <a:ext cx="1866681" cy="5366709"/>
          </a:xfrm>
          <a:prstGeom prst="rect">
            <a:avLst/>
          </a:prstGeom>
        </p:spPr>
      </p:pic>
      <p:sp>
        <p:nvSpPr>
          <p:cNvPr id="12" name="Rectangle 11"/>
          <p:cNvSpPr/>
          <p:nvPr/>
        </p:nvSpPr>
        <p:spPr>
          <a:xfrm>
            <a:off x="3464659" y="5798505"/>
            <a:ext cx="659741" cy="36719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595617" y="4880537"/>
            <a:ext cx="351312" cy="3977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1493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
                                            <p:txEl>
                                              <p:pRg st="12" end="12"/>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
                                            <p:txEl>
                                              <p:pRg st="13" end="13"/>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3491880" y="4331632"/>
            <a:ext cx="3593241" cy="2460043"/>
          </a:xfrm>
          <a:prstGeom prst="rect">
            <a:avLst/>
          </a:prstGeom>
        </p:spPr>
      </p:pic>
      <p:pic>
        <p:nvPicPr>
          <p:cNvPr id="6" name="Picture 5" descr="©McCoy_Wynne-936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528" y="4487233"/>
            <a:ext cx="3048000" cy="2148840"/>
          </a:xfrm>
          <a:prstGeom prst="rect">
            <a:avLst/>
          </a:prstGeom>
        </p:spPr>
      </p:pic>
      <p:sp>
        <p:nvSpPr>
          <p:cNvPr id="3" name="TextBox 2"/>
          <p:cNvSpPr txBox="1"/>
          <p:nvPr/>
        </p:nvSpPr>
        <p:spPr>
          <a:xfrm>
            <a:off x="6588225" y="5125028"/>
            <a:ext cx="2592288" cy="917023"/>
          </a:xfrm>
          <a:prstGeom prst="rect">
            <a:avLst/>
          </a:prstGeom>
          <a:noFill/>
        </p:spPr>
        <p:txBody>
          <a:bodyPr wrap="square" lIns="85195" tIns="42597" rIns="85195" bIns="42597" rtlCol="0">
            <a:spAutoFit/>
          </a:bodyPr>
          <a:lstStyle/>
          <a:p>
            <a:r>
              <a:rPr lang="en-US" dirty="0" smtClean="0"/>
              <a:t>Test with Sr90 source in the lab and with beam tests at </a:t>
            </a:r>
            <a:r>
              <a:rPr lang="en-US" dirty="0" err="1" smtClean="0"/>
              <a:t>B’ham</a:t>
            </a:r>
            <a:r>
              <a:rPr lang="en-US" dirty="0" smtClean="0"/>
              <a:t>.</a:t>
            </a:r>
            <a:endParaRPr lang="en-US" dirty="0"/>
          </a:p>
        </p:txBody>
      </p:sp>
      <p:sp>
        <p:nvSpPr>
          <p:cNvPr id="7" name="Title 1"/>
          <p:cNvSpPr txBox="1">
            <a:spLocks/>
          </p:cNvSpPr>
          <p:nvPr/>
        </p:nvSpPr>
        <p:spPr>
          <a:xfrm>
            <a:off x="457200" y="0"/>
            <a:ext cx="8229600" cy="476672"/>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srgbClr val="FF0000"/>
                </a:solidFill>
              </a:rPr>
              <a:t>GEANT4 Simulations</a:t>
            </a:r>
            <a:endParaRPr lang="en-US" sz="3000" b="1" dirty="0">
              <a:solidFill>
                <a:srgbClr val="FF0000"/>
              </a:solidFill>
            </a:endParaRPr>
          </a:p>
        </p:txBody>
      </p:sp>
      <p:pic>
        <p:nvPicPr>
          <p:cNvPr id="9" name="Picture 8" descr="Screen Shot 2013-12-11 at 14.52.31.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5423" y="460301"/>
            <a:ext cx="4302331" cy="2104603"/>
          </a:xfrm>
          <a:prstGeom prst="rect">
            <a:avLst/>
          </a:prstGeom>
        </p:spPr>
      </p:pic>
      <p:pic>
        <p:nvPicPr>
          <p:cNvPr id="10" name="Picture 9" descr="sim_cluster_charge_191MeV_145um_Si.pdf"/>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5400000">
            <a:off x="6924733" y="49484"/>
            <a:ext cx="1792790" cy="2647166"/>
          </a:xfrm>
          <a:prstGeom prst="rect">
            <a:avLst/>
          </a:prstGeom>
        </p:spPr>
      </p:pic>
      <p:pic>
        <p:nvPicPr>
          <p:cNvPr id="11" name="Picture 10" descr="Screen Shot 2013-04-14 at 19.08.05.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467754" y="460301"/>
            <a:ext cx="2101614" cy="2038536"/>
          </a:xfrm>
          <a:prstGeom prst="rect">
            <a:avLst/>
          </a:prstGeom>
        </p:spPr>
      </p:pic>
      <p:sp>
        <p:nvSpPr>
          <p:cNvPr id="12" name="TextBox 11"/>
          <p:cNvSpPr txBox="1"/>
          <p:nvPr/>
        </p:nvSpPr>
        <p:spPr>
          <a:xfrm>
            <a:off x="1508080" y="2780928"/>
            <a:ext cx="7560840" cy="923330"/>
          </a:xfrm>
          <a:prstGeom prst="rect">
            <a:avLst/>
          </a:prstGeom>
          <a:noFill/>
        </p:spPr>
        <p:txBody>
          <a:bodyPr wrap="square" rtlCol="0">
            <a:spAutoFit/>
          </a:bodyPr>
          <a:lstStyle/>
          <a:p>
            <a:pPr marL="285750" indent="-285750">
              <a:buFont typeface="Arial"/>
              <a:buChar char="•"/>
            </a:pPr>
            <a:r>
              <a:rPr lang="en-US" b="1" dirty="0" err="1" smtClean="0">
                <a:solidFill>
                  <a:srgbClr val="1F497D"/>
                </a:solidFill>
              </a:rPr>
              <a:t>iThemba</a:t>
            </a:r>
            <a:r>
              <a:rPr lang="en-US" b="1" dirty="0" smtClean="0">
                <a:solidFill>
                  <a:srgbClr val="1F497D"/>
                </a:solidFill>
              </a:rPr>
              <a:t> </a:t>
            </a:r>
            <a:r>
              <a:rPr lang="en-US" b="1" dirty="0" err="1" smtClean="0">
                <a:solidFill>
                  <a:srgbClr val="1F497D"/>
                </a:solidFill>
              </a:rPr>
              <a:t>beamline</a:t>
            </a:r>
            <a:r>
              <a:rPr lang="en-US" b="1" dirty="0" smtClean="0">
                <a:solidFill>
                  <a:srgbClr val="1F497D"/>
                </a:solidFill>
              </a:rPr>
              <a:t> code used as input for GEANT4 simulations of silicon strip tracker</a:t>
            </a:r>
          </a:p>
          <a:p>
            <a:pPr marL="285750" indent="-285750">
              <a:buFont typeface="Arial"/>
              <a:buChar char="•"/>
            </a:pPr>
            <a:r>
              <a:rPr lang="en-US" b="1" dirty="0" smtClean="0">
                <a:solidFill>
                  <a:srgbClr val="1F497D"/>
                </a:solidFill>
              </a:rPr>
              <a:t>(</a:t>
            </a:r>
            <a:r>
              <a:rPr lang="en-US" b="1" dirty="0" err="1" smtClean="0">
                <a:solidFill>
                  <a:srgbClr val="1F497D"/>
                </a:solidFill>
              </a:rPr>
              <a:t>x,u,v</a:t>
            </a:r>
            <a:r>
              <a:rPr lang="en-US" b="1" dirty="0" smtClean="0">
                <a:solidFill>
                  <a:srgbClr val="1F497D"/>
                </a:solidFill>
              </a:rPr>
              <a:t>) triplets of 150um Si with 90.8um strip pitch simulated</a:t>
            </a:r>
          </a:p>
        </p:txBody>
      </p:sp>
    </p:spTree>
    <p:extLst>
      <p:ext uri="{BB962C8B-B14F-4D97-AF65-F5344CB8AC3E}">
        <p14:creationId xmlns:p14="http://schemas.microsoft.com/office/powerpoint/2010/main" xmlns="" val="410627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31851" y="2169790"/>
            <a:ext cx="7258050" cy="4695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5593"/>
            <a:ext cx="2664296" cy="22367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3491880" y="260648"/>
            <a:ext cx="4320480" cy="923330"/>
          </a:xfrm>
          <a:prstGeom prst="rect">
            <a:avLst/>
          </a:prstGeom>
          <a:noFill/>
        </p:spPr>
        <p:txBody>
          <a:bodyPr wrap="square" rtlCol="0">
            <a:spAutoFit/>
          </a:bodyPr>
          <a:lstStyle/>
          <a:p>
            <a:r>
              <a:rPr lang="en-GB" dirty="0" smtClean="0"/>
              <a:t>Current gamma rejection capability of neutron detectors : &gt; 10</a:t>
            </a:r>
            <a:r>
              <a:rPr lang="en-GB" baseline="30000" dirty="0" smtClean="0"/>
              <a:t>-7</a:t>
            </a:r>
            <a:r>
              <a:rPr lang="en-GB" dirty="0" smtClean="0"/>
              <a:t>. This system can improve by orders of magnitude.  </a:t>
            </a:r>
            <a:endParaRPr lang="en-GB" dirty="0"/>
          </a:p>
        </p:txBody>
      </p:sp>
    </p:spTree>
    <p:extLst>
      <p:ext uri="{BB962C8B-B14F-4D97-AF65-F5344CB8AC3E}">
        <p14:creationId xmlns:p14="http://schemas.microsoft.com/office/powerpoint/2010/main" xmlns="" val="662294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416993"/>
            <a:ext cx="3038059" cy="22322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7984" y="1416993"/>
            <a:ext cx="2735009" cy="19442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91880" y="3356992"/>
            <a:ext cx="5108296" cy="31683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610912" y="321817"/>
            <a:ext cx="5184576" cy="923330"/>
          </a:xfrm>
          <a:prstGeom prst="rect">
            <a:avLst/>
          </a:prstGeom>
          <a:noFill/>
        </p:spPr>
        <p:txBody>
          <a:bodyPr wrap="square" rtlCol="0">
            <a:spAutoFit/>
          </a:bodyPr>
          <a:lstStyle/>
          <a:p>
            <a:r>
              <a:rPr lang="en-GB" dirty="0" smtClean="0"/>
              <a:t>Good agreement between data and simulations. Measurements ongoing for establishing ultimate gamma rejection capability.</a:t>
            </a:r>
            <a:endParaRPr lang="en-GB" dirty="0"/>
          </a:p>
        </p:txBody>
      </p:sp>
    </p:spTree>
    <p:extLst>
      <p:ext uri="{BB962C8B-B14F-4D97-AF65-F5344CB8AC3E}">
        <p14:creationId xmlns:p14="http://schemas.microsoft.com/office/powerpoint/2010/main" xmlns="" val="3636181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060848"/>
            <a:ext cx="3168352" cy="2585323"/>
          </a:xfrm>
          <a:prstGeom prst="rect">
            <a:avLst/>
          </a:prstGeom>
          <a:noFill/>
        </p:spPr>
        <p:txBody>
          <a:bodyPr wrap="square" rtlCol="0">
            <a:spAutoFit/>
          </a:bodyPr>
          <a:lstStyle/>
          <a:p>
            <a:r>
              <a:rPr lang="en-GB" dirty="0" smtClean="0"/>
              <a:t>Others:</a:t>
            </a:r>
          </a:p>
          <a:p>
            <a:r>
              <a:rPr lang="en-GB" dirty="0" smtClean="0"/>
              <a:t>Studying application of high resolution microstrip (and pixel) sensors for portable mass spectrometers (in collaboration with an SME – Q-Technology.</a:t>
            </a:r>
          </a:p>
          <a:p>
            <a:endParaRPr lang="en-GB" dirty="0" smtClean="0"/>
          </a:p>
          <a:p>
            <a:r>
              <a:rPr lang="en-GB" dirty="0" smtClean="0"/>
              <a:t>Applying for funding of high risk R&amp;D within Horizon2020.</a:t>
            </a:r>
            <a:endParaRPr lang="en-GB" dirty="0"/>
          </a:p>
        </p:txBody>
      </p:sp>
      <p:pic>
        <p:nvPicPr>
          <p:cNvPr id="3" name="Picture 8" descr="http://scienceaid.co.uk/chemistry/fundamental/images/spectromet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7984" y="1484784"/>
            <a:ext cx="3311525" cy="157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8149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628800"/>
            <a:ext cx="7992888" cy="4524315"/>
          </a:xfrm>
          <a:prstGeom prst="rect">
            <a:avLst/>
          </a:prstGeom>
        </p:spPr>
        <p:txBody>
          <a:bodyPr wrap="square">
            <a:spAutoFit/>
          </a:bodyPr>
          <a:lstStyle/>
          <a:p>
            <a:r>
              <a:rPr lang="en-GB" dirty="0" smtClean="0">
                <a:solidFill>
                  <a:srgbClr val="FF0000"/>
                </a:solidFill>
              </a:rPr>
              <a:t>High visibility position</a:t>
            </a:r>
            <a:r>
              <a:rPr lang="en-GB" dirty="0" smtClean="0"/>
              <a:t>:</a:t>
            </a:r>
          </a:p>
          <a:p>
            <a:endParaRPr lang="en-GB" dirty="0" smtClean="0"/>
          </a:p>
          <a:p>
            <a:r>
              <a:rPr lang="en-GB" dirty="0" smtClean="0"/>
              <a:t>Led research to demonstrate silicon sensors capable of operating after LHC fluences and to HL-LHC fluences (2x10</a:t>
            </a:r>
            <a:r>
              <a:rPr lang="en-GB" baseline="30000" dirty="0" smtClean="0"/>
              <a:t>16</a:t>
            </a:r>
            <a:r>
              <a:rPr lang="en-GB" dirty="0" smtClean="0"/>
              <a:t> </a:t>
            </a:r>
            <a:r>
              <a:rPr lang="en-GB" dirty="0" err="1" smtClean="0"/>
              <a:t>n</a:t>
            </a:r>
            <a:r>
              <a:rPr lang="en-GB" baseline="-25000" dirty="0" err="1" smtClean="0"/>
              <a:t>eq</a:t>
            </a:r>
            <a:r>
              <a:rPr lang="en-GB" dirty="0" smtClean="0"/>
              <a:t> cm</a:t>
            </a:r>
            <a:r>
              <a:rPr lang="en-GB" baseline="30000" dirty="0" smtClean="0"/>
              <a:t>-2</a:t>
            </a:r>
            <a:r>
              <a:rPr lang="en-GB" dirty="0" smtClean="0"/>
              <a:t>).</a:t>
            </a:r>
          </a:p>
          <a:p>
            <a:endParaRPr lang="en-GB" dirty="0" smtClean="0"/>
          </a:p>
          <a:p>
            <a:r>
              <a:rPr lang="en-GB" dirty="0" smtClean="0"/>
              <a:t>Built strip sensor systems for ATLAS and </a:t>
            </a:r>
            <a:r>
              <a:rPr lang="en-GB" dirty="0" err="1" smtClean="0"/>
              <a:t>LHCb</a:t>
            </a:r>
            <a:r>
              <a:rPr lang="en-GB" dirty="0" smtClean="0"/>
              <a:t>-VELO. </a:t>
            </a:r>
          </a:p>
          <a:p>
            <a:endParaRPr lang="en-GB" dirty="0" smtClean="0"/>
          </a:p>
          <a:p>
            <a:r>
              <a:rPr lang="en-GB" dirty="0" smtClean="0"/>
              <a:t>Lead the development and specification for the ATLAS upgrade strip system.</a:t>
            </a:r>
          </a:p>
          <a:p>
            <a:endParaRPr lang="en-GB" dirty="0" smtClean="0"/>
          </a:p>
          <a:p>
            <a:r>
              <a:rPr lang="en-GB" dirty="0" smtClean="0"/>
              <a:t>Pixel sensor R&amp;D: designers for the UK (sensors and flex electronics), introduced novel design concepts (both for general experiment layout and at device level), designed and produced prototypes of pixel assemblies. Taken a central role in UK and internationally for </a:t>
            </a:r>
            <a:r>
              <a:rPr lang="en-GB" dirty="0" err="1" smtClean="0"/>
              <a:t>LHCb</a:t>
            </a:r>
            <a:r>
              <a:rPr lang="en-GB" dirty="0" smtClean="0"/>
              <a:t>-VELO upgrade and ATLAS upgrade.</a:t>
            </a:r>
          </a:p>
          <a:p>
            <a:endParaRPr lang="en-GB" dirty="0" smtClean="0"/>
          </a:p>
          <a:p>
            <a:r>
              <a:rPr lang="en-GB" dirty="0" smtClean="0"/>
              <a:t>Involved in R&amp;D for future experiments: CLIC, ILC, mu3e, G-2 upgrade, </a:t>
            </a:r>
            <a:r>
              <a:rPr lang="en-GB" dirty="0" err="1" smtClean="0"/>
              <a:t>srEDM</a:t>
            </a:r>
            <a:r>
              <a:rPr lang="en-GB" dirty="0" smtClean="0"/>
              <a:t>.</a:t>
            </a:r>
          </a:p>
          <a:p>
            <a:endParaRPr lang="en-GB" dirty="0" smtClean="0"/>
          </a:p>
        </p:txBody>
      </p:sp>
      <p:sp>
        <p:nvSpPr>
          <p:cNvPr id="5" name="TextBox 4"/>
          <p:cNvSpPr txBox="1"/>
          <p:nvPr/>
        </p:nvSpPr>
        <p:spPr>
          <a:xfrm>
            <a:off x="1691680" y="404664"/>
            <a:ext cx="5688632" cy="1077218"/>
          </a:xfrm>
          <a:prstGeom prst="rect">
            <a:avLst/>
          </a:prstGeom>
          <a:noFill/>
        </p:spPr>
        <p:txBody>
          <a:bodyPr wrap="square" rtlCol="0">
            <a:spAutoFit/>
          </a:bodyPr>
          <a:lstStyle/>
          <a:p>
            <a:pPr algn="ctr"/>
            <a:r>
              <a:rPr lang="en-GB" sz="3200" b="1" dirty="0">
                <a:solidFill>
                  <a:srgbClr val="00B050"/>
                </a:solidFill>
              </a:rPr>
              <a:t>International leadership in the HEP community</a:t>
            </a:r>
          </a:p>
        </p:txBody>
      </p:sp>
    </p:spTree>
    <p:extLst>
      <p:ext uri="{BB962C8B-B14F-4D97-AF65-F5344CB8AC3E}">
        <p14:creationId xmlns:p14="http://schemas.microsoft.com/office/powerpoint/2010/main" xmlns="" val="2370254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9210" y="2204864"/>
            <a:ext cx="7344816" cy="2031325"/>
          </a:xfrm>
          <a:prstGeom prst="rect">
            <a:avLst/>
          </a:prstGeom>
          <a:noFill/>
        </p:spPr>
        <p:txBody>
          <a:bodyPr wrap="square" rtlCol="0">
            <a:spAutoFit/>
          </a:bodyPr>
          <a:lstStyle/>
          <a:p>
            <a:r>
              <a:rPr lang="en-GB" dirty="0" smtClean="0"/>
              <a:t>Silicon R&amp;D is the larger instrumentation activity in the department. It is very successful for HEP applications and it keeps the laboratory solidly in prominent position in the UK and internationally. It attracts significant funding from Science Council and increasingly from partnerships and European sources. With new possibilities opening up (Sensor City, building-up of collaborative ventures) the group is looking for expanding on alternative funding sources.  </a:t>
            </a:r>
            <a:endParaRPr lang="en-GB" dirty="0"/>
          </a:p>
        </p:txBody>
      </p:sp>
      <p:sp>
        <p:nvSpPr>
          <p:cNvPr id="3" name="TextBox 2"/>
          <p:cNvSpPr txBox="1"/>
          <p:nvPr/>
        </p:nvSpPr>
        <p:spPr>
          <a:xfrm>
            <a:off x="2231740" y="548680"/>
            <a:ext cx="4248472" cy="646331"/>
          </a:xfrm>
          <a:prstGeom prst="rect">
            <a:avLst/>
          </a:prstGeom>
          <a:noFill/>
        </p:spPr>
        <p:txBody>
          <a:bodyPr wrap="square" rtlCol="0">
            <a:spAutoFit/>
          </a:bodyPr>
          <a:lstStyle/>
          <a:p>
            <a:pPr algn="ctr"/>
            <a:r>
              <a:rPr lang="en-GB" sz="3600" dirty="0" smtClean="0"/>
              <a:t>SUMMARY</a:t>
            </a:r>
            <a:endParaRPr lang="en-GB" sz="3600" dirty="0"/>
          </a:p>
        </p:txBody>
      </p:sp>
    </p:spTree>
    <p:extLst>
      <p:ext uri="{BB962C8B-B14F-4D97-AF65-F5344CB8AC3E}">
        <p14:creationId xmlns:p14="http://schemas.microsoft.com/office/powerpoint/2010/main" xmlns="" val="1548731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467544" y="1124744"/>
            <a:ext cx="7772400" cy="481335"/>
          </a:xfrm>
        </p:spPr>
        <p:txBody>
          <a:bodyPr>
            <a:normAutofit fontScale="90000"/>
          </a:bodyPr>
          <a:lstStyle/>
          <a:p>
            <a:pPr eaLnBrk="1" hangingPunct="1"/>
            <a:r>
              <a:rPr lang="de-DE" altLang="en-US" sz="2600" dirty="0" smtClean="0"/>
              <a:t>Radiation levels expected with sLHC</a:t>
            </a:r>
          </a:p>
        </p:txBody>
      </p:sp>
      <p:pic>
        <p:nvPicPr>
          <p:cNvPr id="12291" name="Picture 2"/>
          <p:cNvPicPr>
            <a:picLocks noChangeAspect="1" noChangeArrowheads="1"/>
          </p:cNvPicPr>
          <p:nvPr/>
        </p:nvPicPr>
        <p:blipFill>
          <a:blip r:embed="rId2" cstate="print"/>
          <a:srcRect/>
          <a:stretch>
            <a:fillRect/>
          </a:stretch>
        </p:blipFill>
        <p:spPr bwMode="auto">
          <a:xfrm>
            <a:off x="395288" y="1590774"/>
            <a:ext cx="6884987" cy="3854450"/>
          </a:xfrm>
          <a:prstGeom prst="rect">
            <a:avLst/>
          </a:prstGeom>
          <a:noFill/>
          <a:ln w="9525">
            <a:noFill/>
            <a:miter lim="800000"/>
            <a:headEnd/>
            <a:tailEnd/>
          </a:ln>
        </p:spPr>
      </p:pic>
      <p:sp>
        <p:nvSpPr>
          <p:cNvPr id="12292" name="Content Placeholder 2"/>
          <p:cNvSpPr>
            <a:spLocks/>
          </p:cNvSpPr>
          <p:nvPr/>
        </p:nvSpPr>
        <p:spPr bwMode="auto">
          <a:xfrm>
            <a:off x="684213" y="5516711"/>
            <a:ext cx="6983412" cy="936625"/>
          </a:xfrm>
          <a:prstGeom prst="rect">
            <a:avLst/>
          </a:prstGeom>
          <a:noFill/>
          <a:ln w="9525">
            <a:noFill/>
            <a:miter lim="800000"/>
            <a:headEnd/>
            <a:tailEnd/>
          </a:ln>
        </p:spPr>
        <p:txBody>
          <a:bodyPr/>
          <a:lstStyle/>
          <a:p>
            <a:pPr marL="185738" indent="-185738">
              <a:spcBef>
                <a:spcPct val="20000"/>
              </a:spcBef>
              <a:buFont typeface="Arial" pitchFamily="34" charset="0"/>
              <a:buChar char="•"/>
            </a:pPr>
            <a:r>
              <a:rPr lang="en-US" altLang="en-US" sz="2000" b="1" dirty="0">
                <a:latin typeface="Calibri" pitchFamily="34" charset="0"/>
              </a:rPr>
              <a:t> Radiation hardness requirements (including safety factor of 2)</a:t>
            </a:r>
          </a:p>
          <a:p>
            <a:pPr marL="822325" lvl="1" indent="-285750">
              <a:spcBef>
                <a:spcPct val="20000"/>
              </a:spcBef>
              <a:buFont typeface="Arial" pitchFamily="34" charset="0"/>
              <a:buChar char="•"/>
            </a:pPr>
            <a:r>
              <a:rPr lang="en-US" altLang="en-US" b="1" dirty="0">
                <a:latin typeface="Calibri" pitchFamily="34" charset="0"/>
                <a:sym typeface="Wingdings 3" pitchFamily="18" charset="2"/>
              </a:rPr>
              <a:t>2 × 10</a:t>
            </a:r>
            <a:r>
              <a:rPr lang="en-US" altLang="en-US" b="1" baseline="30000" dirty="0">
                <a:latin typeface="Calibri" pitchFamily="34" charset="0"/>
                <a:sym typeface="Wingdings 3" pitchFamily="18" charset="2"/>
              </a:rPr>
              <a:t>16</a:t>
            </a:r>
            <a:r>
              <a:rPr lang="en-US" altLang="en-US" b="1" dirty="0">
                <a:latin typeface="Calibri" pitchFamily="34" charset="0"/>
                <a:sym typeface="Wingdings 3" pitchFamily="18" charset="2"/>
              </a:rPr>
              <a:t> </a:t>
            </a:r>
            <a:r>
              <a:rPr lang="en-US" altLang="en-US" b="1" dirty="0" err="1">
                <a:latin typeface="Calibri" pitchFamily="34" charset="0"/>
                <a:sym typeface="Wingdings 3" pitchFamily="18" charset="2"/>
              </a:rPr>
              <a:t>n</a:t>
            </a:r>
            <a:r>
              <a:rPr lang="en-US" altLang="en-US" b="1" baseline="-25000" dirty="0" err="1">
                <a:latin typeface="Calibri" pitchFamily="34" charset="0"/>
                <a:sym typeface="Wingdings 3" pitchFamily="18" charset="2"/>
              </a:rPr>
              <a:t>eq</a:t>
            </a:r>
            <a:r>
              <a:rPr lang="en-US" altLang="en-US" b="1" dirty="0">
                <a:latin typeface="Calibri" pitchFamily="34" charset="0"/>
                <a:sym typeface="Wingdings 3" pitchFamily="18" charset="2"/>
              </a:rPr>
              <a:t>/cm</a:t>
            </a:r>
            <a:r>
              <a:rPr lang="en-US" altLang="en-US" b="1" baseline="30000" dirty="0">
                <a:latin typeface="Calibri" pitchFamily="34" charset="0"/>
                <a:sym typeface="Wingdings 3" pitchFamily="18" charset="2"/>
              </a:rPr>
              <a:t>2</a:t>
            </a:r>
            <a:r>
              <a:rPr lang="en-US" altLang="en-US" b="1" dirty="0">
                <a:latin typeface="Calibri" pitchFamily="34" charset="0"/>
                <a:sym typeface="Wingdings 3" pitchFamily="18" charset="2"/>
              </a:rPr>
              <a:t> for the innermost pixel layers</a:t>
            </a:r>
          </a:p>
          <a:p>
            <a:pPr marL="822325" lvl="1" indent="-285750">
              <a:spcBef>
                <a:spcPct val="20000"/>
              </a:spcBef>
              <a:buFont typeface="Arial" pitchFamily="34" charset="0"/>
              <a:buChar char="•"/>
            </a:pPr>
            <a:r>
              <a:rPr lang="en-US" altLang="en-US" b="1" dirty="0">
                <a:latin typeface="Calibri" pitchFamily="34" charset="0"/>
                <a:sym typeface="Wingdings 3" pitchFamily="18" charset="2"/>
              </a:rPr>
              <a:t>1</a:t>
            </a:r>
            <a:r>
              <a:rPr lang="en-US" altLang="en-US" b="1" baseline="30000" dirty="0">
                <a:latin typeface="Calibri" pitchFamily="34" charset="0"/>
              </a:rPr>
              <a:t> </a:t>
            </a:r>
            <a:r>
              <a:rPr lang="en-US" altLang="en-US" b="1" dirty="0">
                <a:latin typeface="Calibri" pitchFamily="34" charset="0"/>
                <a:sym typeface="Wingdings 3" pitchFamily="18" charset="2"/>
              </a:rPr>
              <a:t>× 10</a:t>
            </a:r>
            <a:r>
              <a:rPr lang="en-US" altLang="en-US" b="1" baseline="30000" dirty="0">
                <a:latin typeface="Calibri" pitchFamily="34" charset="0"/>
                <a:sym typeface="Wingdings 3" pitchFamily="18" charset="2"/>
              </a:rPr>
              <a:t>15</a:t>
            </a:r>
            <a:r>
              <a:rPr lang="en-US" altLang="en-US" b="1" dirty="0">
                <a:latin typeface="Calibri" pitchFamily="34" charset="0"/>
                <a:sym typeface="Wingdings 3" pitchFamily="18" charset="2"/>
              </a:rPr>
              <a:t> </a:t>
            </a:r>
            <a:r>
              <a:rPr lang="en-US" altLang="en-US" b="1" dirty="0" err="1">
                <a:latin typeface="Calibri" pitchFamily="34" charset="0"/>
                <a:sym typeface="Wingdings 3" pitchFamily="18" charset="2"/>
              </a:rPr>
              <a:t>n</a:t>
            </a:r>
            <a:r>
              <a:rPr lang="en-US" altLang="en-US" b="1" baseline="-25000" dirty="0" err="1">
                <a:latin typeface="Calibri" pitchFamily="34" charset="0"/>
                <a:sym typeface="Wingdings 3" pitchFamily="18" charset="2"/>
              </a:rPr>
              <a:t>eq</a:t>
            </a:r>
            <a:r>
              <a:rPr lang="en-US" altLang="en-US" b="1" dirty="0">
                <a:latin typeface="Calibri" pitchFamily="34" charset="0"/>
                <a:sym typeface="Wingdings 3" pitchFamily="18" charset="2"/>
              </a:rPr>
              <a:t>/cm</a:t>
            </a:r>
            <a:r>
              <a:rPr lang="en-US" altLang="en-US" b="1" baseline="30000" dirty="0">
                <a:latin typeface="Calibri" pitchFamily="34" charset="0"/>
                <a:sym typeface="Wingdings 3" pitchFamily="18" charset="2"/>
              </a:rPr>
              <a:t>2 </a:t>
            </a:r>
            <a:r>
              <a:rPr lang="en-US" altLang="en-US" b="1" dirty="0">
                <a:latin typeface="Calibri" pitchFamily="34" charset="0"/>
                <a:sym typeface="Wingdings 3" pitchFamily="18" charset="2"/>
              </a:rPr>
              <a:t>for the innermost strip layers</a:t>
            </a:r>
            <a:endParaRPr lang="en-US" altLang="en-US" b="1" baseline="30000" dirty="0">
              <a:latin typeface="Calibri" pitchFamily="34" charset="0"/>
            </a:endParaRPr>
          </a:p>
        </p:txBody>
      </p:sp>
      <p:grpSp>
        <p:nvGrpSpPr>
          <p:cNvPr id="2" name="Group 12"/>
          <p:cNvGrpSpPr>
            <a:grpSpLocks/>
          </p:cNvGrpSpPr>
          <p:nvPr/>
        </p:nvGrpSpPr>
        <p:grpSpPr bwMode="auto">
          <a:xfrm>
            <a:off x="3530600" y="1713012"/>
            <a:ext cx="5040313" cy="2473325"/>
            <a:chOff x="1900" y="676"/>
            <a:chExt cx="3556" cy="1820"/>
          </a:xfrm>
        </p:grpSpPr>
        <p:sp>
          <p:nvSpPr>
            <p:cNvPr id="12297" name="Rectangle 11"/>
            <p:cNvSpPr>
              <a:spLocks noChangeArrowheads="1"/>
            </p:cNvSpPr>
            <p:nvPr/>
          </p:nvSpPr>
          <p:spPr bwMode="auto">
            <a:xfrm>
              <a:off x="4448" y="676"/>
              <a:ext cx="1008" cy="476"/>
            </a:xfrm>
            <a:prstGeom prst="rect">
              <a:avLst/>
            </a:prstGeom>
            <a:noFill/>
            <a:ln w="28575">
              <a:solidFill>
                <a:srgbClr val="FF0000"/>
              </a:solidFill>
              <a:round/>
              <a:headEnd/>
              <a:tailEnd/>
            </a:ln>
          </p:spPr>
          <p:txBody>
            <a:bodyPr wrap="none" anchor="ctr"/>
            <a:lstStyle/>
            <a:p>
              <a:pPr algn="ctr" eaLnBrk="0" hangingPunct="0"/>
              <a:r>
                <a:rPr lang="en-US" altLang="en-US" sz="1600">
                  <a:solidFill>
                    <a:schemeClr val="tx2"/>
                  </a:solidFill>
                  <a:latin typeface="Comic Sans MS" pitchFamily="66" charset="0"/>
                  <a:ea typeface="MS PGothic" pitchFamily="34" charset="-128"/>
                </a:rPr>
                <a:t>Dominated by</a:t>
              </a:r>
            </a:p>
            <a:p>
              <a:pPr algn="ctr" eaLnBrk="0" hangingPunct="0"/>
              <a:r>
                <a:rPr lang="en-US" altLang="en-US" sz="1600">
                  <a:solidFill>
                    <a:schemeClr val="tx2"/>
                  </a:solidFill>
                  <a:latin typeface="Comic Sans MS" pitchFamily="66" charset="0"/>
                  <a:ea typeface="MS PGothic" pitchFamily="34" charset="-128"/>
                </a:rPr>
                <a:t>pion damage</a:t>
              </a:r>
            </a:p>
          </p:txBody>
        </p:sp>
        <p:cxnSp>
          <p:nvCxnSpPr>
            <p:cNvPr id="12298" name="Straight Arrow Connector 12"/>
            <p:cNvCxnSpPr>
              <a:cxnSpLocks noChangeShapeType="1"/>
              <a:stCxn id="12297" idx="1"/>
            </p:cNvCxnSpPr>
            <p:nvPr/>
          </p:nvCxnSpPr>
          <p:spPr bwMode="auto">
            <a:xfrm rot="10800000" flipV="1">
              <a:off x="2124" y="914"/>
              <a:ext cx="2324" cy="602"/>
            </a:xfrm>
            <a:prstGeom prst="straightConnector1">
              <a:avLst/>
            </a:prstGeom>
            <a:noFill/>
            <a:ln w="19050">
              <a:solidFill>
                <a:srgbClr val="FF0000"/>
              </a:solidFill>
              <a:round/>
              <a:headEnd/>
              <a:tailEnd type="triangle" w="lg" len="lg"/>
            </a:ln>
          </p:spPr>
        </p:cxnSp>
        <p:sp>
          <p:nvSpPr>
            <p:cNvPr id="12299" name="Rectangle 13"/>
            <p:cNvSpPr>
              <a:spLocks noChangeArrowheads="1"/>
            </p:cNvSpPr>
            <p:nvPr/>
          </p:nvSpPr>
          <p:spPr bwMode="auto">
            <a:xfrm>
              <a:off x="4444" y="2020"/>
              <a:ext cx="1008" cy="476"/>
            </a:xfrm>
            <a:prstGeom prst="rect">
              <a:avLst/>
            </a:prstGeom>
            <a:noFill/>
            <a:ln w="28575">
              <a:solidFill>
                <a:schemeClr val="accent2"/>
              </a:solidFill>
              <a:round/>
              <a:headEnd/>
              <a:tailEnd/>
            </a:ln>
          </p:spPr>
          <p:txBody>
            <a:bodyPr wrap="none" anchor="ctr"/>
            <a:lstStyle/>
            <a:p>
              <a:pPr algn="ctr" eaLnBrk="0" hangingPunct="0"/>
              <a:r>
                <a:rPr lang="en-US" altLang="en-US" sz="1400">
                  <a:solidFill>
                    <a:schemeClr val="tx2"/>
                  </a:solidFill>
                  <a:latin typeface="Comic Sans MS" pitchFamily="66" charset="0"/>
                  <a:ea typeface="MS PGothic" pitchFamily="34" charset="-128"/>
                </a:rPr>
                <a:t>Dominated by</a:t>
              </a:r>
            </a:p>
            <a:p>
              <a:pPr algn="ctr" eaLnBrk="0" hangingPunct="0"/>
              <a:r>
                <a:rPr lang="en-US" altLang="en-US" sz="1400">
                  <a:solidFill>
                    <a:schemeClr val="tx2"/>
                  </a:solidFill>
                  <a:latin typeface="Comic Sans MS" pitchFamily="66" charset="0"/>
                  <a:ea typeface="MS PGothic" pitchFamily="34" charset="-128"/>
                </a:rPr>
                <a:t>neutron damage</a:t>
              </a:r>
            </a:p>
          </p:txBody>
        </p:sp>
        <p:cxnSp>
          <p:nvCxnSpPr>
            <p:cNvPr id="12300" name="Straight Arrow Connector 14"/>
            <p:cNvCxnSpPr>
              <a:cxnSpLocks noChangeShapeType="1"/>
              <a:stCxn id="12299" idx="1"/>
            </p:cNvCxnSpPr>
            <p:nvPr/>
          </p:nvCxnSpPr>
          <p:spPr bwMode="auto">
            <a:xfrm rot="10800000">
              <a:off x="3044" y="1544"/>
              <a:ext cx="1400" cy="714"/>
            </a:xfrm>
            <a:prstGeom prst="straightConnector1">
              <a:avLst/>
            </a:prstGeom>
            <a:noFill/>
            <a:ln w="19050">
              <a:solidFill>
                <a:schemeClr val="accent2"/>
              </a:solidFill>
              <a:round/>
              <a:headEnd/>
              <a:tailEnd type="triangle" w="lg" len="lg"/>
            </a:ln>
          </p:spPr>
        </p:cxnSp>
        <p:cxnSp>
          <p:nvCxnSpPr>
            <p:cNvPr id="12301" name="Straight Connector 20"/>
            <p:cNvCxnSpPr>
              <a:cxnSpLocks noChangeShapeType="1"/>
            </p:cNvCxnSpPr>
            <p:nvPr/>
          </p:nvCxnSpPr>
          <p:spPr bwMode="auto">
            <a:xfrm>
              <a:off x="2432" y="1516"/>
              <a:ext cx="1596" cy="0"/>
            </a:xfrm>
            <a:prstGeom prst="line">
              <a:avLst/>
            </a:prstGeom>
            <a:noFill/>
            <a:ln w="28575">
              <a:solidFill>
                <a:schemeClr val="accent2"/>
              </a:solidFill>
              <a:round/>
              <a:headEnd type="diamond" w="med" len="med"/>
              <a:tailEnd type="diamond" w="med" len="med"/>
            </a:ln>
          </p:spPr>
        </p:cxnSp>
        <p:cxnSp>
          <p:nvCxnSpPr>
            <p:cNvPr id="12302" name="Straight Connector 24"/>
            <p:cNvCxnSpPr>
              <a:cxnSpLocks noChangeShapeType="1"/>
            </p:cNvCxnSpPr>
            <p:nvPr/>
          </p:nvCxnSpPr>
          <p:spPr bwMode="auto">
            <a:xfrm>
              <a:off x="1900" y="1516"/>
              <a:ext cx="504" cy="0"/>
            </a:xfrm>
            <a:prstGeom prst="line">
              <a:avLst/>
            </a:prstGeom>
            <a:noFill/>
            <a:ln w="28575">
              <a:solidFill>
                <a:srgbClr val="FF0000"/>
              </a:solidFill>
              <a:round/>
              <a:headEnd type="diamond" w="med" len="med"/>
              <a:tailEnd type="diamond" w="med" len="med"/>
            </a:ln>
          </p:spPr>
        </p:cxnSp>
      </p:grpSp>
      <p:sp>
        <p:nvSpPr>
          <p:cNvPr id="17" name="Slide Number Placeholder 16"/>
          <p:cNvSpPr>
            <a:spLocks noGrp="1"/>
          </p:cNvSpPr>
          <p:nvPr>
            <p:ph type="sldNum" sz="quarter" idx="12"/>
          </p:nvPr>
        </p:nvSpPr>
        <p:spPr>
          <a:xfrm>
            <a:off x="2500313" y="6356350"/>
            <a:ext cx="3929062" cy="501650"/>
          </a:xfrm>
        </p:spPr>
        <p:txBody>
          <a:bodyPr/>
          <a:lstStyle/>
          <a:p>
            <a:pPr algn="ctr">
              <a:defRPr/>
            </a:pPr>
            <a:fld id="{204FD4C5-9E20-4C18-8FD7-75CAD1870914}" type="slidenum">
              <a:rPr lang="en-GB"/>
              <a:pPr algn="ctr">
                <a:defRPr/>
              </a:pPr>
              <a:t>3</a:t>
            </a:fld>
            <a:endParaRPr lang="en-GB"/>
          </a:p>
        </p:txBody>
      </p:sp>
      <p:sp>
        <p:nvSpPr>
          <p:cNvPr id="16" name="TextBox 15"/>
          <p:cNvSpPr txBox="1"/>
          <p:nvPr/>
        </p:nvSpPr>
        <p:spPr>
          <a:xfrm>
            <a:off x="359024" y="0"/>
            <a:ext cx="8784976" cy="1077218"/>
          </a:xfrm>
          <a:prstGeom prst="rect">
            <a:avLst/>
          </a:prstGeom>
          <a:noFill/>
        </p:spPr>
        <p:txBody>
          <a:bodyPr wrap="square" rtlCol="0">
            <a:spAutoFit/>
          </a:bodyPr>
          <a:lstStyle/>
          <a:p>
            <a:pPr algn="ctr"/>
            <a:r>
              <a:rPr lang="en-GB" sz="3200" b="1" dirty="0" smtClean="0">
                <a:solidFill>
                  <a:srgbClr val="00B050"/>
                </a:solidFill>
              </a:rPr>
              <a:t>Established silicon sensors as the optimal choice for tracking and </a:t>
            </a:r>
            <a:r>
              <a:rPr lang="en-GB" sz="3200" b="1" dirty="0" err="1" smtClean="0">
                <a:solidFill>
                  <a:srgbClr val="00B050"/>
                </a:solidFill>
              </a:rPr>
              <a:t>vertexing</a:t>
            </a:r>
            <a:r>
              <a:rPr lang="en-GB" sz="3200" b="1" dirty="0" smtClean="0">
                <a:solidFill>
                  <a:srgbClr val="00B050"/>
                </a:solidFill>
              </a:rPr>
              <a:t> in LHC and its upgrades</a:t>
            </a:r>
            <a:endParaRPr lang="en-GB" sz="3200" b="1" dirty="0">
              <a:solidFill>
                <a:srgbClr val="00B05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8EC3A9A1-8698-45B6-A40F-43F27C222DF2}" type="slidenum">
              <a:rPr lang="en-GB"/>
              <a:pPr>
                <a:defRPr/>
              </a:pPr>
              <a:t>4</a:t>
            </a:fld>
            <a:endParaRPr lang="en-GB"/>
          </a:p>
        </p:txBody>
      </p:sp>
      <p:sp>
        <p:nvSpPr>
          <p:cNvPr id="9" name="Footer Placeholder 8"/>
          <p:cNvSpPr>
            <a:spLocks noGrp="1"/>
          </p:cNvSpPr>
          <p:nvPr>
            <p:ph type="ftr" sz="quarter" idx="11"/>
          </p:nvPr>
        </p:nvSpPr>
        <p:spPr/>
        <p:txBody>
          <a:bodyPr/>
          <a:lstStyle/>
          <a:p>
            <a:pPr>
              <a:defRPr/>
            </a:pPr>
            <a:r>
              <a:rPr lang="en-GB"/>
              <a:t>G. Casse - RAL Seminar, 28th Jan. 2015</a:t>
            </a:r>
          </a:p>
        </p:txBody>
      </p:sp>
      <p:pic>
        <p:nvPicPr>
          <p:cNvPr id="22535" name="Picture 11" descr="all-neutrons-line.tif"/>
          <p:cNvPicPr>
            <a:picLocks noChangeAspect="1"/>
          </p:cNvPicPr>
          <p:nvPr/>
        </p:nvPicPr>
        <p:blipFill>
          <a:blip r:embed="rId2" cstate="print"/>
          <a:srcRect/>
          <a:stretch>
            <a:fillRect/>
          </a:stretch>
        </p:blipFill>
        <p:spPr bwMode="auto">
          <a:xfrm>
            <a:off x="195691" y="3645024"/>
            <a:ext cx="4340225" cy="3033713"/>
          </a:xfrm>
          <a:prstGeom prst="rect">
            <a:avLst/>
          </a:prstGeom>
          <a:noFill/>
          <a:ln w="9525">
            <a:noFill/>
            <a:miter lim="800000"/>
            <a:headEnd/>
            <a:tailEnd/>
          </a:ln>
        </p:spPr>
      </p:pic>
      <p:sp>
        <p:nvSpPr>
          <p:cNvPr id="22536" name="TextBox 12"/>
          <p:cNvSpPr txBox="1">
            <a:spLocks noChangeArrowheads="1"/>
          </p:cNvSpPr>
          <p:nvPr/>
        </p:nvSpPr>
        <p:spPr bwMode="auto">
          <a:xfrm>
            <a:off x="4977566" y="5589240"/>
            <a:ext cx="3214687" cy="830997"/>
          </a:xfrm>
          <a:prstGeom prst="rect">
            <a:avLst/>
          </a:prstGeom>
          <a:noFill/>
          <a:ln w="9525">
            <a:noFill/>
            <a:miter lim="800000"/>
            <a:headEnd/>
            <a:tailEnd/>
          </a:ln>
        </p:spPr>
        <p:txBody>
          <a:bodyPr>
            <a:spAutoFit/>
          </a:bodyPr>
          <a:lstStyle/>
          <a:p>
            <a:r>
              <a:rPr lang="en-GB" altLang="en-US" sz="2400" dirty="0" smtClean="0">
                <a:latin typeface="Calibri" pitchFamily="34" charset="0"/>
              </a:rPr>
              <a:t>Hadron irradiation up to 2x10</a:t>
            </a:r>
            <a:r>
              <a:rPr lang="en-GB" altLang="en-US" sz="2400" baseline="30000" dirty="0" smtClean="0">
                <a:latin typeface="Calibri" pitchFamily="34" charset="0"/>
              </a:rPr>
              <a:t>16</a:t>
            </a:r>
            <a:r>
              <a:rPr lang="en-GB" altLang="en-US" sz="2400" dirty="0" smtClean="0">
                <a:latin typeface="Calibri" pitchFamily="34" charset="0"/>
              </a:rPr>
              <a:t> </a:t>
            </a:r>
            <a:r>
              <a:rPr lang="en-GB" altLang="en-US" sz="2400" dirty="0" err="1" smtClean="0">
                <a:latin typeface="Calibri" pitchFamily="34" charset="0"/>
              </a:rPr>
              <a:t>n</a:t>
            </a:r>
            <a:r>
              <a:rPr lang="en-GB" altLang="en-US" sz="2400" baseline="-25000" dirty="0" err="1" smtClean="0">
                <a:latin typeface="Calibri" pitchFamily="34" charset="0"/>
              </a:rPr>
              <a:t>eq</a:t>
            </a:r>
            <a:r>
              <a:rPr lang="en-GB" altLang="en-US" sz="2400" dirty="0" smtClean="0">
                <a:latin typeface="Calibri" pitchFamily="34" charset="0"/>
              </a:rPr>
              <a:t> cm</a:t>
            </a:r>
            <a:r>
              <a:rPr lang="en-GB" altLang="en-US" sz="2400" baseline="30000" dirty="0" smtClean="0">
                <a:latin typeface="Calibri" pitchFamily="34" charset="0"/>
              </a:rPr>
              <a:t>-2</a:t>
            </a:r>
            <a:endParaRPr lang="en-GB" altLang="en-US" sz="2400" baseline="30000" dirty="0">
              <a:latin typeface="Calibri" pitchFamily="34" charset="0"/>
            </a:endParaRPr>
          </a:p>
        </p:txBody>
      </p:sp>
      <p:sp>
        <p:nvSpPr>
          <p:cNvPr id="10" name="Title 1"/>
          <p:cNvSpPr txBox="1">
            <a:spLocks/>
          </p:cNvSpPr>
          <p:nvPr/>
        </p:nvSpPr>
        <p:spPr>
          <a:xfrm>
            <a:off x="72008" y="55179"/>
            <a:ext cx="8964488"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900" b="1" i="0" u="none" strike="noStrike" kern="1200" cap="none" spc="0" normalizeH="0" baseline="0" noProof="0" dirty="0" smtClean="0">
                <a:ln>
                  <a:noFill/>
                </a:ln>
                <a:solidFill>
                  <a:srgbClr val="FF0000"/>
                </a:solidFill>
                <a:effectLst/>
                <a:uLnTx/>
                <a:uFillTx/>
                <a:latin typeface="+mj-lt"/>
                <a:ea typeface="+mj-ea"/>
                <a:cs typeface="+mj-cs"/>
              </a:rPr>
              <a:t>Charge multiplication: exceeds the estimated lifetime of sensors, satisfies</a:t>
            </a:r>
            <a:r>
              <a:rPr kumimoji="0" lang="en-GB" sz="2900" b="1" i="0" u="none" strike="noStrike" kern="1200" cap="none" spc="0" normalizeH="0" noProof="0" dirty="0" smtClean="0">
                <a:ln>
                  <a:noFill/>
                </a:ln>
                <a:solidFill>
                  <a:srgbClr val="FF0000"/>
                </a:solidFill>
                <a:effectLst/>
                <a:uLnTx/>
                <a:uFillTx/>
                <a:latin typeface="+mj-lt"/>
                <a:ea typeface="+mj-ea"/>
                <a:cs typeface="+mj-cs"/>
              </a:rPr>
              <a:t> the HL-LHC requirements </a:t>
            </a:r>
            <a:endParaRPr kumimoji="0" lang="en-GB" sz="2900" b="1"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11" name="Picture 10" descr="5E15-ionisation-line.tif"/>
          <p:cNvPicPr>
            <a:picLocks noChangeAspect="1"/>
          </p:cNvPicPr>
          <p:nvPr/>
        </p:nvPicPr>
        <p:blipFill>
          <a:blip r:embed="rId3" cstate="print"/>
          <a:srcRect/>
          <a:stretch>
            <a:fillRect/>
          </a:stretch>
        </p:blipFill>
        <p:spPr bwMode="auto">
          <a:xfrm>
            <a:off x="195691" y="1155652"/>
            <a:ext cx="3618864" cy="2520280"/>
          </a:xfrm>
          <a:prstGeom prst="rect">
            <a:avLst/>
          </a:prstGeom>
          <a:noFill/>
          <a:ln w="9525">
            <a:noFill/>
            <a:miter lim="800000"/>
            <a:headEnd/>
            <a:tailEnd/>
          </a:ln>
        </p:spPr>
      </p:pic>
      <p:pic>
        <p:nvPicPr>
          <p:cNvPr id="12" name="Picture 5" descr="degradation-all-thicnesses.jpg"/>
          <p:cNvPicPr>
            <a:picLocks noChangeAspect="1"/>
          </p:cNvPicPr>
          <p:nvPr/>
        </p:nvPicPr>
        <p:blipFill>
          <a:blip r:embed="rId4" cstate="print"/>
          <a:srcRect/>
          <a:stretch>
            <a:fillRect/>
          </a:stretch>
        </p:blipFill>
        <p:spPr bwMode="auto">
          <a:xfrm>
            <a:off x="4738490" y="2128168"/>
            <a:ext cx="4340225" cy="3033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450860" y="1520557"/>
            <a:ext cx="4741862" cy="1890395"/>
            <a:chOff x="4202113" y="815975"/>
            <a:chExt cx="4741862" cy="1454150"/>
          </a:xfrm>
        </p:grpSpPr>
        <p:pic>
          <p:nvPicPr>
            <p:cNvPr id="2" name="Picture 18" descr="endcap2"/>
            <p:cNvPicPr>
              <a:picLocks noChangeAspect="1" noChangeArrowheads="1"/>
            </p:cNvPicPr>
            <p:nvPr/>
          </p:nvPicPr>
          <p:blipFill>
            <a:blip r:embed="rId2" cstate="print"/>
            <a:srcRect/>
            <a:stretch>
              <a:fillRect/>
            </a:stretch>
          </p:blipFill>
          <p:spPr bwMode="auto">
            <a:xfrm>
              <a:off x="4202113" y="815975"/>
              <a:ext cx="1539875" cy="1436688"/>
            </a:xfrm>
            <a:prstGeom prst="rect">
              <a:avLst/>
            </a:prstGeom>
            <a:noFill/>
            <a:ln w="9525">
              <a:noFill/>
              <a:miter lim="800000"/>
              <a:headEnd/>
              <a:tailEnd/>
            </a:ln>
          </p:spPr>
        </p:pic>
        <p:pic>
          <p:nvPicPr>
            <p:cNvPr id="3" name="Picture 2" descr="p22400016pi.md.jpg"/>
            <p:cNvPicPr>
              <a:picLocks noChangeAspect="1"/>
            </p:cNvPicPr>
            <p:nvPr/>
          </p:nvPicPr>
          <p:blipFill>
            <a:blip r:embed="rId3" cstate="print"/>
            <a:srcRect l="11340"/>
            <a:stretch>
              <a:fillRect/>
            </a:stretch>
          </p:blipFill>
          <p:spPr bwMode="auto">
            <a:xfrm>
              <a:off x="7342188" y="815975"/>
              <a:ext cx="1601787" cy="1436688"/>
            </a:xfrm>
            <a:prstGeom prst="rect">
              <a:avLst/>
            </a:prstGeom>
            <a:noFill/>
            <a:ln w="9525">
              <a:noFill/>
              <a:miter lim="800000"/>
              <a:headEnd/>
              <a:tailEnd/>
            </a:ln>
          </p:spPr>
        </p:pic>
        <p:pic>
          <p:nvPicPr>
            <p:cNvPr id="4" name="Picture 19"/>
            <p:cNvPicPr>
              <a:picLocks noChangeAspect="1" noChangeArrowheads="1"/>
            </p:cNvPicPr>
            <p:nvPr/>
          </p:nvPicPr>
          <p:blipFill>
            <a:blip r:embed="rId4" cstate="print"/>
            <a:srcRect/>
            <a:stretch>
              <a:fillRect/>
            </a:stretch>
          </p:blipFill>
          <p:spPr bwMode="auto">
            <a:xfrm>
              <a:off x="5557838" y="815975"/>
              <a:ext cx="1846262" cy="1454150"/>
            </a:xfrm>
            <a:prstGeom prst="rect">
              <a:avLst/>
            </a:prstGeom>
            <a:noFill/>
            <a:ln w="9525" algn="ctr">
              <a:noFill/>
              <a:miter lim="800000"/>
              <a:headEnd/>
              <a:tailEnd/>
            </a:ln>
          </p:spPr>
        </p:pic>
      </p:grpSp>
      <p:pic>
        <p:nvPicPr>
          <p:cNvPr id="6" name="Picture 6"/>
          <p:cNvPicPr>
            <a:picLocks noChangeAspect="1" noChangeArrowheads="1"/>
          </p:cNvPicPr>
          <p:nvPr/>
        </p:nvPicPr>
        <p:blipFill>
          <a:blip r:embed="rId5" cstate="print"/>
          <a:srcRect/>
          <a:stretch>
            <a:fillRect/>
          </a:stretch>
        </p:blipFill>
        <p:spPr bwMode="auto">
          <a:xfrm>
            <a:off x="180975" y="701407"/>
            <a:ext cx="2438400" cy="1638300"/>
          </a:xfrm>
          <a:prstGeom prst="rect">
            <a:avLst/>
          </a:prstGeom>
          <a:noFill/>
          <a:ln w="9525">
            <a:noFill/>
            <a:miter lim="800000"/>
            <a:headEnd/>
            <a:tailEnd/>
          </a:ln>
        </p:spPr>
      </p:pic>
      <p:sp>
        <p:nvSpPr>
          <p:cNvPr id="8" name="TextBox 7"/>
          <p:cNvSpPr txBox="1"/>
          <p:nvPr/>
        </p:nvSpPr>
        <p:spPr>
          <a:xfrm>
            <a:off x="1187624" y="44624"/>
            <a:ext cx="6577840" cy="1077218"/>
          </a:xfrm>
          <a:prstGeom prst="rect">
            <a:avLst/>
          </a:prstGeom>
          <a:noFill/>
        </p:spPr>
        <p:txBody>
          <a:bodyPr wrap="square" rtlCol="0">
            <a:spAutoFit/>
          </a:bodyPr>
          <a:lstStyle/>
          <a:p>
            <a:pPr algn="ctr"/>
            <a:r>
              <a:rPr lang="en-GB" sz="3200" b="1" dirty="0" smtClean="0">
                <a:solidFill>
                  <a:srgbClr val="FF0000"/>
                </a:solidFill>
              </a:rPr>
              <a:t>ATLAS forward disks and </a:t>
            </a:r>
            <a:r>
              <a:rPr lang="en-GB" sz="3200" b="1" dirty="0" err="1" smtClean="0">
                <a:solidFill>
                  <a:srgbClr val="FF0000"/>
                </a:solidFill>
              </a:rPr>
              <a:t>LHCb</a:t>
            </a:r>
            <a:r>
              <a:rPr lang="en-GB" sz="3200" b="1" dirty="0" smtClean="0">
                <a:solidFill>
                  <a:srgbClr val="FF0000"/>
                </a:solidFill>
              </a:rPr>
              <a:t> VELO (present LHC)</a:t>
            </a:r>
            <a:endParaRPr lang="en-GB" sz="3200" b="1" dirty="0">
              <a:solidFill>
                <a:srgbClr val="FF0000"/>
              </a:solidFill>
            </a:endParaRPr>
          </a:p>
        </p:txBody>
      </p:sp>
      <p:pic>
        <p:nvPicPr>
          <p:cNvPr id="9" name="Picture 4" descr="http://www.nikhef.nl/~i93/img/photo-lhcb-velo.jpg"/>
          <p:cNvPicPr>
            <a:picLocks noChangeAspect="1" noChangeArrowheads="1"/>
          </p:cNvPicPr>
          <p:nvPr/>
        </p:nvPicPr>
        <p:blipFill>
          <a:blip r:embed="rId6" cstate="print"/>
          <a:srcRect/>
          <a:stretch>
            <a:fillRect/>
          </a:stretch>
        </p:blipFill>
        <p:spPr bwMode="auto">
          <a:xfrm>
            <a:off x="3806935" y="3907205"/>
            <a:ext cx="3958529" cy="2649641"/>
          </a:xfrm>
          <a:prstGeom prst="rect">
            <a:avLst/>
          </a:prstGeom>
          <a:noFill/>
        </p:spPr>
      </p:pic>
      <p:pic>
        <p:nvPicPr>
          <p:cNvPr id="10" name="Picture 6" descr="https://www.nikhef.nl/pub/departments/mt/projects/lhcb-vertex/design/VESSEL/VELO_vacuum.jpg"/>
          <p:cNvPicPr>
            <a:picLocks noChangeAspect="1" noChangeArrowheads="1"/>
          </p:cNvPicPr>
          <p:nvPr/>
        </p:nvPicPr>
        <p:blipFill>
          <a:blip r:embed="rId7" cstate="print"/>
          <a:srcRect b="10557"/>
          <a:stretch>
            <a:fillRect/>
          </a:stretch>
        </p:blipFill>
        <p:spPr bwMode="auto">
          <a:xfrm>
            <a:off x="-79105" y="4111668"/>
            <a:ext cx="2533458" cy="2746331"/>
          </a:xfrm>
          <a:prstGeom prst="rect">
            <a:avLst/>
          </a:prstGeom>
          <a:noFill/>
        </p:spPr>
      </p:pic>
      <p:pic>
        <p:nvPicPr>
          <p:cNvPr id="11" name="Picture 8" descr="Plan of the LHCb detector"/>
          <p:cNvPicPr>
            <a:picLocks noChangeAspect="1" noChangeArrowheads="1"/>
          </p:cNvPicPr>
          <p:nvPr/>
        </p:nvPicPr>
        <p:blipFill>
          <a:blip r:embed="rId8" cstate="print"/>
          <a:srcRect/>
          <a:stretch>
            <a:fillRect/>
          </a:stretch>
        </p:blipFill>
        <p:spPr bwMode="auto">
          <a:xfrm>
            <a:off x="0" y="2339707"/>
            <a:ext cx="2619375" cy="196453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9"/>
          <p:cNvPicPr>
            <a:picLocks noChangeAspect="1" noChangeArrowheads="1"/>
          </p:cNvPicPr>
          <p:nvPr/>
        </p:nvPicPr>
        <p:blipFill>
          <a:blip r:embed="rId3" cstate="print"/>
          <a:srcRect/>
          <a:stretch>
            <a:fillRect/>
          </a:stretch>
        </p:blipFill>
        <p:spPr bwMode="auto">
          <a:xfrm>
            <a:off x="323528" y="1844824"/>
            <a:ext cx="2526244" cy="2096468"/>
          </a:xfrm>
          <a:prstGeom prst="rect">
            <a:avLst/>
          </a:prstGeom>
          <a:noFill/>
          <a:ln w="9525">
            <a:noFill/>
            <a:miter lim="800000"/>
            <a:headEnd/>
            <a:tailEnd/>
          </a:ln>
        </p:spPr>
      </p:pic>
      <p:sp>
        <p:nvSpPr>
          <p:cNvPr id="6" name="TextBox 5"/>
          <p:cNvSpPr txBox="1"/>
          <p:nvPr/>
        </p:nvSpPr>
        <p:spPr>
          <a:xfrm>
            <a:off x="1187624" y="44624"/>
            <a:ext cx="6577840" cy="1077218"/>
          </a:xfrm>
          <a:prstGeom prst="rect">
            <a:avLst/>
          </a:prstGeom>
          <a:noFill/>
        </p:spPr>
        <p:txBody>
          <a:bodyPr wrap="square" rtlCol="0">
            <a:spAutoFit/>
          </a:bodyPr>
          <a:lstStyle/>
          <a:p>
            <a:pPr algn="ctr"/>
            <a:r>
              <a:rPr lang="en-GB" sz="3200" b="1" dirty="0" smtClean="0">
                <a:solidFill>
                  <a:srgbClr val="FF0000"/>
                </a:solidFill>
              </a:rPr>
              <a:t>Upgrades at the LHC: </a:t>
            </a:r>
            <a:r>
              <a:rPr lang="en-GB" sz="3200" b="1" dirty="0" err="1" smtClean="0">
                <a:solidFill>
                  <a:srgbClr val="FF0000"/>
                </a:solidFill>
              </a:rPr>
              <a:t>Velopix</a:t>
            </a:r>
            <a:r>
              <a:rPr lang="en-GB" sz="3200" b="1" dirty="0" smtClean="0">
                <a:solidFill>
                  <a:srgbClr val="FF0000"/>
                </a:solidFill>
              </a:rPr>
              <a:t> and ATLAS ITK</a:t>
            </a:r>
            <a:endParaRPr lang="en-GB" sz="3200" b="1" dirty="0">
              <a:solidFill>
                <a:srgbClr val="FF0000"/>
              </a:solidFill>
            </a:endParaRPr>
          </a:p>
        </p:txBody>
      </p:sp>
      <p:sp>
        <p:nvSpPr>
          <p:cNvPr id="2" name="TextBox 1"/>
          <p:cNvSpPr txBox="1"/>
          <p:nvPr/>
        </p:nvSpPr>
        <p:spPr>
          <a:xfrm>
            <a:off x="0" y="1092746"/>
            <a:ext cx="4139952" cy="646331"/>
          </a:xfrm>
          <a:prstGeom prst="rect">
            <a:avLst/>
          </a:prstGeom>
          <a:noFill/>
        </p:spPr>
        <p:txBody>
          <a:bodyPr wrap="square" rtlCol="0">
            <a:spAutoFit/>
          </a:bodyPr>
          <a:lstStyle/>
          <a:p>
            <a:r>
              <a:rPr lang="en-GB" dirty="0" smtClean="0"/>
              <a:t>ATLAS strips (maybe the last big tracker in collider physics with this technology?).</a:t>
            </a:r>
            <a:endParaRPr lang="en-GB" dirty="0"/>
          </a:p>
        </p:txBody>
      </p:sp>
      <p:pic>
        <p:nvPicPr>
          <p:cNvPr id="8" name="Picture 3" descr="\\cern.ch\dfs\Users\l\llopart\flipchip.jpg"/>
          <p:cNvPicPr>
            <a:picLocks noChangeAspect="1" noChangeArrowheads="1"/>
          </p:cNvPicPr>
          <p:nvPr/>
        </p:nvPicPr>
        <p:blipFill>
          <a:blip r:embed="rId4" cstate="print"/>
          <a:srcRect t="6197" b="3098"/>
          <a:stretch>
            <a:fillRect/>
          </a:stretch>
        </p:blipFill>
        <p:spPr bwMode="auto">
          <a:xfrm>
            <a:off x="5652120" y="1052736"/>
            <a:ext cx="2832740" cy="1712542"/>
          </a:xfrm>
          <a:prstGeom prst="rect">
            <a:avLst/>
          </a:prstGeom>
          <a:noFill/>
          <a:ln w="9525">
            <a:noFill/>
            <a:miter lim="800000"/>
            <a:headEnd/>
            <a:tailEnd/>
          </a:ln>
        </p:spPr>
      </p:pic>
      <p:sp>
        <p:nvSpPr>
          <p:cNvPr id="4" name="TextBox 3"/>
          <p:cNvSpPr txBox="1"/>
          <p:nvPr/>
        </p:nvSpPr>
        <p:spPr>
          <a:xfrm>
            <a:off x="5796136" y="620688"/>
            <a:ext cx="2041336" cy="646331"/>
          </a:xfrm>
          <a:prstGeom prst="rect">
            <a:avLst/>
          </a:prstGeom>
          <a:noFill/>
        </p:spPr>
        <p:txBody>
          <a:bodyPr wrap="square" rtlCol="0">
            <a:spAutoFit/>
          </a:bodyPr>
          <a:lstStyle/>
          <a:p>
            <a:r>
              <a:rPr lang="en-GB" dirty="0" smtClean="0"/>
              <a:t>Hybrid pixel technology</a:t>
            </a:r>
            <a:endParaRPr lang="en-GB" dirty="0"/>
          </a:p>
        </p:txBody>
      </p:sp>
      <p:pic>
        <p:nvPicPr>
          <p:cNvPr id="11" name="Picture 9"/>
          <p:cNvPicPr>
            <a:picLocks noChangeAspect="1"/>
          </p:cNvPicPr>
          <p:nvPr/>
        </p:nvPicPr>
        <p:blipFill rotWithShape="1">
          <a:blip r:embed="rId5" cstate="print"/>
          <a:srcRect l="24061" r="16931"/>
          <a:stretch/>
        </p:blipFill>
        <p:spPr bwMode="auto">
          <a:xfrm>
            <a:off x="3347864" y="1916832"/>
            <a:ext cx="2317531" cy="2619375"/>
          </a:xfrm>
          <a:prstGeom prst="rect">
            <a:avLst/>
          </a:prstGeom>
          <a:noFill/>
          <a:ln w="9525">
            <a:noFill/>
            <a:miter lim="800000"/>
            <a:headEnd/>
            <a:tailEnd/>
          </a:ln>
        </p:spPr>
      </p:pic>
      <p:pic>
        <p:nvPicPr>
          <p:cNvPr id="12" name="Picture 11" descr="pixel_wafer_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0260" y="4596577"/>
            <a:ext cx="2194727" cy="2056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284987" y="5068554"/>
            <a:ext cx="1408370" cy="1584176"/>
          </a:xfrm>
          <a:prstGeom prst="rect">
            <a:avLst/>
          </a:prstGeom>
        </p:spPr>
      </p:pic>
      <p:grpSp>
        <p:nvGrpSpPr>
          <p:cNvPr id="14" name="Group 13"/>
          <p:cNvGrpSpPr>
            <a:grpSpLocks noChangeAspect="1"/>
          </p:cNvGrpSpPr>
          <p:nvPr/>
        </p:nvGrpSpPr>
        <p:grpSpPr>
          <a:xfrm>
            <a:off x="6444208" y="3212976"/>
            <a:ext cx="2450282" cy="1895880"/>
            <a:chOff x="686916" y="391827"/>
            <a:chExt cx="5913438" cy="4575461"/>
          </a:xfrm>
        </p:grpSpPr>
        <p:pic>
          <p:nvPicPr>
            <p:cNvPr id="24" name="Picture 11" descr="Screen Shot 2013-07-22 at 19.48.17.png"/>
            <p:cNvPicPr>
              <a:picLocks noChangeAspect="1"/>
            </p:cNvPicPr>
            <p:nvPr/>
          </p:nvPicPr>
          <p:blipFill>
            <a:blip r:embed="rId8" cstate="print">
              <a:extLst>
                <a:ext uri="{28A0092B-C50C-407E-A947-70E740481C1C}">
                  <a14:useLocalDpi xmlns:a14="http://schemas.microsoft.com/office/drawing/2010/main" xmlns="" val="0"/>
                </a:ext>
              </a:extLst>
            </a:blip>
            <a:srcRect r="32301"/>
            <a:stretch>
              <a:fillRect/>
            </a:stretch>
          </p:blipFill>
          <p:spPr bwMode="auto">
            <a:xfrm>
              <a:off x="3773016" y="391827"/>
              <a:ext cx="2827338" cy="2601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0" descr="Screen Shot 2013-04-22 at 22.22.39.png"/>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86916" y="449264"/>
              <a:ext cx="2827338" cy="2669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9" descr="Screen Shot 2014-04-07 at 14.34.38.png"/>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86916" y="3162240"/>
              <a:ext cx="3252787" cy="150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22" descr="Screen Shot 2014-04-07 at 14.35.53.png"/>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963517" y="3135313"/>
              <a:ext cx="2636837" cy="183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5" name="Picture 14" descr="Screen Shot 2013-05-02 at 21.10.24.png"/>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5292080" y="5072062"/>
            <a:ext cx="1334453" cy="1785938"/>
          </a:xfrm>
          <a:prstGeom prst="rect">
            <a:avLst/>
          </a:prstGeom>
        </p:spPr>
      </p:pic>
      <p:pic>
        <p:nvPicPr>
          <p:cNvPr id="16" name="Picture 15" descr="Screen Shot 2013-05-02 at 21.11.05.png"/>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6578500" y="5109165"/>
            <a:ext cx="585788" cy="1560195"/>
          </a:xfrm>
          <a:prstGeom prst="rect">
            <a:avLst/>
          </a:prstGeom>
        </p:spPr>
      </p:pic>
      <p:pic>
        <p:nvPicPr>
          <p:cNvPr id="20" name="Picture 19" descr="Screen Shot 2013-05-02 at 21.13.30.png"/>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3706167" y="5060632"/>
            <a:ext cx="1585913" cy="17973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63688" y="58599"/>
            <a:ext cx="5688632" cy="538609"/>
          </a:xfrm>
          <a:prstGeom prst="rect">
            <a:avLst/>
          </a:prstGeom>
          <a:noFill/>
        </p:spPr>
        <p:txBody>
          <a:bodyPr wrap="square" rtlCol="0">
            <a:spAutoFit/>
          </a:bodyPr>
          <a:lstStyle/>
          <a:p>
            <a:pPr algn="ctr"/>
            <a:r>
              <a:rPr lang="en-GB" sz="2900" b="1" dirty="0" smtClean="0">
                <a:solidFill>
                  <a:srgbClr val="00B050"/>
                </a:solidFill>
              </a:rPr>
              <a:t>Future </a:t>
            </a:r>
            <a:r>
              <a:rPr lang="en-GB" sz="2900" b="1" dirty="0">
                <a:solidFill>
                  <a:srgbClr val="00B050"/>
                </a:solidFill>
              </a:rPr>
              <a:t>Physics program</a:t>
            </a:r>
          </a:p>
        </p:txBody>
      </p:sp>
      <p:sp>
        <p:nvSpPr>
          <p:cNvPr id="7" name="Rectangle 6"/>
          <p:cNvSpPr/>
          <p:nvPr/>
        </p:nvSpPr>
        <p:spPr>
          <a:xfrm>
            <a:off x="359532" y="476672"/>
            <a:ext cx="8496944" cy="1815882"/>
          </a:xfrm>
          <a:prstGeom prst="rect">
            <a:avLst/>
          </a:prstGeom>
        </p:spPr>
        <p:txBody>
          <a:bodyPr wrap="square">
            <a:spAutoFit/>
          </a:bodyPr>
          <a:lstStyle/>
          <a:p>
            <a:pPr algn="just"/>
            <a:r>
              <a:rPr lang="en-GB" sz="1600" dirty="0" smtClean="0"/>
              <a:t>Future non-LHC experiments </a:t>
            </a:r>
            <a:r>
              <a:rPr lang="en-GB" sz="1600" dirty="0"/>
              <a:t>will have different requirements with respect to the HL-LHC: higher granularity, much reduced thickness, fast time stamping. Some of the requirements have a conflictual impact of the sensor optimisation if standard approaches are followed.</a:t>
            </a:r>
          </a:p>
          <a:p>
            <a:pPr algn="just"/>
            <a:r>
              <a:rPr lang="en-GB" sz="1600" dirty="0"/>
              <a:t>We have promoted R&amp;D with the technology that can satisfy all the requirements and be the first in the UK, collaborating with the current most advanced groups internationally. HV-CMOS or HV-MAPS sensors will replace the present </a:t>
            </a:r>
            <a:r>
              <a:rPr lang="en-GB" sz="1600" dirty="0" smtClean="0"/>
              <a:t>devices in future trackers.  </a:t>
            </a:r>
            <a:endParaRPr lang="en-GB" sz="1600" dirty="0"/>
          </a:p>
          <a:p>
            <a:pPr algn="just"/>
            <a:endParaRPr lang="en-GB" sz="1600" dirty="0"/>
          </a:p>
        </p:txBody>
      </p:sp>
      <p:sp>
        <p:nvSpPr>
          <p:cNvPr id="4" name="Rectangle 3"/>
          <p:cNvSpPr txBox="1">
            <a:spLocks noChangeArrowheads="1"/>
          </p:cNvSpPr>
          <p:nvPr/>
        </p:nvSpPr>
        <p:spPr bwMode="auto">
          <a:xfrm>
            <a:off x="251520" y="2204864"/>
            <a:ext cx="8458200" cy="4446588"/>
          </a:xfrm>
          <a:prstGeom prst="rect">
            <a:avLst/>
          </a:prstGeom>
          <a:noFill/>
          <a:ln w="9525">
            <a:noFill/>
            <a:miter lim="800000"/>
            <a:headEnd/>
            <a:tailEnd/>
          </a:ln>
        </p:spPr>
        <p:txBody>
          <a:bodyPr/>
          <a:lstStyle/>
          <a:p>
            <a:pPr marL="341313" indent="-341313" eaLnBrk="1" hangingPunct="1">
              <a:spcBef>
                <a:spcPts val="1000"/>
              </a:spcBef>
              <a:buFontTx/>
              <a:buChar char="•"/>
            </a:pPr>
            <a:endParaRPr lang="es-ES" altLang="en-US" sz="1800" b="1" dirty="0">
              <a:latin typeface="Calibri" pitchFamily="34" charset="0"/>
            </a:endParaRPr>
          </a:p>
          <a:p>
            <a:pPr marL="341313" indent="-341313" eaLnBrk="1" hangingPunct="1">
              <a:spcBef>
                <a:spcPts val="1000"/>
              </a:spcBef>
            </a:pPr>
            <a:endParaRPr lang="es-ES" altLang="en-US" sz="1800" b="1" dirty="0">
              <a:latin typeface="Calibri" pitchFamily="34" charset="0"/>
            </a:endParaRPr>
          </a:p>
          <a:p>
            <a:pPr marL="341313" indent="-341313" eaLnBrk="1" hangingPunct="1">
              <a:spcBef>
                <a:spcPts val="1000"/>
              </a:spcBef>
            </a:pPr>
            <a:endParaRPr lang="es-ES" altLang="en-US" sz="1800" b="1" dirty="0">
              <a:latin typeface="Calibri" pitchFamily="34" charset="0"/>
            </a:endParaRPr>
          </a:p>
          <a:p>
            <a:pPr marL="341313" indent="-341313" eaLnBrk="1" hangingPunct="1">
              <a:spcBef>
                <a:spcPts val="300"/>
              </a:spcBef>
              <a:buFontTx/>
              <a:buChar char="•"/>
            </a:pPr>
            <a:endParaRPr lang="es-ES" altLang="en-US" sz="1600" b="1" dirty="0" smtClean="0">
              <a:solidFill>
                <a:srgbClr val="3399FF"/>
              </a:solidFill>
              <a:latin typeface="Calibri" pitchFamily="34" charset="0"/>
            </a:endParaRPr>
          </a:p>
          <a:p>
            <a:pPr marL="341313" indent="-341313" eaLnBrk="1" hangingPunct="1">
              <a:spcBef>
                <a:spcPts val="300"/>
              </a:spcBef>
              <a:buFontTx/>
              <a:buChar char="•"/>
            </a:pPr>
            <a:endParaRPr lang="es-ES" altLang="en-US" sz="1600" b="1" dirty="0">
              <a:solidFill>
                <a:srgbClr val="3399FF"/>
              </a:solidFill>
              <a:latin typeface="Calibri" pitchFamily="34" charset="0"/>
            </a:endParaRPr>
          </a:p>
          <a:p>
            <a:pPr marL="341313" indent="-341313" eaLnBrk="1" hangingPunct="1">
              <a:spcBef>
                <a:spcPts val="300"/>
              </a:spcBef>
              <a:buFontTx/>
              <a:buChar char="•"/>
            </a:pPr>
            <a:endParaRPr lang="es-ES" altLang="en-US" sz="1600" b="1" dirty="0" smtClean="0">
              <a:solidFill>
                <a:srgbClr val="3399FF"/>
              </a:solidFill>
              <a:latin typeface="Calibri" pitchFamily="34" charset="0"/>
            </a:endParaRPr>
          </a:p>
          <a:p>
            <a:pPr marL="341313" indent="-341313" eaLnBrk="1" hangingPunct="1">
              <a:spcBef>
                <a:spcPts val="300"/>
              </a:spcBef>
              <a:buFontTx/>
              <a:buChar char="•"/>
            </a:pPr>
            <a:endParaRPr lang="es-ES" altLang="en-US" sz="1600" b="1" dirty="0">
              <a:solidFill>
                <a:srgbClr val="3399FF"/>
              </a:solidFill>
              <a:latin typeface="Calibri" pitchFamily="34" charset="0"/>
            </a:endParaRPr>
          </a:p>
          <a:p>
            <a:pPr marL="341313" indent="-341313" eaLnBrk="1" hangingPunct="1">
              <a:spcBef>
                <a:spcPts val="300"/>
              </a:spcBef>
              <a:buFontTx/>
              <a:buChar char="•"/>
            </a:pPr>
            <a:endParaRPr lang="es-ES" altLang="en-US" sz="200" b="1" dirty="0">
              <a:solidFill>
                <a:srgbClr val="0066FF"/>
              </a:solidFill>
              <a:latin typeface="Calibri" pitchFamily="34" charset="0"/>
            </a:endParaRPr>
          </a:p>
          <a:p>
            <a:pPr marL="341313" indent="-341313" eaLnBrk="1" hangingPunct="1">
              <a:spcBef>
                <a:spcPts val="300"/>
              </a:spcBef>
              <a:buFontTx/>
              <a:buChar char="•"/>
            </a:pPr>
            <a:r>
              <a:rPr lang="es-ES" altLang="en-US" sz="1200" b="1" dirty="0" err="1">
                <a:solidFill>
                  <a:srgbClr val="0066FF"/>
                </a:solidFill>
                <a:latin typeface="Calibri" pitchFamily="34" charset="0"/>
              </a:rPr>
              <a:t>Analog</a:t>
            </a:r>
            <a:r>
              <a:rPr lang="es-ES" altLang="en-US" sz="1200" b="1" dirty="0">
                <a:solidFill>
                  <a:srgbClr val="0066FF"/>
                </a:solidFill>
                <a:latin typeface="Calibri" pitchFamily="34" charset="0"/>
              </a:rPr>
              <a:t> </a:t>
            </a:r>
            <a:r>
              <a:rPr lang="es-ES" altLang="en-US" sz="1200" b="1" dirty="0" err="1">
                <a:solidFill>
                  <a:srgbClr val="0066FF"/>
                </a:solidFill>
                <a:latin typeface="Calibri" pitchFamily="34" charset="0"/>
              </a:rPr>
              <a:t>pixels</a:t>
            </a:r>
            <a:r>
              <a:rPr lang="es-ES" altLang="en-US" sz="1200" b="1" dirty="0">
                <a:solidFill>
                  <a:srgbClr val="0066FF"/>
                </a:solidFill>
                <a:latin typeface="Calibri" pitchFamily="34" charset="0"/>
              </a:rPr>
              <a:t> (2 </a:t>
            </a:r>
            <a:r>
              <a:rPr lang="es-ES" altLang="en-US" sz="1200" b="1" dirty="0" err="1">
                <a:solidFill>
                  <a:srgbClr val="0066FF"/>
                </a:solidFill>
                <a:latin typeface="Calibri" pitchFamily="34" charset="0"/>
              </a:rPr>
              <a:t>large</a:t>
            </a:r>
            <a:r>
              <a:rPr lang="es-ES" altLang="en-US" sz="1200" b="1" dirty="0">
                <a:solidFill>
                  <a:srgbClr val="0066FF"/>
                </a:solidFill>
                <a:latin typeface="Calibri" pitchFamily="34" charset="0"/>
              </a:rPr>
              <a:t> </a:t>
            </a:r>
            <a:r>
              <a:rPr lang="es-ES" altLang="en-US" sz="1200" b="1" dirty="0" err="1">
                <a:solidFill>
                  <a:srgbClr val="0066FF"/>
                </a:solidFill>
                <a:latin typeface="Calibri" pitchFamily="34" charset="0"/>
              </a:rPr>
              <a:t>arrays</a:t>
            </a:r>
            <a:r>
              <a:rPr lang="es-ES" altLang="en-US" sz="1200" b="1" dirty="0">
                <a:solidFill>
                  <a:srgbClr val="0066FF"/>
                </a:solidFill>
                <a:latin typeface="Calibri" pitchFamily="34" charset="0"/>
              </a:rPr>
              <a:t> of 24 </a:t>
            </a:r>
            <a:r>
              <a:rPr lang="es-ES" altLang="en-US" sz="1200" b="1" dirty="0" err="1">
                <a:solidFill>
                  <a:srgbClr val="0066FF"/>
                </a:solidFill>
                <a:latin typeface="Calibri" pitchFamily="34" charset="0"/>
              </a:rPr>
              <a:t>rows</a:t>
            </a:r>
            <a:r>
              <a:rPr lang="es-ES" altLang="en-US" sz="1200" b="1" dirty="0">
                <a:solidFill>
                  <a:srgbClr val="0066FF"/>
                </a:solidFill>
                <a:latin typeface="Calibri" pitchFamily="34" charset="0"/>
              </a:rPr>
              <a:t> x 300 </a:t>
            </a:r>
            <a:r>
              <a:rPr lang="es-ES" altLang="en-US" sz="1200" b="1" dirty="0" err="1">
                <a:solidFill>
                  <a:srgbClr val="0066FF"/>
                </a:solidFill>
                <a:latin typeface="Calibri" pitchFamily="34" charset="0"/>
              </a:rPr>
              <a:t>columns</a:t>
            </a:r>
            <a:r>
              <a:rPr lang="es-ES" altLang="en-US" sz="1200" b="1" dirty="0">
                <a:solidFill>
                  <a:srgbClr val="0066FF"/>
                </a:solidFill>
                <a:latin typeface="Calibri" pitchFamily="34" charset="0"/>
              </a:rPr>
              <a:t> </a:t>
            </a:r>
            <a:r>
              <a:rPr lang="es-ES" altLang="en-US" sz="1200" b="1" dirty="0" err="1">
                <a:solidFill>
                  <a:srgbClr val="0066FF"/>
                </a:solidFill>
                <a:latin typeface="Calibri" pitchFamily="34" charset="0"/>
              </a:rPr>
              <a:t>each</a:t>
            </a:r>
            <a:r>
              <a:rPr lang="es-ES" altLang="en-US" sz="1200" b="1" dirty="0">
                <a:solidFill>
                  <a:srgbClr val="0066FF"/>
                </a:solidFill>
                <a:latin typeface="Calibri" pitchFamily="34" charset="0"/>
              </a:rPr>
              <a:t>)</a:t>
            </a:r>
          </a:p>
          <a:p>
            <a:pPr marL="798513" lvl="1" indent="-341313" eaLnBrk="1" hangingPunct="1">
              <a:spcBef>
                <a:spcPts val="300"/>
              </a:spcBef>
              <a:buFont typeface="Arial" charset="0"/>
              <a:buChar char="•"/>
            </a:pPr>
            <a:r>
              <a:rPr lang="es-ES" altLang="en-US" sz="1200" dirty="0" err="1">
                <a:solidFill>
                  <a:srgbClr val="0066FF"/>
                </a:solidFill>
                <a:latin typeface="Calibri" pitchFamily="34" charset="0"/>
              </a:rPr>
              <a:t>Flavour</a:t>
            </a:r>
            <a:r>
              <a:rPr lang="es-ES" altLang="en-US" sz="1200" dirty="0">
                <a:solidFill>
                  <a:srgbClr val="0066FF"/>
                </a:solidFill>
                <a:latin typeface="Calibri" pitchFamily="34" charset="0"/>
              </a:rPr>
              <a:t> 1 (24 </a:t>
            </a:r>
            <a:r>
              <a:rPr lang="es-ES" altLang="en-US" sz="1200" dirty="0" err="1">
                <a:solidFill>
                  <a:srgbClr val="0066FF"/>
                </a:solidFill>
                <a:latin typeface="Calibri" pitchFamily="34" charset="0"/>
              </a:rPr>
              <a:t>rows</a:t>
            </a:r>
            <a:r>
              <a:rPr lang="es-ES" altLang="en-US" sz="1200" dirty="0">
                <a:solidFill>
                  <a:srgbClr val="0066FF"/>
                </a:solidFill>
                <a:latin typeface="Calibri" pitchFamily="34" charset="0"/>
              </a:rPr>
              <a:t> x 100 </a:t>
            </a:r>
            <a:r>
              <a:rPr lang="es-ES" altLang="en-US" sz="1200" dirty="0" err="1">
                <a:solidFill>
                  <a:srgbClr val="0066FF"/>
                </a:solidFill>
                <a:latin typeface="Calibri" pitchFamily="34" charset="0"/>
              </a:rPr>
              <a:t>columns</a:t>
            </a:r>
            <a:r>
              <a:rPr lang="es-ES" altLang="en-US" sz="1200" dirty="0">
                <a:solidFill>
                  <a:srgbClr val="0066FF"/>
                </a:solidFill>
                <a:latin typeface="Calibri" pitchFamily="34" charset="0"/>
              </a:rPr>
              <a:t>) → </a:t>
            </a:r>
            <a:r>
              <a:rPr lang="es-ES" altLang="en-US" sz="1200" dirty="0" err="1">
                <a:solidFill>
                  <a:srgbClr val="0066FF"/>
                </a:solidFill>
                <a:latin typeface="Calibri" pitchFamily="34" charset="0"/>
              </a:rPr>
              <a:t>mid-gain</a:t>
            </a:r>
            <a:r>
              <a:rPr lang="es-ES" altLang="en-US" sz="1200" dirty="0">
                <a:solidFill>
                  <a:srgbClr val="0066FF"/>
                </a:solidFill>
                <a:latin typeface="Calibri" pitchFamily="34" charset="0"/>
              </a:rPr>
              <a:t> pre-</a:t>
            </a:r>
            <a:r>
              <a:rPr lang="es-ES" altLang="en-US" sz="1200" dirty="0" err="1">
                <a:solidFill>
                  <a:srgbClr val="0066FF"/>
                </a:solidFill>
                <a:latin typeface="Calibri" pitchFamily="34" charset="0"/>
              </a:rPr>
              <a:t>amp</a:t>
            </a:r>
            <a:r>
              <a:rPr lang="es-ES" altLang="en-US" sz="1200" dirty="0">
                <a:solidFill>
                  <a:srgbClr val="0066FF"/>
                </a:solidFill>
                <a:latin typeface="Calibri" pitchFamily="34" charset="0"/>
              </a:rPr>
              <a:t>. + </a:t>
            </a:r>
            <a:r>
              <a:rPr lang="es-ES" altLang="en-US" sz="1200" dirty="0" err="1">
                <a:solidFill>
                  <a:srgbClr val="0066FF"/>
                </a:solidFill>
                <a:latin typeface="Calibri" pitchFamily="34" charset="0"/>
              </a:rPr>
              <a:t>low-speed</a:t>
            </a:r>
            <a:endParaRPr lang="es-ES" altLang="en-US" sz="1200" dirty="0">
              <a:solidFill>
                <a:srgbClr val="0066FF"/>
              </a:solidFill>
              <a:latin typeface="Calibri" pitchFamily="34" charset="0"/>
            </a:endParaRPr>
          </a:p>
          <a:p>
            <a:pPr marL="798513" lvl="1" indent="-341313" eaLnBrk="1" hangingPunct="1">
              <a:buFont typeface="Arial" charset="0"/>
              <a:buChar char="•"/>
            </a:pPr>
            <a:r>
              <a:rPr lang="es-ES" altLang="en-US" sz="1200" dirty="0" err="1">
                <a:solidFill>
                  <a:srgbClr val="0066FF"/>
                </a:solidFill>
                <a:latin typeface="Calibri" pitchFamily="34" charset="0"/>
              </a:rPr>
              <a:t>Flavour</a:t>
            </a:r>
            <a:r>
              <a:rPr lang="es-ES" altLang="en-US" sz="1200" dirty="0">
                <a:solidFill>
                  <a:srgbClr val="0066FF"/>
                </a:solidFill>
                <a:latin typeface="Calibri" pitchFamily="34" charset="0"/>
              </a:rPr>
              <a:t> 2 (24 </a:t>
            </a:r>
            <a:r>
              <a:rPr lang="es-ES" altLang="en-US" sz="1200" dirty="0" err="1">
                <a:solidFill>
                  <a:srgbClr val="0066FF"/>
                </a:solidFill>
                <a:latin typeface="Calibri" pitchFamily="34" charset="0"/>
              </a:rPr>
              <a:t>rows</a:t>
            </a:r>
            <a:r>
              <a:rPr lang="es-ES" altLang="en-US" sz="1200" dirty="0">
                <a:solidFill>
                  <a:srgbClr val="0066FF"/>
                </a:solidFill>
                <a:latin typeface="Calibri" pitchFamily="34" charset="0"/>
              </a:rPr>
              <a:t> x 100 </a:t>
            </a:r>
            <a:r>
              <a:rPr lang="es-ES" altLang="en-US" sz="1200" dirty="0" err="1">
                <a:solidFill>
                  <a:srgbClr val="0066FF"/>
                </a:solidFill>
                <a:latin typeface="Calibri" pitchFamily="34" charset="0"/>
              </a:rPr>
              <a:t>columns</a:t>
            </a:r>
            <a:r>
              <a:rPr lang="es-ES" altLang="en-US" sz="1200" dirty="0">
                <a:solidFill>
                  <a:srgbClr val="0066FF"/>
                </a:solidFill>
                <a:latin typeface="Calibri" pitchFamily="34" charset="0"/>
              </a:rPr>
              <a:t>) → </a:t>
            </a:r>
            <a:r>
              <a:rPr lang="es-ES" altLang="en-US" sz="1200" dirty="0" err="1">
                <a:solidFill>
                  <a:srgbClr val="0066FF"/>
                </a:solidFill>
                <a:latin typeface="Calibri" pitchFamily="34" charset="0"/>
              </a:rPr>
              <a:t>high-gain</a:t>
            </a:r>
            <a:r>
              <a:rPr lang="es-ES" altLang="en-US" sz="1200" dirty="0">
                <a:solidFill>
                  <a:srgbClr val="0066FF"/>
                </a:solidFill>
                <a:latin typeface="Calibri" pitchFamily="34" charset="0"/>
              </a:rPr>
              <a:t> pre-</a:t>
            </a:r>
            <a:r>
              <a:rPr lang="es-ES" altLang="en-US" sz="1200" dirty="0" err="1">
                <a:solidFill>
                  <a:srgbClr val="0066FF"/>
                </a:solidFill>
                <a:latin typeface="Calibri" pitchFamily="34" charset="0"/>
              </a:rPr>
              <a:t>amp</a:t>
            </a:r>
            <a:r>
              <a:rPr lang="es-ES" altLang="en-US" sz="1200" dirty="0">
                <a:solidFill>
                  <a:srgbClr val="0066FF"/>
                </a:solidFill>
                <a:latin typeface="Calibri" pitchFamily="34" charset="0"/>
              </a:rPr>
              <a:t>. + </a:t>
            </a:r>
            <a:r>
              <a:rPr lang="es-ES" altLang="en-US" sz="1200" dirty="0" err="1">
                <a:solidFill>
                  <a:srgbClr val="0066FF"/>
                </a:solidFill>
                <a:latin typeface="Calibri" pitchFamily="34" charset="0"/>
              </a:rPr>
              <a:t>high-speed</a:t>
            </a:r>
            <a:endParaRPr lang="es-ES" altLang="en-US" sz="1200" dirty="0">
              <a:solidFill>
                <a:srgbClr val="0066FF"/>
              </a:solidFill>
              <a:latin typeface="Calibri" pitchFamily="34" charset="0"/>
            </a:endParaRPr>
          </a:p>
          <a:p>
            <a:pPr marL="798513" lvl="1" indent="-341313" eaLnBrk="1" hangingPunct="1">
              <a:buFont typeface="Arial" charset="0"/>
              <a:buChar char="•"/>
            </a:pPr>
            <a:r>
              <a:rPr lang="es-ES" altLang="en-US" sz="1200" dirty="0" err="1">
                <a:solidFill>
                  <a:srgbClr val="0066FF"/>
                </a:solidFill>
                <a:latin typeface="Calibri" pitchFamily="34" charset="0"/>
              </a:rPr>
              <a:t>Flavour</a:t>
            </a:r>
            <a:r>
              <a:rPr lang="es-ES" altLang="en-US" sz="1200" dirty="0">
                <a:solidFill>
                  <a:srgbClr val="0066FF"/>
                </a:solidFill>
                <a:latin typeface="Calibri" pitchFamily="34" charset="0"/>
              </a:rPr>
              <a:t> 3 (24 </a:t>
            </a:r>
            <a:r>
              <a:rPr lang="es-ES" altLang="en-US" sz="1200" dirty="0" err="1">
                <a:solidFill>
                  <a:srgbClr val="0066FF"/>
                </a:solidFill>
                <a:latin typeface="Calibri" pitchFamily="34" charset="0"/>
              </a:rPr>
              <a:t>rows</a:t>
            </a:r>
            <a:r>
              <a:rPr lang="es-ES" altLang="en-US" sz="1200" dirty="0">
                <a:solidFill>
                  <a:srgbClr val="0066FF"/>
                </a:solidFill>
                <a:latin typeface="Calibri" pitchFamily="34" charset="0"/>
              </a:rPr>
              <a:t> x 100 </a:t>
            </a:r>
            <a:r>
              <a:rPr lang="es-ES" altLang="en-US" sz="1200" dirty="0" err="1">
                <a:solidFill>
                  <a:srgbClr val="0066FF"/>
                </a:solidFill>
                <a:latin typeface="Calibri" pitchFamily="34" charset="0"/>
              </a:rPr>
              <a:t>columns</a:t>
            </a:r>
            <a:r>
              <a:rPr lang="es-ES" altLang="en-US" sz="1200" dirty="0">
                <a:solidFill>
                  <a:srgbClr val="0066FF"/>
                </a:solidFill>
                <a:latin typeface="Calibri" pitchFamily="34" charset="0"/>
              </a:rPr>
              <a:t>) → </a:t>
            </a:r>
            <a:r>
              <a:rPr lang="es-ES" altLang="en-US" sz="1200" dirty="0" err="1">
                <a:solidFill>
                  <a:srgbClr val="0066FF"/>
                </a:solidFill>
                <a:latin typeface="Calibri" pitchFamily="34" charset="0"/>
              </a:rPr>
              <a:t>low-gain</a:t>
            </a:r>
            <a:r>
              <a:rPr lang="es-ES" altLang="en-US" sz="1200" dirty="0">
                <a:solidFill>
                  <a:srgbClr val="0066FF"/>
                </a:solidFill>
                <a:latin typeface="Calibri" pitchFamily="34" charset="0"/>
              </a:rPr>
              <a:t> pre-</a:t>
            </a:r>
            <a:r>
              <a:rPr lang="es-ES" altLang="en-US" sz="1200" dirty="0" err="1">
                <a:solidFill>
                  <a:srgbClr val="0066FF"/>
                </a:solidFill>
                <a:latin typeface="Calibri" pitchFamily="34" charset="0"/>
              </a:rPr>
              <a:t>amp</a:t>
            </a:r>
            <a:r>
              <a:rPr lang="es-ES" altLang="en-US" sz="1200" dirty="0">
                <a:solidFill>
                  <a:srgbClr val="0066FF"/>
                </a:solidFill>
                <a:latin typeface="Calibri" pitchFamily="34" charset="0"/>
              </a:rPr>
              <a:t>. + </a:t>
            </a:r>
            <a:r>
              <a:rPr lang="es-ES" altLang="en-US" sz="1200" dirty="0" err="1">
                <a:solidFill>
                  <a:srgbClr val="0066FF"/>
                </a:solidFill>
                <a:latin typeface="Calibri" pitchFamily="34" charset="0"/>
              </a:rPr>
              <a:t>very</a:t>
            </a:r>
            <a:r>
              <a:rPr lang="es-ES" altLang="en-US" sz="1200" dirty="0">
                <a:solidFill>
                  <a:srgbClr val="0066FF"/>
                </a:solidFill>
                <a:latin typeface="Calibri" pitchFamily="34" charset="0"/>
              </a:rPr>
              <a:t> </a:t>
            </a:r>
            <a:r>
              <a:rPr lang="es-ES" altLang="en-US" sz="1200" dirty="0" err="1">
                <a:solidFill>
                  <a:srgbClr val="0066FF"/>
                </a:solidFill>
                <a:latin typeface="Calibri" pitchFamily="34" charset="0"/>
              </a:rPr>
              <a:t>high-speed</a:t>
            </a:r>
            <a:endParaRPr lang="es-ES" altLang="en-US" sz="1200" dirty="0">
              <a:solidFill>
                <a:srgbClr val="0066FF"/>
              </a:solidFill>
              <a:latin typeface="Calibri" pitchFamily="34" charset="0"/>
            </a:endParaRPr>
          </a:p>
          <a:p>
            <a:pPr marL="341313" indent="-341313" eaLnBrk="1" hangingPunct="1">
              <a:spcBef>
                <a:spcPts val="300"/>
              </a:spcBef>
              <a:buFontTx/>
              <a:buChar char="•"/>
            </a:pPr>
            <a:r>
              <a:rPr lang="es-ES" altLang="en-US" sz="1200" b="1" dirty="0">
                <a:solidFill>
                  <a:srgbClr val="FF3300"/>
                </a:solidFill>
                <a:latin typeface="Calibri" pitchFamily="34" charset="0"/>
              </a:rPr>
              <a:t>Digital </a:t>
            </a:r>
            <a:r>
              <a:rPr lang="es-ES" altLang="en-US" sz="1200" b="1" dirty="0" err="1">
                <a:solidFill>
                  <a:srgbClr val="FF3300"/>
                </a:solidFill>
                <a:latin typeface="Calibri" pitchFamily="34" charset="0"/>
              </a:rPr>
              <a:t>pixels</a:t>
            </a:r>
            <a:r>
              <a:rPr lang="es-ES" altLang="en-US" sz="1200" b="1" dirty="0">
                <a:solidFill>
                  <a:srgbClr val="FF3300"/>
                </a:solidFill>
                <a:latin typeface="Calibri" pitchFamily="34" charset="0"/>
              </a:rPr>
              <a:t> (2 </a:t>
            </a:r>
            <a:r>
              <a:rPr lang="es-ES" altLang="en-US" sz="1200" b="1" dirty="0" err="1">
                <a:solidFill>
                  <a:srgbClr val="FF3300"/>
                </a:solidFill>
                <a:latin typeface="Calibri" pitchFamily="34" charset="0"/>
              </a:rPr>
              <a:t>large</a:t>
            </a:r>
            <a:r>
              <a:rPr lang="es-ES" altLang="en-US" sz="1200" b="1" dirty="0">
                <a:solidFill>
                  <a:srgbClr val="FF3300"/>
                </a:solidFill>
                <a:latin typeface="Calibri" pitchFamily="34" charset="0"/>
              </a:rPr>
              <a:t> </a:t>
            </a:r>
            <a:r>
              <a:rPr lang="es-ES" altLang="en-US" sz="1200" b="1" dirty="0" err="1">
                <a:solidFill>
                  <a:srgbClr val="FF3300"/>
                </a:solidFill>
                <a:latin typeface="Calibri" pitchFamily="34" charset="0"/>
              </a:rPr>
              <a:t>arrays</a:t>
            </a:r>
            <a:r>
              <a:rPr lang="es-ES" altLang="en-US" sz="1200" b="1" dirty="0">
                <a:solidFill>
                  <a:srgbClr val="FF3300"/>
                </a:solidFill>
                <a:latin typeface="Calibri" pitchFamily="34" charset="0"/>
              </a:rPr>
              <a:t> of 16 </a:t>
            </a:r>
            <a:r>
              <a:rPr lang="es-ES" altLang="en-US" sz="1200" b="1" dirty="0" err="1">
                <a:solidFill>
                  <a:srgbClr val="FF3300"/>
                </a:solidFill>
                <a:latin typeface="Calibri" pitchFamily="34" charset="0"/>
              </a:rPr>
              <a:t>rows</a:t>
            </a:r>
            <a:r>
              <a:rPr lang="es-ES" altLang="en-US" sz="1200" b="1" dirty="0">
                <a:solidFill>
                  <a:srgbClr val="FF3300"/>
                </a:solidFill>
                <a:latin typeface="Calibri" pitchFamily="34" charset="0"/>
              </a:rPr>
              <a:t> x 300 </a:t>
            </a:r>
            <a:r>
              <a:rPr lang="es-ES" altLang="en-US" sz="1200" b="1" dirty="0" err="1">
                <a:solidFill>
                  <a:srgbClr val="FF3300"/>
                </a:solidFill>
                <a:latin typeface="Calibri" pitchFamily="34" charset="0"/>
              </a:rPr>
              <a:t>columns</a:t>
            </a:r>
            <a:r>
              <a:rPr lang="es-ES" altLang="en-US" sz="1200" b="1" dirty="0">
                <a:solidFill>
                  <a:srgbClr val="FF3300"/>
                </a:solidFill>
                <a:latin typeface="Calibri" pitchFamily="34" charset="0"/>
              </a:rPr>
              <a:t> </a:t>
            </a:r>
            <a:r>
              <a:rPr lang="es-ES" altLang="en-US" sz="1200" b="1" dirty="0" err="1">
                <a:solidFill>
                  <a:srgbClr val="FF3300"/>
                </a:solidFill>
                <a:latin typeface="Calibri" pitchFamily="34" charset="0"/>
              </a:rPr>
              <a:t>each</a:t>
            </a:r>
            <a:r>
              <a:rPr lang="es-ES" altLang="en-US" sz="1200" b="1" dirty="0">
                <a:solidFill>
                  <a:srgbClr val="FF3300"/>
                </a:solidFill>
                <a:latin typeface="Calibri" pitchFamily="34" charset="0"/>
              </a:rPr>
              <a:t>)</a:t>
            </a:r>
          </a:p>
          <a:p>
            <a:pPr marL="798513" lvl="1" indent="-341313" eaLnBrk="1" hangingPunct="1">
              <a:spcBef>
                <a:spcPts val="300"/>
              </a:spcBef>
              <a:buFont typeface="Arial" charset="0"/>
              <a:buChar char="•"/>
            </a:pPr>
            <a:r>
              <a:rPr lang="es-ES" altLang="en-US" sz="1200" dirty="0" err="1">
                <a:solidFill>
                  <a:srgbClr val="FF3300"/>
                </a:solidFill>
                <a:latin typeface="Calibri" pitchFamily="34" charset="0"/>
              </a:rPr>
              <a:t>Flavour</a:t>
            </a:r>
            <a:r>
              <a:rPr lang="es-ES" altLang="en-US" sz="1200" dirty="0">
                <a:solidFill>
                  <a:srgbClr val="FF3300"/>
                </a:solidFill>
                <a:latin typeface="Calibri" pitchFamily="34" charset="0"/>
              </a:rPr>
              <a:t> 4 (16 </a:t>
            </a:r>
            <a:r>
              <a:rPr lang="es-ES" altLang="en-US" sz="1200" dirty="0" err="1">
                <a:solidFill>
                  <a:srgbClr val="FF3300"/>
                </a:solidFill>
                <a:latin typeface="Calibri" pitchFamily="34" charset="0"/>
              </a:rPr>
              <a:t>rows</a:t>
            </a:r>
            <a:r>
              <a:rPr lang="es-ES" altLang="en-US" sz="1200" dirty="0">
                <a:solidFill>
                  <a:srgbClr val="FF3300"/>
                </a:solidFill>
                <a:latin typeface="Calibri" pitchFamily="34" charset="0"/>
              </a:rPr>
              <a:t> x 300 </a:t>
            </a:r>
            <a:r>
              <a:rPr lang="es-ES" altLang="en-US" sz="1200" dirty="0" err="1">
                <a:solidFill>
                  <a:srgbClr val="FF3300"/>
                </a:solidFill>
                <a:latin typeface="Calibri" pitchFamily="34" charset="0"/>
              </a:rPr>
              <a:t>columns</a:t>
            </a:r>
            <a:r>
              <a:rPr lang="es-ES" altLang="en-US" sz="1200" dirty="0">
                <a:solidFill>
                  <a:srgbClr val="FF3300"/>
                </a:solidFill>
                <a:latin typeface="Calibri" pitchFamily="34" charset="0"/>
              </a:rPr>
              <a:t>) → CMOS </a:t>
            </a:r>
            <a:r>
              <a:rPr lang="es-ES" altLang="en-US" sz="1200" dirty="0" err="1">
                <a:solidFill>
                  <a:srgbClr val="FF3300"/>
                </a:solidFill>
                <a:latin typeface="Calibri" pitchFamily="34" charset="0"/>
              </a:rPr>
              <a:t>comparator</a:t>
            </a:r>
            <a:r>
              <a:rPr lang="es-ES" altLang="en-US" sz="1200" dirty="0">
                <a:solidFill>
                  <a:srgbClr val="FF3300"/>
                </a:solidFill>
                <a:latin typeface="Calibri" pitchFamily="34" charset="0"/>
              </a:rPr>
              <a:t> in </a:t>
            </a:r>
            <a:r>
              <a:rPr lang="es-ES" altLang="en-US" sz="1200" dirty="0" err="1">
                <a:solidFill>
                  <a:srgbClr val="FF3300"/>
                </a:solidFill>
                <a:latin typeface="Calibri" pitchFamily="34" charset="0"/>
              </a:rPr>
              <a:t>the</a:t>
            </a:r>
            <a:r>
              <a:rPr lang="es-ES" altLang="en-US" sz="1200" dirty="0">
                <a:solidFill>
                  <a:srgbClr val="FF3300"/>
                </a:solidFill>
                <a:latin typeface="Calibri" pitchFamily="34" charset="0"/>
              </a:rPr>
              <a:t> </a:t>
            </a:r>
            <a:r>
              <a:rPr lang="es-ES" altLang="en-US" sz="1200" dirty="0" err="1">
                <a:solidFill>
                  <a:srgbClr val="FF3300"/>
                </a:solidFill>
                <a:latin typeface="Calibri" pitchFamily="34" charset="0"/>
              </a:rPr>
              <a:t>periphery</a:t>
            </a:r>
            <a:endParaRPr lang="es-ES" altLang="en-US" sz="1200" dirty="0">
              <a:solidFill>
                <a:srgbClr val="FF3300"/>
              </a:solidFill>
              <a:latin typeface="Calibri" pitchFamily="34" charset="0"/>
            </a:endParaRPr>
          </a:p>
          <a:p>
            <a:pPr marL="798513" lvl="1" indent="-341313" eaLnBrk="1" hangingPunct="1">
              <a:buFont typeface="Arial" charset="0"/>
              <a:buChar char="•"/>
            </a:pPr>
            <a:r>
              <a:rPr lang="es-ES" altLang="en-US" sz="1200" dirty="0" err="1">
                <a:solidFill>
                  <a:srgbClr val="FF3300"/>
                </a:solidFill>
                <a:latin typeface="Calibri" pitchFamily="34" charset="0"/>
              </a:rPr>
              <a:t>Flavour</a:t>
            </a:r>
            <a:r>
              <a:rPr lang="es-ES" altLang="en-US" sz="1200" dirty="0">
                <a:solidFill>
                  <a:srgbClr val="FF3300"/>
                </a:solidFill>
                <a:latin typeface="Calibri" pitchFamily="34" charset="0"/>
              </a:rPr>
              <a:t> 5 (16 </a:t>
            </a:r>
            <a:r>
              <a:rPr lang="es-ES" altLang="en-US" sz="1200" dirty="0" err="1">
                <a:solidFill>
                  <a:srgbClr val="FF3300"/>
                </a:solidFill>
                <a:latin typeface="Calibri" pitchFamily="34" charset="0"/>
              </a:rPr>
              <a:t>rows</a:t>
            </a:r>
            <a:r>
              <a:rPr lang="es-ES" altLang="en-US" sz="1200" dirty="0">
                <a:solidFill>
                  <a:srgbClr val="FF3300"/>
                </a:solidFill>
                <a:latin typeface="Calibri" pitchFamily="34" charset="0"/>
              </a:rPr>
              <a:t> x 150 </a:t>
            </a:r>
            <a:r>
              <a:rPr lang="es-ES" altLang="en-US" sz="1200" dirty="0" err="1">
                <a:solidFill>
                  <a:srgbClr val="FF3300"/>
                </a:solidFill>
                <a:latin typeface="Calibri" pitchFamily="34" charset="0"/>
              </a:rPr>
              <a:t>columns</a:t>
            </a:r>
            <a:r>
              <a:rPr lang="es-ES" altLang="en-US" sz="1200" dirty="0">
                <a:solidFill>
                  <a:srgbClr val="FF3300"/>
                </a:solidFill>
                <a:latin typeface="Calibri" pitchFamily="34" charset="0"/>
              </a:rPr>
              <a:t>) → </a:t>
            </a:r>
            <a:r>
              <a:rPr lang="es-ES" altLang="en-US" sz="1200" dirty="0" err="1">
                <a:solidFill>
                  <a:srgbClr val="FF3300"/>
                </a:solidFill>
                <a:latin typeface="Calibri" pitchFamily="34" charset="0"/>
              </a:rPr>
              <a:t>nMOS</a:t>
            </a:r>
            <a:r>
              <a:rPr lang="es-ES" altLang="en-US" sz="1200" dirty="0">
                <a:solidFill>
                  <a:srgbClr val="FF3300"/>
                </a:solidFill>
                <a:latin typeface="Calibri" pitchFamily="34" charset="0"/>
              </a:rPr>
              <a:t> </a:t>
            </a:r>
            <a:r>
              <a:rPr lang="es-ES" altLang="en-US" sz="1200" dirty="0" err="1">
                <a:solidFill>
                  <a:srgbClr val="FF3300"/>
                </a:solidFill>
                <a:latin typeface="Calibri" pitchFamily="34" charset="0"/>
              </a:rPr>
              <a:t>comparator</a:t>
            </a:r>
            <a:r>
              <a:rPr lang="es-ES" altLang="en-US" sz="1200" dirty="0">
                <a:solidFill>
                  <a:srgbClr val="FF3300"/>
                </a:solidFill>
                <a:latin typeface="Calibri" pitchFamily="34" charset="0"/>
              </a:rPr>
              <a:t> </a:t>
            </a:r>
            <a:r>
              <a:rPr lang="es-ES" altLang="en-US" sz="1200" dirty="0" err="1">
                <a:solidFill>
                  <a:srgbClr val="FF3300"/>
                </a:solidFill>
                <a:latin typeface="Calibri" pitchFamily="34" charset="0"/>
              </a:rPr>
              <a:t>without</a:t>
            </a:r>
            <a:r>
              <a:rPr lang="es-ES" altLang="en-US" sz="1200" dirty="0">
                <a:solidFill>
                  <a:srgbClr val="FF3300"/>
                </a:solidFill>
                <a:latin typeface="Calibri" pitchFamily="34" charset="0"/>
              </a:rPr>
              <a:t> TW </a:t>
            </a:r>
            <a:r>
              <a:rPr lang="es-ES" altLang="en-US" sz="1200" dirty="0" err="1">
                <a:solidFill>
                  <a:srgbClr val="FF3300"/>
                </a:solidFill>
                <a:latin typeface="Calibri" pitchFamily="34" charset="0"/>
              </a:rPr>
              <a:t>compensation</a:t>
            </a:r>
            <a:endParaRPr lang="es-ES" altLang="en-US" sz="1200" dirty="0">
              <a:solidFill>
                <a:srgbClr val="0066FF"/>
              </a:solidFill>
              <a:latin typeface="Calibri" pitchFamily="34" charset="0"/>
            </a:endParaRPr>
          </a:p>
          <a:p>
            <a:pPr marL="798513" lvl="1" indent="-341313" eaLnBrk="1" hangingPunct="1">
              <a:buFont typeface="Arial" charset="0"/>
              <a:buChar char="•"/>
            </a:pPr>
            <a:r>
              <a:rPr lang="es-ES" altLang="en-US" sz="1200" dirty="0" err="1">
                <a:solidFill>
                  <a:srgbClr val="FF3300"/>
                </a:solidFill>
                <a:latin typeface="Calibri" pitchFamily="34" charset="0"/>
              </a:rPr>
              <a:t>Flavour</a:t>
            </a:r>
            <a:r>
              <a:rPr lang="es-ES" altLang="en-US" sz="1200" dirty="0">
                <a:solidFill>
                  <a:srgbClr val="FF3300"/>
                </a:solidFill>
                <a:latin typeface="Calibri" pitchFamily="34" charset="0"/>
              </a:rPr>
              <a:t> 6 (16 </a:t>
            </a:r>
            <a:r>
              <a:rPr lang="es-ES" altLang="en-US" sz="1200" dirty="0" err="1">
                <a:solidFill>
                  <a:srgbClr val="FF3300"/>
                </a:solidFill>
                <a:latin typeface="Calibri" pitchFamily="34" charset="0"/>
              </a:rPr>
              <a:t>rows</a:t>
            </a:r>
            <a:r>
              <a:rPr lang="es-ES" altLang="en-US" sz="1200" dirty="0">
                <a:solidFill>
                  <a:srgbClr val="FF3300"/>
                </a:solidFill>
                <a:latin typeface="Calibri" pitchFamily="34" charset="0"/>
              </a:rPr>
              <a:t> x 150 </a:t>
            </a:r>
            <a:r>
              <a:rPr lang="es-ES" altLang="en-US" sz="1200" dirty="0" err="1">
                <a:solidFill>
                  <a:srgbClr val="FF3300"/>
                </a:solidFill>
                <a:latin typeface="Calibri" pitchFamily="34" charset="0"/>
              </a:rPr>
              <a:t>columns</a:t>
            </a:r>
            <a:r>
              <a:rPr lang="es-ES" altLang="en-US" sz="1200" dirty="0">
                <a:solidFill>
                  <a:srgbClr val="FF3300"/>
                </a:solidFill>
                <a:latin typeface="Calibri" pitchFamily="34" charset="0"/>
              </a:rPr>
              <a:t>) → </a:t>
            </a:r>
            <a:r>
              <a:rPr lang="es-ES" altLang="en-US" sz="1200" dirty="0" err="1">
                <a:solidFill>
                  <a:srgbClr val="FF3300"/>
                </a:solidFill>
                <a:latin typeface="Calibri" pitchFamily="34" charset="0"/>
              </a:rPr>
              <a:t>nMOS</a:t>
            </a:r>
            <a:r>
              <a:rPr lang="es-ES" altLang="en-US" sz="1200" dirty="0">
                <a:solidFill>
                  <a:srgbClr val="FF3300"/>
                </a:solidFill>
                <a:latin typeface="Calibri" pitchFamily="34" charset="0"/>
              </a:rPr>
              <a:t> </a:t>
            </a:r>
            <a:r>
              <a:rPr lang="es-ES" altLang="en-US" sz="1200" dirty="0" err="1">
                <a:solidFill>
                  <a:srgbClr val="FF3300"/>
                </a:solidFill>
                <a:latin typeface="Calibri" pitchFamily="34" charset="0"/>
              </a:rPr>
              <a:t>comparator</a:t>
            </a:r>
            <a:r>
              <a:rPr lang="es-ES" altLang="en-US" sz="1200" dirty="0">
                <a:solidFill>
                  <a:srgbClr val="FF3300"/>
                </a:solidFill>
                <a:latin typeface="Calibri" pitchFamily="34" charset="0"/>
              </a:rPr>
              <a:t> </a:t>
            </a:r>
            <a:r>
              <a:rPr lang="es-ES" altLang="en-US" sz="1200" dirty="0" err="1">
                <a:solidFill>
                  <a:srgbClr val="FF3300"/>
                </a:solidFill>
                <a:latin typeface="Calibri" pitchFamily="34" charset="0"/>
              </a:rPr>
              <a:t>with</a:t>
            </a:r>
            <a:r>
              <a:rPr lang="es-ES" altLang="en-US" sz="1200" dirty="0">
                <a:solidFill>
                  <a:srgbClr val="FF3300"/>
                </a:solidFill>
                <a:latin typeface="Calibri" pitchFamily="34" charset="0"/>
              </a:rPr>
              <a:t> TW </a:t>
            </a:r>
            <a:r>
              <a:rPr lang="es-ES" altLang="en-US" sz="1200" dirty="0" err="1">
                <a:solidFill>
                  <a:srgbClr val="FF3300"/>
                </a:solidFill>
                <a:latin typeface="Calibri" pitchFamily="34" charset="0"/>
              </a:rPr>
              <a:t>compensation</a:t>
            </a:r>
            <a:endParaRPr lang="es-ES" altLang="en-US" sz="1200" dirty="0">
              <a:solidFill>
                <a:srgbClr val="0066FF"/>
              </a:solidFill>
              <a:latin typeface="Calibri" pitchFamily="34" charset="0"/>
            </a:endParaRPr>
          </a:p>
          <a:p>
            <a:pPr marL="341313" indent="-341313" eaLnBrk="1" hangingPunct="1">
              <a:spcBef>
                <a:spcPts val="300"/>
              </a:spcBef>
              <a:buFontTx/>
              <a:buChar char="•"/>
            </a:pPr>
            <a:r>
              <a:rPr lang="es-ES" altLang="en-US" sz="1200" b="1" dirty="0">
                <a:solidFill>
                  <a:srgbClr val="FF9900"/>
                </a:solidFill>
                <a:latin typeface="Calibri" pitchFamily="34" charset="0"/>
              </a:rPr>
              <a:t>Test </a:t>
            </a:r>
            <a:r>
              <a:rPr lang="es-ES" altLang="en-US" sz="1200" b="1" dirty="0" err="1">
                <a:solidFill>
                  <a:srgbClr val="FF9900"/>
                </a:solidFill>
                <a:latin typeface="Calibri" pitchFamily="34" charset="0"/>
              </a:rPr>
              <a:t>structures</a:t>
            </a:r>
            <a:endParaRPr lang="es-ES" altLang="en-US" sz="1200" b="1" dirty="0">
              <a:solidFill>
                <a:srgbClr val="FF9900"/>
              </a:solidFill>
              <a:latin typeface="Calibri" pitchFamily="34" charset="0"/>
            </a:endParaRPr>
          </a:p>
          <a:p>
            <a:pPr marL="798513" lvl="1" indent="-341313" eaLnBrk="1" hangingPunct="1">
              <a:spcBef>
                <a:spcPts val="300"/>
              </a:spcBef>
              <a:buFont typeface="Arial" charset="0"/>
              <a:buChar char="•"/>
            </a:pPr>
            <a:r>
              <a:rPr lang="es-ES" altLang="en-US" sz="1200" dirty="0">
                <a:solidFill>
                  <a:srgbClr val="FF9900"/>
                </a:solidFill>
                <a:latin typeface="Calibri" pitchFamily="34" charset="0"/>
              </a:rPr>
              <a:t>Single </a:t>
            </a:r>
            <a:r>
              <a:rPr lang="es-ES" altLang="en-US" sz="1200" dirty="0" err="1">
                <a:solidFill>
                  <a:srgbClr val="FF9900"/>
                </a:solidFill>
                <a:latin typeface="Calibri" pitchFamily="34" charset="0"/>
              </a:rPr>
              <a:t>diodes</a:t>
            </a:r>
            <a:r>
              <a:rPr lang="es-ES" altLang="en-US" sz="1200" dirty="0">
                <a:solidFill>
                  <a:srgbClr val="FF9900"/>
                </a:solidFill>
                <a:latin typeface="Calibri" pitchFamily="34" charset="0"/>
              </a:rPr>
              <a:t> &amp; extra </a:t>
            </a:r>
            <a:r>
              <a:rPr lang="es-ES" altLang="en-US" sz="1200" dirty="0" err="1">
                <a:solidFill>
                  <a:srgbClr val="FF9900"/>
                </a:solidFill>
                <a:latin typeface="Calibri" pitchFamily="34" charset="0"/>
              </a:rPr>
              <a:t>pixels</a:t>
            </a:r>
            <a:endParaRPr lang="es-ES" altLang="en-US" sz="1200" b="1" dirty="0">
              <a:solidFill>
                <a:srgbClr val="FF9900"/>
              </a:solidFill>
              <a:latin typeface="Calibri" pitchFamily="34" charset="0"/>
            </a:endParaRPr>
          </a:p>
        </p:txBody>
      </p:sp>
      <p:pic>
        <p:nvPicPr>
          <p:cNvPr id="5" name="13 Imagen" descr="v1_reticle_floorplan.tif"/>
          <p:cNvPicPr>
            <a:picLocks noChangeAspect="1"/>
          </p:cNvPicPr>
          <p:nvPr/>
        </p:nvPicPr>
        <p:blipFill>
          <a:blip r:embed="rId2" cstate="print"/>
          <a:srcRect/>
          <a:stretch>
            <a:fillRect/>
          </a:stretch>
        </p:blipFill>
        <p:spPr bwMode="auto">
          <a:xfrm>
            <a:off x="107504" y="2058270"/>
            <a:ext cx="1934988" cy="2464999"/>
          </a:xfrm>
          <a:prstGeom prst="rect">
            <a:avLst/>
          </a:prstGeom>
          <a:noFill/>
          <a:ln w="9525">
            <a:noFill/>
            <a:miter lim="800000"/>
            <a:headEnd/>
            <a:tailEnd/>
          </a:ln>
        </p:spPr>
      </p:pic>
      <p:pic>
        <p:nvPicPr>
          <p:cNvPr id="8" name="5 Imagen" descr="pixel_TW_comp2.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9752" y="3263335"/>
            <a:ext cx="3888159" cy="823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4 Imagen" descr="fan_out_structure_floorplan.t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94461" y="4383126"/>
            <a:ext cx="1795873" cy="2264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6372200" y="3333399"/>
            <a:ext cx="2667122" cy="954107"/>
          </a:xfrm>
          <a:prstGeom prst="rect">
            <a:avLst/>
          </a:prstGeom>
          <a:noFill/>
        </p:spPr>
        <p:txBody>
          <a:bodyPr wrap="square" rtlCol="0">
            <a:spAutoFit/>
          </a:bodyPr>
          <a:lstStyle/>
          <a:p>
            <a:r>
              <a:rPr lang="en-GB" sz="1400" dirty="0" smtClean="0"/>
              <a:t>Future submission for probing advanced solutions (e.g. stitching, optimal digital circuitry placement…)</a:t>
            </a:r>
            <a:endParaRPr lang="en-GB" sz="1400" dirty="0"/>
          </a:p>
        </p:txBody>
      </p:sp>
    </p:spTree>
    <p:extLst>
      <p:ext uri="{BB962C8B-B14F-4D97-AF65-F5344CB8AC3E}">
        <p14:creationId xmlns:p14="http://schemas.microsoft.com/office/powerpoint/2010/main" xmlns="" val="2438111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8529" y="116632"/>
            <a:ext cx="7632848" cy="892552"/>
          </a:xfrm>
          <a:prstGeom prst="rect">
            <a:avLst/>
          </a:prstGeom>
        </p:spPr>
        <p:txBody>
          <a:bodyPr wrap="square">
            <a:spAutoFit/>
          </a:bodyPr>
          <a:lstStyle/>
          <a:p>
            <a:pPr algn="ctr"/>
            <a:r>
              <a:rPr lang="en-GB" sz="2600" dirty="0" smtClean="0"/>
              <a:t>AIDA</a:t>
            </a:r>
            <a:r>
              <a:rPr lang="en-GB" sz="2600" baseline="30000" dirty="0" smtClean="0"/>
              <a:t>2020</a:t>
            </a:r>
            <a:r>
              <a:rPr lang="en-GB" sz="2600" dirty="0" smtClean="0"/>
              <a:t>: Advanced </a:t>
            </a:r>
            <a:r>
              <a:rPr lang="en-GB" sz="2600" dirty="0"/>
              <a:t>European Infrastructures for Detectors at Accelerators</a:t>
            </a:r>
          </a:p>
        </p:txBody>
      </p:sp>
      <p:sp>
        <p:nvSpPr>
          <p:cNvPr id="6" name="TextBox 5"/>
          <p:cNvSpPr txBox="1"/>
          <p:nvPr/>
        </p:nvSpPr>
        <p:spPr>
          <a:xfrm>
            <a:off x="303387" y="1029668"/>
            <a:ext cx="3384376" cy="369332"/>
          </a:xfrm>
          <a:prstGeom prst="rect">
            <a:avLst/>
          </a:prstGeom>
          <a:noFill/>
        </p:spPr>
        <p:txBody>
          <a:bodyPr wrap="square" rtlCol="0">
            <a:spAutoFit/>
          </a:bodyPr>
          <a:lstStyle/>
          <a:p>
            <a:r>
              <a:rPr lang="en-GB" dirty="0"/>
              <a:t>H2020-INFRAIA-2014-2015</a:t>
            </a:r>
          </a:p>
        </p:txBody>
      </p:sp>
      <p:pic>
        <p:nvPicPr>
          <p:cNvPr id="7" name="Picture 2"/>
          <p:cNvPicPr>
            <a:picLocks noChangeAspect="1" noChangeArrowheads="1"/>
          </p:cNvPicPr>
          <p:nvPr/>
        </p:nvPicPr>
        <p:blipFill>
          <a:blip r:embed="rId2" cstate="print"/>
          <a:srcRect/>
          <a:stretch>
            <a:fillRect/>
          </a:stretch>
        </p:blipFill>
        <p:spPr bwMode="auto">
          <a:xfrm>
            <a:off x="467494" y="1556792"/>
            <a:ext cx="8191500" cy="80010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387424" y="2315369"/>
            <a:ext cx="8001000" cy="1066800"/>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323528" y="3445594"/>
            <a:ext cx="7943850" cy="2428875"/>
          </a:xfrm>
          <a:prstGeom prst="rect">
            <a:avLst/>
          </a:prstGeom>
          <a:noFill/>
          <a:ln w="9525">
            <a:noFill/>
            <a:miter lim="800000"/>
            <a:headEnd/>
            <a:tailEnd/>
          </a:ln>
        </p:spPr>
      </p:pic>
      <p:sp>
        <p:nvSpPr>
          <p:cNvPr id="10" name="TextBox 9"/>
          <p:cNvSpPr txBox="1"/>
          <p:nvPr/>
        </p:nvSpPr>
        <p:spPr>
          <a:xfrm>
            <a:off x="755576" y="5839817"/>
            <a:ext cx="8136904" cy="1077218"/>
          </a:xfrm>
          <a:prstGeom prst="rect">
            <a:avLst/>
          </a:prstGeom>
          <a:noFill/>
        </p:spPr>
        <p:txBody>
          <a:bodyPr wrap="square" rtlCol="0">
            <a:spAutoFit/>
          </a:bodyPr>
          <a:lstStyle/>
          <a:p>
            <a:r>
              <a:rPr lang="en-GB" sz="2000" dirty="0" smtClean="0"/>
              <a:t>Four tasks: 6.1 management</a:t>
            </a:r>
          </a:p>
          <a:p>
            <a:r>
              <a:rPr lang="en-GB" sz="2000" dirty="0" smtClean="0"/>
              <a:t>6.2, 6.3, 6.4 scientific.</a:t>
            </a:r>
          </a:p>
          <a:p>
            <a:endParaRPr lang="en-GB" sz="2400" dirty="0"/>
          </a:p>
        </p:txBody>
      </p:sp>
    </p:spTree>
    <p:extLst>
      <p:ext uri="{BB962C8B-B14F-4D97-AF65-F5344CB8AC3E}">
        <p14:creationId xmlns:p14="http://schemas.microsoft.com/office/powerpoint/2010/main" xmlns="" val="2449791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91680" y="332656"/>
            <a:ext cx="5688632" cy="584775"/>
          </a:xfrm>
          <a:prstGeom prst="rect">
            <a:avLst/>
          </a:prstGeom>
          <a:noFill/>
        </p:spPr>
        <p:txBody>
          <a:bodyPr wrap="square" rtlCol="0">
            <a:spAutoFit/>
          </a:bodyPr>
          <a:lstStyle/>
          <a:p>
            <a:pPr algn="ctr"/>
            <a:r>
              <a:rPr lang="en-GB" sz="3200" b="1" dirty="0" smtClean="0">
                <a:solidFill>
                  <a:srgbClr val="00B050"/>
                </a:solidFill>
              </a:rPr>
              <a:t>Applications: healthcare</a:t>
            </a:r>
            <a:endParaRPr lang="en-GB" sz="3200" b="1" dirty="0">
              <a:solidFill>
                <a:srgbClr val="00B050"/>
              </a:solidFill>
            </a:endParaRPr>
          </a:p>
        </p:txBody>
      </p:sp>
      <p:sp>
        <p:nvSpPr>
          <p:cNvPr id="7" name="Rectangle 6"/>
          <p:cNvSpPr/>
          <p:nvPr/>
        </p:nvSpPr>
        <p:spPr>
          <a:xfrm>
            <a:off x="287524" y="1196752"/>
            <a:ext cx="8496944" cy="4247317"/>
          </a:xfrm>
          <a:prstGeom prst="rect">
            <a:avLst/>
          </a:prstGeom>
        </p:spPr>
        <p:txBody>
          <a:bodyPr wrap="square">
            <a:spAutoFit/>
          </a:bodyPr>
          <a:lstStyle/>
          <a:p>
            <a:pPr algn="just"/>
            <a:r>
              <a:rPr lang="en-GB" dirty="0" smtClean="0"/>
              <a:t>Our activities in healthcare cover the development of systems for hadron-therapy. We </a:t>
            </a:r>
            <a:r>
              <a:rPr lang="en-GB" dirty="0"/>
              <a:t>have investigated </a:t>
            </a:r>
            <a:r>
              <a:rPr lang="en-GB" dirty="0" smtClean="0"/>
              <a:t>measurements </a:t>
            </a:r>
            <a:r>
              <a:rPr lang="en-GB" dirty="0"/>
              <a:t>of </a:t>
            </a:r>
            <a:r>
              <a:rPr lang="en-GB" dirty="0" smtClean="0"/>
              <a:t>dose as a function of penetration in tissue, beam </a:t>
            </a:r>
            <a:r>
              <a:rPr lang="en-GB" dirty="0"/>
              <a:t>spot monitoring </a:t>
            </a:r>
            <a:r>
              <a:rPr lang="en-GB" dirty="0" smtClean="0"/>
              <a:t>and neutron flux monitoring. These are the applications where the sensors developed for HEP can find a most direct use.  </a:t>
            </a:r>
          </a:p>
          <a:p>
            <a:pPr algn="just"/>
            <a:endParaRPr lang="en-GB" dirty="0" smtClean="0"/>
          </a:p>
          <a:p>
            <a:pPr algn="just"/>
            <a:r>
              <a:rPr lang="en-GB" dirty="0"/>
              <a:t>The global market for proton therapy systems is expected to triple by 2018, and reach $2.5 billion by 2030, according to a new market research report by </a:t>
            </a:r>
            <a:r>
              <a:rPr lang="en-GB" dirty="0" err="1"/>
              <a:t>MEDraysintell</a:t>
            </a:r>
            <a:r>
              <a:rPr lang="en-GB" dirty="0"/>
              <a:t>. </a:t>
            </a:r>
          </a:p>
          <a:p>
            <a:pPr algn="just"/>
            <a:r>
              <a:rPr lang="en-GB" dirty="0" smtClean="0"/>
              <a:t>U.S</a:t>
            </a:r>
            <a:r>
              <a:rPr lang="en-GB" dirty="0"/>
              <a:t>. retains 28 percent of the world's proton therapy </a:t>
            </a:r>
            <a:r>
              <a:rPr lang="en-GB" dirty="0" err="1"/>
              <a:t>centers</a:t>
            </a:r>
            <a:r>
              <a:rPr lang="en-GB" dirty="0"/>
              <a:t>, and has 17 more currently in development or </a:t>
            </a:r>
            <a:r>
              <a:rPr lang="en-GB" dirty="0" smtClean="0"/>
              <a:t>construction. </a:t>
            </a:r>
            <a:endParaRPr lang="en-GB" dirty="0"/>
          </a:p>
          <a:p>
            <a:pPr algn="just"/>
            <a:endParaRPr lang="en-GB" dirty="0"/>
          </a:p>
          <a:p>
            <a:pPr algn="just"/>
            <a:r>
              <a:rPr lang="en-GB" dirty="0"/>
              <a:t>In the UK, the state-run health care system announced in August that it would invest $380 million to build two proton-beam therapy </a:t>
            </a:r>
            <a:r>
              <a:rPr lang="en-GB" dirty="0" err="1"/>
              <a:t>centers</a:t>
            </a:r>
            <a:r>
              <a:rPr lang="en-GB" dirty="0"/>
              <a:t>. Japan is home to some of the first facilities to use carbon ion radiotherapy, the newest form of particle therapy, as well as 23 percent of the world's proton therapy </a:t>
            </a:r>
            <a:r>
              <a:rPr lang="en-GB" dirty="0" err="1"/>
              <a:t>centers</a:t>
            </a:r>
            <a:r>
              <a:rPr lang="en-GB" dirty="0"/>
              <a:t>. And at least four </a:t>
            </a:r>
            <a:r>
              <a:rPr lang="en-GB" dirty="0" err="1"/>
              <a:t>centers</a:t>
            </a:r>
            <a:r>
              <a:rPr lang="en-GB" dirty="0"/>
              <a:t> opened in Europe in 2012 and 2013. </a:t>
            </a:r>
            <a:endParaRPr lang="en-GB"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2206</TotalTime>
  <Words>1380</Words>
  <Application>Microsoft Office PowerPoint</Application>
  <PresentationFormat>On-screen Show (4:3)</PresentationFormat>
  <Paragraphs>145</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Silicon detector R&amp;D for HEP and applications </vt:lpstr>
      <vt:lpstr>Slide 2</vt:lpstr>
      <vt:lpstr>Radiation levels expected with sLHC</vt:lpstr>
      <vt:lpstr>Slide 4</vt:lpstr>
      <vt:lpstr>Slide 5</vt:lpstr>
      <vt:lpstr>Slide 6</vt:lpstr>
      <vt:lpstr>Slide 7</vt:lpstr>
      <vt:lpstr>Slide 8</vt:lpstr>
      <vt:lpstr>Slide 9</vt:lpstr>
      <vt:lpstr>Beam monitor</vt:lpstr>
      <vt:lpstr>Tissue Equivalent Phantom</vt:lpstr>
      <vt:lpstr>Slide 12</vt:lpstr>
      <vt:lpstr>Slide 13</vt:lpstr>
      <vt:lpstr>The PRaVDA System</vt:lpstr>
      <vt:lpstr>Operating Modes</vt:lpstr>
      <vt:lpstr>Slide 16</vt:lpstr>
      <vt:lpstr>Slide 17</vt:lpstr>
      <vt:lpstr>Slide 18</vt:lpstr>
      <vt:lpstr>Slide 19</vt:lpstr>
      <vt:lpstr>Slide 20</vt:lpstr>
    </vt:vector>
  </TitlesOfParts>
  <Company>University of Liverpool - Computing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Gcasse</dc:creator>
  <cp:lastModifiedBy>Gcasse</cp:lastModifiedBy>
  <cp:revision>107</cp:revision>
  <dcterms:created xsi:type="dcterms:W3CDTF">2013-03-18T08:56:09Z</dcterms:created>
  <dcterms:modified xsi:type="dcterms:W3CDTF">2015-07-07T18:15:19Z</dcterms:modified>
</cp:coreProperties>
</file>