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pdf" ContentType="application/pdf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73" r:id="rId4"/>
    <p:sldId id="270" r:id="rId5"/>
    <p:sldId id="268" r:id="rId6"/>
    <p:sldId id="269" r:id="rId7"/>
    <p:sldId id="281" r:id="rId8"/>
    <p:sldId id="271" r:id="rId9"/>
    <p:sldId id="274" r:id="rId10"/>
    <p:sldId id="267" r:id="rId11"/>
    <p:sldId id="261" r:id="rId12"/>
    <p:sldId id="259" r:id="rId13"/>
    <p:sldId id="277" r:id="rId14"/>
    <p:sldId id="279" r:id="rId15"/>
    <p:sldId id="262" r:id="rId16"/>
    <p:sldId id="264" r:id="rId17"/>
    <p:sldId id="265" r:id="rId18"/>
    <p:sldId id="278" r:id="rId19"/>
    <p:sldId id="280" r:id="rId20"/>
    <p:sldId id="266" r:id="rId21"/>
    <p:sldId id="275" r:id="rId22"/>
    <p:sldId id="276" r:id="rId23"/>
  </p:sldIdLst>
  <p:sldSz cx="9144000" cy="6858000" type="screen4x3"/>
  <p:notesSz cx="6858000" cy="9144000"/>
  <p:defaultTextStyle>
    <a:defPPr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146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71766-656D-8A48-8984-5BD0EA0EF588}" type="datetimeFigureOut">
              <a:rPr lang="en-GB" smtClean="0"/>
              <a:pPr/>
              <a:t>01/02/2013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48E87C-DC12-4443-96D0-2AD59A37424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885B9-5691-454C-A29D-DC189CB68FC9}" type="datetimeFigureOut">
              <a:rPr lang="en-GB" smtClean="0"/>
              <a:pPr/>
              <a:t>01/02/2013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ABA50-8161-8B40-BED5-4171D69A3D4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13232E-B3E0-6E43-9C8C-861963D976EB}" type="slidenum">
              <a:rPr lang="el-GR"/>
              <a:pPr/>
              <a:t>6</a:t>
            </a:fld>
            <a:endParaRPr lang="el-GR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BFA5F-3631-AA4A-B610-8BBC8CF4324C}" type="slidenum">
              <a:rPr lang="el-GR"/>
              <a:pPr/>
              <a:t>15</a:t>
            </a:fld>
            <a:endParaRPr lang="el-G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1BFA5F-3631-AA4A-B610-8BBC8CF4324C}" type="slidenum">
              <a:rPr lang="el-GR"/>
              <a:pPr/>
              <a:t>16</a:t>
            </a:fld>
            <a:endParaRPr lang="el-G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04AF7-3E2B-4641-821B-25F543D50D00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BE41B-1F70-1F4A-AE16-35A0A7738593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39C4-6729-3B42-8041-A520A9CBCA09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78DD3-C6D2-FC44-BDEA-85E6386F4857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05068-3325-F444-8426-84C7F26CC9DD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2777-5582-CF4C-A646-BD65CF62FFFA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AF3AA-70C1-D347-9BFC-C2271C1B5858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E8607-48E6-5248-978A-B71CF49F1E41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83853-FBAC-014C-AA69-98A34A23DEEC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52BF1-CD71-E441-9963-710528067F20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5BEC0-9A39-0147-9528-01C099251585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A9BDC-A101-C24D-9F35-15AB018B7C13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61DC8-ADFE-1F48-A690-34BF75BB135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k.mavrokoridis@liv.ac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6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df"/><Relationship Id="rId5" Type="http://schemas.openxmlformats.org/officeDocument/2006/relationships/image" Target="../media/image14.png"/><Relationship Id="rId4" Type="http://schemas.openxmlformats.org/officeDocument/2006/relationships/image" Target="../media/image18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jpeg"/><Relationship Id="rId7" Type="http://schemas.openxmlformats.org/officeDocument/2006/relationships/image" Target="../media/image38.pd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6.pdf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d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88371"/>
            <a:ext cx="6633210" cy="98213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Kostas </a:t>
            </a:r>
            <a:r>
              <a:rPr lang="en-GB" dirty="0" err="1" smtClean="0"/>
              <a:t>Mavrokoridis</a:t>
            </a:r>
            <a:r>
              <a:rPr lang="en-GB" dirty="0" smtClean="0"/>
              <a:t> </a:t>
            </a:r>
          </a:p>
          <a:p>
            <a:r>
              <a:rPr lang="en-GB" dirty="0" smtClean="0">
                <a:hlinkClick r:id="rId2"/>
              </a:rPr>
              <a:t>k.mavrokoridis@liv.ac.uk</a:t>
            </a:r>
            <a:endParaRPr lang="en-GB" dirty="0" smtClean="0"/>
          </a:p>
          <a:p>
            <a:r>
              <a:rPr lang="en-GB" dirty="0" smtClean="0"/>
              <a:t>Room 207</a:t>
            </a:r>
            <a:endParaRPr lang="en-GB" dirty="0"/>
          </a:p>
        </p:txBody>
      </p:sp>
      <p:pic>
        <p:nvPicPr>
          <p:cNvPr id="4" name="Picture 6" descr="colour_logo_1312"/>
          <p:cNvPicPr>
            <a:picLocks noChangeAspect="1" noChangeArrowheads="1"/>
          </p:cNvPicPr>
          <p:nvPr/>
        </p:nvPicPr>
        <p:blipFill>
          <a:blip r:embed="rId3"/>
          <a:srcRect t="27303" b="24432"/>
          <a:stretch>
            <a:fillRect/>
          </a:stretch>
        </p:blipFill>
        <p:spPr bwMode="auto">
          <a:xfrm>
            <a:off x="5440933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07576" y="879192"/>
            <a:ext cx="7772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Particle Detection Techniques in HEP</a:t>
            </a:r>
            <a:b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3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Two</a:t>
            </a:r>
            <a:r>
              <a:rPr kumimoji="0" lang="en-GB" sz="3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Phase </a:t>
            </a:r>
            <a:r>
              <a:rPr lang="en-GB" sz="3600" kern="0" dirty="0">
                <a:latin typeface="+mj-lt"/>
                <a:ea typeface="+mj-ea"/>
                <a:cs typeface="+mj-cs"/>
              </a:rPr>
              <a:t>N</a:t>
            </a:r>
            <a:r>
              <a:rPr kumimoji="0" lang="en-GB" sz="36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oble</a:t>
            </a:r>
            <a:r>
              <a:rPr kumimoji="0" lang="en-GB" sz="36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Gas </a:t>
            </a:r>
            <a:r>
              <a:rPr kumimoji="0" lang="en-GB" sz="36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TPCs</a:t>
            </a:r>
            <a:endParaRPr kumimoji="0" lang="en-GB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71600" y="3223704"/>
            <a:ext cx="6400800" cy="62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Post-Graduate </a:t>
            </a:r>
            <a:r>
              <a:rPr lang="en-GB" sz="3200" kern="0" dirty="0"/>
              <a:t>L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ecture</a:t>
            </a:r>
            <a:r>
              <a:rPr kumimoji="0" lang="en-GB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3200" kern="0" dirty="0"/>
              <a:t>S</a:t>
            </a: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eries</a:t>
            </a:r>
            <a:endParaRPr kumimoji="0" lang="en-GB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CFE75-EEE8-C247-B9B2-3DB2E55B7F5E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0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ED2D4-55FD-8E49-B708-C4B71E46E82F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4F7E-F9F2-6A46-B8FF-CD94C21C399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-76200"/>
            <a:ext cx="8243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Heat Load </a:t>
            </a:r>
            <a:r>
              <a:rPr lang="en-US" sz="3600" dirty="0"/>
              <a:t>C</a:t>
            </a:r>
            <a:r>
              <a:rPr lang="en-US" sz="3600" dirty="0" smtClean="0"/>
              <a:t>onsiderations for the Design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027471" y="739408"/>
            <a:ext cx="36249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 smtClean="0"/>
              <a:t>The </a:t>
            </a:r>
            <a:r>
              <a:rPr lang="en-US" sz="2400" baseline="30000" dirty="0"/>
              <a:t>formula that describes </a:t>
            </a:r>
            <a:r>
              <a:rPr lang="en-US" sz="2400" b="1" baseline="30000" dirty="0"/>
              <a:t>conduction</a:t>
            </a:r>
            <a:r>
              <a:rPr lang="en-US" sz="2400" baseline="30000" dirty="0"/>
              <a:t> is: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387189" y="1416990"/>
            <a:ext cx="785669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where Q is the energy (J), </a:t>
            </a:r>
            <a:r>
              <a:rPr lang="en-US" sz="2400" baseline="30000" dirty="0" err="1"/>
              <a:t>t</a:t>
            </a:r>
            <a:r>
              <a:rPr lang="en-US" sz="2400" baseline="30000" dirty="0"/>
              <a:t> is the time (seconds), K is the thermal conductivity (</a:t>
            </a:r>
            <a:r>
              <a:rPr lang="en-US" sz="2400" baseline="30000" dirty="0" smtClean="0"/>
              <a:t>W/</a:t>
            </a:r>
            <a:r>
              <a:rPr lang="en-US" sz="2400" baseline="30000" dirty="0" err="1" smtClean="0"/>
              <a:t>cm·K</a:t>
            </a:r>
            <a:r>
              <a:rPr lang="en-US" sz="2400" baseline="30000" dirty="0"/>
              <a:t>), A is the cross sectional area (cm2), L is the length (cm) and ∆T is the temperature difference (K).</a:t>
            </a:r>
            <a:endParaRPr lang="en-GB" sz="2400" dirty="0"/>
          </a:p>
        </p:txBody>
      </p:sp>
      <p:sp>
        <p:nvSpPr>
          <p:cNvPr id="12" name="Rectangle 11"/>
          <p:cNvSpPr/>
          <p:nvPr/>
        </p:nvSpPr>
        <p:spPr>
          <a:xfrm>
            <a:off x="0" y="2121066"/>
            <a:ext cx="87568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The formula that describes </a:t>
            </a:r>
            <a:r>
              <a:rPr lang="en-US" sz="2400" b="1" baseline="30000" dirty="0"/>
              <a:t>convection</a:t>
            </a:r>
            <a:r>
              <a:rPr lang="en-US" sz="2400" baseline="30000" dirty="0"/>
              <a:t> for pressure values (P) between 10−3 </a:t>
            </a:r>
            <a:r>
              <a:rPr lang="en-US" sz="2400" baseline="30000" dirty="0" err="1"/>
              <a:t>torr</a:t>
            </a:r>
            <a:r>
              <a:rPr lang="en-US" sz="2400" baseline="30000" dirty="0"/>
              <a:t> and 10−5 </a:t>
            </a:r>
            <a:r>
              <a:rPr lang="en-US" sz="2400" baseline="30000" dirty="0" err="1"/>
              <a:t>torr</a:t>
            </a:r>
            <a:r>
              <a:rPr lang="en-US" sz="2400" baseline="30000" dirty="0"/>
              <a:t> is:</a:t>
            </a:r>
            <a:endParaRPr lang="en-GB" sz="2400" dirty="0"/>
          </a:p>
        </p:txBody>
      </p:sp>
      <p:sp>
        <p:nvSpPr>
          <p:cNvPr id="18" name="Rectangle 17"/>
          <p:cNvSpPr/>
          <p:nvPr/>
        </p:nvSpPr>
        <p:spPr>
          <a:xfrm>
            <a:off x="0" y="3419639"/>
            <a:ext cx="8947675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where R is the gas constant of 8.205×10</a:t>
            </a:r>
            <a:r>
              <a:rPr lang="en-US" sz="2400" baseline="40000" dirty="0"/>
              <a:t>−2</a:t>
            </a:r>
            <a:r>
              <a:rPr lang="en-US" sz="2400" baseline="30000" dirty="0"/>
              <a:t> m</a:t>
            </a:r>
            <a:r>
              <a:rPr lang="en-US" sz="2400" baseline="40000" dirty="0"/>
              <a:t>3</a:t>
            </a:r>
            <a:r>
              <a:rPr lang="en-US" sz="2400" baseline="30000" dirty="0"/>
              <a:t>·atm/kmol·K, </a:t>
            </a:r>
            <a:r>
              <a:rPr lang="en-US" sz="2400" baseline="30000" dirty="0" err="1"/>
              <a:t>γ</a:t>
            </a:r>
            <a:r>
              <a:rPr lang="en-US" sz="2400" baseline="30000" dirty="0"/>
              <a:t> is C</a:t>
            </a:r>
            <a:r>
              <a:rPr lang="en-US" sz="2400" baseline="-10000" dirty="0"/>
              <a:t>p</a:t>
            </a:r>
            <a:r>
              <a:rPr lang="en-US" sz="2400" baseline="30000" dirty="0"/>
              <a:t>/</a:t>
            </a:r>
            <a:r>
              <a:rPr lang="en-US" sz="2400" baseline="30000" dirty="0" err="1"/>
              <a:t>C</a:t>
            </a:r>
            <a:r>
              <a:rPr lang="en-US" sz="2400" baseline="-25000" dirty="0" err="1"/>
              <a:t>v</a:t>
            </a:r>
            <a:r>
              <a:rPr lang="en-US" sz="2400" baseline="-25000" dirty="0"/>
              <a:t> </a:t>
            </a:r>
            <a:r>
              <a:rPr lang="en-US" sz="2400" baseline="30000" dirty="0"/>
              <a:t>of air, </a:t>
            </a:r>
            <a:r>
              <a:rPr lang="en-US" sz="2400" baseline="30000" dirty="0" err="1"/>
              <a:t>Γ</a:t>
            </a:r>
            <a:r>
              <a:rPr lang="en-US" sz="2400" baseline="30000" dirty="0"/>
              <a:t> is the temperature of the vacuum space </a:t>
            </a:r>
            <a:r>
              <a:rPr lang="en-US" sz="2400" baseline="30000" dirty="0" smtClean="0"/>
              <a:t>gas</a:t>
            </a:r>
            <a:r>
              <a:rPr lang="en-US" sz="2400" dirty="0" smtClean="0"/>
              <a:t> </a:t>
            </a:r>
            <a:r>
              <a:rPr lang="en-US" sz="2400" baseline="30000" dirty="0" smtClean="0"/>
              <a:t>(</a:t>
            </a:r>
            <a:r>
              <a:rPr lang="en-US" sz="2400" baseline="30000" dirty="0"/>
              <a:t>assumed to be halfway between the target and room temperature in K), </a:t>
            </a:r>
            <a:r>
              <a:rPr lang="en-US" sz="2400" baseline="30000" dirty="0" err="1"/>
              <a:t>m</a:t>
            </a:r>
            <a:r>
              <a:rPr lang="en-US" sz="2400" baseline="30000" dirty="0"/>
              <a:t> is the molecular weight in </a:t>
            </a:r>
            <a:r>
              <a:rPr lang="en-US" sz="2400" baseline="30000" dirty="0" err="1"/>
              <a:t>g</a:t>
            </a:r>
            <a:r>
              <a:rPr lang="en-US" sz="2400" baseline="30000" dirty="0"/>
              <a:t>/mole, P is the pressure of the vacuum space gas in atmospheres, and T</a:t>
            </a:r>
            <a:r>
              <a:rPr lang="en-US" sz="2400" baseline="-5000" dirty="0"/>
              <a:t>2</a:t>
            </a:r>
            <a:r>
              <a:rPr lang="en-US" sz="2400" baseline="-25000" dirty="0"/>
              <a:t> </a:t>
            </a:r>
            <a:r>
              <a:rPr lang="en-US" sz="2400" baseline="30000" dirty="0"/>
              <a:t>and T</a:t>
            </a:r>
            <a:r>
              <a:rPr lang="en-US" sz="2400" baseline="-5000" dirty="0"/>
              <a:t>1</a:t>
            </a:r>
            <a:r>
              <a:rPr lang="en-US" sz="2400" baseline="-25000" dirty="0"/>
              <a:t> </a:t>
            </a:r>
            <a:r>
              <a:rPr lang="en-US" sz="2400" baseline="30000" dirty="0"/>
              <a:t>are the temperatures of the hotter and colder bodies respectively (K).</a:t>
            </a:r>
            <a:endParaRPr lang="en-GB" sz="2400" dirty="0"/>
          </a:p>
        </p:txBody>
      </p:sp>
      <p:sp>
        <p:nvSpPr>
          <p:cNvPr id="19" name="Rectangle 18"/>
          <p:cNvSpPr/>
          <p:nvPr/>
        </p:nvSpPr>
        <p:spPr>
          <a:xfrm>
            <a:off x="703415" y="4863147"/>
            <a:ext cx="34402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aseline="30000" dirty="0"/>
              <a:t>The formula that describes </a:t>
            </a:r>
            <a:r>
              <a:rPr lang="en-US" sz="2400" b="1" baseline="30000" dirty="0"/>
              <a:t>radiation</a:t>
            </a:r>
            <a:r>
              <a:rPr lang="en-US" sz="2400" baseline="30000" dirty="0"/>
              <a:t> is:</a:t>
            </a:r>
            <a:endParaRPr lang="en-GB" sz="2400" dirty="0"/>
          </a:p>
        </p:txBody>
      </p:sp>
      <p:sp>
        <p:nvSpPr>
          <p:cNvPr id="20" name="Rectangle 19"/>
          <p:cNvSpPr/>
          <p:nvPr/>
        </p:nvSpPr>
        <p:spPr>
          <a:xfrm>
            <a:off x="190864" y="5500671"/>
            <a:ext cx="87568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where </a:t>
            </a:r>
            <a:r>
              <a:rPr lang="en-US" sz="2400" baseline="30000" dirty="0" err="1"/>
              <a:t>σ</a:t>
            </a:r>
            <a:r>
              <a:rPr lang="en-US" sz="2400" baseline="30000" dirty="0"/>
              <a:t>=5.67×10−8 W/m</a:t>
            </a:r>
            <a:r>
              <a:rPr lang="en-US" sz="2400" baseline="40000" dirty="0"/>
              <a:t>2</a:t>
            </a:r>
            <a:r>
              <a:rPr lang="en-US" sz="2400" baseline="30000" dirty="0"/>
              <a:t>·K</a:t>
            </a:r>
            <a:r>
              <a:rPr lang="en-US" sz="2400" baseline="40000" dirty="0"/>
              <a:t>4</a:t>
            </a:r>
            <a:r>
              <a:rPr lang="en-US" sz="2400" baseline="30000" dirty="0"/>
              <a:t>, A is the area of the warmer body (m2),</a:t>
            </a:r>
            <a:r>
              <a:rPr lang="en-US" sz="2400" baseline="30000" dirty="0" smtClean="0"/>
              <a:t> T</a:t>
            </a:r>
            <a:r>
              <a:rPr lang="en-US" baseline="30000" dirty="0" smtClean="0"/>
              <a:t>2 </a:t>
            </a:r>
            <a:r>
              <a:rPr lang="en-US" sz="2400" baseline="30000" dirty="0" smtClean="0"/>
              <a:t>and T</a:t>
            </a:r>
            <a:r>
              <a:rPr lang="en-US" baseline="30000" dirty="0" smtClean="0"/>
              <a:t>1</a:t>
            </a:r>
            <a:r>
              <a:rPr lang="en-US" sz="2400" baseline="-25000" dirty="0" smtClean="0"/>
              <a:t> </a:t>
            </a:r>
            <a:r>
              <a:rPr lang="en-US" sz="2400" baseline="30000" dirty="0"/>
              <a:t>are the temperatures of the hotter and colder bodies respectively (K), </a:t>
            </a:r>
            <a:r>
              <a:rPr lang="en-US" sz="2400" baseline="30000" dirty="0" err="1"/>
              <a:t>ε</a:t>
            </a:r>
            <a:r>
              <a:rPr lang="en-US" sz="2400" baseline="30000" dirty="0"/>
              <a:t> is the emissivity coefficient (0.05 for steel), and </a:t>
            </a:r>
            <a:r>
              <a:rPr lang="en-US" sz="2400" baseline="30000" dirty="0" err="1"/>
              <a:t>n</a:t>
            </a:r>
            <a:r>
              <a:rPr lang="en-US" sz="2400" baseline="30000" dirty="0"/>
              <a:t> is the number of layers of </a:t>
            </a:r>
            <a:r>
              <a:rPr lang="en-US" sz="2400" baseline="30000" dirty="0" err="1"/>
              <a:t>aluminised</a:t>
            </a:r>
            <a:r>
              <a:rPr lang="en-US" sz="2400" baseline="30000" dirty="0"/>
              <a:t> plastic placed between the hotter and colder objects.</a:t>
            </a:r>
            <a:endParaRPr lang="en-GB" sz="2400" dirty="0"/>
          </a:p>
        </p:txBody>
      </p:sp>
      <p:pic>
        <p:nvPicPr>
          <p:cNvPr id="21" name="Picture 20" descr="heatload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31853" y="556621"/>
            <a:ext cx="2093292" cy="930352"/>
          </a:xfrm>
          <a:prstGeom prst="rect">
            <a:avLst/>
          </a:prstGeom>
        </p:spPr>
      </p:pic>
      <p:pic>
        <p:nvPicPr>
          <p:cNvPr id="22" name="Picture 21" descr="heatload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386535" y="2296696"/>
            <a:ext cx="5438570" cy="1035918"/>
          </a:xfrm>
          <a:prstGeom prst="rect">
            <a:avLst/>
          </a:prstGeom>
        </p:spPr>
      </p:pic>
      <p:pic>
        <p:nvPicPr>
          <p:cNvPr id="23" name="Picture 22" descr="heatload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366877" y="4524593"/>
            <a:ext cx="2372646" cy="949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E6914-B67C-E645-9BCA-D9756D09F052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4F7E-F9F2-6A46-B8FF-CD94C21C399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0" y="-76200"/>
            <a:ext cx="601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The Liverpool LA</a:t>
            </a:r>
            <a:r>
              <a:rPr lang="en-US" sz="3600" dirty="0" err="1" smtClean="0"/>
              <a:t>r</a:t>
            </a:r>
            <a:r>
              <a:rPr lang="en-US" sz="3600" dirty="0" smtClean="0"/>
              <a:t> Vessel- Conceptual Design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5" name="Picture 14" descr="Argon_cell cryostat_zoom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39700" y="1504950"/>
            <a:ext cx="5727700" cy="438631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67400" y="2935069"/>
            <a:ext cx="3276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Heat load loses ~115 W</a:t>
            </a:r>
          </a:p>
          <a:p>
            <a:pPr>
              <a:buBlip>
                <a:blip r:embed="rId4"/>
              </a:buBlip>
            </a:pPr>
            <a:endParaRPr lang="en-US" dirty="0" smtClean="0"/>
          </a:p>
          <a:p>
            <a:r>
              <a:rPr lang="en-US" dirty="0" smtClean="0"/>
              <a:t>Boiling rate ~12 </a:t>
            </a:r>
            <a:r>
              <a:rPr lang="en-US" dirty="0" err="1" smtClean="0"/>
              <a:t>l</a:t>
            </a:r>
            <a:r>
              <a:rPr lang="en-US" dirty="0" smtClean="0"/>
              <a:t>/min</a:t>
            </a:r>
          </a:p>
          <a:p>
            <a:pPr>
              <a:buBlip>
                <a:blip r:embed="rId4"/>
              </a:buBlip>
            </a:pPr>
            <a:endParaRPr lang="en-US" dirty="0" smtClean="0"/>
          </a:p>
          <a:p>
            <a:r>
              <a:rPr lang="en-US" dirty="0" smtClean="0"/>
              <a:t>Loosing about 20 L in 24h-assumming 10cm thick polyethylene lid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019800" y="1524000"/>
            <a:ext cx="23511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250 L </a:t>
            </a:r>
            <a:r>
              <a:rPr lang="en-US" sz="2400" dirty="0" err="1" smtClean="0"/>
              <a:t>LAr</a:t>
            </a:r>
            <a:r>
              <a:rPr lang="en-US" sz="2400" dirty="0" smtClean="0"/>
              <a:t> bath</a:t>
            </a:r>
          </a:p>
          <a:p>
            <a:r>
              <a:rPr lang="en-US" sz="2400" dirty="0" smtClean="0"/>
              <a:t>40 L </a:t>
            </a:r>
            <a:r>
              <a:rPr lang="en-US" sz="2400" dirty="0" err="1" smtClean="0"/>
              <a:t>LAr</a:t>
            </a:r>
            <a:r>
              <a:rPr lang="en-US" sz="2400" dirty="0" smtClean="0"/>
              <a:t> target</a:t>
            </a:r>
            <a:endParaRPr lang="en-GB" sz="2400" dirty="0"/>
          </a:p>
        </p:txBody>
      </p:sp>
      <p:pic>
        <p:nvPicPr>
          <p:cNvPr id="10" name="Picture 6" descr="colour_logo_1312"/>
          <p:cNvPicPr>
            <a:picLocks noChangeAspect="1" noChangeArrowheads="1"/>
          </p:cNvPicPr>
          <p:nvPr/>
        </p:nvPicPr>
        <p:blipFill>
          <a:blip r:embed="rId5"/>
          <a:srcRect t="27303" b="24432"/>
          <a:stretch>
            <a:fillRect/>
          </a:stretch>
        </p:blipFill>
        <p:spPr bwMode="auto">
          <a:xfrm>
            <a:off x="5559985" y="15398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272" y="129108"/>
            <a:ext cx="650083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Major Commercial Suppliers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Kurt </a:t>
            </a:r>
            <a:r>
              <a:rPr lang="en-GB" dirty="0" err="1" smtClean="0"/>
              <a:t>Lesker</a:t>
            </a:r>
            <a:r>
              <a:rPr lang="en-GB" dirty="0" smtClean="0"/>
              <a:t> </a:t>
            </a:r>
          </a:p>
          <a:p>
            <a:r>
              <a:rPr lang="en-GB" dirty="0" smtClean="0"/>
              <a:t>MDC</a:t>
            </a:r>
          </a:p>
          <a:p>
            <a:r>
              <a:rPr lang="en-GB" dirty="0" smtClean="0"/>
              <a:t>Lew vac</a:t>
            </a:r>
          </a:p>
          <a:p>
            <a:r>
              <a:rPr lang="en-GB" dirty="0" smtClean="0"/>
              <a:t>Hamamatsu</a:t>
            </a:r>
          </a:p>
          <a:p>
            <a:r>
              <a:rPr lang="en-GB" dirty="0" smtClean="0"/>
              <a:t>ETL enterprises</a:t>
            </a:r>
          </a:p>
          <a:p>
            <a:r>
              <a:rPr lang="en-GB" dirty="0" smtClean="0"/>
              <a:t>CAEN</a:t>
            </a:r>
          </a:p>
          <a:p>
            <a:r>
              <a:rPr lang="en-GB" dirty="0" smtClean="0"/>
              <a:t>Agilent</a:t>
            </a:r>
          </a:p>
          <a:p>
            <a:r>
              <a:rPr lang="en-GB" dirty="0" smtClean="0"/>
              <a:t>LEMO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4BCBD-382D-2749-8FCA-8A0B5AE9EACD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4F7E-F9F2-6A46-B8FF-CD94C21C399F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Picture 6" descr="colour_logo_1312"/>
          <p:cNvPicPr>
            <a:picLocks noChangeAspect="1" noChangeArrowheads="1"/>
          </p:cNvPicPr>
          <p:nvPr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5728784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Brace 8"/>
          <p:cNvSpPr/>
          <p:nvPr/>
        </p:nvSpPr>
        <p:spPr>
          <a:xfrm>
            <a:off x="3333509" y="1852173"/>
            <a:ext cx="238108" cy="13891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Brace 9"/>
          <p:cNvSpPr/>
          <p:nvPr/>
        </p:nvSpPr>
        <p:spPr>
          <a:xfrm>
            <a:off x="2581848" y="4412402"/>
            <a:ext cx="238108" cy="13891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Brace 10"/>
          <p:cNvSpPr/>
          <p:nvPr/>
        </p:nvSpPr>
        <p:spPr>
          <a:xfrm>
            <a:off x="3571617" y="3459851"/>
            <a:ext cx="238108" cy="63503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809725" y="2288759"/>
            <a:ext cx="2815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Vacuum components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962125" y="3459851"/>
            <a:ext cx="5069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Photomultiplier tubes, </a:t>
            </a:r>
            <a:r>
              <a:rPr lang="en-GB" sz="2400" dirty="0" err="1" smtClean="0"/>
              <a:t>SiPM</a:t>
            </a:r>
            <a:r>
              <a:rPr lang="en-GB" sz="2400" dirty="0" smtClean="0"/>
              <a:t>, CCD chips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2819956" y="4867188"/>
            <a:ext cx="6341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NIM electronics, Waveform digitisers, Connectors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53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Major Vacuum Components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05AE7-F2AD-AD47-BAF4-2D19ADAA5942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12</a:t>
            </a:fld>
            <a:endParaRPr lang="en-GB"/>
          </a:p>
        </p:txBody>
      </p:sp>
      <p:pic>
        <p:nvPicPr>
          <p:cNvPr id="7" name="Picture 6" descr="colour_logo_1312"/>
          <p:cNvPicPr>
            <a:picLocks noChangeAspect="1" noChangeArrowheads="1"/>
          </p:cNvPicPr>
          <p:nvPr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5728784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XDS5-vacuum-pum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024" y="1686779"/>
            <a:ext cx="1621759" cy="1145189"/>
          </a:xfrm>
          <a:prstGeom prst="rect">
            <a:avLst/>
          </a:prstGeom>
        </p:spPr>
      </p:pic>
      <p:pic>
        <p:nvPicPr>
          <p:cNvPr id="11" name="Picture 10" descr="turbo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3543"/>
            <a:ext cx="2590800" cy="2590800"/>
          </a:xfrm>
          <a:prstGeom prst="rect">
            <a:avLst/>
          </a:prstGeom>
        </p:spPr>
      </p:pic>
      <p:pic>
        <p:nvPicPr>
          <p:cNvPr id="12" name="Picture 11" descr="innerturb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6625" y="1686779"/>
            <a:ext cx="1301750" cy="10837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7200" y="3429000"/>
            <a:ext cx="2317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Turbo molecular pump 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016024" y="2831968"/>
            <a:ext cx="129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</a:t>
            </a:r>
            <a:r>
              <a:rPr lang="en-GB" dirty="0" smtClean="0"/>
              <a:t>croll pump </a:t>
            </a:r>
            <a:endParaRPr lang="en-GB" dirty="0"/>
          </a:p>
        </p:txBody>
      </p:sp>
      <p:pic>
        <p:nvPicPr>
          <p:cNvPr id="15" name="Picture 14" descr="Photo-IG-PDR900.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9800" y="1202534"/>
            <a:ext cx="1547963" cy="1629434"/>
          </a:xfrm>
          <a:prstGeom prst="rect">
            <a:avLst/>
          </a:prstGeom>
        </p:spPr>
      </p:pic>
      <p:pic>
        <p:nvPicPr>
          <p:cNvPr id="16" name="Picture 15" descr="Photo-IG-910-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877311" y="918389"/>
            <a:ext cx="1071659" cy="2510611"/>
          </a:xfrm>
          <a:prstGeom prst="rect">
            <a:avLst/>
          </a:prstGeom>
        </p:spPr>
      </p:pic>
      <p:pic>
        <p:nvPicPr>
          <p:cNvPr id="17" name="Picture 16" descr="Photo-HD-CopperGasket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185693"/>
            <a:ext cx="1496784" cy="1567161"/>
          </a:xfrm>
          <a:prstGeom prst="rect">
            <a:avLst/>
          </a:prstGeom>
        </p:spPr>
      </p:pic>
      <p:pic>
        <p:nvPicPr>
          <p:cNvPr id="18" name="Picture 17" descr="Photo-HD-FC_C_027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777" y="3802122"/>
            <a:ext cx="1888014" cy="1554464"/>
          </a:xfrm>
          <a:prstGeom prst="rect">
            <a:avLst/>
          </a:prstGeom>
        </p:spPr>
      </p:pic>
      <p:pic>
        <p:nvPicPr>
          <p:cNvPr id="19" name="Picture 18" descr="Photo-HD-FC_FN_0275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76144" y="4008942"/>
            <a:ext cx="2002334" cy="128149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290363" y="3353700"/>
            <a:ext cx="2769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Pirani/Piezo</a:t>
            </a:r>
            <a:r>
              <a:rPr lang="en-GB" dirty="0" smtClean="0"/>
              <a:t> pressure gauge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273752" y="5775647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Copper gasket</a:t>
            </a:r>
            <a:endParaRPr lang="en-GB" dirty="0"/>
          </a:p>
        </p:txBody>
      </p:sp>
      <p:pic>
        <p:nvPicPr>
          <p:cNvPr id="23" name="Picture 22" descr="flan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8151" y="3884422"/>
            <a:ext cx="1547873" cy="161450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97010" y="5752854"/>
            <a:ext cx="1944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CF (</a:t>
            </a:r>
            <a:r>
              <a:rPr lang="en-US" dirty="0" err="1"/>
              <a:t>ConFlat</a:t>
            </a:r>
            <a:r>
              <a:rPr lang="en-US" dirty="0"/>
              <a:t>) flange</a:t>
            </a:r>
            <a:endParaRPr lang="en-GB" dirty="0"/>
          </a:p>
        </p:txBody>
      </p:sp>
      <p:sp>
        <p:nvSpPr>
          <p:cNvPr id="25" name="Rectangle 24"/>
          <p:cNvSpPr/>
          <p:nvPr/>
        </p:nvSpPr>
        <p:spPr>
          <a:xfrm>
            <a:off x="5041990" y="5485695"/>
            <a:ext cx="68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Cross</a:t>
            </a:r>
            <a:endParaRPr lang="en-GB" dirty="0"/>
          </a:p>
        </p:txBody>
      </p:sp>
      <p:sp>
        <p:nvSpPr>
          <p:cNvPr id="26" name="Rectangle 25"/>
          <p:cNvSpPr/>
          <p:nvPr/>
        </p:nvSpPr>
        <p:spPr>
          <a:xfrm>
            <a:off x="7533914" y="5568188"/>
            <a:ext cx="1154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Full nipple</a:t>
            </a:r>
            <a:endParaRPr lang="en-GB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87" y="-132300"/>
            <a:ext cx="3229647" cy="1137187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Cryogenic PMT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7DEB4-A02F-4A41-AE96-ED313E9098BD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13</a:t>
            </a:fld>
            <a:endParaRPr lang="en-GB"/>
          </a:p>
        </p:txBody>
      </p:sp>
      <p:pic>
        <p:nvPicPr>
          <p:cNvPr id="7" name="Picture 6" descr="colour_logo_1312"/>
          <p:cNvPicPr>
            <a:picLocks noChangeAspect="1" noChangeArrowheads="1"/>
          </p:cNvPicPr>
          <p:nvPr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5728784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 descr="UV_PM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18868"/>
            <a:ext cx="2982135" cy="2236601"/>
          </a:xfrm>
          <a:prstGeom prst="rect">
            <a:avLst/>
          </a:prstGeom>
        </p:spPr>
      </p:pic>
      <p:pic>
        <p:nvPicPr>
          <p:cNvPr id="28" name="Picture 27" descr="pc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43769" y="4305389"/>
            <a:ext cx="2209800" cy="1657350"/>
          </a:xfrm>
          <a:prstGeom prst="rect">
            <a:avLst/>
          </a:prstGeom>
        </p:spPr>
      </p:pic>
      <p:pic>
        <p:nvPicPr>
          <p:cNvPr id="30" name="Picture 29" descr="PMTschematic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076218" y="1004887"/>
            <a:ext cx="4247634" cy="2050582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9687" y="2967335"/>
            <a:ext cx="6047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8-inch Hamamatsu R5912-02MOD  PMT (~2500 GBP). </a:t>
            </a:r>
          </a:p>
          <a:p>
            <a:r>
              <a:rPr lang="en-US" dirty="0" err="1"/>
              <a:t>B</a:t>
            </a:r>
            <a:r>
              <a:rPr lang="en-US" dirty="0" err="1" smtClean="0"/>
              <a:t>ialkali</a:t>
            </a:r>
            <a:r>
              <a:rPr lang="en-US" dirty="0" smtClean="0"/>
              <a:t> </a:t>
            </a:r>
            <a:r>
              <a:rPr lang="en-US" dirty="0" err="1" smtClean="0"/>
              <a:t>photocathodes</a:t>
            </a:r>
            <a:r>
              <a:rPr lang="en-US" dirty="0" smtClean="0"/>
              <a:t> with Pt underlay (conductive material) for operation at cryogenic temperatures.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90627" y="5907638"/>
            <a:ext cx="200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Voltage divider PCB</a:t>
            </a:r>
            <a:endParaRPr lang="en-GB" dirty="0"/>
          </a:p>
        </p:txBody>
      </p:sp>
      <p:pic>
        <p:nvPicPr>
          <p:cNvPr id="33" name="Picture 32" descr="Quantumefficienc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6019800" y="3187769"/>
            <a:ext cx="2921000" cy="3429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6662271" y="5617686"/>
            <a:ext cx="1852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Spectral response</a:t>
            </a:r>
            <a:endParaRPr lang="en-GB" dirty="0"/>
          </a:p>
        </p:txBody>
      </p:sp>
      <p:sp>
        <p:nvSpPr>
          <p:cNvPr id="35" name="Rectangle 34"/>
          <p:cNvSpPr/>
          <p:nvPr/>
        </p:nvSpPr>
        <p:spPr>
          <a:xfrm>
            <a:off x="2077344" y="4029164"/>
            <a:ext cx="394245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PMT face is coated with TPB wavelength shifter. TPB </a:t>
            </a:r>
            <a:r>
              <a:rPr lang="en-GB" dirty="0" smtClean="0">
                <a:latin typeface="Times New Roman" charset="0"/>
              </a:rPr>
              <a:t>absorbs 128 nm light and  reemits ~430 nm which is within the high quantum efficiency region of the PMT</a:t>
            </a:r>
            <a:endParaRPr lang="el-GR" b="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Modeling the Detector with Pro/Eng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28600" y="609600"/>
            <a:ext cx="8534050" cy="5867400"/>
            <a:chOff x="228600" y="609600"/>
            <a:chExt cx="8534050" cy="5867400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5486400" y="3657600"/>
              <a:ext cx="251936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</p:txBody>
        </p:sp>
        <p:pic>
          <p:nvPicPr>
            <p:cNvPr id="8" name="Picture 7" descr="wholedete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-1953260" y="2791460"/>
              <a:ext cx="5867400" cy="1503680"/>
            </a:xfrm>
            <a:prstGeom prst="rect">
              <a:avLst/>
            </a:prstGeom>
          </p:spPr>
        </p:pic>
        <p:pic>
          <p:nvPicPr>
            <p:cNvPr id="9" name="Picture 8" descr="detectinne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685800"/>
              <a:ext cx="3200050" cy="55626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86000" y="1371600"/>
              <a:ext cx="2590800" cy="64633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 anchor="t" anchorCtr="0">
              <a:spAutoFit/>
            </a:bodyPr>
            <a:lstStyle/>
            <a:p>
              <a:pPr algn="ctr"/>
              <a:r>
                <a:rPr lang="en-US" dirty="0" smtClean="0"/>
                <a:t>Home made HV </a:t>
              </a:r>
              <a:r>
                <a:rPr lang="en-US" dirty="0" err="1" smtClean="0"/>
                <a:t>feedthrough</a:t>
              </a:r>
              <a:endParaRPr lang="en-GB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62200" y="4812268"/>
              <a:ext cx="25908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B</a:t>
              </a:r>
              <a:r>
                <a:rPr lang="en-US" dirty="0" err="1" smtClean="0"/>
                <a:t>ottom</a:t>
              </a:r>
              <a:r>
                <a:rPr lang="en-US" dirty="0" smtClean="0"/>
                <a:t> cathode grid</a:t>
              </a:r>
              <a:endParaRPr lang="en-GB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09800" y="2514600"/>
              <a:ext cx="2819400" cy="64633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Insulating </a:t>
              </a:r>
              <a:r>
                <a:rPr lang="en-US" dirty="0" err="1" smtClean="0"/>
                <a:t>Macor</a:t>
              </a:r>
              <a:r>
                <a:rPr lang="en-US" dirty="0" smtClean="0"/>
                <a:t> rods to support the structure</a:t>
              </a:r>
              <a:endParaRPr lang="en-GB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95600" y="3810000"/>
              <a:ext cx="14478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Top grid</a:t>
              </a:r>
              <a:endParaRPr lang="en-GB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286000" y="3276600"/>
              <a:ext cx="25908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Anode polished plate</a:t>
              </a:r>
              <a:endParaRPr lang="en-GB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362200" y="5345668"/>
              <a:ext cx="25908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PMT protection grid</a:t>
              </a:r>
              <a:endParaRPr lang="en-GB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6000" y="5879068"/>
              <a:ext cx="28194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8-inch Hamamatsu PMT</a:t>
              </a:r>
              <a:endParaRPr lang="en-GB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362200" y="4267200"/>
              <a:ext cx="2590800" cy="36933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 smtClean="0"/>
                <a:t>Field shaping rings</a:t>
              </a:r>
              <a:endParaRPr lang="en-GB" dirty="0"/>
            </a:p>
          </p:txBody>
        </p:sp>
        <p:cxnSp>
          <p:nvCxnSpPr>
            <p:cNvPr id="18" name="Straight Connector 17"/>
            <p:cNvCxnSpPr/>
            <p:nvPr/>
          </p:nvCxnSpPr>
          <p:spPr bwMode="auto">
            <a:xfrm>
              <a:off x="4876800" y="1981200"/>
              <a:ext cx="1600200" cy="990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>
              <a:off x="1371600" y="990600"/>
              <a:ext cx="914400" cy="9144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4953000" y="2667000"/>
              <a:ext cx="2743200" cy="152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flipV="1">
              <a:off x="4876800" y="3048000"/>
              <a:ext cx="220980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V="1">
              <a:off x="4343400" y="3352800"/>
              <a:ext cx="2743200" cy="685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23" name="Straight Connector 22"/>
            <p:cNvCxnSpPr/>
            <p:nvPr/>
          </p:nvCxnSpPr>
          <p:spPr bwMode="auto">
            <a:xfrm flipV="1">
              <a:off x="4953000" y="3810000"/>
              <a:ext cx="2362200" cy="6096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24" name="Straight Connector 23"/>
            <p:cNvCxnSpPr/>
            <p:nvPr/>
          </p:nvCxnSpPr>
          <p:spPr bwMode="auto">
            <a:xfrm flipV="1">
              <a:off x="4953000" y="4572000"/>
              <a:ext cx="2362200" cy="3810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25" name="Straight Connector 24"/>
            <p:cNvCxnSpPr/>
            <p:nvPr/>
          </p:nvCxnSpPr>
          <p:spPr bwMode="auto">
            <a:xfrm flipV="1">
              <a:off x="4953000" y="4648200"/>
              <a:ext cx="2743200" cy="8382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V="1">
              <a:off x="5105400" y="5105400"/>
              <a:ext cx="2743200" cy="9144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/>
            </a:ln>
            <a:effectLst/>
          </p:spPr>
        </p:cxnSp>
      </p:grp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65CA7-70BD-EF4A-A701-2F38EE0E9027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Construction of the </a:t>
            </a:r>
            <a:r>
              <a:rPr lang="en-US" sz="3600" dirty="0" err="1" smtClean="0"/>
              <a:t>LAr</a:t>
            </a:r>
            <a:r>
              <a:rPr lang="en-US" sz="3600" dirty="0" smtClean="0"/>
              <a:t> Cell in the Workshop</a:t>
            </a:r>
          </a:p>
        </p:txBody>
      </p:sp>
      <p:sp>
        <p:nvSpPr>
          <p:cNvPr id="25603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6" descr="100_14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7800"/>
            <a:ext cx="3090319" cy="2314575"/>
          </a:xfrm>
          <a:prstGeom prst="rect">
            <a:avLst/>
          </a:prstGeom>
        </p:spPr>
      </p:pic>
      <p:pic>
        <p:nvPicPr>
          <p:cNvPr id="8" name="Picture 7" descr="100_149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1016000"/>
            <a:ext cx="3830480" cy="2870200"/>
          </a:xfrm>
          <a:prstGeom prst="rect">
            <a:avLst/>
          </a:prstGeom>
        </p:spPr>
      </p:pic>
      <p:pic>
        <p:nvPicPr>
          <p:cNvPr id="9" name="Picture 8" descr="100_152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3886200"/>
            <a:ext cx="3255646" cy="2438400"/>
          </a:xfrm>
          <a:prstGeom prst="rect">
            <a:avLst/>
          </a:prstGeom>
        </p:spPr>
      </p:pic>
      <p:pic>
        <p:nvPicPr>
          <p:cNvPr id="10" name="Picture 9" descr="100_166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2362200"/>
            <a:ext cx="2034778" cy="1524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0000" y="41148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Left: Rolling the stainless steel sheet</a:t>
            </a:r>
          </a:p>
          <a:p>
            <a:endParaRPr lang="en-US" dirty="0" smtClean="0"/>
          </a:p>
          <a:p>
            <a:r>
              <a:rPr lang="en-US" dirty="0" smtClean="0"/>
              <a:t>Right: Machining the top flange</a:t>
            </a:r>
          </a:p>
          <a:p>
            <a:endParaRPr lang="en-US" dirty="0" smtClean="0"/>
          </a:p>
          <a:p>
            <a:r>
              <a:rPr lang="en-US" dirty="0" smtClean="0"/>
              <a:t>Construction by Kevin McCormick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6E16-ED28-534E-87F0-1DBBBCC992D7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</p:spTree>
  </p:cSld>
  <p:clrMapOvr>
    <a:masterClrMapping/>
  </p:clrMapOvr>
  <p:transition advTm="5149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0" y="-762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Construction of the </a:t>
            </a:r>
            <a:r>
              <a:rPr lang="en-US" sz="3600" dirty="0" err="1" smtClean="0"/>
              <a:t>LAr</a:t>
            </a:r>
            <a:r>
              <a:rPr lang="en-US" sz="3600" dirty="0" smtClean="0"/>
              <a:t> Cell in the Workshop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4" name="Picture 13" descr="100_16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7" y="1066800"/>
            <a:ext cx="2739813" cy="3657600"/>
          </a:xfrm>
          <a:prstGeom prst="rect">
            <a:avLst/>
          </a:prstGeom>
        </p:spPr>
      </p:pic>
      <p:pic>
        <p:nvPicPr>
          <p:cNvPr id="15" name="Picture 14" descr="100_178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22350"/>
            <a:ext cx="2887269" cy="3854450"/>
          </a:xfrm>
          <a:prstGeom prst="rect">
            <a:avLst/>
          </a:prstGeom>
        </p:spPr>
      </p:pic>
      <p:pic>
        <p:nvPicPr>
          <p:cNvPr id="16" name="Picture 15" descr="1506201019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738" y="1066800"/>
            <a:ext cx="2885862" cy="384651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8600" y="4648200"/>
            <a:ext cx="236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Wrapped with Mylar reflector to minimize radiation losses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24200" y="4876800"/>
            <a:ext cx="28575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All the welding performed using argon gas to avoid oxidation and achieve UHV 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1C31-9BB1-CF48-A8CB-6F62478E829F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</p:spTree>
  </p:cSld>
  <p:clrMapOvr>
    <a:masterClrMapping/>
  </p:clrMapOvr>
  <p:transition advTm="51494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C4DD0-8029-4544-9F56-DDAA71C2002F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76200"/>
            <a:ext cx="8243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The Target Vessel and Recirculation System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" name="Picture 8" descr="inner_vessel_recir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533401" y="1752600"/>
            <a:ext cx="4876800" cy="3657600"/>
          </a:xfrm>
          <a:prstGeom prst="rect">
            <a:avLst/>
          </a:prstGeom>
        </p:spPr>
      </p:pic>
      <p:pic>
        <p:nvPicPr>
          <p:cNvPr id="10" name="Picture 9" descr="metal_b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48050" y="1162050"/>
            <a:ext cx="3200400" cy="2400300"/>
          </a:xfrm>
          <a:prstGeom prst="rect">
            <a:avLst/>
          </a:prstGeom>
        </p:spPr>
      </p:pic>
      <p:pic>
        <p:nvPicPr>
          <p:cNvPr id="11" name="Picture 10" descr="sieves_valve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65329" y="2895302"/>
            <a:ext cx="3483769" cy="261282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00800" y="732472"/>
            <a:ext cx="2514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Development of a novel one way recirculation system using metal balls and a bellows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0" y="4419600"/>
            <a:ext cx="259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Purification Cartridge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962400" y="50292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Metal bellows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 bwMode="auto">
          <a:xfrm rot="10800000">
            <a:off x="1828800" y="4953000"/>
            <a:ext cx="2133600" cy="2608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3" idx="1"/>
          </p:cNvCxnSpPr>
          <p:nvPr/>
        </p:nvCxnSpPr>
        <p:spPr bwMode="auto">
          <a:xfrm rot="10800000">
            <a:off x="2362200" y="4572000"/>
            <a:ext cx="1447800" cy="32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Rectangle 16"/>
          <p:cNvSpPr/>
          <p:nvPr/>
        </p:nvSpPr>
        <p:spPr>
          <a:xfrm>
            <a:off x="3962400" y="5715000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L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feedthrough</a:t>
            </a:r>
            <a:endParaRPr lang="en-US" dirty="0" smtClean="0"/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 bwMode="auto">
          <a:xfrm rot="10800000">
            <a:off x="1447800" y="5105400"/>
            <a:ext cx="2514600" cy="7942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0840F-D998-2644-AEB4-B2ECD960FAC2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76200"/>
            <a:ext cx="8243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The Liverpool LA</a:t>
            </a:r>
            <a:r>
              <a:rPr lang="en-US" sz="3600" dirty="0" err="1" smtClean="0"/>
              <a:t>r</a:t>
            </a:r>
            <a:r>
              <a:rPr lang="en-US" sz="3600" dirty="0" smtClean="0"/>
              <a:t> Vessel – The Purification Cartridge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" name="Picture 8" descr="chems_Arb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600200"/>
            <a:ext cx="5080000" cy="381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86400" y="1752600"/>
            <a:ext cx="291618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3A,4A,13X Molecular</a:t>
            </a:r>
          </a:p>
          <a:p>
            <a:r>
              <a:rPr lang="en-US" sz="2400" dirty="0" smtClean="0"/>
              <a:t>Sieves for removing,</a:t>
            </a:r>
          </a:p>
          <a:p>
            <a:r>
              <a:rPr lang="en-US" sz="2400" dirty="0" smtClean="0"/>
              <a:t>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O,CO</a:t>
            </a:r>
            <a:r>
              <a:rPr lang="en-US" sz="2400" baseline="-25000" dirty="0" smtClean="0"/>
              <a:t>2</a:t>
            </a:r>
            <a:endParaRPr lang="en-US" sz="2400" dirty="0" smtClean="0"/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 Copper for removing</a:t>
            </a:r>
          </a:p>
          <a:p>
            <a:r>
              <a:rPr lang="en-US" sz="2400" dirty="0" smtClean="0"/>
              <a:t>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GB" sz="2400" dirty="0" smtClean="0"/>
              <a:t>(2Cu+O</a:t>
            </a:r>
            <a:r>
              <a:rPr lang="en-GB" sz="2400" baseline="-25000" dirty="0" smtClean="0"/>
              <a:t>2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smtClean="0">
                <a:sym typeface="Wingdings"/>
              </a:rPr>
              <a:t> 2CuO)</a:t>
            </a:r>
            <a:endParaRPr lang="en-GB" sz="2400" dirty="0"/>
          </a:p>
        </p:txBody>
      </p:sp>
      <p:sp>
        <p:nvSpPr>
          <p:cNvPr id="11" name="Rectangle 10"/>
          <p:cNvSpPr/>
          <p:nvPr/>
        </p:nvSpPr>
        <p:spPr>
          <a:xfrm>
            <a:off x="304800" y="5638800"/>
            <a:ext cx="792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Filling the purification cartridge within an argon bag in order to avoid reaction with air molecules</a:t>
            </a:r>
            <a:endParaRPr lang="en-GB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9569-56C7-204D-BD6A-874EFD85F97B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4F7E-F9F2-6A46-B8FF-CD94C21C399F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74639" y="1905092"/>
            <a:ext cx="76988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2400" dirty="0" smtClean="0"/>
              <a:t>Two phase ionisation/scintillation detectors </a:t>
            </a:r>
          </a:p>
          <a:p>
            <a:r>
              <a:rPr lang="en-GB" sz="2400" dirty="0" smtClean="0"/>
              <a:t>    –Operation principle</a:t>
            </a:r>
          </a:p>
          <a:p>
            <a:endParaRPr lang="en-GB" sz="2400" dirty="0" smtClean="0"/>
          </a:p>
          <a:p>
            <a:pPr>
              <a:buFont typeface="Arial"/>
              <a:buChar char="•"/>
            </a:pPr>
            <a:r>
              <a:rPr lang="en-GB" sz="2400" dirty="0" smtClean="0"/>
              <a:t>Putting together the </a:t>
            </a:r>
            <a:r>
              <a:rPr lang="en-GB" sz="2400" dirty="0"/>
              <a:t>L</a:t>
            </a:r>
            <a:r>
              <a:rPr lang="en-GB" sz="2400" dirty="0" smtClean="0"/>
              <a:t>iverpool </a:t>
            </a:r>
            <a:r>
              <a:rPr lang="en-GB" sz="2400" dirty="0" err="1" smtClean="0"/>
              <a:t>LAr</a:t>
            </a:r>
            <a:r>
              <a:rPr lang="en-GB" sz="2400" dirty="0" smtClean="0"/>
              <a:t> TPC from scratch</a:t>
            </a:r>
          </a:p>
          <a:p>
            <a:endParaRPr lang="en-GB" sz="2400" dirty="0" smtClean="0"/>
          </a:p>
          <a:p>
            <a:pPr>
              <a:buFont typeface="Arial"/>
              <a:buChar char="•"/>
            </a:pPr>
            <a:r>
              <a:rPr lang="en-GB" sz="2400" dirty="0" smtClean="0"/>
              <a:t>Visit to the Liverpool </a:t>
            </a:r>
            <a:r>
              <a:rPr lang="en-GB" sz="2400" dirty="0" err="1" smtClean="0"/>
              <a:t>LAr</a:t>
            </a:r>
            <a:r>
              <a:rPr lang="en-GB" sz="2400" dirty="0" smtClean="0"/>
              <a:t> lab</a:t>
            </a:r>
          </a:p>
          <a:p>
            <a:r>
              <a:rPr lang="en-GB" sz="2400" dirty="0" smtClean="0"/>
              <a:t>    –Collection of argon scintillation and ionisation signals</a:t>
            </a:r>
            <a:endParaRPr lang="en-GB" sz="2400" dirty="0"/>
          </a:p>
        </p:txBody>
      </p:sp>
      <p:pic>
        <p:nvPicPr>
          <p:cNvPr id="8" name="Picture 6" descr="colour_logo_1312"/>
          <p:cNvPicPr>
            <a:picLocks noChangeAspect="1" noChangeArrowheads="1"/>
          </p:cNvPicPr>
          <p:nvPr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5440933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6" y="0"/>
            <a:ext cx="8229600" cy="1143000"/>
          </a:xfrm>
        </p:spPr>
        <p:txBody>
          <a:bodyPr/>
          <a:lstStyle/>
          <a:p>
            <a:pPr algn="l"/>
            <a:r>
              <a:rPr lang="en-GB" dirty="0" smtClean="0"/>
              <a:t>Machining the </a:t>
            </a:r>
            <a:r>
              <a:rPr lang="en-GB" dirty="0" err="1" smtClean="0"/>
              <a:t>Macor</a:t>
            </a:r>
            <a:r>
              <a:rPr lang="en-GB" dirty="0" smtClean="0"/>
              <a:t> rods</a:t>
            </a:r>
            <a:endParaRPr lang="en-GB" dirty="0"/>
          </a:p>
        </p:txBody>
      </p:sp>
      <p:pic>
        <p:nvPicPr>
          <p:cNvPr id="4" name="Picture 3" descr="IMAG04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48" y="1828800"/>
            <a:ext cx="5219082" cy="3124200"/>
          </a:xfrm>
          <a:prstGeom prst="rect">
            <a:avLst/>
          </a:prstGeom>
        </p:spPr>
      </p:pic>
      <p:pic>
        <p:nvPicPr>
          <p:cNvPr id="5" name="Picture 4" descr="Picture 2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5086" y="1273201"/>
            <a:ext cx="3610384" cy="4311598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7BE2C-C1FE-864F-8C56-A68199A7234D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pic>
        <p:nvPicPr>
          <p:cNvPr id="9" name="Picture 6" descr="colour_logo_1312"/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5728784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0BB52-7ED4-2D48-9303-CEA1A1A95F84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0"/>
            <a:ext cx="57287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 dirty="0" smtClean="0"/>
              <a:t>The Liverpool Field Cage Completed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" name="Picture 8" descr="Picture 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8948"/>
            <a:ext cx="3381000" cy="5178182"/>
          </a:xfrm>
          <a:prstGeom prst="rect">
            <a:avLst/>
          </a:prstGeom>
        </p:spPr>
      </p:pic>
      <p:pic>
        <p:nvPicPr>
          <p:cNvPr id="10" name="Picture 9" descr="IMAG04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52" y="1162178"/>
            <a:ext cx="3130128" cy="5228983"/>
          </a:xfrm>
          <a:prstGeom prst="rect">
            <a:avLst/>
          </a:prstGeom>
        </p:spPr>
      </p:pic>
      <p:pic>
        <p:nvPicPr>
          <p:cNvPr id="12" name="Picture 6" descr="colour_logo_1312"/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5728784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20" y="-6615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600" dirty="0" smtClean="0"/>
              <a:t>The Liverpool </a:t>
            </a:r>
            <a:r>
              <a:rPr lang="en-GB" sz="3600" dirty="0" err="1" smtClean="0"/>
              <a:t>LAr</a:t>
            </a:r>
            <a:r>
              <a:rPr lang="en-GB" sz="3600" dirty="0" smtClean="0"/>
              <a:t> Lab</a:t>
            </a: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6B30-B59A-3744-B2D1-C0C3325E4348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7" name="Picture 21" descr="IMAG100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420" y="977296"/>
            <a:ext cx="8229600" cy="492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olour_logo_1312"/>
          <p:cNvPicPr>
            <a:picLocks noChangeAspect="1" noChangeArrowheads="1"/>
          </p:cNvPicPr>
          <p:nvPr/>
        </p:nvPicPr>
        <p:blipFill>
          <a:blip r:embed="rId3"/>
          <a:srcRect t="27303" b="24432"/>
          <a:stretch>
            <a:fillRect/>
          </a:stretch>
        </p:blipFill>
        <p:spPr bwMode="auto">
          <a:xfrm>
            <a:off x="5543592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6CFF2-3EF9-C248-A4B0-35875B34A3AD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79369"/>
            <a:ext cx="6019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3200" dirty="0" smtClean="0">
                <a:latin typeface="+mn-lt"/>
              </a:rPr>
              <a:t>Main Applicatio</a:t>
            </a:r>
            <a:r>
              <a:rPr lang="en-GB" sz="3200" dirty="0" smtClean="0"/>
              <a:t>ns of Two Phase </a:t>
            </a:r>
            <a:r>
              <a:rPr lang="en-GB" sz="3200" dirty="0"/>
              <a:t>N</a:t>
            </a:r>
            <a:r>
              <a:rPr lang="en-GB" sz="3200" dirty="0" smtClean="0"/>
              <a:t>oble </a:t>
            </a:r>
            <a:r>
              <a:rPr lang="en-GB" sz="3200" dirty="0"/>
              <a:t>G</a:t>
            </a:r>
            <a:r>
              <a:rPr lang="en-GB" sz="3200" dirty="0" smtClean="0"/>
              <a:t>as </a:t>
            </a:r>
            <a:r>
              <a:rPr lang="en-GB" sz="3200" dirty="0"/>
              <a:t>D</a:t>
            </a:r>
            <a:r>
              <a:rPr lang="en-GB" sz="3200" dirty="0" smtClean="0"/>
              <a:t>etectors</a:t>
            </a:r>
            <a:endParaRPr lang="el-GR" sz="3200" dirty="0">
              <a:latin typeface="+mn-lt"/>
            </a:endParaRPr>
          </a:p>
        </p:txBody>
      </p:sp>
      <p:sp>
        <p:nvSpPr>
          <p:cNvPr id="8" name="Text Box 105"/>
          <p:cNvSpPr txBox="1">
            <a:spLocks noChangeArrowheads="1"/>
          </p:cNvSpPr>
          <p:nvPr/>
        </p:nvSpPr>
        <p:spPr bwMode="auto">
          <a:xfrm>
            <a:off x="5848051" y="1207634"/>
            <a:ext cx="3095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b="1" dirty="0" smtClean="0"/>
              <a:t>Neutrino Physics</a:t>
            </a:r>
            <a:endParaRPr lang="en-US" sz="2000" b="1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28575" y="1156587"/>
            <a:ext cx="30956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Direct Dark </a:t>
            </a:r>
            <a:r>
              <a:rPr lang="en-US" sz="2000" b="1" dirty="0"/>
              <a:t>M</a:t>
            </a:r>
            <a:r>
              <a:rPr lang="en-US" sz="2000" b="1" dirty="0" smtClean="0"/>
              <a:t>atter </a:t>
            </a:r>
            <a:r>
              <a:rPr lang="en-US" sz="2000" b="1" dirty="0"/>
              <a:t>D</a:t>
            </a:r>
            <a:r>
              <a:rPr lang="en-US" sz="2000" b="1" dirty="0" smtClean="0"/>
              <a:t>etection</a:t>
            </a:r>
            <a:endParaRPr lang="en-GB" sz="2000" b="1" dirty="0" smtClean="0"/>
          </a:p>
        </p:txBody>
      </p:sp>
      <p:pic>
        <p:nvPicPr>
          <p:cNvPr id="17" name="Picture 16" descr="ardmschemNew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540125"/>
            <a:ext cx="2590800" cy="453390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124200" y="1156587"/>
            <a:ext cx="2195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ea typeface="ＭＳ Ｐゴシック" charset="-128"/>
                <a:cs typeface="ＭＳ Ｐゴシック" charset="-128"/>
              </a:rPr>
              <a:t>Coherent Neutrino Scattering Search </a:t>
            </a:r>
            <a:endParaRPr lang="en-GB" sz="2000" b="1" dirty="0" smtClean="0"/>
          </a:p>
        </p:txBody>
      </p:sp>
      <p:sp>
        <p:nvSpPr>
          <p:cNvPr id="19" name="Rectangle 18"/>
          <p:cNvSpPr/>
          <p:nvPr/>
        </p:nvSpPr>
        <p:spPr>
          <a:xfrm>
            <a:off x="294464" y="5987018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ArDM</a:t>
            </a:r>
            <a:r>
              <a:rPr lang="en-US" dirty="0" smtClean="0"/>
              <a:t> detector</a:t>
            </a:r>
            <a:endParaRPr lang="en-GB" dirty="0" smtClean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8051" y="2650113"/>
            <a:ext cx="3309485" cy="2091844"/>
          </a:xfrm>
          <a:prstGeom prst="rect">
            <a:avLst/>
          </a:prstGeom>
        </p:spPr>
      </p:pic>
      <p:pic>
        <p:nvPicPr>
          <p:cNvPr id="21" name="Picture 5" descr="Screen Shot 2012-09-26 at 19.50.41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74866" y="2650112"/>
            <a:ext cx="3277231" cy="236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884447" y="5617686"/>
            <a:ext cx="2435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 Livermore detector</a:t>
            </a:r>
            <a:endParaRPr lang="en-GB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6553200" y="5585420"/>
            <a:ext cx="2215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LAGUNA design study</a:t>
            </a:r>
            <a:endParaRPr lang="en-GB" dirty="0" smtClean="0"/>
          </a:p>
        </p:txBody>
      </p:sp>
      <p:pic>
        <p:nvPicPr>
          <p:cNvPr id="24" name="Picture 6" descr="colour_logo_1312"/>
          <p:cNvPicPr>
            <a:picLocks noChangeAspect="1" noChangeArrowheads="1"/>
          </p:cNvPicPr>
          <p:nvPr/>
        </p:nvPicPr>
        <p:blipFill>
          <a:blip r:embed="rId6"/>
          <a:srcRect t="27303" b="24432"/>
          <a:stretch>
            <a:fillRect/>
          </a:stretch>
        </p:blipFill>
        <p:spPr bwMode="auto">
          <a:xfrm>
            <a:off x="5705493" y="14075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79" y="168798"/>
            <a:ext cx="668603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 smtClean="0"/>
              <a:t>Noble </a:t>
            </a:r>
            <a:r>
              <a:rPr lang="en-GB" dirty="0"/>
              <a:t>G</a:t>
            </a:r>
            <a:r>
              <a:rPr lang="en-GB" dirty="0" smtClean="0"/>
              <a:t>as </a:t>
            </a:r>
            <a:r>
              <a:rPr lang="en-GB" dirty="0"/>
              <a:t>S</a:t>
            </a:r>
            <a:r>
              <a:rPr lang="en-GB" dirty="0" smtClean="0"/>
              <a:t>cintillation Production Mechanism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C386B-F5FC-3948-A1F5-835FD4EBB573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4F7E-F9F2-6A46-B8FF-CD94C21C399F}" type="slidenum">
              <a:rPr lang="en-GB" smtClean="0"/>
              <a:pPr/>
              <a:t>3</a:t>
            </a:fld>
            <a:endParaRPr lang="en-GB"/>
          </a:p>
        </p:txBody>
      </p:sp>
      <p:pic>
        <p:nvPicPr>
          <p:cNvPr id="8" name="Picture 6" descr="colour_logo_1312"/>
          <p:cNvPicPr>
            <a:picLocks noChangeAspect="1" noChangeArrowheads="1"/>
          </p:cNvPicPr>
          <p:nvPr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5440933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X_lightproduct_mech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470713" y="1402358"/>
            <a:ext cx="4381500" cy="288306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3972" y="4327163"/>
            <a:ext cx="838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/>
              <a:t> </a:t>
            </a:r>
            <a:r>
              <a:rPr lang="en-US" sz="2400" baseline="30000" dirty="0"/>
              <a:t>An interaction with a noble gas atom X (i.e. argon/xenon) causes excitation and ionization, producing electron-hole pairs (X</a:t>
            </a:r>
            <a:r>
              <a:rPr lang="en-US" sz="2400" baseline="52000" dirty="0"/>
              <a:t>+</a:t>
            </a:r>
            <a:r>
              <a:rPr lang="en-US" sz="2400" baseline="30000" dirty="0"/>
              <a:t>, </a:t>
            </a:r>
            <a:r>
              <a:rPr lang="en-US" sz="2400" baseline="30000" dirty="0" err="1"/>
              <a:t>e</a:t>
            </a:r>
            <a:r>
              <a:rPr lang="en-US" sz="2400" baseline="44000" dirty="0"/>
              <a:t>−</a:t>
            </a:r>
            <a:r>
              <a:rPr lang="en-US" sz="2400" baseline="30000" dirty="0"/>
              <a:t>) and </a:t>
            </a:r>
            <a:r>
              <a:rPr lang="en-US" sz="2400" baseline="30000" dirty="0" err="1"/>
              <a:t>excitons</a:t>
            </a:r>
            <a:r>
              <a:rPr lang="en-US" sz="2400" baseline="30000" dirty="0"/>
              <a:t> (X</a:t>
            </a:r>
            <a:r>
              <a:rPr lang="en-US" sz="2400" baseline="44000" dirty="0"/>
              <a:t>∗</a:t>
            </a:r>
            <a:r>
              <a:rPr lang="en-US" sz="2400" baseline="30000" dirty="0"/>
              <a:t>). Molecular ions form X</a:t>
            </a:r>
            <a:r>
              <a:rPr lang="en-US" sz="2400" baseline="52000" dirty="0"/>
              <a:t>+</a:t>
            </a:r>
            <a:r>
              <a:rPr lang="en-US" sz="2400" baseline="9000" dirty="0"/>
              <a:t>2</a:t>
            </a:r>
            <a:r>
              <a:rPr lang="en-US" sz="2400" baseline="-25000" dirty="0"/>
              <a:t> </a:t>
            </a:r>
            <a:r>
              <a:rPr lang="en-US" sz="2400" baseline="30000" dirty="0"/>
              <a:t>and attract free electrons (hot electrons can escape this attraction). In addition, the electrons can ionize and excite the medium, yielding extra electron</a:t>
            </a:r>
            <a:r>
              <a:rPr lang="en-US" sz="2400" baseline="30000" dirty="0" smtClean="0"/>
              <a:t>-hole </a:t>
            </a:r>
            <a:r>
              <a:rPr lang="en-US" sz="2400" baseline="30000" dirty="0"/>
              <a:t>pairs and </a:t>
            </a:r>
            <a:r>
              <a:rPr lang="en-US" sz="2400" baseline="30000" dirty="0" err="1"/>
              <a:t>excitons</a:t>
            </a:r>
            <a:r>
              <a:rPr lang="en-US" sz="2400" baseline="30000" dirty="0"/>
              <a:t>. In due course the electrons </a:t>
            </a:r>
            <a:r>
              <a:rPr lang="en-US" sz="2400" baseline="30000" dirty="0" err="1"/>
              <a:t>thermalize</a:t>
            </a:r>
            <a:r>
              <a:rPr lang="en-US" sz="2400" baseline="30000" dirty="0"/>
              <a:t> and recombine with the </a:t>
            </a:r>
            <a:r>
              <a:rPr lang="en-US" sz="2400" baseline="30000" dirty="0" err="1"/>
              <a:t>neighbouring</a:t>
            </a:r>
            <a:r>
              <a:rPr lang="en-US" sz="2400" baseline="30000" dirty="0"/>
              <a:t> ions(X</a:t>
            </a:r>
            <a:r>
              <a:rPr lang="en-US" sz="2400" baseline="54000" dirty="0"/>
              <a:t>+</a:t>
            </a:r>
            <a:r>
              <a:rPr lang="en-US" sz="2400" baseline="15000" dirty="0"/>
              <a:t>2</a:t>
            </a:r>
            <a:r>
              <a:rPr lang="en-US" sz="2400" baseline="-25000" dirty="0"/>
              <a:t> </a:t>
            </a:r>
            <a:r>
              <a:rPr lang="en-US" sz="2400" baseline="30000" dirty="0"/>
              <a:t>) forming more </a:t>
            </a:r>
            <a:r>
              <a:rPr lang="en-US" sz="2400" baseline="30000" dirty="0" err="1"/>
              <a:t>excitons</a:t>
            </a:r>
            <a:r>
              <a:rPr lang="en-US" sz="2400" baseline="30000" dirty="0"/>
              <a:t>. Self-trapping occurs producing </a:t>
            </a:r>
            <a:r>
              <a:rPr lang="en-US" sz="2400" baseline="30000" dirty="0" err="1"/>
              <a:t>excimers</a:t>
            </a:r>
            <a:r>
              <a:rPr lang="en-US" sz="2400" baseline="30000" dirty="0"/>
              <a:t> X</a:t>
            </a:r>
            <a:r>
              <a:rPr lang="en-US" sz="2400" baseline="50000" dirty="0"/>
              <a:t>∗</a:t>
            </a:r>
            <a:r>
              <a:rPr lang="en-US" sz="2400" baseline="5000" dirty="0"/>
              <a:t>2</a:t>
            </a:r>
            <a:r>
              <a:rPr lang="en-US" sz="2400" baseline="30000" dirty="0"/>
              <a:t>. De-excitation of these states gives rise to a luminescence emission of approximately 128 nm for argon and 175 nm for xenon.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FC0D-D1B5-8E43-A29D-B3292E435D43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0" y="-76200"/>
            <a:ext cx="824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dirty="0" smtClean="0"/>
              <a:t>LA</a:t>
            </a:r>
            <a:r>
              <a:rPr lang="en-US" sz="4000" dirty="0" err="1" smtClean="0"/>
              <a:t>r</a:t>
            </a:r>
            <a:r>
              <a:rPr lang="en-US" sz="4000" dirty="0" smtClean="0"/>
              <a:t> Scintillation</a:t>
            </a:r>
            <a:endParaRPr lang="el-GR" sz="1600" dirty="0">
              <a:latin typeface="Times New Roman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486400" y="3657600"/>
            <a:ext cx="2519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84456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LAr</a:t>
            </a:r>
            <a:r>
              <a:rPr lang="en-US" dirty="0" smtClean="0"/>
              <a:t> detection technology has the best performance in identifying the topology of interactions and decays of particles, thanks to excellent imaging performance.</a:t>
            </a:r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0" y="16002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Interactions in liquid noble gases lead to the formation of </a:t>
            </a:r>
            <a:r>
              <a:rPr lang="en-US" dirty="0" err="1" smtClean="0"/>
              <a:t>excimers</a:t>
            </a:r>
            <a:r>
              <a:rPr lang="en-US" dirty="0" smtClean="0"/>
              <a:t> in either singlet or triplet states, which decay to the ground state with characteristic fast (6 ns) and slow (1.6 </a:t>
            </a:r>
            <a:r>
              <a:rPr lang="en-US" dirty="0" err="1" smtClean="0"/>
              <a:t>μs</a:t>
            </a:r>
            <a:r>
              <a:rPr lang="en-US" dirty="0" smtClean="0"/>
              <a:t>) lifetimes in liquid argon with the photon emission spectrum peaked at 128 nm.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819400"/>
            <a:ext cx="5848635" cy="3594100"/>
          </a:xfrm>
          <a:prstGeom prst="rect">
            <a:avLst/>
          </a:prstGeom>
        </p:spPr>
      </p:pic>
      <p:pic>
        <p:nvPicPr>
          <p:cNvPr id="13" name="Picture 6" descr="colour_logo_1312"/>
          <p:cNvPicPr>
            <a:picLocks noChangeAspect="1" noChangeArrowheads="1"/>
          </p:cNvPicPr>
          <p:nvPr/>
        </p:nvPicPr>
        <p:blipFill>
          <a:blip r:embed="rId3"/>
          <a:srcRect t="27303" b="24432"/>
          <a:stretch>
            <a:fillRect/>
          </a:stretch>
        </p:blipFill>
        <p:spPr bwMode="auto">
          <a:xfrm>
            <a:off x="5440933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C9DD4-AF6A-BA4E-9958-6419F8C3F0E9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52400" y="0"/>
            <a:ext cx="8534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3200" dirty="0" smtClean="0">
                <a:latin typeface="+mn-lt"/>
              </a:rPr>
              <a:t>Discrimination Principle Between Particles</a:t>
            </a:r>
            <a:endParaRPr lang="el-GR" sz="3200" dirty="0">
              <a:latin typeface="+mn-lt"/>
            </a:endParaRPr>
          </a:p>
        </p:txBody>
      </p:sp>
      <p:sp>
        <p:nvSpPr>
          <p:cNvPr id="8" name="Text Box 105"/>
          <p:cNvSpPr txBox="1">
            <a:spLocks noChangeArrowheads="1"/>
          </p:cNvSpPr>
          <p:nvPr/>
        </p:nvSpPr>
        <p:spPr bwMode="auto">
          <a:xfrm>
            <a:off x="323850" y="4508500"/>
            <a:ext cx="3095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" y="838200"/>
            <a:ext cx="8382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fraction of </a:t>
            </a:r>
            <a:r>
              <a:rPr lang="en-US" dirty="0" err="1" smtClean="0"/>
              <a:t>dimers</a:t>
            </a:r>
            <a:r>
              <a:rPr lang="en-US" dirty="0" smtClean="0"/>
              <a:t> in singlet or triplet state depends on the incident particle type.  A NR will produce more </a:t>
            </a:r>
            <a:r>
              <a:rPr lang="en-US" dirty="0" err="1" smtClean="0"/>
              <a:t>ionisation</a:t>
            </a:r>
            <a:r>
              <a:rPr lang="en-US" dirty="0" smtClean="0"/>
              <a:t> in comparison to an ER.</a:t>
            </a:r>
          </a:p>
          <a:p>
            <a:endParaRPr lang="en-US" dirty="0" smtClean="0"/>
          </a:p>
          <a:p>
            <a:r>
              <a:rPr lang="en-US" dirty="0" smtClean="0"/>
              <a:t>Yellow: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Fast photon emission region due to singlet</a:t>
            </a:r>
          </a:p>
          <a:p>
            <a:endParaRPr lang="en-US" dirty="0" smtClean="0"/>
          </a:p>
          <a:p>
            <a:r>
              <a:rPr lang="en-US" dirty="0" smtClean="0"/>
              <a:t>Ratio: Fast (6 ns) light / Slow (1.6 </a:t>
            </a:r>
            <a:r>
              <a:rPr lang="en-US" dirty="0" err="1" smtClean="0"/>
              <a:t>μs</a:t>
            </a:r>
            <a:r>
              <a:rPr lang="en-US" dirty="0" smtClean="0"/>
              <a:t>) light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24200"/>
            <a:ext cx="4328829" cy="2590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41054"/>
            <a:ext cx="4292600" cy="257394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5791200"/>
            <a:ext cx="7162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Discrimination between nuclear and electron recoils can be achieved by pulse shape discrimination.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716970" y="2743200"/>
            <a:ext cx="4122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 event due to electron interaction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6248400" y="4343400"/>
            <a:ext cx="140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Ratio is 0.3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1905000" y="4267200"/>
            <a:ext cx="1210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Ratio is 3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152400" y="2743200"/>
            <a:ext cx="4083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An event due to neutron interaction</a:t>
            </a:r>
            <a:endParaRPr lang="en-GB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188913"/>
            <a:ext cx="82438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4000" dirty="0" smtClean="0">
                <a:latin typeface="Times New Roman" charset="0"/>
              </a:rPr>
              <a:t>Pulse Shape Discrimination </a:t>
            </a:r>
            <a:endParaRPr lang="el-GR" sz="4000" dirty="0">
              <a:latin typeface="Times New Roman" charset="0"/>
            </a:endParaRPr>
          </a:p>
        </p:txBody>
      </p:sp>
      <p:pic>
        <p:nvPicPr>
          <p:cNvPr id="7" name="Picture 6" descr="area_pos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66800"/>
            <a:ext cx="4482904" cy="4267200"/>
          </a:xfrm>
          <a:prstGeom prst="rect">
            <a:avLst/>
          </a:prstGeom>
        </p:spPr>
      </p:pic>
      <p:pic>
        <p:nvPicPr>
          <p:cNvPr id="8" name="Picture 7" descr="lar_poster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9807" y="1066800"/>
            <a:ext cx="4534193" cy="4267200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1676400" y="1752600"/>
            <a:ext cx="6212058" cy="3048000"/>
            <a:chOff x="1676400" y="1752600"/>
            <a:chExt cx="6212058" cy="3048000"/>
          </a:xfrm>
        </p:grpSpPr>
        <p:sp>
          <p:nvSpPr>
            <p:cNvPr id="9" name="TextBox 8"/>
            <p:cNvSpPr txBox="1"/>
            <p:nvPr/>
          </p:nvSpPr>
          <p:spPr>
            <a:xfrm>
              <a:off x="1676400" y="1752600"/>
              <a:ext cx="1159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Gammas</a:t>
              </a:r>
              <a:endParaRPr lang="en-GB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934200" y="2145268"/>
              <a:ext cx="954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Alphas</a:t>
              </a:r>
              <a:endParaRPr lang="en-GB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15000" y="4431268"/>
              <a:ext cx="11598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Gammas</a:t>
              </a:r>
              <a:endParaRPr lang="en-GB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8000" y="3364468"/>
              <a:ext cx="954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Alphas</a:t>
              </a:r>
              <a:endParaRPr lang="en-GB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5486400"/>
            <a:ext cx="80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Alphas and gammas discrimination by measuring the Fast/Total scintillation light components.  </a:t>
            </a:r>
          </a:p>
        </p:txBody>
      </p:sp>
      <p:pic>
        <p:nvPicPr>
          <p:cNvPr id="14" name="Picture 6" descr="colour_logo_1312"/>
          <p:cNvPicPr>
            <a:picLocks noChangeAspect="1" noChangeArrowheads="1"/>
          </p:cNvPicPr>
          <p:nvPr/>
        </p:nvPicPr>
        <p:blipFill>
          <a:blip r:embed="rId6"/>
          <a:srcRect t="27303" b="24432"/>
          <a:stretch>
            <a:fillRect/>
          </a:stretch>
        </p:blipFill>
        <p:spPr bwMode="auto">
          <a:xfrm>
            <a:off x="5440933" y="18044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020A-42AB-A147-857D-95C4CB79D95C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</p:spTree>
    <p:custDataLst>
      <p:tags r:id="rId1"/>
    </p:custDataLst>
  </p:cSld>
  <p:clrMapOvr>
    <a:masterClrMapping/>
  </p:clrMapOvr>
  <p:transition advTm="829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E6310-8C18-5C40-87EA-EDC87E71E9B4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34F7E-F9F2-6A46-B8FF-CD94C21C399F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" name="Picture 6" descr="colour_logo_1312"/>
          <p:cNvPicPr>
            <a:picLocks noChangeAspect="1" noChangeArrowheads="1"/>
          </p:cNvPicPr>
          <p:nvPr/>
        </p:nvPicPr>
        <p:blipFill>
          <a:blip r:embed="rId2"/>
          <a:srcRect t="27303" b="24432"/>
          <a:stretch>
            <a:fillRect/>
          </a:stretch>
        </p:blipFill>
        <p:spPr bwMode="auto">
          <a:xfrm>
            <a:off x="5454161" y="101066"/>
            <a:ext cx="3515213" cy="7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52400" y="51284"/>
            <a:ext cx="73914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3200" dirty="0" smtClean="0">
                <a:latin typeface="+mn-lt"/>
              </a:rPr>
              <a:t>Detection Principle</a:t>
            </a:r>
            <a:endParaRPr lang="el-GR" sz="3200" dirty="0">
              <a:latin typeface="+mn-lt"/>
            </a:endParaRPr>
          </a:p>
        </p:txBody>
      </p:sp>
      <p:sp>
        <p:nvSpPr>
          <p:cNvPr id="10" name="Text Box 105"/>
          <p:cNvSpPr txBox="1">
            <a:spLocks noChangeArrowheads="1"/>
          </p:cNvSpPr>
          <p:nvPr/>
        </p:nvSpPr>
        <p:spPr bwMode="auto">
          <a:xfrm>
            <a:off x="323850" y="4508500"/>
            <a:ext cx="3095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1" name="Picture 10" descr="ArDMprinciple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85437" y="914400"/>
            <a:ext cx="4359563" cy="4495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67200" y="785227"/>
            <a:ext cx="4572000" cy="2862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Electrons and gammas interact with</a:t>
            </a:r>
          </a:p>
          <a:p>
            <a:r>
              <a:rPr lang="en-US" dirty="0" smtClean="0"/>
              <a:t>shell electrons creating light and</a:t>
            </a:r>
          </a:p>
          <a:p>
            <a:r>
              <a:rPr lang="en-US" dirty="0" smtClean="0"/>
              <a:t>charge.</a:t>
            </a:r>
          </a:p>
          <a:p>
            <a:endParaRPr lang="en-US" dirty="0" smtClean="0"/>
          </a:p>
          <a:p>
            <a:r>
              <a:rPr lang="en-US" dirty="0" smtClean="0"/>
              <a:t>Neutrons do the same but the charge</a:t>
            </a:r>
          </a:p>
          <a:p>
            <a:r>
              <a:rPr lang="en-US" dirty="0" smtClean="0"/>
              <a:t>quickly recombines.</a:t>
            </a:r>
          </a:p>
          <a:p>
            <a:endParaRPr lang="en-US" dirty="0" smtClean="0"/>
          </a:p>
          <a:p>
            <a:r>
              <a:rPr lang="en-US" dirty="0" smtClean="0"/>
              <a:t>In both cases any charge produced is</a:t>
            </a:r>
          </a:p>
          <a:p>
            <a:r>
              <a:rPr lang="en-US" dirty="0" smtClean="0"/>
              <a:t>drifted upwards in the field to the</a:t>
            </a:r>
          </a:p>
          <a:p>
            <a:r>
              <a:rPr lang="en-US" dirty="0" smtClean="0"/>
              <a:t>charge readout where it is detected.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4267200" y="3581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Light is converted to 430 nm and</a:t>
            </a:r>
          </a:p>
          <a:p>
            <a:r>
              <a:rPr lang="en-US" dirty="0" smtClean="0"/>
              <a:t>detected by photomultipliers.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4267200" y="432576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Background rejection possibilities:</a:t>
            </a:r>
          </a:p>
          <a:p>
            <a:r>
              <a:rPr lang="en-US" dirty="0" smtClean="0"/>
              <a:t>– Different light/charge ratios</a:t>
            </a:r>
          </a:p>
          <a:p>
            <a:r>
              <a:rPr lang="en-US" dirty="0" smtClean="0"/>
              <a:t>– Different shape of the scintillation light (ratio fast/slow components)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0" y="5678269"/>
            <a:ext cx="8915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segmented charge readout allows the XY coordinate to be determined and</a:t>
            </a:r>
          </a:p>
          <a:p>
            <a:r>
              <a:rPr lang="en-US" dirty="0" smtClean="0"/>
              <a:t>the time of flight following the scintillation pulse provides the Z coordinate.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0C637-F329-2C47-84C4-C4B0A85D3043}" type="datetime1">
              <a:rPr lang="en-GB" smtClean="0"/>
              <a:pPr/>
              <a:t>01/02/2013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Two phase detectors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61DC8-ADFE-1F48-A690-34BF75BB1351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25400" y="102675"/>
            <a:ext cx="6924675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GB" sz="4000" dirty="0" smtClean="0">
                <a:ea typeface="ＭＳ Ｐゴシック" charset="-128"/>
                <a:cs typeface="ＭＳ Ｐゴシック" charset="-128"/>
              </a:rPr>
              <a:t>Challenges Towards a Large </a:t>
            </a:r>
            <a:r>
              <a:rPr lang="en-GB" sz="4000" dirty="0" err="1" smtClean="0">
                <a:ea typeface="ＭＳ Ｐゴシック" charset="-128"/>
                <a:cs typeface="ＭＳ Ｐゴシック" charset="-128"/>
              </a:rPr>
              <a:t>LAr</a:t>
            </a:r>
            <a:r>
              <a:rPr lang="en-GB" sz="4000" dirty="0" smtClean="0">
                <a:ea typeface="ＭＳ Ｐゴシック" charset="-128"/>
                <a:cs typeface="ＭＳ Ｐゴシック" charset="-128"/>
              </a:rPr>
              <a:t> TPC </a:t>
            </a:r>
          </a:p>
        </p:txBody>
      </p:sp>
      <p:sp>
        <p:nvSpPr>
          <p:cNvPr id="28" name="Slide Number Placeholder 2"/>
          <p:cNvSpPr txBox="1">
            <a:spLocks/>
          </p:cNvSpPr>
          <p:nvPr/>
        </p:nvSpPr>
        <p:spPr>
          <a:xfrm>
            <a:off x="7239000" y="6933688"/>
            <a:ext cx="1905000" cy="1889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CD8F54-4602-D441-913A-84B1F4DC3440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E48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2E2E48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9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113" y="3188775"/>
            <a:ext cx="2962275" cy="22177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" name="Oval 6"/>
          <p:cNvSpPr>
            <a:spLocks noChangeArrowheads="1"/>
          </p:cNvSpPr>
          <p:nvPr/>
        </p:nvSpPr>
        <p:spPr bwMode="auto">
          <a:xfrm>
            <a:off x="0" y="3261800"/>
            <a:ext cx="1763713" cy="1295400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defTabSz="914400"/>
            <a:r>
              <a:rPr kumimoji="1" lang="en-GB" sz="1600" b="1">
                <a:latin typeface="Times New Roman" charset="0"/>
              </a:rPr>
              <a:t>Engineering</a:t>
            </a:r>
          </a:p>
          <a:p>
            <a:pPr defTabSz="914400"/>
            <a:endParaRPr kumimoji="1" lang="en-GB" sz="1400">
              <a:latin typeface="Times New Roman" charset="0"/>
            </a:endParaRPr>
          </a:p>
        </p:txBody>
      </p:sp>
      <p:sp>
        <p:nvSpPr>
          <p:cNvPr id="31" name="Oval 7"/>
          <p:cNvSpPr>
            <a:spLocks noChangeArrowheads="1"/>
          </p:cNvSpPr>
          <p:nvPr/>
        </p:nvSpPr>
        <p:spPr bwMode="auto">
          <a:xfrm>
            <a:off x="323850" y="1677475"/>
            <a:ext cx="2160588" cy="180022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defTabSz="914400"/>
            <a:r>
              <a:rPr lang="en-GB" sz="1600" b="1">
                <a:latin typeface="Times New Roman" charset="0"/>
              </a:rPr>
              <a:t>2-phase charge readout and</a:t>
            </a:r>
          </a:p>
          <a:p>
            <a:pPr defTabSz="914400"/>
            <a:r>
              <a:rPr lang="en-GB" sz="1600" b="1">
                <a:latin typeface="Times New Roman" charset="0"/>
              </a:rPr>
              <a:t>light readout</a:t>
            </a:r>
            <a:endParaRPr kumimoji="1" lang="en-GB" sz="1600" b="1">
              <a:latin typeface="Times New Roman" charset="0"/>
            </a:endParaRPr>
          </a:p>
          <a:p>
            <a:pPr defTabSz="914400"/>
            <a:endParaRPr kumimoji="1" lang="en-GB" sz="1400">
              <a:latin typeface="Times New Roman" charset="0"/>
            </a:endParaRPr>
          </a:p>
        </p:txBody>
      </p:sp>
      <p:sp>
        <p:nvSpPr>
          <p:cNvPr id="32" name="Oval 8"/>
          <p:cNvSpPr>
            <a:spLocks noChangeArrowheads="1"/>
          </p:cNvSpPr>
          <p:nvPr/>
        </p:nvSpPr>
        <p:spPr bwMode="auto">
          <a:xfrm>
            <a:off x="2268538" y="1317113"/>
            <a:ext cx="1727200" cy="1296987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defTabSz="914400"/>
            <a:r>
              <a:rPr lang="en-GB" sz="1600" b="1">
                <a:latin typeface="Times New Roman" charset="0"/>
              </a:rPr>
              <a:t>LAr purity</a:t>
            </a:r>
          </a:p>
          <a:p>
            <a:pPr defTabSz="914400"/>
            <a:r>
              <a:rPr kumimoji="1" lang="en-GB" sz="1600" b="1">
                <a:latin typeface="Times New Roman" charset="0"/>
              </a:rPr>
              <a:t>&lt;1 ppb</a:t>
            </a:r>
          </a:p>
          <a:p>
            <a:pPr defTabSz="914400"/>
            <a:endParaRPr kumimoji="1" lang="en-GB" sz="1400">
              <a:latin typeface="Times New Roman" charset="0"/>
            </a:endParaRPr>
          </a:p>
        </p:txBody>
      </p:sp>
      <p:sp>
        <p:nvSpPr>
          <p:cNvPr id="33" name="Oval 9"/>
          <p:cNvSpPr>
            <a:spLocks noChangeArrowheads="1"/>
          </p:cNvSpPr>
          <p:nvPr/>
        </p:nvSpPr>
        <p:spPr bwMode="auto">
          <a:xfrm>
            <a:off x="4140200" y="1245675"/>
            <a:ext cx="1881188" cy="115252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defTabSz="914400"/>
            <a:r>
              <a:rPr lang="en-GB" sz="1600" b="1">
                <a:latin typeface="Times New Roman" charset="0"/>
              </a:rPr>
              <a:t>Drift field</a:t>
            </a:r>
          </a:p>
          <a:p>
            <a:pPr defTabSz="914400"/>
            <a:r>
              <a:rPr kumimoji="1" lang="en-GB" sz="1600" b="1">
                <a:latin typeface="Times New Roman" charset="0"/>
              </a:rPr>
              <a:t>2MV power supply</a:t>
            </a:r>
          </a:p>
          <a:p>
            <a:pPr defTabSz="914400"/>
            <a:endParaRPr kumimoji="1" lang="en-GB" sz="1400">
              <a:latin typeface="Times New Roman" charset="0"/>
            </a:endParaRPr>
          </a:p>
        </p:txBody>
      </p:sp>
      <p:sp>
        <p:nvSpPr>
          <p:cNvPr id="34" name="Oval 10"/>
          <p:cNvSpPr>
            <a:spLocks noChangeArrowheads="1"/>
          </p:cNvSpPr>
          <p:nvPr/>
        </p:nvSpPr>
        <p:spPr bwMode="auto">
          <a:xfrm>
            <a:off x="6227763" y="1534600"/>
            <a:ext cx="1873250" cy="136842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defTabSz="914400"/>
            <a:r>
              <a:rPr lang="en-GB" sz="1600" b="1">
                <a:latin typeface="Times New Roman" charset="0"/>
              </a:rPr>
              <a:t> DAQ/trigger/electronic</a:t>
            </a:r>
            <a:r>
              <a:rPr lang="en-GB" sz="1600">
                <a:latin typeface="Times New Roman" charset="0"/>
              </a:rPr>
              <a:t>s</a:t>
            </a:r>
            <a:endParaRPr kumimoji="1" lang="en-GB" sz="1600" b="1">
              <a:latin typeface="Times New Roman" charset="0"/>
            </a:endParaRPr>
          </a:p>
          <a:p>
            <a:pPr defTabSz="914400"/>
            <a:endParaRPr kumimoji="1" lang="en-GB" sz="1400">
              <a:latin typeface="Times New Roman" charset="0"/>
            </a:endParaRPr>
          </a:p>
        </p:txBody>
      </p:sp>
      <p:cxnSp>
        <p:nvCxnSpPr>
          <p:cNvPr id="35" name="Straight Connector 12"/>
          <p:cNvCxnSpPr>
            <a:cxnSpLocks noChangeShapeType="1"/>
            <a:stCxn id="30" idx="5"/>
          </p:cNvCxnSpPr>
          <p:nvPr/>
        </p:nvCxnSpPr>
        <p:spPr bwMode="auto">
          <a:xfrm>
            <a:off x="1504950" y="4368288"/>
            <a:ext cx="1554163" cy="76517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6" name="Straight Connector 13"/>
          <p:cNvCxnSpPr>
            <a:cxnSpLocks noChangeShapeType="1"/>
            <a:stCxn id="31" idx="5"/>
          </p:cNvCxnSpPr>
          <p:nvPr/>
        </p:nvCxnSpPr>
        <p:spPr bwMode="auto">
          <a:xfrm>
            <a:off x="2166938" y="3214175"/>
            <a:ext cx="892175" cy="112712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7" name="Straight Connector 14"/>
          <p:cNvCxnSpPr>
            <a:cxnSpLocks noChangeShapeType="1"/>
            <a:stCxn id="32" idx="4"/>
          </p:cNvCxnSpPr>
          <p:nvPr/>
        </p:nvCxnSpPr>
        <p:spPr bwMode="auto">
          <a:xfrm>
            <a:off x="3132138" y="2614100"/>
            <a:ext cx="71437" cy="574675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8" name="Straight Connector 15"/>
          <p:cNvCxnSpPr>
            <a:cxnSpLocks noChangeShapeType="1"/>
            <a:stCxn id="33" idx="4"/>
          </p:cNvCxnSpPr>
          <p:nvPr/>
        </p:nvCxnSpPr>
        <p:spPr bwMode="auto">
          <a:xfrm rot="5400000">
            <a:off x="4574381" y="2683157"/>
            <a:ext cx="790575" cy="220662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39" name="Straight Connector 16"/>
          <p:cNvCxnSpPr>
            <a:cxnSpLocks noChangeShapeType="1"/>
          </p:cNvCxnSpPr>
          <p:nvPr/>
        </p:nvCxnSpPr>
        <p:spPr bwMode="auto">
          <a:xfrm flipH="1">
            <a:off x="6024563" y="2756975"/>
            <a:ext cx="504825" cy="431800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cxnSp>
        <p:nvCxnSpPr>
          <p:cNvPr id="40" name="Straight Connector 17"/>
          <p:cNvCxnSpPr>
            <a:cxnSpLocks noChangeShapeType="1"/>
          </p:cNvCxnSpPr>
          <p:nvPr/>
        </p:nvCxnSpPr>
        <p:spPr bwMode="auto">
          <a:xfrm flipH="1">
            <a:off x="6084888" y="4630225"/>
            <a:ext cx="1079500" cy="576263"/>
          </a:xfrm>
          <a:prstGeom prst="lin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</p:cxnSp>
      <p:sp>
        <p:nvSpPr>
          <p:cNvPr id="41" name="Oval 18"/>
          <p:cNvSpPr>
            <a:spLocks noChangeArrowheads="1"/>
          </p:cNvSpPr>
          <p:nvPr/>
        </p:nvSpPr>
        <p:spPr bwMode="auto">
          <a:xfrm>
            <a:off x="6950075" y="3506275"/>
            <a:ext cx="2051050" cy="1368425"/>
          </a:xfrm>
          <a:prstGeom prst="ellipse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pPr defTabSz="914400"/>
            <a:endParaRPr lang="en-GB" sz="1600" b="1">
              <a:latin typeface="Times New Roman" charset="0"/>
            </a:endParaRPr>
          </a:p>
          <a:p>
            <a:pPr defTabSz="914400"/>
            <a:r>
              <a:rPr kumimoji="1" lang="en-GB" sz="1600" b="1">
                <a:latin typeface="Times New Roman" charset="0"/>
              </a:rPr>
              <a:t>Event reconstruction</a:t>
            </a:r>
          </a:p>
          <a:p>
            <a:pPr defTabSz="914400"/>
            <a:endParaRPr kumimoji="1" lang="en-GB" sz="1400">
              <a:latin typeface="Times New Roman" charset="0"/>
            </a:endParaRPr>
          </a:p>
        </p:txBody>
      </p:sp>
      <p:sp>
        <p:nvSpPr>
          <p:cNvPr id="42" name="TextBox 20"/>
          <p:cNvSpPr txBox="1">
            <a:spLocks noChangeArrowheads="1"/>
          </p:cNvSpPr>
          <p:nvPr/>
        </p:nvSpPr>
        <p:spPr bwMode="auto">
          <a:xfrm>
            <a:off x="341313" y="5651790"/>
            <a:ext cx="8461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solidFill>
                  <a:srgbClr val="000000"/>
                </a:solidFill>
                <a:latin typeface="Times New Roman" charset="0"/>
              </a:rPr>
              <a:t>Liverpool activity focuses on </a:t>
            </a:r>
            <a:r>
              <a:rPr lang="en-GB" sz="2000" dirty="0" err="1">
                <a:solidFill>
                  <a:srgbClr val="000000"/>
                </a:solidFill>
                <a:latin typeface="Times New Roman" charset="0"/>
              </a:rPr>
              <a:t>LAr</a:t>
            </a:r>
            <a:r>
              <a:rPr lang="en-GB" sz="2000" dirty="0">
                <a:solidFill>
                  <a:srgbClr val="000000"/>
                </a:solidFill>
                <a:latin typeface="Times New Roman" charset="0"/>
              </a:rPr>
              <a:t> purification, light and charge readout methods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0.9|13.1|13.:|14.5|12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1177</Words>
  <Application>Microsoft Office PowerPoint</Application>
  <PresentationFormat>On-screen Show (4:3)</PresentationFormat>
  <Paragraphs>218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0</vt:lpstr>
      <vt:lpstr>Outline</vt:lpstr>
      <vt:lpstr>Slide 2</vt:lpstr>
      <vt:lpstr>Noble Gas Scintillation Production Mechanism</vt:lpstr>
      <vt:lpstr>Slide 4</vt:lpstr>
      <vt:lpstr>Slide 5</vt:lpstr>
      <vt:lpstr>Slide 6</vt:lpstr>
      <vt:lpstr>Slide 7</vt:lpstr>
      <vt:lpstr>Challenges Towards a Large LAr TPC </vt:lpstr>
      <vt:lpstr>Slide 9</vt:lpstr>
      <vt:lpstr>Slide 10</vt:lpstr>
      <vt:lpstr>Major Commercial Suppliers</vt:lpstr>
      <vt:lpstr>Major Vacuum Components</vt:lpstr>
      <vt:lpstr>Cryogenic PMT</vt:lpstr>
      <vt:lpstr>Slide 14</vt:lpstr>
      <vt:lpstr>Slide 15</vt:lpstr>
      <vt:lpstr>Slide 16</vt:lpstr>
      <vt:lpstr>Slide 17</vt:lpstr>
      <vt:lpstr>Slide 18</vt:lpstr>
      <vt:lpstr>Machining the Macor rods</vt:lpstr>
      <vt:lpstr>Slide 20</vt:lpstr>
      <vt:lpstr>The Liverpool LAr Lab</vt:lpstr>
    </vt:vector>
  </TitlesOfParts>
  <Company>university of sheffield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kostas</dc:creator>
  <cp:lastModifiedBy>casse</cp:lastModifiedBy>
  <cp:revision>21</cp:revision>
  <dcterms:created xsi:type="dcterms:W3CDTF">2012-11-18T16:18:25Z</dcterms:created>
  <dcterms:modified xsi:type="dcterms:W3CDTF">2013-02-01T10:00:07Z</dcterms:modified>
</cp:coreProperties>
</file>