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Default Extension="pdf" ContentType="application/pdf"/>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18"/>
  </p:notesMasterIdLst>
  <p:handoutMasterIdLst>
    <p:handoutMasterId r:id="rId19"/>
  </p:handoutMasterIdLst>
  <p:sldIdLst>
    <p:sldId id="257" r:id="rId2"/>
    <p:sldId id="256" r:id="rId3"/>
    <p:sldId id="264" r:id="rId4"/>
    <p:sldId id="258" r:id="rId5"/>
    <p:sldId id="259" r:id="rId6"/>
    <p:sldId id="263" r:id="rId7"/>
    <p:sldId id="260" r:id="rId8"/>
    <p:sldId id="261" r:id="rId9"/>
    <p:sldId id="262"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94" d="100"/>
          <a:sy n="94" d="100"/>
        </p:scale>
        <p:origin x="-164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FD759F7-F221-8E45-A2DD-8FD2DF3BEF6C}" type="datetimeFigureOut">
              <a:rPr lang="en-GB" smtClean="0"/>
              <a:pPr/>
              <a:t>01/02/2013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24FD7A-A3F0-E540-A7AF-F28E1CFDB6E6}" type="slidenum">
              <a:rPr lang="en-GB" smtClean="0"/>
              <a:pPr/>
              <a:t>‹#›</a:t>
            </a:fld>
            <a:endParaRPr lang="en-GB"/>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503D80-7860-894D-8706-AA68359109AB}" type="datetimeFigureOut">
              <a:rPr lang="en-GB" smtClean="0"/>
              <a:pPr/>
              <a:t>01/02/2013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F5F417-67B5-FE42-9727-2D72C00724AE}" type="slidenum">
              <a:rPr lang="en-GB" smtClean="0"/>
              <a:pPr/>
              <a:t>‹#›</a:t>
            </a:fld>
            <a:endParaRPr lang="en-GB"/>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1406B0A-CAA5-3946-A0DA-06013E185E37}" type="datetime1">
              <a:rPr lang="en-GB" smtClean="0"/>
              <a:pPr/>
              <a:t>01/02/2013</a:t>
            </a:fld>
            <a:endParaRPr lang="en-GB"/>
          </a:p>
        </p:txBody>
      </p:sp>
      <p:sp>
        <p:nvSpPr>
          <p:cNvPr id="5" name="Footer Placeholder 4"/>
          <p:cNvSpPr>
            <a:spLocks noGrp="1"/>
          </p:cNvSpPr>
          <p:nvPr>
            <p:ph type="ftr" sz="quarter" idx="11"/>
          </p:nvPr>
        </p:nvSpPr>
        <p:spPr/>
        <p:txBody>
          <a:bodyPr/>
          <a:lstStyle/>
          <a:p>
            <a:r>
              <a:rPr lang="en-US" smtClean="0"/>
              <a:t>NIM instruments</a:t>
            </a:r>
            <a:endParaRPr lang="en-GB"/>
          </a:p>
        </p:txBody>
      </p:sp>
      <p:sp>
        <p:nvSpPr>
          <p:cNvPr id="6" name="Slide Number Placeholder 5"/>
          <p:cNvSpPr>
            <a:spLocks noGrp="1"/>
          </p:cNvSpPr>
          <p:nvPr>
            <p:ph type="sldNum" sz="quarter" idx="12"/>
          </p:nvPr>
        </p:nvSpPr>
        <p:spPr/>
        <p:txBody>
          <a:bodyPr/>
          <a:lstStyle/>
          <a:p>
            <a:fld id="{BC17D26C-4EEB-8D4A-87B9-D25106417D7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0EC32E-3D7E-8948-B97C-4DD6FB1505D2}" type="datetime1">
              <a:rPr lang="en-GB" smtClean="0"/>
              <a:pPr/>
              <a:t>01/02/2013</a:t>
            </a:fld>
            <a:endParaRPr lang="en-GB"/>
          </a:p>
        </p:txBody>
      </p:sp>
      <p:sp>
        <p:nvSpPr>
          <p:cNvPr id="5" name="Footer Placeholder 4"/>
          <p:cNvSpPr>
            <a:spLocks noGrp="1"/>
          </p:cNvSpPr>
          <p:nvPr>
            <p:ph type="ftr" sz="quarter" idx="11"/>
          </p:nvPr>
        </p:nvSpPr>
        <p:spPr/>
        <p:txBody>
          <a:bodyPr/>
          <a:lstStyle/>
          <a:p>
            <a:r>
              <a:rPr lang="en-US" smtClean="0"/>
              <a:t>NIM instruments</a:t>
            </a:r>
            <a:endParaRPr lang="en-GB"/>
          </a:p>
        </p:txBody>
      </p:sp>
      <p:sp>
        <p:nvSpPr>
          <p:cNvPr id="6" name="Slide Number Placeholder 5"/>
          <p:cNvSpPr>
            <a:spLocks noGrp="1"/>
          </p:cNvSpPr>
          <p:nvPr>
            <p:ph type="sldNum" sz="quarter" idx="12"/>
          </p:nvPr>
        </p:nvSpPr>
        <p:spPr/>
        <p:txBody>
          <a:bodyPr/>
          <a:lstStyle/>
          <a:p>
            <a:fld id="{BC17D26C-4EEB-8D4A-87B9-D25106417D7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644BA4-394B-C048-9B04-085346BB93F7}" type="datetime1">
              <a:rPr lang="en-GB" smtClean="0"/>
              <a:pPr/>
              <a:t>01/02/2013</a:t>
            </a:fld>
            <a:endParaRPr lang="en-GB"/>
          </a:p>
        </p:txBody>
      </p:sp>
      <p:sp>
        <p:nvSpPr>
          <p:cNvPr id="5" name="Footer Placeholder 4"/>
          <p:cNvSpPr>
            <a:spLocks noGrp="1"/>
          </p:cNvSpPr>
          <p:nvPr>
            <p:ph type="ftr" sz="quarter" idx="11"/>
          </p:nvPr>
        </p:nvSpPr>
        <p:spPr/>
        <p:txBody>
          <a:bodyPr/>
          <a:lstStyle/>
          <a:p>
            <a:r>
              <a:rPr lang="en-US" smtClean="0"/>
              <a:t>NIM instruments</a:t>
            </a:r>
            <a:endParaRPr lang="en-GB"/>
          </a:p>
        </p:txBody>
      </p:sp>
      <p:sp>
        <p:nvSpPr>
          <p:cNvPr id="6" name="Slide Number Placeholder 5"/>
          <p:cNvSpPr>
            <a:spLocks noGrp="1"/>
          </p:cNvSpPr>
          <p:nvPr>
            <p:ph type="sldNum" sz="quarter" idx="12"/>
          </p:nvPr>
        </p:nvSpPr>
        <p:spPr/>
        <p:txBody>
          <a:bodyPr/>
          <a:lstStyle/>
          <a:p>
            <a:fld id="{BC17D26C-4EEB-8D4A-87B9-D25106417D7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7B66A9-D9C8-FF41-81D2-0490B3B349E2}" type="datetime1">
              <a:rPr lang="en-GB" smtClean="0"/>
              <a:pPr/>
              <a:t>01/02/2013</a:t>
            </a:fld>
            <a:endParaRPr lang="en-GB"/>
          </a:p>
        </p:txBody>
      </p:sp>
      <p:sp>
        <p:nvSpPr>
          <p:cNvPr id="5" name="Footer Placeholder 4"/>
          <p:cNvSpPr>
            <a:spLocks noGrp="1"/>
          </p:cNvSpPr>
          <p:nvPr>
            <p:ph type="ftr" sz="quarter" idx="11"/>
          </p:nvPr>
        </p:nvSpPr>
        <p:spPr/>
        <p:txBody>
          <a:bodyPr/>
          <a:lstStyle/>
          <a:p>
            <a:r>
              <a:rPr lang="en-US" smtClean="0"/>
              <a:t>NIM instruments</a:t>
            </a:r>
            <a:endParaRPr lang="en-GB"/>
          </a:p>
        </p:txBody>
      </p:sp>
      <p:sp>
        <p:nvSpPr>
          <p:cNvPr id="6" name="Slide Number Placeholder 5"/>
          <p:cNvSpPr>
            <a:spLocks noGrp="1"/>
          </p:cNvSpPr>
          <p:nvPr>
            <p:ph type="sldNum" sz="quarter" idx="12"/>
          </p:nvPr>
        </p:nvSpPr>
        <p:spPr/>
        <p:txBody>
          <a:bodyPr/>
          <a:lstStyle/>
          <a:p>
            <a:fld id="{BC17D26C-4EEB-8D4A-87B9-D25106417D7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E7C199-052A-7E4A-B6CD-C7B237455116}" type="datetime1">
              <a:rPr lang="en-GB" smtClean="0"/>
              <a:pPr/>
              <a:t>01/02/2013</a:t>
            </a:fld>
            <a:endParaRPr lang="en-GB"/>
          </a:p>
        </p:txBody>
      </p:sp>
      <p:sp>
        <p:nvSpPr>
          <p:cNvPr id="5" name="Footer Placeholder 4"/>
          <p:cNvSpPr>
            <a:spLocks noGrp="1"/>
          </p:cNvSpPr>
          <p:nvPr>
            <p:ph type="ftr" sz="quarter" idx="11"/>
          </p:nvPr>
        </p:nvSpPr>
        <p:spPr/>
        <p:txBody>
          <a:bodyPr/>
          <a:lstStyle/>
          <a:p>
            <a:r>
              <a:rPr lang="en-US" smtClean="0"/>
              <a:t>NIM instruments</a:t>
            </a:r>
            <a:endParaRPr lang="en-GB"/>
          </a:p>
        </p:txBody>
      </p:sp>
      <p:sp>
        <p:nvSpPr>
          <p:cNvPr id="6" name="Slide Number Placeholder 5"/>
          <p:cNvSpPr>
            <a:spLocks noGrp="1"/>
          </p:cNvSpPr>
          <p:nvPr>
            <p:ph type="sldNum" sz="quarter" idx="12"/>
          </p:nvPr>
        </p:nvSpPr>
        <p:spPr/>
        <p:txBody>
          <a:bodyPr/>
          <a:lstStyle/>
          <a:p>
            <a:fld id="{BC17D26C-4EEB-8D4A-87B9-D25106417D7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DD3F785-E580-A54A-8531-CE0D7928E5A2}" type="datetime1">
              <a:rPr lang="en-GB" smtClean="0"/>
              <a:pPr/>
              <a:t>01/02/2013</a:t>
            </a:fld>
            <a:endParaRPr lang="en-GB"/>
          </a:p>
        </p:txBody>
      </p:sp>
      <p:sp>
        <p:nvSpPr>
          <p:cNvPr id="6" name="Footer Placeholder 5"/>
          <p:cNvSpPr>
            <a:spLocks noGrp="1"/>
          </p:cNvSpPr>
          <p:nvPr>
            <p:ph type="ftr" sz="quarter" idx="11"/>
          </p:nvPr>
        </p:nvSpPr>
        <p:spPr/>
        <p:txBody>
          <a:bodyPr/>
          <a:lstStyle/>
          <a:p>
            <a:r>
              <a:rPr lang="en-US" smtClean="0"/>
              <a:t>NIM instruments</a:t>
            </a:r>
            <a:endParaRPr lang="en-GB"/>
          </a:p>
        </p:txBody>
      </p:sp>
      <p:sp>
        <p:nvSpPr>
          <p:cNvPr id="7" name="Slide Number Placeholder 6"/>
          <p:cNvSpPr>
            <a:spLocks noGrp="1"/>
          </p:cNvSpPr>
          <p:nvPr>
            <p:ph type="sldNum" sz="quarter" idx="12"/>
          </p:nvPr>
        </p:nvSpPr>
        <p:spPr/>
        <p:txBody>
          <a:bodyPr/>
          <a:lstStyle/>
          <a:p>
            <a:fld id="{BC17D26C-4EEB-8D4A-87B9-D25106417D7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FC9F8E0-EF00-4C45-ACEA-096CEB33E6A2}" type="datetime1">
              <a:rPr lang="en-GB" smtClean="0"/>
              <a:pPr/>
              <a:t>01/02/2013</a:t>
            </a:fld>
            <a:endParaRPr lang="en-GB"/>
          </a:p>
        </p:txBody>
      </p:sp>
      <p:sp>
        <p:nvSpPr>
          <p:cNvPr id="8" name="Footer Placeholder 7"/>
          <p:cNvSpPr>
            <a:spLocks noGrp="1"/>
          </p:cNvSpPr>
          <p:nvPr>
            <p:ph type="ftr" sz="quarter" idx="11"/>
          </p:nvPr>
        </p:nvSpPr>
        <p:spPr/>
        <p:txBody>
          <a:bodyPr/>
          <a:lstStyle/>
          <a:p>
            <a:r>
              <a:rPr lang="en-US" smtClean="0"/>
              <a:t>NIM instruments</a:t>
            </a:r>
            <a:endParaRPr lang="en-GB"/>
          </a:p>
        </p:txBody>
      </p:sp>
      <p:sp>
        <p:nvSpPr>
          <p:cNvPr id="9" name="Slide Number Placeholder 8"/>
          <p:cNvSpPr>
            <a:spLocks noGrp="1"/>
          </p:cNvSpPr>
          <p:nvPr>
            <p:ph type="sldNum" sz="quarter" idx="12"/>
          </p:nvPr>
        </p:nvSpPr>
        <p:spPr/>
        <p:txBody>
          <a:bodyPr/>
          <a:lstStyle/>
          <a:p>
            <a:fld id="{BC17D26C-4EEB-8D4A-87B9-D25106417D7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1D3FC99-D207-4442-B131-8B52EF160175}" type="datetime1">
              <a:rPr lang="en-GB" smtClean="0"/>
              <a:pPr/>
              <a:t>01/02/2013</a:t>
            </a:fld>
            <a:endParaRPr lang="en-GB"/>
          </a:p>
        </p:txBody>
      </p:sp>
      <p:sp>
        <p:nvSpPr>
          <p:cNvPr id="4" name="Footer Placeholder 3"/>
          <p:cNvSpPr>
            <a:spLocks noGrp="1"/>
          </p:cNvSpPr>
          <p:nvPr>
            <p:ph type="ftr" sz="quarter" idx="11"/>
          </p:nvPr>
        </p:nvSpPr>
        <p:spPr/>
        <p:txBody>
          <a:bodyPr/>
          <a:lstStyle/>
          <a:p>
            <a:r>
              <a:rPr lang="en-US" smtClean="0"/>
              <a:t>NIM instruments</a:t>
            </a:r>
            <a:endParaRPr lang="en-GB"/>
          </a:p>
        </p:txBody>
      </p:sp>
      <p:sp>
        <p:nvSpPr>
          <p:cNvPr id="5" name="Slide Number Placeholder 4"/>
          <p:cNvSpPr>
            <a:spLocks noGrp="1"/>
          </p:cNvSpPr>
          <p:nvPr>
            <p:ph type="sldNum" sz="quarter" idx="12"/>
          </p:nvPr>
        </p:nvSpPr>
        <p:spPr/>
        <p:txBody>
          <a:bodyPr/>
          <a:lstStyle/>
          <a:p>
            <a:fld id="{BC17D26C-4EEB-8D4A-87B9-D25106417D7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9E42E0-E730-6A4E-8F70-09289A24E0BD}" type="datetime1">
              <a:rPr lang="en-GB" smtClean="0"/>
              <a:pPr/>
              <a:t>01/02/2013</a:t>
            </a:fld>
            <a:endParaRPr lang="en-GB"/>
          </a:p>
        </p:txBody>
      </p:sp>
      <p:sp>
        <p:nvSpPr>
          <p:cNvPr id="3" name="Footer Placeholder 2"/>
          <p:cNvSpPr>
            <a:spLocks noGrp="1"/>
          </p:cNvSpPr>
          <p:nvPr>
            <p:ph type="ftr" sz="quarter" idx="11"/>
          </p:nvPr>
        </p:nvSpPr>
        <p:spPr/>
        <p:txBody>
          <a:bodyPr/>
          <a:lstStyle/>
          <a:p>
            <a:r>
              <a:rPr lang="en-US" smtClean="0"/>
              <a:t>NIM instruments</a:t>
            </a:r>
            <a:endParaRPr lang="en-GB"/>
          </a:p>
        </p:txBody>
      </p:sp>
      <p:sp>
        <p:nvSpPr>
          <p:cNvPr id="4" name="Slide Number Placeholder 3"/>
          <p:cNvSpPr>
            <a:spLocks noGrp="1"/>
          </p:cNvSpPr>
          <p:nvPr>
            <p:ph type="sldNum" sz="quarter" idx="12"/>
          </p:nvPr>
        </p:nvSpPr>
        <p:spPr/>
        <p:txBody>
          <a:bodyPr/>
          <a:lstStyle/>
          <a:p>
            <a:fld id="{BC17D26C-4EEB-8D4A-87B9-D25106417D7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FC6FF1-99BC-1C4D-876E-9502A8E634FF}" type="datetime1">
              <a:rPr lang="en-GB" smtClean="0"/>
              <a:pPr/>
              <a:t>01/02/2013</a:t>
            </a:fld>
            <a:endParaRPr lang="en-GB"/>
          </a:p>
        </p:txBody>
      </p:sp>
      <p:sp>
        <p:nvSpPr>
          <p:cNvPr id="6" name="Footer Placeholder 5"/>
          <p:cNvSpPr>
            <a:spLocks noGrp="1"/>
          </p:cNvSpPr>
          <p:nvPr>
            <p:ph type="ftr" sz="quarter" idx="11"/>
          </p:nvPr>
        </p:nvSpPr>
        <p:spPr/>
        <p:txBody>
          <a:bodyPr/>
          <a:lstStyle/>
          <a:p>
            <a:r>
              <a:rPr lang="en-US" smtClean="0"/>
              <a:t>NIM instruments</a:t>
            </a:r>
            <a:endParaRPr lang="en-GB"/>
          </a:p>
        </p:txBody>
      </p:sp>
      <p:sp>
        <p:nvSpPr>
          <p:cNvPr id="7" name="Slide Number Placeholder 6"/>
          <p:cNvSpPr>
            <a:spLocks noGrp="1"/>
          </p:cNvSpPr>
          <p:nvPr>
            <p:ph type="sldNum" sz="quarter" idx="12"/>
          </p:nvPr>
        </p:nvSpPr>
        <p:spPr/>
        <p:txBody>
          <a:bodyPr/>
          <a:lstStyle/>
          <a:p>
            <a:fld id="{BC17D26C-4EEB-8D4A-87B9-D25106417D7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5A7711-A375-A24E-AFDF-B555E79E1E4F}" type="datetime1">
              <a:rPr lang="en-GB" smtClean="0"/>
              <a:pPr/>
              <a:t>01/02/2013</a:t>
            </a:fld>
            <a:endParaRPr lang="en-GB"/>
          </a:p>
        </p:txBody>
      </p:sp>
      <p:sp>
        <p:nvSpPr>
          <p:cNvPr id="6" name="Footer Placeholder 5"/>
          <p:cNvSpPr>
            <a:spLocks noGrp="1"/>
          </p:cNvSpPr>
          <p:nvPr>
            <p:ph type="ftr" sz="quarter" idx="11"/>
          </p:nvPr>
        </p:nvSpPr>
        <p:spPr/>
        <p:txBody>
          <a:bodyPr/>
          <a:lstStyle/>
          <a:p>
            <a:r>
              <a:rPr lang="en-US" smtClean="0"/>
              <a:t>NIM instruments</a:t>
            </a:r>
            <a:endParaRPr lang="en-GB"/>
          </a:p>
        </p:txBody>
      </p:sp>
      <p:sp>
        <p:nvSpPr>
          <p:cNvPr id="7" name="Slide Number Placeholder 6"/>
          <p:cNvSpPr>
            <a:spLocks noGrp="1"/>
          </p:cNvSpPr>
          <p:nvPr>
            <p:ph type="sldNum" sz="quarter" idx="12"/>
          </p:nvPr>
        </p:nvSpPr>
        <p:spPr/>
        <p:txBody>
          <a:bodyPr/>
          <a:lstStyle/>
          <a:p>
            <a:fld id="{BC17D26C-4EEB-8D4A-87B9-D25106417D7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A711DA-CE0A-CE4F-B000-5022708DD77F}" type="datetime1">
              <a:rPr lang="en-GB" smtClean="0"/>
              <a:pPr/>
              <a:t>01/02/2013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NIM instruments</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7D26C-4EEB-8D4A-87B9-D25106417D7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k.mavrokoridis@liv.ac.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24.pdf"/><Relationship Id="rId5" Type="http://schemas.openxmlformats.org/officeDocument/2006/relationships/image" Target="../media/image20.png"/><Relationship Id="rId4" Type="http://schemas.openxmlformats.org/officeDocument/2006/relationships/image" Target="../media/image22.pdf"/><Relationship Id="rId9"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1.pd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188371"/>
            <a:ext cx="6633210" cy="982133"/>
          </a:xfrm>
        </p:spPr>
        <p:txBody>
          <a:bodyPr>
            <a:normAutofit fontScale="62500" lnSpcReduction="20000"/>
          </a:bodyPr>
          <a:lstStyle/>
          <a:p>
            <a:r>
              <a:rPr lang="en-GB" dirty="0" smtClean="0"/>
              <a:t>Kostas </a:t>
            </a:r>
            <a:r>
              <a:rPr lang="en-GB" dirty="0" err="1" smtClean="0"/>
              <a:t>Mavrokoridis</a:t>
            </a:r>
            <a:endParaRPr lang="en-GB" dirty="0" smtClean="0"/>
          </a:p>
          <a:p>
            <a:r>
              <a:rPr lang="en-GB" dirty="0" smtClean="0">
                <a:hlinkClick r:id="rId2"/>
              </a:rPr>
              <a:t>k.mavrokoridis@liv.ac.uk</a:t>
            </a:r>
            <a:endParaRPr lang="en-GB" dirty="0" smtClean="0"/>
          </a:p>
          <a:p>
            <a:r>
              <a:rPr lang="en-GB" dirty="0" smtClean="0"/>
              <a:t>Room 207</a:t>
            </a:r>
            <a:endParaRPr lang="en-GB" dirty="0"/>
          </a:p>
        </p:txBody>
      </p:sp>
      <p:pic>
        <p:nvPicPr>
          <p:cNvPr id="4" name="Picture 6" descr="colour_logo_1312"/>
          <p:cNvPicPr>
            <a:picLocks noChangeAspect="1" noChangeArrowheads="1"/>
          </p:cNvPicPr>
          <p:nvPr/>
        </p:nvPicPr>
        <p:blipFill>
          <a:blip r:embed="rId3"/>
          <a:srcRect t="27303" b="24432"/>
          <a:stretch>
            <a:fillRect/>
          </a:stretch>
        </p:blipFill>
        <p:spPr bwMode="auto">
          <a:xfrm>
            <a:off x="5440933" y="180446"/>
            <a:ext cx="3515213" cy="784753"/>
          </a:xfrm>
          <a:prstGeom prst="rect">
            <a:avLst/>
          </a:prstGeom>
          <a:noFill/>
          <a:ln w="9525">
            <a:noFill/>
            <a:miter lim="800000"/>
            <a:headEnd/>
            <a:tailEnd/>
          </a:ln>
        </p:spPr>
      </p:pic>
      <p:sp>
        <p:nvSpPr>
          <p:cNvPr id="5" name="Rectangle 2"/>
          <p:cNvSpPr txBox="1">
            <a:spLocks noChangeArrowheads="1"/>
          </p:cNvSpPr>
          <p:nvPr/>
        </p:nvSpPr>
        <p:spPr bwMode="auto">
          <a:xfrm>
            <a:off x="507576" y="879192"/>
            <a:ext cx="7772400" cy="2209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0" cap="none" spc="0" normalizeH="0" baseline="0" noProof="0" dirty="0" smtClean="0">
                <a:ln>
                  <a:noFill/>
                </a:ln>
                <a:effectLst/>
                <a:uLnTx/>
                <a:uFillTx/>
                <a:latin typeface="+mj-lt"/>
                <a:ea typeface="+mj-ea"/>
                <a:cs typeface="+mj-cs"/>
              </a:rPr>
              <a:t>Particle Detection Techniques in HEP</a:t>
            </a:r>
            <a:br>
              <a:rPr kumimoji="0" lang="en-GB" sz="3600" b="0" i="0" u="none" strike="noStrike" kern="0" cap="none" spc="0" normalizeH="0" baseline="0" noProof="0" dirty="0" smtClean="0">
                <a:ln>
                  <a:noFill/>
                </a:ln>
                <a:effectLst/>
                <a:uLnTx/>
                <a:uFillTx/>
                <a:latin typeface="+mj-lt"/>
                <a:ea typeface="+mj-ea"/>
                <a:cs typeface="+mj-cs"/>
              </a:rPr>
            </a:br>
            <a:r>
              <a:rPr kumimoji="0" lang="en-GB" sz="3600" b="0" i="0" u="none" strike="noStrike" kern="0" cap="none" spc="0" normalizeH="0" baseline="0" noProof="0" dirty="0" smtClean="0">
                <a:ln>
                  <a:noFill/>
                </a:ln>
                <a:effectLst/>
                <a:uLnTx/>
                <a:uFillTx/>
                <a:latin typeface="+mj-lt"/>
                <a:ea typeface="+mj-ea"/>
                <a:cs typeface="+mj-cs"/>
              </a:rPr>
              <a:t/>
            </a:r>
            <a:br>
              <a:rPr kumimoji="0" lang="en-GB" sz="3600" b="0" i="0" u="none" strike="noStrike" kern="0" cap="none" spc="0" normalizeH="0" baseline="0" noProof="0" dirty="0" smtClean="0">
                <a:ln>
                  <a:noFill/>
                </a:ln>
                <a:effectLst/>
                <a:uLnTx/>
                <a:uFillTx/>
                <a:latin typeface="+mj-lt"/>
                <a:ea typeface="+mj-ea"/>
                <a:cs typeface="+mj-cs"/>
              </a:rPr>
            </a:br>
            <a:r>
              <a:rPr kumimoji="0" lang="en-GB" sz="3600" b="0" i="0" u="none" strike="noStrike" kern="0" cap="none" spc="0" normalizeH="0" baseline="0" noProof="0" dirty="0" smtClean="0">
                <a:ln>
                  <a:noFill/>
                </a:ln>
                <a:effectLst/>
                <a:uLnTx/>
                <a:uFillTx/>
                <a:latin typeface="+mj-lt"/>
                <a:ea typeface="+mj-ea"/>
                <a:cs typeface="+mj-cs"/>
              </a:rPr>
              <a:t>HEP NIM </a:t>
            </a:r>
            <a:r>
              <a:rPr lang="en-GB" sz="3600" kern="0" dirty="0" smtClean="0">
                <a:latin typeface="+mj-lt"/>
                <a:ea typeface="+mj-ea"/>
                <a:cs typeface="+mj-cs"/>
              </a:rPr>
              <a:t>Instrumentation</a:t>
            </a:r>
            <a:r>
              <a:rPr kumimoji="0" lang="en-GB" sz="3600" b="0" i="0" u="none" strike="noStrike" kern="0" cap="none" spc="0" normalizeH="0" baseline="0" noProof="0" dirty="0" smtClean="0">
                <a:ln>
                  <a:noFill/>
                </a:ln>
                <a:effectLst/>
                <a:uLnTx/>
                <a:uFillTx/>
                <a:latin typeface="+mj-lt"/>
                <a:ea typeface="+mj-ea"/>
                <a:cs typeface="+mj-cs"/>
              </a:rPr>
              <a:t> </a:t>
            </a:r>
            <a:endParaRPr kumimoji="0" lang="en-GB" sz="3600" b="0" i="0" u="none" strike="noStrike" kern="0" cap="none" spc="0" normalizeH="0" baseline="0" noProof="0" dirty="0">
              <a:ln>
                <a:noFill/>
              </a:ln>
              <a:effectLst/>
              <a:uLnTx/>
              <a:uFillTx/>
              <a:latin typeface="+mj-lt"/>
              <a:ea typeface="+mj-ea"/>
              <a:cs typeface="+mj-cs"/>
            </a:endParaRPr>
          </a:p>
        </p:txBody>
      </p:sp>
      <p:sp>
        <p:nvSpPr>
          <p:cNvPr id="7" name="Rectangle 3"/>
          <p:cNvSpPr txBox="1">
            <a:spLocks noChangeArrowheads="1"/>
          </p:cNvSpPr>
          <p:nvPr/>
        </p:nvSpPr>
        <p:spPr bwMode="auto">
          <a:xfrm>
            <a:off x="1371600" y="3223704"/>
            <a:ext cx="6400800" cy="622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3200" b="0" i="0" u="none" strike="noStrike" kern="0" cap="none" spc="0" normalizeH="0" baseline="0" noProof="0" dirty="0" smtClean="0">
                <a:ln>
                  <a:noFill/>
                </a:ln>
                <a:solidFill>
                  <a:schemeClr val="tx1"/>
                </a:solidFill>
                <a:effectLst/>
                <a:uLnTx/>
                <a:uFillTx/>
                <a:latin typeface="+mn-lt"/>
                <a:ea typeface="+mn-ea"/>
                <a:cs typeface="+mn-cs"/>
              </a:rPr>
              <a:t>Post-graduate lecture series</a:t>
            </a:r>
          </a:p>
        </p:txBody>
      </p:sp>
      <p:sp>
        <p:nvSpPr>
          <p:cNvPr id="10" name="Date Placeholder 9"/>
          <p:cNvSpPr>
            <a:spLocks noGrp="1"/>
          </p:cNvSpPr>
          <p:nvPr>
            <p:ph type="dt" sz="half" idx="10"/>
          </p:nvPr>
        </p:nvSpPr>
        <p:spPr/>
        <p:txBody>
          <a:bodyPr/>
          <a:lstStyle/>
          <a:p>
            <a:fld id="{B9CED753-D4C8-CA47-A1EE-EED19AE7F7B8}" type="datetime1">
              <a:rPr lang="en-GB" smtClean="0"/>
              <a:pPr/>
              <a:t>01/02/2013</a:t>
            </a:fld>
            <a:endParaRPr lang="en-GB"/>
          </a:p>
        </p:txBody>
      </p:sp>
      <p:sp>
        <p:nvSpPr>
          <p:cNvPr id="11" name="Slide Number Placeholder 10"/>
          <p:cNvSpPr>
            <a:spLocks noGrp="1"/>
          </p:cNvSpPr>
          <p:nvPr>
            <p:ph type="sldNum" sz="quarter" idx="12"/>
          </p:nvPr>
        </p:nvSpPr>
        <p:spPr/>
        <p:txBody>
          <a:bodyPr/>
          <a:lstStyle/>
          <a:p>
            <a:fld id="{BC17D26C-4EEB-8D4A-87B9-D25106417D76}" type="slidenum">
              <a:rPr lang="en-GB" smtClean="0"/>
              <a:pPr/>
              <a:t>0</a:t>
            </a:fld>
            <a:endParaRPr lang="en-GB"/>
          </a:p>
        </p:txBody>
      </p:sp>
      <p:sp>
        <p:nvSpPr>
          <p:cNvPr id="12" name="Footer Placeholder 11"/>
          <p:cNvSpPr>
            <a:spLocks noGrp="1"/>
          </p:cNvSpPr>
          <p:nvPr>
            <p:ph type="ftr" sz="quarter" idx="11"/>
          </p:nvPr>
        </p:nvSpPr>
        <p:spPr/>
        <p:txBody>
          <a:bodyPr/>
          <a:lstStyle/>
          <a:p>
            <a:r>
              <a:rPr lang="en-US" smtClean="0"/>
              <a:t>NIM instruments</a:t>
            </a:r>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51836" y="88351"/>
            <a:ext cx="5675920" cy="701299"/>
          </a:xfrm>
        </p:spPr>
        <p:txBody>
          <a:bodyPr>
            <a:normAutofit fontScale="90000"/>
          </a:bodyPr>
          <a:lstStyle/>
          <a:p>
            <a:pPr algn="l"/>
            <a:r>
              <a:rPr lang="en-GB" dirty="0" smtClean="0"/>
              <a:t>The </a:t>
            </a:r>
            <a:r>
              <a:rPr lang="en-GB" dirty="0" err="1" smtClean="0"/>
              <a:t>Scaler</a:t>
            </a:r>
            <a:endParaRPr lang="en-GB" dirty="0"/>
          </a:p>
        </p:txBody>
      </p:sp>
      <p:pic>
        <p:nvPicPr>
          <p:cNvPr id="7" name="Picture 6" descr="colour_logo_1312"/>
          <p:cNvPicPr>
            <a:picLocks noChangeAspect="1" noChangeArrowheads="1"/>
          </p:cNvPicPr>
          <p:nvPr/>
        </p:nvPicPr>
        <p:blipFill>
          <a:blip r:embed="rId2"/>
          <a:srcRect t="27303" b="24432"/>
          <a:stretch>
            <a:fillRect/>
          </a:stretch>
        </p:blipFill>
        <p:spPr bwMode="auto">
          <a:xfrm>
            <a:off x="5440933" y="180446"/>
            <a:ext cx="3515213" cy="784753"/>
          </a:xfrm>
          <a:prstGeom prst="rect">
            <a:avLst/>
          </a:prstGeom>
          <a:noFill/>
          <a:ln w="9525">
            <a:noFill/>
            <a:miter lim="800000"/>
            <a:headEnd/>
            <a:tailEnd/>
          </a:ln>
        </p:spPr>
      </p:pic>
      <p:pic>
        <p:nvPicPr>
          <p:cNvPr id="8" name="Picture 7" descr="scaler.jpg"/>
          <p:cNvPicPr>
            <a:picLocks noChangeAspect="1"/>
          </p:cNvPicPr>
          <p:nvPr/>
        </p:nvPicPr>
        <p:blipFill>
          <a:blip r:embed="rId3"/>
          <a:stretch>
            <a:fillRect/>
          </a:stretch>
        </p:blipFill>
        <p:spPr>
          <a:xfrm rot="5400000">
            <a:off x="-1016390" y="1981594"/>
            <a:ext cx="5453884" cy="3265597"/>
          </a:xfrm>
          <a:prstGeom prst="rect">
            <a:avLst/>
          </a:prstGeom>
        </p:spPr>
      </p:pic>
      <p:sp>
        <p:nvSpPr>
          <p:cNvPr id="9" name="Rectangle 8"/>
          <p:cNvSpPr/>
          <p:nvPr/>
        </p:nvSpPr>
        <p:spPr>
          <a:xfrm>
            <a:off x="3607790" y="2136338"/>
            <a:ext cx="4572000" cy="2103139"/>
          </a:xfrm>
          <a:prstGeom prst="rect">
            <a:avLst/>
          </a:prstGeom>
        </p:spPr>
        <p:txBody>
          <a:bodyPr>
            <a:spAutoFit/>
          </a:bodyPr>
          <a:lstStyle/>
          <a:p>
            <a:r>
              <a:rPr lang="en-US" sz="2800" baseline="30000" dirty="0"/>
              <a:t>The </a:t>
            </a:r>
            <a:r>
              <a:rPr lang="en-US" sz="2800" baseline="30000" dirty="0" err="1"/>
              <a:t>scaler</a:t>
            </a:r>
            <a:r>
              <a:rPr lang="en-US" sz="2800" baseline="30000" dirty="0"/>
              <a:t> is a recorder of pulses.</a:t>
            </a:r>
            <a:r>
              <a:rPr lang="en-US" sz="2800" baseline="30000" dirty="0" smtClean="0"/>
              <a:t> </a:t>
            </a:r>
          </a:p>
          <a:p>
            <a:r>
              <a:rPr lang="en-US" sz="2800" baseline="30000" dirty="0" smtClean="0"/>
              <a:t>For </a:t>
            </a:r>
            <a:r>
              <a:rPr lang="en-US" sz="2800" baseline="30000" dirty="0"/>
              <a:t>every pulse entering the </a:t>
            </a:r>
            <a:r>
              <a:rPr lang="en-US" sz="2800" baseline="30000" dirty="0" err="1"/>
              <a:t>scaler</a:t>
            </a:r>
            <a:r>
              <a:rPr lang="en-US" sz="2800" baseline="30000" dirty="0"/>
              <a:t>, a count of 1 is added to the previous total. At the end of the counting period, the </a:t>
            </a:r>
            <a:r>
              <a:rPr lang="en-US" sz="2800" baseline="30000" dirty="0" smtClean="0"/>
              <a:t>total number of pulses is displayed on the front panel.</a:t>
            </a:r>
            <a:endParaRPr lang="en-US" sz="2800" dirty="0" smtClean="0"/>
          </a:p>
          <a:p>
            <a:endParaRPr lang="en-GB" sz="2800" dirty="0"/>
          </a:p>
        </p:txBody>
      </p:sp>
      <p:sp>
        <p:nvSpPr>
          <p:cNvPr id="16" name="Date Placeholder 15"/>
          <p:cNvSpPr>
            <a:spLocks noGrp="1"/>
          </p:cNvSpPr>
          <p:nvPr>
            <p:ph type="dt" sz="half" idx="10"/>
          </p:nvPr>
        </p:nvSpPr>
        <p:spPr/>
        <p:txBody>
          <a:bodyPr/>
          <a:lstStyle/>
          <a:p>
            <a:fld id="{319BB89A-74BE-EB44-8A55-9FE98AB9204B}" type="datetime1">
              <a:rPr lang="en-GB" smtClean="0"/>
              <a:pPr/>
              <a:t>01/02/2013</a:t>
            </a:fld>
            <a:endParaRPr lang="en-GB"/>
          </a:p>
        </p:txBody>
      </p:sp>
      <p:sp>
        <p:nvSpPr>
          <p:cNvPr id="17" name="Slide Number Placeholder 16"/>
          <p:cNvSpPr>
            <a:spLocks noGrp="1"/>
          </p:cNvSpPr>
          <p:nvPr>
            <p:ph type="sldNum" sz="quarter" idx="12"/>
          </p:nvPr>
        </p:nvSpPr>
        <p:spPr/>
        <p:txBody>
          <a:bodyPr/>
          <a:lstStyle/>
          <a:p>
            <a:fld id="{BC17D26C-4EEB-8D4A-87B9-D25106417D76}" type="slidenum">
              <a:rPr lang="en-GB" smtClean="0"/>
              <a:pPr/>
              <a:t>9</a:t>
            </a:fld>
            <a:endParaRPr lang="en-GB"/>
          </a:p>
        </p:txBody>
      </p:sp>
      <p:sp>
        <p:nvSpPr>
          <p:cNvPr id="18" name="Footer Placeholder 17"/>
          <p:cNvSpPr>
            <a:spLocks noGrp="1"/>
          </p:cNvSpPr>
          <p:nvPr>
            <p:ph type="ftr" sz="quarter" idx="11"/>
          </p:nvPr>
        </p:nvSpPr>
        <p:spPr/>
        <p:txBody>
          <a:bodyPr/>
          <a:lstStyle/>
          <a:p>
            <a:r>
              <a:rPr lang="en-US" smtClean="0"/>
              <a:t>NIM instruments</a:t>
            </a:r>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51836" y="88351"/>
            <a:ext cx="5675920" cy="701299"/>
          </a:xfrm>
        </p:spPr>
        <p:txBody>
          <a:bodyPr>
            <a:normAutofit fontScale="90000"/>
          </a:bodyPr>
          <a:lstStyle/>
          <a:p>
            <a:pPr algn="l"/>
            <a:r>
              <a:rPr lang="en-GB" dirty="0" smtClean="0"/>
              <a:t>The Oscilloscope</a:t>
            </a:r>
            <a:endParaRPr lang="en-GB" dirty="0"/>
          </a:p>
        </p:txBody>
      </p:sp>
      <p:pic>
        <p:nvPicPr>
          <p:cNvPr id="7" name="Picture 6" descr="colour_logo_1312"/>
          <p:cNvPicPr>
            <a:picLocks noChangeAspect="1" noChangeArrowheads="1"/>
          </p:cNvPicPr>
          <p:nvPr/>
        </p:nvPicPr>
        <p:blipFill>
          <a:blip r:embed="rId2"/>
          <a:srcRect t="27303" b="24432"/>
          <a:stretch>
            <a:fillRect/>
          </a:stretch>
        </p:blipFill>
        <p:spPr bwMode="auto">
          <a:xfrm>
            <a:off x="5440933" y="180446"/>
            <a:ext cx="3515213" cy="784753"/>
          </a:xfrm>
          <a:prstGeom prst="rect">
            <a:avLst/>
          </a:prstGeom>
          <a:noFill/>
          <a:ln w="9525">
            <a:noFill/>
            <a:miter lim="800000"/>
            <a:headEnd/>
            <a:tailEnd/>
          </a:ln>
        </p:spPr>
      </p:pic>
      <p:pic>
        <p:nvPicPr>
          <p:cNvPr id="8" name="Picture 7" descr="oscilloscope.jpg"/>
          <p:cNvPicPr>
            <a:picLocks noChangeAspect="1"/>
          </p:cNvPicPr>
          <p:nvPr/>
        </p:nvPicPr>
        <p:blipFill>
          <a:blip r:embed="rId3"/>
          <a:stretch>
            <a:fillRect/>
          </a:stretch>
        </p:blipFill>
        <p:spPr>
          <a:xfrm>
            <a:off x="260906" y="965199"/>
            <a:ext cx="5490044" cy="3287248"/>
          </a:xfrm>
          <a:prstGeom prst="rect">
            <a:avLst/>
          </a:prstGeom>
        </p:spPr>
      </p:pic>
      <p:sp>
        <p:nvSpPr>
          <p:cNvPr id="15" name="Date Placeholder 14"/>
          <p:cNvSpPr>
            <a:spLocks noGrp="1"/>
          </p:cNvSpPr>
          <p:nvPr>
            <p:ph type="dt" sz="half" idx="10"/>
          </p:nvPr>
        </p:nvSpPr>
        <p:spPr/>
        <p:txBody>
          <a:bodyPr/>
          <a:lstStyle/>
          <a:p>
            <a:fld id="{C13A5C17-34AB-3844-B604-29E61F22F722}" type="datetime1">
              <a:rPr lang="en-GB" smtClean="0"/>
              <a:pPr/>
              <a:t>01/02/2013</a:t>
            </a:fld>
            <a:endParaRPr lang="en-GB"/>
          </a:p>
        </p:txBody>
      </p:sp>
      <p:sp>
        <p:nvSpPr>
          <p:cNvPr id="16" name="Slide Number Placeholder 15"/>
          <p:cNvSpPr>
            <a:spLocks noGrp="1"/>
          </p:cNvSpPr>
          <p:nvPr>
            <p:ph type="sldNum" sz="quarter" idx="12"/>
          </p:nvPr>
        </p:nvSpPr>
        <p:spPr/>
        <p:txBody>
          <a:bodyPr/>
          <a:lstStyle/>
          <a:p>
            <a:fld id="{BC17D26C-4EEB-8D4A-87B9-D25106417D76}" type="slidenum">
              <a:rPr lang="en-GB" smtClean="0"/>
              <a:pPr/>
              <a:t>10</a:t>
            </a:fld>
            <a:endParaRPr lang="en-GB"/>
          </a:p>
        </p:txBody>
      </p:sp>
      <p:sp>
        <p:nvSpPr>
          <p:cNvPr id="17" name="Footer Placeholder 16"/>
          <p:cNvSpPr>
            <a:spLocks noGrp="1"/>
          </p:cNvSpPr>
          <p:nvPr>
            <p:ph type="ftr" sz="quarter" idx="11"/>
          </p:nvPr>
        </p:nvSpPr>
        <p:spPr/>
        <p:txBody>
          <a:bodyPr/>
          <a:lstStyle/>
          <a:p>
            <a:r>
              <a:rPr lang="en-US" dirty="0" smtClean="0"/>
              <a:t>NIM instruments</a:t>
            </a:r>
            <a:endParaRPr lang="en-GB" dirty="0"/>
          </a:p>
        </p:txBody>
      </p:sp>
      <p:sp>
        <p:nvSpPr>
          <p:cNvPr id="20" name="TextBox 19"/>
          <p:cNvSpPr txBox="1"/>
          <p:nvPr/>
        </p:nvSpPr>
        <p:spPr>
          <a:xfrm>
            <a:off x="260906" y="4602023"/>
            <a:ext cx="8245642" cy="1754327"/>
          </a:xfrm>
          <a:prstGeom prst="rect">
            <a:avLst/>
          </a:prstGeom>
          <a:noFill/>
        </p:spPr>
        <p:txBody>
          <a:bodyPr wrap="square" rtlCol="0">
            <a:spAutoFit/>
          </a:bodyPr>
          <a:lstStyle/>
          <a:p>
            <a:r>
              <a:rPr lang="en-GB" dirty="0" smtClean="0"/>
              <a:t>The signals generated by a pulse type detector can be viewed by an oscilloscope.</a:t>
            </a:r>
          </a:p>
          <a:p>
            <a:r>
              <a:rPr lang="en-GB" dirty="0" smtClean="0"/>
              <a:t>The horizontal axis of the screen measures time and the vertical axis gives volts.</a:t>
            </a:r>
          </a:p>
          <a:p>
            <a:r>
              <a:rPr lang="en-GB" dirty="0" smtClean="0"/>
              <a:t>An important characteristic of the oscilloscope is its bandwidth which determines the response of the scope to very high frequency signals.</a:t>
            </a:r>
          </a:p>
          <a:p>
            <a:r>
              <a:rPr lang="en-GB" dirty="0" smtClean="0"/>
              <a:t>Modern oscilloscopes provide an analogue as well as a digital signal with bandwidths between 200MHz to 2GHz</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51835" y="153141"/>
            <a:ext cx="5935095" cy="701299"/>
          </a:xfrm>
        </p:spPr>
        <p:txBody>
          <a:bodyPr>
            <a:normAutofit fontScale="90000"/>
          </a:bodyPr>
          <a:lstStyle/>
          <a:p>
            <a:pPr algn="l"/>
            <a:r>
              <a:rPr lang="en-GB" dirty="0" err="1" smtClean="0"/>
              <a:t>Analog</a:t>
            </a:r>
            <a:r>
              <a:rPr lang="en-GB" dirty="0" smtClean="0"/>
              <a:t> to digital</a:t>
            </a:r>
            <a:br>
              <a:rPr lang="en-GB" dirty="0" smtClean="0"/>
            </a:br>
            <a:r>
              <a:rPr lang="en-GB" dirty="0" smtClean="0"/>
              <a:t> converters (ADC)</a:t>
            </a:r>
            <a:endParaRPr lang="en-GB" dirty="0"/>
          </a:p>
        </p:txBody>
      </p:sp>
      <p:pic>
        <p:nvPicPr>
          <p:cNvPr id="7" name="Picture 6" descr="colour_logo_1312"/>
          <p:cNvPicPr>
            <a:picLocks noChangeAspect="1" noChangeArrowheads="1"/>
          </p:cNvPicPr>
          <p:nvPr/>
        </p:nvPicPr>
        <p:blipFill>
          <a:blip r:embed="rId2"/>
          <a:srcRect t="27303" b="24432"/>
          <a:stretch>
            <a:fillRect/>
          </a:stretch>
        </p:blipFill>
        <p:spPr bwMode="auto">
          <a:xfrm>
            <a:off x="5544605" y="141572"/>
            <a:ext cx="3515213" cy="784753"/>
          </a:xfrm>
          <a:prstGeom prst="rect">
            <a:avLst/>
          </a:prstGeom>
          <a:noFill/>
          <a:ln w="9525">
            <a:noFill/>
            <a:miter lim="800000"/>
            <a:headEnd/>
            <a:tailEnd/>
          </a:ln>
        </p:spPr>
      </p:pic>
      <p:pic>
        <p:nvPicPr>
          <p:cNvPr id="4" name="Picture 3" descr="PROD-1197891-01.jpeg"/>
          <p:cNvPicPr>
            <a:picLocks noChangeAspect="1"/>
          </p:cNvPicPr>
          <p:nvPr/>
        </p:nvPicPr>
        <p:blipFill>
          <a:blip r:embed="rId3"/>
          <a:stretch>
            <a:fillRect/>
          </a:stretch>
        </p:blipFill>
        <p:spPr>
          <a:xfrm>
            <a:off x="349997" y="1126172"/>
            <a:ext cx="3612511" cy="2709383"/>
          </a:xfrm>
          <a:prstGeom prst="rect">
            <a:avLst/>
          </a:prstGeom>
        </p:spPr>
      </p:pic>
      <p:sp>
        <p:nvSpPr>
          <p:cNvPr id="11" name="Date Placeholder 10"/>
          <p:cNvSpPr>
            <a:spLocks noGrp="1"/>
          </p:cNvSpPr>
          <p:nvPr>
            <p:ph type="dt" sz="half" idx="10"/>
          </p:nvPr>
        </p:nvSpPr>
        <p:spPr/>
        <p:txBody>
          <a:bodyPr/>
          <a:lstStyle/>
          <a:p>
            <a:fld id="{4FF6B778-1F0D-E44A-8601-DA02808FF065}" type="datetime1">
              <a:rPr lang="en-GB" smtClean="0"/>
              <a:pPr/>
              <a:t>01/02/2013</a:t>
            </a:fld>
            <a:endParaRPr lang="en-GB"/>
          </a:p>
        </p:txBody>
      </p:sp>
      <p:sp>
        <p:nvSpPr>
          <p:cNvPr id="12" name="Slide Number Placeholder 11"/>
          <p:cNvSpPr>
            <a:spLocks noGrp="1"/>
          </p:cNvSpPr>
          <p:nvPr>
            <p:ph type="sldNum" sz="quarter" idx="12"/>
          </p:nvPr>
        </p:nvSpPr>
        <p:spPr/>
        <p:txBody>
          <a:bodyPr/>
          <a:lstStyle/>
          <a:p>
            <a:fld id="{BC17D26C-4EEB-8D4A-87B9-D25106417D76}" type="slidenum">
              <a:rPr lang="en-GB" smtClean="0"/>
              <a:pPr/>
              <a:t>11</a:t>
            </a:fld>
            <a:endParaRPr lang="en-GB"/>
          </a:p>
        </p:txBody>
      </p:sp>
      <p:sp>
        <p:nvSpPr>
          <p:cNvPr id="13" name="Footer Placeholder 12"/>
          <p:cNvSpPr>
            <a:spLocks noGrp="1"/>
          </p:cNvSpPr>
          <p:nvPr>
            <p:ph type="ftr" sz="quarter" idx="11"/>
          </p:nvPr>
        </p:nvSpPr>
        <p:spPr/>
        <p:txBody>
          <a:bodyPr/>
          <a:lstStyle/>
          <a:p>
            <a:r>
              <a:rPr lang="en-US" smtClean="0"/>
              <a:t>NIM instruments</a:t>
            </a:r>
            <a:endParaRPr lang="en-GB"/>
          </a:p>
        </p:txBody>
      </p:sp>
      <p:sp>
        <p:nvSpPr>
          <p:cNvPr id="15" name="TextBox 14"/>
          <p:cNvSpPr txBox="1"/>
          <p:nvPr/>
        </p:nvSpPr>
        <p:spPr>
          <a:xfrm>
            <a:off x="51835" y="3466223"/>
            <a:ext cx="5198859" cy="369332"/>
          </a:xfrm>
          <a:prstGeom prst="rect">
            <a:avLst/>
          </a:prstGeom>
          <a:noFill/>
        </p:spPr>
        <p:txBody>
          <a:bodyPr wrap="none" rtlCol="0">
            <a:spAutoFit/>
          </a:bodyPr>
          <a:lstStyle/>
          <a:p>
            <a:r>
              <a:rPr lang="en-GB" dirty="0" smtClean="0"/>
              <a:t>A modern high speed waveform digitiser from Agilent</a:t>
            </a:r>
            <a:endParaRPr lang="en-GB" dirty="0"/>
          </a:p>
        </p:txBody>
      </p:sp>
      <p:sp>
        <p:nvSpPr>
          <p:cNvPr id="16" name="TextBox 15"/>
          <p:cNvSpPr txBox="1"/>
          <p:nvPr/>
        </p:nvSpPr>
        <p:spPr>
          <a:xfrm>
            <a:off x="5250694" y="1250232"/>
            <a:ext cx="3123053" cy="2585323"/>
          </a:xfrm>
          <a:prstGeom prst="rect">
            <a:avLst/>
          </a:prstGeom>
          <a:noFill/>
        </p:spPr>
        <p:txBody>
          <a:bodyPr wrap="square" rtlCol="0">
            <a:spAutoFit/>
          </a:bodyPr>
          <a:lstStyle/>
          <a:p>
            <a:r>
              <a:rPr lang="en-GB" dirty="0" smtClean="0"/>
              <a:t>An ADC device converts an analogue signal into a digital signal.</a:t>
            </a:r>
          </a:p>
          <a:p>
            <a:endParaRPr lang="en-GB" dirty="0" smtClean="0"/>
          </a:p>
          <a:p>
            <a:r>
              <a:rPr lang="en-GB" dirty="0" smtClean="0"/>
              <a:t>The raw waveform data are then saved on a computer for further processing</a:t>
            </a:r>
          </a:p>
          <a:p>
            <a:endParaRPr lang="en-GB" dirty="0" smtClean="0"/>
          </a:p>
          <a:p>
            <a:endParaRPr lang="en-GB" dirty="0" smtClean="0"/>
          </a:p>
        </p:txBody>
      </p:sp>
      <p:sp>
        <p:nvSpPr>
          <p:cNvPr id="19" name="Rectangle 18"/>
          <p:cNvSpPr/>
          <p:nvPr/>
        </p:nvSpPr>
        <p:spPr>
          <a:xfrm>
            <a:off x="349997" y="4016967"/>
            <a:ext cx="4572000" cy="2862322"/>
          </a:xfrm>
          <a:prstGeom prst="rect">
            <a:avLst/>
          </a:prstGeom>
        </p:spPr>
        <p:txBody>
          <a:bodyPr wrap="square">
            <a:spAutoFit/>
          </a:bodyPr>
          <a:lstStyle/>
          <a:p>
            <a:r>
              <a:rPr lang="en-GB" dirty="0" smtClean="0"/>
              <a:t>Important features of modern digitizers are:</a:t>
            </a:r>
          </a:p>
          <a:p>
            <a:endParaRPr lang="en-GB" dirty="0" smtClean="0"/>
          </a:p>
          <a:p>
            <a:r>
              <a:rPr lang="en-US" sz="2400" baseline="30000" dirty="0" smtClean="0"/>
              <a:t>High bandwidth GHz range</a:t>
            </a:r>
          </a:p>
          <a:p>
            <a:endParaRPr lang="en-US" sz="2400" baseline="30000" dirty="0" smtClean="0"/>
          </a:p>
          <a:p>
            <a:r>
              <a:rPr lang="en-US" sz="2400" baseline="30000" dirty="0"/>
              <a:t>H</a:t>
            </a:r>
            <a:r>
              <a:rPr lang="en-US" sz="2400" baseline="30000" dirty="0" smtClean="0"/>
              <a:t>igh-speed data acquisition at GS/</a:t>
            </a:r>
            <a:r>
              <a:rPr lang="en-US" sz="2400" baseline="30000" dirty="0" err="1" smtClean="0"/>
              <a:t>s</a:t>
            </a:r>
            <a:r>
              <a:rPr lang="en-US" sz="2400" baseline="30000" dirty="0" smtClean="0"/>
              <a:t> rates</a:t>
            </a:r>
          </a:p>
          <a:p>
            <a:r>
              <a:rPr lang="en-US" sz="2400" baseline="30000" dirty="0" smtClean="0"/>
              <a:t>High dynamic range </a:t>
            </a:r>
            <a:endParaRPr lang="en-GB" sz="2400" dirty="0" smtClean="0"/>
          </a:p>
          <a:p>
            <a:endParaRPr lang="en-GB" sz="2400" dirty="0" smtClean="0"/>
          </a:p>
          <a:p>
            <a:endParaRPr lang="en-GB" sz="2400" dirty="0" smtClean="0"/>
          </a:p>
          <a:p>
            <a:endParaRPr lang="en-GB" sz="2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51836" y="88351"/>
            <a:ext cx="5675920" cy="701299"/>
          </a:xfrm>
        </p:spPr>
        <p:txBody>
          <a:bodyPr>
            <a:normAutofit fontScale="90000"/>
          </a:bodyPr>
          <a:lstStyle/>
          <a:p>
            <a:pPr algn="l"/>
            <a:r>
              <a:rPr lang="en-GB" dirty="0" smtClean="0"/>
              <a:t>Coaxial cables</a:t>
            </a:r>
            <a:endParaRPr lang="en-GB" dirty="0"/>
          </a:p>
        </p:txBody>
      </p:sp>
      <p:pic>
        <p:nvPicPr>
          <p:cNvPr id="7" name="Picture 6" descr="colour_logo_1312"/>
          <p:cNvPicPr>
            <a:picLocks noChangeAspect="1" noChangeArrowheads="1"/>
          </p:cNvPicPr>
          <p:nvPr/>
        </p:nvPicPr>
        <p:blipFill>
          <a:blip r:embed="rId3"/>
          <a:srcRect t="27303" b="24432"/>
          <a:stretch>
            <a:fillRect/>
          </a:stretch>
        </p:blipFill>
        <p:spPr bwMode="auto">
          <a:xfrm>
            <a:off x="5440933" y="180446"/>
            <a:ext cx="3515213" cy="784753"/>
          </a:xfrm>
          <a:prstGeom prst="rect">
            <a:avLst/>
          </a:prstGeom>
          <a:noFill/>
          <a:ln w="9525">
            <a:noFill/>
            <a:miter lim="800000"/>
            <a:headEnd/>
            <a:tailEnd/>
          </a:ln>
        </p:spPr>
      </p:pic>
      <p:sp>
        <p:nvSpPr>
          <p:cNvPr id="4" name="TextBox 3"/>
          <p:cNvSpPr txBox="1"/>
          <p:nvPr/>
        </p:nvSpPr>
        <p:spPr>
          <a:xfrm>
            <a:off x="4450989" y="965199"/>
            <a:ext cx="4505157" cy="2585323"/>
          </a:xfrm>
          <a:prstGeom prst="rect">
            <a:avLst/>
          </a:prstGeom>
          <a:noFill/>
        </p:spPr>
        <p:txBody>
          <a:bodyPr wrap="square" rtlCol="0">
            <a:spAutoFit/>
          </a:bodyPr>
          <a:lstStyle/>
          <a:p>
            <a:r>
              <a:rPr lang="en-GB" dirty="0" smtClean="0"/>
              <a:t>The coaxial cable consists of two concentric cylindrical conductors separated by a dielectric material.</a:t>
            </a:r>
          </a:p>
          <a:p>
            <a:endParaRPr lang="en-GB" dirty="0" smtClean="0"/>
          </a:p>
          <a:p>
            <a:r>
              <a:rPr lang="en-GB" dirty="0" smtClean="0"/>
              <a:t>The advantage of this construction is that the outer cylindrical conductor (the screen) acts as the ground and also shields  the central wire from external electromagnetic fields of frequencies down to approximately 100 kHz.</a:t>
            </a:r>
            <a:endParaRPr lang="en-GB" dirty="0"/>
          </a:p>
        </p:txBody>
      </p:sp>
      <p:pic>
        <p:nvPicPr>
          <p:cNvPr id="5" name="Picture 4" descr="Coaxial_cable_cutaway.svg.png"/>
          <p:cNvPicPr>
            <a:picLocks noChangeAspect="1"/>
          </p:cNvPicPr>
          <p:nvPr/>
        </p:nvPicPr>
        <p:blipFill>
          <a:blip r:embed="rId4"/>
          <a:stretch>
            <a:fillRect/>
          </a:stretch>
        </p:blipFill>
        <p:spPr>
          <a:xfrm>
            <a:off x="494632" y="965199"/>
            <a:ext cx="3556000" cy="1897315"/>
          </a:xfrm>
          <a:prstGeom prst="rect">
            <a:avLst/>
          </a:prstGeom>
        </p:spPr>
      </p:pic>
      <p:sp>
        <p:nvSpPr>
          <p:cNvPr id="8" name="TextBox 7"/>
          <p:cNvSpPr txBox="1"/>
          <p:nvPr/>
        </p:nvSpPr>
        <p:spPr>
          <a:xfrm>
            <a:off x="249552" y="6101155"/>
            <a:ext cx="7117754" cy="369332"/>
          </a:xfrm>
          <a:prstGeom prst="rect">
            <a:avLst/>
          </a:prstGeom>
          <a:noFill/>
        </p:spPr>
        <p:txBody>
          <a:bodyPr wrap="none" rtlCol="0">
            <a:spAutoFit/>
          </a:bodyPr>
          <a:lstStyle/>
          <a:p>
            <a:r>
              <a:rPr lang="en-GB" dirty="0" smtClean="0"/>
              <a:t>The impedance of the coaxial cables ranges between 18 ohm and 200 ohm</a:t>
            </a:r>
            <a:endParaRPr lang="en-GB" dirty="0"/>
          </a:p>
        </p:txBody>
      </p:sp>
      <p:sp>
        <p:nvSpPr>
          <p:cNvPr id="9" name="TextBox 8"/>
          <p:cNvSpPr txBox="1"/>
          <p:nvPr/>
        </p:nvSpPr>
        <p:spPr>
          <a:xfrm>
            <a:off x="494631" y="3798332"/>
            <a:ext cx="6537158" cy="369332"/>
          </a:xfrm>
          <a:prstGeom prst="rect">
            <a:avLst/>
          </a:prstGeom>
          <a:noFill/>
        </p:spPr>
        <p:txBody>
          <a:bodyPr wrap="square" rtlCol="0">
            <a:spAutoFit/>
          </a:bodyPr>
          <a:lstStyle/>
          <a:p>
            <a:r>
              <a:rPr lang="en-GB" dirty="0" smtClean="0"/>
              <a:t>The characteristic impedance of a transmission cable is defined as: </a:t>
            </a:r>
            <a:endParaRPr lang="en-GB" dirty="0"/>
          </a:p>
        </p:txBody>
      </p:sp>
      <p:graphicFrame>
        <p:nvGraphicFramePr>
          <p:cNvPr id="25602" name="Object 4"/>
          <p:cNvGraphicFramePr>
            <a:graphicFrameLocks noChangeAspect="1"/>
          </p:cNvGraphicFramePr>
          <p:nvPr/>
        </p:nvGraphicFramePr>
        <p:xfrm>
          <a:off x="252956" y="4477698"/>
          <a:ext cx="1071562" cy="811213"/>
        </p:xfrm>
        <a:graphic>
          <a:graphicData uri="http://schemas.openxmlformats.org/presentationml/2006/ole">
            <p:oleObj spid="_x0000_s25602" name="Equation" r:id="rId5" imgW="469900" imgH="355600" progId="Equation.3">
              <p:embed/>
            </p:oleObj>
          </a:graphicData>
        </a:graphic>
      </p:graphicFrame>
      <p:graphicFrame>
        <p:nvGraphicFramePr>
          <p:cNvPr id="25603" name="Object 4"/>
          <p:cNvGraphicFramePr>
            <a:graphicFrameLocks noChangeAspect="1"/>
          </p:cNvGraphicFramePr>
          <p:nvPr/>
        </p:nvGraphicFramePr>
        <p:xfrm>
          <a:off x="4384149" y="4326383"/>
          <a:ext cx="3908425" cy="1016000"/>
        </p:xfrm>
        <a:graphic>
          <a:graphicData uri="http://schemas.openxmlformats.org/presentationml/2006/ole">
            <p:oleObj spid="_x0000_s25603" name="Equation" r:id="rId6" imgW="1714500" imgH="444500" progId="Equation.3">
              <p:embed/>
            </p:oleObj>
          </a:graphicData>
        </a:graphic>
      </p:graphicFrame>
      <p:sp>
        <p:nvSpPr>
          <p:cNvPr id="11" name="TextBox 10"/>
          <p:cNvSpPr txBox="1"/>
          <p:nvPr/>
        </p:nvSpPr>
        <p:spPr>
          <a:xfrm>
            <a:off x="1471618" y="4572000"/>
            <a:ext cx="2979371" cy="646331"/>
          </a:xfrm>
          <a:prstGeom prst="rect">
            <a:avLst/>
          </a:prstGeom>
          <a:noFill/>
        </p:spPr>
        <p:txBody>
          <a:bodyPr wrap="square" rtlCol="0">
            <a:spAutoFit/>
          </a:bodyPr>
          <a:lstStyle/>
          <a:p>
            <a:r>
              <a:rPr lang="en-GB" dirty="0" smtClean="0"/>
              <a:t>or for an ideal lossless coaxial cable it can be shown that</a:t>
            </a:r>
            <a:endParaRPr lang="en-GB" dirty="0"/>
          </a:p>
        </p:txBody>
      </p:sp>
      <p:sp>
        <p:nvSpPr>
          <p:cNvPr id="13" name="TextBox 12"/>
          <p:cNvSpPr txBox="1"/>
          <p:nvPr/>
        </p:nvSpPr>
        <p:spPr>
          <a:xfrm>
            <a:off x="252956" y="5441866"/>
            <a:ext cx="7794833" cy="646331"/>
          </a:xfrm>
          <a:prstGeom prst="rect">
            <a:avLst/>
          </a:prstGeom>
          <a:noFill/>
        </p:spPr>
        <p:txBody>
          <a:bodyPr wrap="square" rtlCol="0">
            <a:spAutoFit/>
          </a:bodyPr>
          <a:lstStyle/>
          <a:p>
            <a:r>
              <a:rPr lang="en-GB" dirty="0" smtClean="0"/>
              <a:t>Where </a:t>
            </a:r>
            <a:r>
              <a:rPr lang="en-GB" dirty="0" smtClean="0">
                <a:latin typeface="Symbol"/>
              </a:rPr>
              <a:t>a</a:t>
            </a:r>
            <a:r>
              <a:rPr lang="en-GB" dirty="0" smtClean="0"/>
              <a:t> and </a:t>
            </a:r>
            <a:r>
              <a:rPr lang="en-GB" dirty="0" err="1" smtClean="0"/>
              <a:t>b</a:t>
            </a:r>
            <a:r>
              <a:rPr lang="en-GB" dirty="0" smtClean="0"/>
              <a:t> are the inner and outer diameters of the conductors and K</a:t>
            </a:r>
            <a:r>
              <a:rPr lang="en-GB" baseline="-25000" dirty="0" smtClean="0"/>
              <a:t>m</a:t>
            </a:r>
            <a:r>
              <a:rPr lang="en-GB" dirty="0" smtClean="0"/>
              <a:t> and </a:t>
            </a:r>
            <a:r>
              <a:rPr lang="en-GB" dirty="0" err="1" smtClean="0"/>
              <a:t>K</a:t>
            </a:r>
            <a:r>
              <a:rPr lang="en-GB" baseline="-25000" dirty="0" err="1" smtClean="0"/>
              <a:t>e</a:t>
            </a:r>
            <a:r>
              <a:rPr lang="en-GB" dirty="0" smtClean="0"/>
              <a:t> are the relative permeability and permittivity of the dielectric.</a:t>
            </a:r>
            <a:endParaRPr lang="en-GB" dirty="0"/>
          </a:p>
        </p:txBody>
      </p:sp>
      <p:sp>
        <p:nvSpPr>
          <p:cNvPr id="17" name="Date Placeholder 16"/>
          <p:cNvSpPr>
            <a:spLocks noGrp="1"/>
          </p:cNvSpPr>
          <p:nvPr>
            <p:ph type="dt" sz="half" idx="10"/>
          </p:nvPr>
        </p:nvSpPr>
        <p:spPr/>
        <p:txBody>
          <a:bodyPr/>
          <a:lstStyle/>
          <a:p>
            <a:fld id="{71F563AF-2973-B54C-8E2A-4784977FD719}" type="datetime1">
              <a:rPr lang="en-GB" smtClean="0"/>
              <a:pPr/>
              <a:t>01/02/2013</a:t>
            </a:fld>
            <a:endParaRPr lang="en-GB"/>
          </a:p>
        </p:txBody>
      </p:sp>
      <p:sp>
        <p:nvSpPr>
          <p:cNvPr id="18" name="Slide Number Placeholder 17"/>
          <p:cNvSpPr>
            <a:spLocks noGrp="1"/>
          </p:cNvSpPr>
          <p:nvPr>
            <p:ph type="sldNum" sz="quarter" idx="12"/>
          </p:nvPr>
        </p:nvSpPr>
        <p:spPr/>
        <p:txBody>
          <a:bodyPr/>
          <a:lstStyle/>
          <a:p>
            <a:fld id="{BC17D26C-4EEB-8D4A-87B9-D25106417D76}" type="slidenum">
              <a:rPr lang="en-GB" smtClean="0"/>
              <a:pPr/>
              <a:t>12</a:t>
            </a:fld>
            <a:endParaRPr lang="en-GB"/>
          </a:p>
        </p:txBody>
      </p:sp>
      <p:sp>
        <p:nvSpPr>
          <p:cNvPr id="19" name="Footer Placeholder 18"/>
          <p:cNvSpPr>
            <a:spLocks noGrp="1"/>
          </p:cNvSpPr>
          <p:nvPr>
            <p:ph type="ftr" sz="quarter" idx="11"/>
          </p:nvPr>
        </p:nvSpPr>
        <p:spPr/>
        <p:txBody>
          <a:bodyPr/>
          <a:lstStyle/>
          <a:p>
            <a:r>
              <a:rPr lang="en-US" smtClean="0"/>
              <a:t>NIM instruments</a:t>
            </a:r>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51836" y="153141"/>
            <a:ext cx="5675920" cy="701299"/>
          </a:xfrm>
        </p:spPr>
        <p:txBody>
          <a:bodyPr>
            <a:normAutofit fontScale="90000"/>
          </a:bodyPr>
          <a:lstStyle/>
          <a:p>
            <a:pPr algn="l"/>
            <a:r>
              <a:rPr lang="en-GB" dirty="0" smtClean="0"/>
              <a:t>Cable termination and Impedance </a:t>
            </a:r>
            <a:r>
              <a:rPr lang="en-GB" dirty="0" err="1" smtClean="0"/>
              <a:t>Matching</a:t>
            </a:r>
            <a:r>
              <a:rPr lang="en-GB" sz="2667" dirty="0" err="1" smtClean="0"/>
              <a:t>(a</a:t>
            </a:r>
            <a:r>
              <a:rPr lang="en-GB" sz="2667" dirty="0"/>
              <a:t>)</a:t>
            </a:r>
          </a:p>
        </p:txBody>
      </p:sp>
      <p:pic>
        <p:nvPicPr>
          <p:cNvPr id="7" name="Picture 6" descr="colour_logo_1312"/>
          <p:cNvPicPr>
            <a:picLocks noChangeAspect="1" noChangeArrowheads="1"/>
          </p:cNvPicPr>
          <p:nvPr/>
        </p:nvPicPr>
        <p:blipFill>
          <a:blip r:embed="rId2"/>
          <a:srcRect t="27303" b="24432"/>
          <a:stretch>
            <a:fillRect/>
          </a:stretch>
        </p:blipFill>
        <p:spPr bwMode="auto">
          <a:xfrm>
            <a:off x="5440933" y="180446"/>
            <a:ext cx="3515213" cy="784753"/>
          </a:xfrm>
          <a:prstGeom prst="rect">
            <a:avLst/>
          </a:prstGeom>
          <a:noFill/>
          <a:ln w="9525">
            <a:noFill/>
            <a:miter lim="800000"/>
            <a:headEnd/>
            <a:tailEnd/>
          </a:ln>
        </p:spPr>
      </p:pic>
      <p:sp>
        <p:nvSpPr>
          <p:cNvPr id="8" name="TextBox 7"/>
          <p:cNvSpPr txBox="1"/>
          <p:nvPr/>
        </p:nvSpPr>
        <p:spPr>
          <a:xfrm>
            <a:off x="77754" y="4703739"/>
            <a:ext cx="8341894" cy="1477328"/>
          </a:xfrm>
          <a:prstGeom prst="rect">
            <a:avLst/>
          </a:prstGeom>
          <a:noFill/>
        </p:spPr>
        <p:txBody>
          <a:bodyPr wrap="square" rtlCol="0">
            <a:spAutoFit/>
          </a:bodyPr>
          <a:lstStyle/>
          <a:p>
            <a:r>
              <a:rPr lang="en-GB" dirty="0" smtClean="0"/>
              <a:t>NIM standard requires all input and output device impedances and cables to be 50ohm.</a:t>
            </a:r>
          </a:p>
          <a:p>
            <a:r>
              <a:rPr lang="en-GB" dirty="0" smtClean="0"/>
              <a:t>However, very often an impedance mismatch cannot be avoided. For example, oscilloscopes have a high impedance(~1Mohm) . Thus the cable has to be terminated with an additional impedance of an appropriate value in order to adjust the total load impedance seen by the cable.</a:t>
            </a:r>
          </a:p>
        </p:txBody>
      </p:sp>
      <p:sp>
        <p:nvSpPr>
          <p:cNvPr id="12" name="TextBox 11"/>
          <p:cNvSpPr txBox="1"/>
          <p:nvPr/>
        </p:nvSpPr>
        <p:spPr>
          <a:xfrm>
            <a:off x="25100" y="1456274"/>
            <a:ext cx="4899215" cy="1754327"/>
          </a:xfrm>
          <a:prstGeom prst="rect">
            <a:avLst/>
          </a:prstGeom>
          <a:noFill/>
        </p:spPr>
        <p:txBody>
          <a:bodyPr wrap="square" rtlCol="0">
            <a:spAutoFit/>
          </a:bodyPr>
          <a:lstStyle/>
          <a:p>
            <a:r>
              <a:rPr lang="en-GB" dirty="0" smtClean="0"/>
              <a:t>The signal in a coaxial cable is the sum of the original and a reflected signal travelling in the opposite direction.</a:t>
            </a:r>
          </a:p>
          <a:p>
            <a:r>
              <a:rPr lang="en-GB" dirty="0" smtClean="0"/>
              <a:t>Signal distortion from reflections can only be avoided by matching the device impedance to the cable impedance.</a:t>
            </a:r>
            <a:endParaRPr lang="en-GB" dirty="0"/>
          </a:p>
        </p:txBody>
      </p:sp>
      <p:pic>
        <p:nvPicPr>
          <p:cNvPr id="14" name="Picture 13" descr="scopeimpedance.jpg"/>
          <p:cNvPicPr>
            <a:picLocks noChangeAspect="1"/>
          </p:cNvPicPr>
          <p:nvPr/>
        </p:nvPicPr>
        <p:blipFill>
          <a:blip r:embed="rId3"/>
          <a:stretch>
            <a:fillRect/>
          </a:stretch>
        </p:blipFill>
        <p:spPr>
          <a:xfrm>
            <a:off x="5355150" y="1035852"/>
            <a:ext cx="3515893" cy="2082801"/>
          </a:xfrm>
          <a:prstGeom prst="rect">
            <a:avLst/>
          </a:prstGeom>
        </p:spPr>
      </p:pic>
      <p:sp>
        <p:nvSpPr>
          <p:cNvPr id="15" name="Rectangle 14"/>
          <p:cNvSpPr/>
          <p:nvPr/>
        </p:nvSpPr>
        <p:spPr>
          <a:xfrm>
            <a:off x="4324440" y="3495394"/>
            <a:ext cx="2061419" cy="369332"/>
          </a:xfrm>
          <a:prstGeom prst="rect">
            <a:avLst/>
          </a:prstGeom>
          <a:ln>
            <a:solidFill>
              <a:schemeClr val="tx1"/>
            </a:solidFill>
          </a:ln>
        </p:spPr>
        <p:txBody>
          <a:bodyPr wrap="none">
            <a:spAutoFit/>
          </a:bodyPr>
          <a:lstStyle/>
          <a:p>
            <a:r>
              <a:rPr lang="en-GB" dirty="0" smtClean="0"/>
              <a:t>50 ohm termination</a:t>
            </a:r>
            <a:endParaRPr lang="en-GB" dirty="0"/>
          </a:p>
        </p:txBody>
      </p:sp>
      <p:cxnSp>
        <p:nvCxnSpPr>
          <p:cNvPr id="21" name="Straight Arrow Connector 20"/>
          <p:cNvCxnSpPr>
            <a:stCxn id="15" idx="0"/>
          </p:cNvCxnSpPr>
          <p:nvPr/>
        </p:nvCxnSpPr>
        <p:spPr>
          <a:xfrm rot="5400000" flipH="1" flipV="1">
            <a:off x="5770111" y="2109837"/>
            <a:ext cx="970597" cy="180051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5" name="Date Placeholder 24"/>
          <p:cNvSpPr>
            <a:spLocks noGrp="1"/>
          </p:cNvSpPr>
          <p:nvPr>
            <p:ph type="dt" sz="half" idx="10"/>
          </p:nvPr>
        </p:nvSpPr>
        <p:spPr/>
        <p:txBody>
          <a:bodyPr/>
          <a:lstStyle/>
          <a:p>
            <a:fld id="{1F0A87EC-0028-4B48-8293-17F11299D075}" type="datetime1">
              <a:rPr lang="en-GB" smtClean="0"/>
              <a:pPr/>
              <a:t>01/02/2013</a:t>
            </a:fld>
            <a:endParaRPr lang="en-GB"/>
          </a:p>
        </p:txBody>
      </p:sp>
      <p:sp>
        <p:nvSpPr>
          <p:cNvPr id="26" name="Slide Number Placeholder 25"/>
          <p:cNvSpPr>
            <a:spLocks noGrp="1"/>
          </p:cNvSpPr>
          <p:nvPr>
            <p:ph type="sldNum" sz="quarter" idx="12"/>
          </p:nvPr>
        </p:nvSpPr>
        <p:spPr/>
        <p:txBody>
          <a:bodyPr/>
          <a:lstStyle/>
          <a:p>
            <a:fld id="{BC17D26C-4EEB-8D4A-87B9-D25106417D76}" type="slidenum">
              <a:rPr lang="en-GB" smtClean="0"/>
              <a:pPr/>
              <a:t>13</a:t>
            </a:fld>
            <a:endParaRPr lang="en-GB"/>
          </a:p>
        </p:txBody>
      </p:sp>
      <p:sp>
        <p:nvSpPr>
          <p:cNvPr id="27" name="Footer Placeholder 26"/>
          <p:cNvSpPr>
            <a:spLocks noGrp="1"/>
          </p:cNvSpPr>
          <p:nvPr>
            <p:ph type="ftr" sz="quarter" idx="11"/>
          </p:nvPr>
        </p:nvSpPr>
        <p:spPr/>
        <p:txBody>
          <a:bodyPr/>
          <a:lstStyle/>
          <a:p>
            <a:r>
              <a:rPr lang="en-US" smtClean="0"/>
              <a:t>NIM instruments</a:t>
            </a:r>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51836" y="153141"/>
            <a:ext cx="5675920" cy="701299"/>
          </a:xfrm>
        </p:spPr>
        <p:txBody>
          <a:bodyPr>
            <a:normAutofit fontScale="90000"/>
          </a:bodyPr>
          <a:lstStyle/>
          <a:p>
            <a:pPr algn="l"/>
            <a:r>
              <a:rPr lang="en-GB" dirty="0" smtClean="0"/>
              <a:t>Cable termination and Impedance </a:t>
            </a:r>
            <a:r>
              <a:rPr lang="en-GB" dirty="0" err="1" smtClean="0"/>
              <a:t>Matching</a:t>
            </a:r>
            <a:r>
              <a:rPr lang="en-GB" sz="2667" dirty="0" err="1" smtClean="0"/>
              <a:t>(b</a:t>
            </a:r>
            <a:r>
              <a:rPr lang="en-GB" sz="2667" dirty="0" smtClean="0"/>
              <a:t>)</a:t>
            </a:r>
            <a:endParaRPr lang="en-GB" sz="2667" dirty="0"/>
          </a:p>
        </p:txBody>
      </p:sp>
      <p:pic>
        <p:nvPicPr>
          <p:cNvPr id="7" name="Picture 6" descr="colour_logo_1312"/>
          <p:cNvPicPr>
            <a:picLocks noChangeAspect="1" noChangeArrowheads="1"/>
          </p:cNvPicPr>
          <p:nvPr/>
        </p:nvPicPr>
        <p:blipFill>
          <a:blip r:embed="rId3"/>
          <a:srcRect t="27303" b="24432"/>
          <a:stretch>
            <a:fillRect/>
          </a:stretch>
        </p:blipFill>
        <p:spPr bwMode="auto">
          <a:xfrm>
            <a:off x="5440933" y="180446"/>
            <a:ext cx="3515213" cy="784753"/>
          </a:xfrm>
          <a:prstGeom prst="rect">
            <a:avLst/>
          </a:prstGeom>
          <a:noFill/>
          <a:ln w="9525">
            <a:noFill/>
            <a:miter lim="800000"/>
            <a:headEnd/>
            <a:tailEnd/>
          </a:ln>
        </p:spPr>
      </p:pic>
      <p:sp>
        <p:nvSpPr>
          <p:cNvPr id="16" name="TextBox 15"/>
          <p:cNvSpPr txBox="1"/>
          <p:nvPr/>
        </p:nvSpPr>
        <p:spPr>
          <a:xfrm>
            <a:off x="533406" y="2121851"/>
            <a:ext cx="1107094" cy="369332"/>
          </a:xfrm>
          <a:prstGeom prst="rect">
            <a:avLst/>
          </a:prstGeom>
          <a:noFill/>
        </p:spPr>
        <p:txBody>
          <a:bodyPr wrap="none" rtlCol="0">
            <a:spAutoFit/>
          </a:bodyPr>
          <a:lstStyle/>
          <a:p>
            <a:r>
              <a:rPr lang="en-GB" dirty="0" smtClean="0"/>
              <a:t>For Z1&lt;Z2</a:t>
            </a:r>
            <a:endParaRPr lang="en-GB" dirty="0"/>
          </a:p>
        </p:txBody>
      </p:sp>
      <p:pic>
        <p:nvPicPr>
          <p:cNvPr id="17" name="Picture 16" descr="seriesR.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4851385" y="2762924"/>
            <a:ext cx="3136900" cy="762000"/>
          </a:xfrm>
          <a:prstGeom prst="rect">
            <a:avLst/>
          </a:prstGeom>
        </p:spPr>
      </p:pic>
      <p:pic>
        <p:nvPicPr>
          <p:cNvPr id="18" name="Picture 17" descr="parallelR.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6"/>
              <a:stretch>
                <a:fillRect/>
              </a:stretch>
            </p:blipFill>
          </mc:Choice>
          <mc:Fallback>
            <p:blipFill>
              <a:blip r:embed="rId7"/>
              <a:stretch>
                <a:fillRect/>
              </a:stretch>
            </p:blipFill>
          </mc:Fallback>
        </mc:AlternateContent>
        <p:spPr>
          <a:xfrm>
            <a:off x="25922" y="2660650"/>
            <a:ext cx="3263900" cy="1536700"/>
          </a:xfrm>
          <a:prstGeom prst="rect">
            <a:avLst/>
          </a:prstGeom>
        </p:spPr>
      </p:pic>
      <p:sp>
        <p:nvSpPr>
          <p:cNvPr id="19" name="TextBox 18"/>
          <p:cNvSpPr txBox="1"/>
          <p:nvPr/>
        </p:nvSpPr>
        <p:spPr>
          <a:xfrm>
            <a:off x="5866288" y="2121851"/>
            <a:ext cx="1107094" cy="369332"/>
          </a:xfrm>
          <a:prstGeom prst="rect">
            <a:avLst/>
          </a:prstGeom>
          <a:noFill/>
        </p:spPr>
        <p:txBody>
          <a:bodyPr wrap="none" rtlCol="0">
            <a:spAutoFit/>
          </a:bodyPr>
          <a:lstStyle/>
          <a:p>
            <a:r>
              <a:rPr lang="en-GB" dirty="0" smtClean="0"/>
              <a:t>For Z1&gt;Z2</a:t>
            </a:r>
            <a:endParaRPr lang="en-GB" dirty="0"/>
          </a:p>
        </p:txBody>
      </p:sp>
      <p:sp>
        <p:nvSpPr>
          <p:cNvPr id="13" name="TextBox 12"/>
          <p:cNvSpPr txBox="1"/>
          <p:nvPr/>
        </p:nvSpPr>
        <p:spPr>
          <a:xfrm>
            <a:off x="259174" y="1389331"/>
            <a:ext cx="7314683" cy="646331"/>
          </a:xfrm>
          <a:prstGeom prst="rect">
            <a:avLst/>
          </a:prstGeom>
          <a:noFill/>
        </p:spPr>
        <p:txBody>
          <a:bodyPr wrap="square" rtlCol="0">
            <a:spAutoFit/>
          </a:bodyPr>
          <a:lstStyle/>
          <a:p>
            <a:r>
              <a:rPr lang="en-GB" dirty="0" smtClean="0"/>
              <a:t>Calculating the resistance value needed in order to avoid reflections between two cables of different impedances:</a:t>
            </a:r>
            <a:endParaRPr lang="en-GB" dirty="0"/>
          </a:p>
        </p:txBody>
      </p:sp>
      <p:graphicFrame>
        <p:nvGraphicFramePr>
          <p:cNvPr id="27650" name="Object 2"/>
          <p:cNvGraphicFramePr>
            <a:graphicFrameLocks noChangeAspect="1"/>
          </p:cNvGraphicFramePr>
          <p:nvPr/>
        </p:nvGraphicFramePr>
        <p:xfrm>
          <a:off x="259174" y="4900613"/>
          <a:ext cx="3792538" cy="900112"/>
        </p:xfrm>
        <a:graphic>
          <a:graphicData uri="http://schemas.openxmlformats.org/presentationml/2006/ole">
            <p:oleObj spid="_x0000_s27650" name="Equation" r:id="rId8" imgW="1663700" imgH="393700" progId="Equation.3">
              <p:embed/>
            </p:oleObj>
          </a:graphicData>
        </a:graphic>
      </p:graphicFrame>
      <p:sp>
        <p:nvSpPr>
          <p:cNvPr id="20" name="TextBox 19"/>
          <p:cNvSpPr txBox="1"/>
          <p:nvPr/>
        </p:nvSpPr>
        <p:spPr>
          <a:xfrm>
            <a:off x="259174" y="4197350"/>
            <a:ext cx="3378669" cy="646331"/>
          </a:xfrm>
          <a:prstGeom prst="rect">
            <a:avLst/>
          </a:prstGeom>
          <a:noFill/>
        </p:spPr>
        <p:txBody>
          <a:bodyPr wrap="square" rtlCol="0">
            <a:spAutoFit/>
          </a:bodyPr>
          <a:lstStyle/>
          <a:p>
            <a:r>
              <a:rPr lang="en-GB" dirty="0" smtClean="0"/>
              <a:t>As the combination must equal Z</a:t>
            </a:r>
            <a:r>
              <a:rPr lang="en-GB" baseline="-25000" dirty="0" smtClean="0"/>
              <a:t>1</a:t>
            </a:r>
            <a:r>
              <a:rPr lang="en-GB" dirty="0" smtClean="0"/>
              <a:t> we have:</a:t>
            </a:r>
            <a:endParaRPr lang="en-GB" dirty="0"/>
          </a:p>
        </p:txBody>
      </p:sp>
      <p:sp>
        <p:nvSpPr>
          <p:cNvPr id="21" name="TextBox 20"/>
          <p:cNvSpPr txBox="1"/>
          <p:nvPr/>
        </p:nvSpPr>
        <p:spPr>
          <a:xfrm>
            <a:off x="4730500" y="3865542"/>
            <a:ext cx="3705630" cy="923330"/>
          </a:xfrm>
          <a:prstGeom prst="rect">
            <a:avLst/>
          </a:prstGeom>
          <a:noFill/>
        </p:spPr>
        <p:txBody>
          <a:bodyPr wrap="square" rtlCol="0">
            <a:spAutoFit/>
          </a:bodyPr>
          <a:lstStyle/>
          <a:p>
            <a:r>
              <a:rPr lang="en-GB" dirty="0" smtClean="0"/>
              <a:t>As we must increase the impedance seen by cable 1, we have to add a resistance R in series:</a:t>
            </a:r>
            <a:endParaRPr lang="en-GB" dirty="0"/>
          </a:p>
        </p:txBody>
      </p:sp>
      <p:graphicFrame>
        <p:nvGraphicFramePr>
          <p:cNvPr id="27651" name="Object 3"/>
          <p:cNvGraphicFramePr>
            <a:graphicFrameLocks noChangeAspect="1"/>
          </p:cNvGraphicFramePr>
          <p:nvPr/>
        </p:nvGraphicFramePr>
        <p:xfrm>
          <a:off x="4714875" y="5172731"/>
          <a:ext cx="3648075" cy="407988"/>
        </p:xfrm>
        <a:graphic>
          <a:graphicData uri="http://schemas.openxmlformats.org/presentationml/2006/ole">
            <p:oleObj spid="_x0000_s27651" name="Equation" r:id="rId9" imgW="1600200" imgH="177800" progId="Equation.3">
              <p:embed/>
            </p:oleObj>
          </a:graphicData>
        </a:graphic>
      </p:graphicFrame>
      <p:sp>
        <p:nvSpPr>
          <p:cNvPr id="25" name="Date Placeholder 24"/>
          <p:cNvSpPr>
            <a:spLocks noGrp="1"/>
          </p:cNvSpPr>
          <p:nvPr>
            <p:ph type="dt" sz="half" idx="10"/>
          </p:nvPr>
        </p:nvSpPr>
        <p:spPr/>
        <p:txBody>
          <a:bodyPr/>
          <a:lstStyle/>
          <a:p>
            <a:fld id="{308C840A-932D-0742-A100-B222C482901B}" type="datetime1">
              <a:rPr lang="en-GB" smtClean="0"/>
              <a:pPr/>
              <a:t>01/02/2013</a:t>
            </a:fld>
            <a:endParaRPr lang="en-GB"/>
          </a:p>
        </p:txBody>
      </p:sp>
      <p:sp>
        <p:nvSpPr>
          <p:cNvPr id="26" name="Slide Number Placeholder 25"/>
          <p:cNvSpPr>
            <a:spLocks noGrp="1"/>
          </p:cNvSpPr>
          <p:nvPr>
            <p:ph type="sldNum" sz="quarter" idx="12"/>
          </p:nvPr>
        </p:nvSpPr>
        <p:spPr/>
        <p:txBody>
          <a:bodyPr/>
          <a:lstStyle/>
          <a:p>
            <a:fld id="{BC17D26C-4EEB-8D4A-87B9-D25106417D76}" type="slidenum">
              <a:rPr lang="en-GB" smtClean="0"/>
              <a:pPr/>
              <a:t>14</a:t>
            </a:fld>
            <a:endParaRPr lang="en-GB"/>
          </a:p>
        </p:txBody>
      </p:sp>
      <p:sp>
        <p:nvSpPr>
          <p:cNvPr id="27" name="Footer Placeholder 26"/>
          <p:cNvSpPr>
            <a:spLocks noGrp="1"/>
          </p:cNvSpPr>
          <p:nvPr>
            <p:ph type="ftr" sz="quarter" idx="11"/>
          </p:nvPr>
        </p:nvSpPr>
        <p:spPr/>
        <p:txBody>
          <a:bodyPr/>
          <a:lstStyle/>
          <a:p>
            <a:r>
              <a:rPr lang="en-US" smtClean="0"/>
              <a:t>NIM instruments</a:t>
            </a:r>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51836" y="153141"/>
            <a:ext cx="5675920" cy="701299"/>
          </a:xfrm>
        </p:spPr>
        <p:txBody>
          <a:bodyPr>
            <a:normAutofit fontScale="90000"/>
          </a:bodyPr>
          <a:lstStyle/>
          <a:p>
            <a:pPr algn="l"/>
            <a:r>
              <a:rPr lang="en-GB" dirty="0" smtClean="0"/>
              <a:t>Next Lecture</a:t>
            </a:r>
            <a:endParaRPr lang="en-GB" sz="2667" dirty="0"/>
          </a:p>
        </p:txBody>
      </p:sp>
      <p:pic>
        <p:nvPicPr>
          <p:cNvPr id="7" name="Picture 6" descr="colour_logo_1312"/>
          <p:cNvPicPr>
            <a:picLocks noChangeAspect="1" noChangeArrowheads="1"/>
          </p:cNvPicPr>
          <p:nvPr/>
        </p:nvPicPr>
        <p:blipFill>
          <a:blip r:embed="rId2"/>
          <a:srcRect t="27303" b="24432"/>
          <a:stretch>
            <a:fillRect/>
          </a:stretch>
        </p:blipFill>
        <p:spPr bwMode="auto">
          <a:xfrm>
            <a:off x="5440933" y="180446"/>
            <a:ext cx="3515213" cy="784753"/>
          </a:xfrm>
          <a:prstGeom prst="rect">
            <a:avLst/>
          </a:prstGeom>
          <a:noFill/>
          <a:ln w="9525">
            <a:noFill/>
            <a:miter lim="800000"/>
            <a:headEnd/>
            <a:tailEnd/>
          </a:ln>
        </p:spPr>
      </p:pic>
      <p:sp>
        <p:nvSpPr>
          <p:cNvPr id="13" name="TextBox 12"/>
          <p:cNvSpPr txBox="1"/>
          <p:nvPr/>
        </p:nvSpPr>
        <p:spPr>
          <a:xfrm>
            <a:off x="457199" y="2073274"/>
            <a:ext cx="8229601" cy="2246769"/>
          </a:xfrm>
          <a:prstGeom prst="rect">
            <a:avLst/>
          </a:prstGeom>
          <a:noFill/>
        </p:spPr>
        <p:txBody>
          <a:bodyPr wrap="square" rtlCol="0">
            <a:spAutoFit/>
          </a:bodyPr>
          <a:lstStyle/>
          <a:p>
            <a:pPr>
              <a:buFont typeface="Arial"/>
              <a:buChar char="•"/>
            </a:pPr>
            <a:r>
              <a:rPr lang="en-GB" sz="2800" dirty="0" smtClean="0"/>
              <a:t> Two phase ionisation/scintillation noble gas detectors</a:t>
            </a:r>
          </a:p>
          <a:p>
            <a:endParaRPr lang="en-GB" sz="2800" dirty="0" smtClean="0"/>
          </a:p>
          <a:p>
            <a:pPr>
              <a:buFont typeface="Arial"/>
              <a:buChar char="•"/>
            </a:pPr>
            <a:r>
              <a:rPr lang="en-GB" sz="2800" dirty="0" smtClean="0"/>
              <a:t> Putting together a liquid argon TPC from scratch</a:t>
            </a:r>
          </a:p>
          <a:p>
            <a:pPr>
              <a:buFont typeface="Arial"/>
              <a:buChar char="•"/>
            </a:pPr>
            <a:endParaRPr lang="en-GB" sz="2800" dirty="0" smtClean="0"/>
          </a:p>
          <a:p>
            <a:pPr>
              <a:buFont typeface="Arial"/>
              <a:buChar char="•"/>
            </a:pPr>
            <a:r>
              <a:rPr lang="en-GB" sz="2800" dirty="0" smtClean="0"/>
              <a:t> Visit to the Liverpool </a:t>
            </a:r>
            <a:r>
              <a:rPr lang="en-GB" sz="2800" dirty="0" err="1" smtClean="0"/>
              <a:t>LAr</a:t>
            </a:r>
            <a:r>
              <a:rPr lang="en-GB" sz="2800" dirty="0" smtClean="0"/>
              <a:t> lab</a:t>
            </a:r>
            <a:endParaRPr lang="en-GB" sz="2800" dirty="0"/>
          </a:p>
        </p:txBody>
      </p:sp>
      <p:sp>
        <p:nvSpPr>
          <p:cNvPr id="25" name="Date Placeholder 24"/>
          <p:cNvSpPr>
            <a:spLocks noGrp="1"/>
          </p:cNvSpPr>
          <p:nvPr>
            <p:ph type="dt" sz="half" idx="10"/>
          </p:nvPr>
        </p:nvSpPr>
        <p:spPr/>
        <p:txBody>
          <a:bodyPr/>
          <a:lstStyle/>
          <a:p>
            <a:fld id="{308C840A-932D-0742-A100-B222C482901B}" type="datetime1">
              <a:rPr lang="en-GB" smtClean="0"/>
              <a:pPr/>
              <a:t>01/02/2013</a:t>
            </a:fld>
            <a:endParaRPr lang="en-GB"/>
          </a:p>
        </p:txBody>
      </p:sp>
      <p:sp>
        <p:nvSpPr>
          <p:cNvPr id="26" name="Slide Number Placeholder 25"/>
          <p:cNvSpPr>
            <a:spLocks noGrp="1"/>
          </p:cNvSpPr>
          <p:nvPr>
            <p:ph type="sldNum" sz="quarter" idx="12"/>
          </p:nvPr>
        </p:nvSpPr>
        <p:spPr/>
        <p:txBody>
          <a:bodyPr/>
          <a:lstStyle/>
          <a:p>
            <a:fld id="{BC17D26C-4EEB-8D4A-87B9-D25106417D76}" type="slidenum">
              <a:rPr lang="en-GB" smtClean="0"/>
              <a:pPr/>
              <a:t>15</a:t>
            </a:fld>
            <a:endParaRPr lang="en-GB"/>
          </a:p>
        </p:txBody>
      </p:sp>
      <p:sp>
        <p:nvSpPr>
          <p:cNvPr id="27" name="Footer Placeholder 26"/>
          <p:cNvSpPr>
            <a:spLocks noGrp="1"/>
          </p:cNvSpPr>
          <p:nvPr>
            <p:ph type="ftr" sz="quarter" idx="11"/>
          </p:nvPr>
        </p:nvSpPr>
        <p:spPr/>
        <p:txBody>
          <a:bodyPr/>
          <a:lstStyle/>
          <a:p>
            <a:r>
              <a:rPr lang="en-US" smtClean="0"/>
              <a:t>NIM instruments</a:t>
            </a:r>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4378" y="660400"/>
            <a:ext cx="7772400" cy="1470025"/>
          </a:xfrm>
        </p:spPr>
        <p:txBody>
          <a:bodyPr/>
          <a:lstStyle/>
          <a:p>
            <a:r>
              <a:rPr lang="en-GB" dirty="0" smtClean="0"/>
              <a:t>Recommended </a:t>
            </a:r>
            <a:r>
              <a:rPr lang="en-GB" dirty="0"/>
              <a:t>T</a:t>
            </a:r>
            <a:r>
              <a:rPr lang="en-GB" dirty="0" smtClean="0"/>
              <a:t>ext </a:t>
            </a:r>
            <a:r>
              <a:rPr lang="en-GB" dirty="0"/>
              <a:t>B</a:t>
            </a:r>
            <a:r>
              <a:rPr lang="en-GB" dirty="0" smtClean="0"/>
              <a:t>ooks</a:t>
            </a:r>
            <a:endParaRPr lang="en-GB" dirty="0"/>
          </a:p>
        </p:txBody>
      </p:sp>
      <p:pic>
        <p:nvPicPr>
          <p:cNvPr id="4" name="Picture 6" descr="colour_logo_1312"/>
          <p:cNvPicPr>
            <a:picLocks noChangeAspect="1" noChangeArrowheads="1"/>
          </p:cNvPicPr>
          <p:nvPr/>
        </p:nvPicPr>
        <p:blipFill>
          <a:blip r:embed="rId2"/>
          <a:srcRect t="27303" b="24432"/>
          <a:stretch>
            <a:fillRect/>
          </a:stretch>
        </p:blipFill>
        <p:spPr bwMode="auto">
          <a:xfrm>
            <a:off x="5440933" y="180446"/>
            <a:ext cx="3515213" cy="784753"/>
          </a:xfrm>
          <a:prstGeom prst="rect">
            <a:avLst/>
          </a:prstGeom>
          <a:noFill/>
          <a:ln w="9525">
            <a:noFill/>
            <a:miter lim="800000"/>
            <a:headEnd/>
            <a:tailEnd/>
          </a:ln>
        </p:spPr>
      </p:pic>
      <p:sp>
        <p:nvSpPr>
          <p:cNvPr id="8" name="Date Placeholder 7"/>
          <p:cNvSpPr>
            <a:spLocks noGrp="1"/>
          </p:cNvSpPr>
          <p:nvPr>
            <p:ph type="dt" sz="half" idx="10"/>
          </p:nvPr>
        </p:nvSpPr>
        <p:spPr/>
        <p:txBody>
          <a:bodyPr/>
          <a:lstStyle/>
          <a:p>
            <a:fld id="{571EF7CF-BF60-454A-8AC5-A53CC8371A9A}" type="datetime1">
              <a:rPr lang="en-GB" smtClean="0"/>
              <a:pPr/>
              <a:t>01/02/2013</a:t>
            </a:fld>
            <a:endParaRPr lang="en-GB"/>
          </a:p>
        </p:txBody>
      </p:sp>
      <p:sp>
        <p:nvSpPr>
          <p:cNvPr id="9" name="Slide Number Placeholder 8"/>
          <p:cNvSpPr>
            <a:spLocks noGrp="1"/>
          </p:cNvSpPr>
          <p:nvPr>
            <p:ph type="sldNum" sz="quarter" idx="12"/>
          </p:nvPr>
        </p:nvSpPr>
        <p:spPr/>
        <p:txBody>
          <a:bodyPr/>
          <a:lstStyle/>
          <a:p>
            <a:fld id="{BC17D26C-4EEB-8D4A-87B9-D25106417D76}" type="slidenum">
              <a:rPr lang="en-GB" smtClean="0"/>
              <a:pPr/>
              <a:t>1</a:t>
            </a:fld>
            <a:endParaRPr lang="en-GB"/>
          </a:p>
        </p:txBody>
      </p:sp>
      <p:sp>
        <p:nvSpPr>
          <p:cNvPr id="10" name="Footer Placeholder 9"/>
          <p:cNvSpPr>
            <a:spLocks noGrp="1"/>
          </p:cNvSpPr>
          <p:nvPr>
            <p:ph type="ftr" sz="quarter" idx="11"/>
          </p:nvPr>
        </p:nvSpPr>
        <p:spPr/>
        <p:txBody>
          <a:bodyPr/>
          <a:lstStyle/>
          <a:p>
            <a:r>
              <a:rPr lang="en-US" smtClean="0"/>
              <a:t>NIM instruments</a:t>
            </a:r>
            <a:endParaRPr lang="en-GB"/>
          </a:p>
        </p:txBody>
      </p:sp>
      <p:sp>
        <p:nvSpPr>
          <p:cNvPr id="11" name="TextBox 10"/>
          <p:cNvSpPr txBox="1"/>
          <p:nvPr/>
        </p:nvSpPr>
        <p:spPr>
          <a:xfrm>
            <a:off x="706734" y="3067842"/>
            <a:ext cx="7575023" cy="369332"/>
          </a:xfrm>
          <a:prstGeom prst="rect">
            <a:avLst/>
          </a:prstGeom>
          <a:noFill/>
        </p:spPr>
        <p:txBody>
          <a:bodyPr wrap="none" rtlCol="0">
            <a:spAutoFit/>
          </a:bodyPr>
          <a:lstStyle/>
          <a:p>
            <a:r>
              <a:rPr lang="en-GB" dirty="0" smtClean="0"/>
              <a:t>W. Leo</a:t>
            </a:r>
            <a:r>
              <a:rPr lang="en-GB" dirty="0"/>
              <a:t>,</a:t>
            </a:r>
            <a:r>
              <a:rPr lang="en-GB" dirty="0" smtClean="0"/>
              <a:t> Techniques for Nuclear and Particle Physics experiments, Springer 1987</a:t>
            </a:r>
            <a:endParaRPr lang="en-GB" dirty="0"/>
          </a:p>
        </p:txBody>
      </p:sp>
      <p:sp>
        <p:nvSpPr>
          <p:cNvPr id="12" name="TextBox 11"/>
          <p:cNvSpPr txBox="1"/>
          <p:nvPr/>
        </p:nvSpPr>
        <p:spPr>
          <a:xfrm>
            <a:off x="701755" y="3832301"/>
            <a:ext cx="7839556" cy="369332"/>
          </a:xfrm>
          <a:prstGeom prst="rect">
            <a:avLst/>
          </a:prstGeom>
          <a:noFill/>
        </p:spPr>
        <p:txBody>
          <a:bodyPr wrap="none" rtlCol="0">
            <a:spAutoFit/>
          </a:bodyPr>
          <a:lstStyle/>
          <a:p>
            <a:r>
              <a:rPr lang="en-GB" dirty="0" smtClean="0"/>
              <a:t>N. </a:t>
            </a:r>
            <a:r>
              <a:rPr lang="en-GB" dirty="0" err="1" smtClean="0"/>
              <a:t>Tsouflanidis</a:t>
            </a:r>
            <a:r>
              <a:rPr lang="en-GB" dirty="0" smtClean="0"/>
              <a:t>, Measurement and Detection of Radiation, Taylor and Francis 1995</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4378" y="703548"/>
            <a:ext cx="2761221" cy="951251"/>
          </a:xfrm>
        </p:spPr>
        <p:txBody>
          <a:bodyPr>
            <a:normAutofit/>
          </a:bodyPr>
          <a:lstStyle/>
          <a:p>
            <a:pPr algn="l"/>
            <a:r>
              <a:rPr lang="en-GB" dirty="0" smtClean="0"/>
              <a:t>Outline</a:t>
            </a:r>
            <a:endParaRPr lang="en-GB" dirty="0"/>
          </a:p>
        </p:txBody>
      </p:sp>
      <p:pic>
        <p:nvPicPr>
          <p:cNvPr id="3" name="Picture 6" descr="colour_logo_1312"/>
          <p:cNvPicPr>
            <a:picLocks noChangeAspect="1" noChangeArrowheads="1"/>
          </p:cNvPicPr>
          <p:nvPr/>
        </p:nvPicPr>
        <p:blipFill>
          <a:blip r:embed="rId2"/>
          <a:srcRect t="27303" b="24432"/>
          <a:stretch>
            <a:fillRect/>
          </a:stretch>
        </p:blipFill>
        <p:spPr bwMode="auto">
          <a:xfrm>
            <a:off x="5440933" y="180446"/>
            <a:ext cx="3515213" cy="784753"/>
          </a:xfrm>
          <a:prstGeom prst="rect">
            <a:avLst/>
          </a:prstGeom>
          <a:noFill/>
          <a:ln w="9525">
            <a:noFill/>
            <a:miter lim="800000"/>
            <a:headEnd/>
            <a:tailEnd/>
          </a:ln>
        </p:spPr>
      </p:pic>
      <p:sp>
        <p:nvSpPr>
          <p:cNvPr id="7" name="Date Placeholder 6"/>
          <p:cNvSpPr>
            <a:spLocks noGrp="1"/>
          </p:cNvSpPr>
          <p:nvPr>
            <p:ph type="dt" sz="half" idx="10"/>
          </p:nvPr>
        </p:nvSpPr>
        <p:spPr/>
        <p:txBody>
          <a:bodyPr/>
          <a:lstStyle/>
          <a:p>
            <a:fld id="{0D2F5734-E225-EF4B-ABAC-7EF798127B87}" type="datetime1">
              <a:rPr lang="en-GB" smtClean="0"/>
              <a:pPr/>
              <a:t>01/02/2013</a:t>
            </a:fld>
            <a:endParaRPr lang="en-GB"/>
          </a:p>
        </p:txBody>
      </p:sp>
      <p:sp>
        <p:nvSpPr>
          <p:cNvPr id="8" name="Slide Number Placeholder 7"/>
          <p:cNvSpPr>
            <a:spLocks noGrp="1"/>
          </p:cNvSpPr>
          <p:nvPr>
            <p:ph type="sldNum" sz="quarter" idx="12"/>
          </p:nvPr>
        </p:nvSpPr>
        <p:spPr/>
        <p:txBody>
          <a:bodyPr/>
          <a:lstStyle/>
          <a:p>
            <a:fld id="{BC17D26C-4EEB-8D4A-87B9-D25106417D76}" type="slidenum">
              <a:rPr lang="en-GB" smtClean="0"/>
              <a:pPr/>
              <a:t>2</a:t>
            </a:fld>
            <a:endParaRPr lang="en-GB"/>
          </a:p>
        </p:txBody>
      </p:sp>
      <p:sp>
        <p:nvSpPr>
          <p:cNvPr id="9" name="Footer Placeholder 8"/>
          <p:cNvSpPr>
            <a:spLocks noGrp="1"/>
          </p:cNvSpPr>
          <p:nvPr>
            <p:ph type="ftr" sz="quarter" idx="11"/>
          </p:nvPr>
        </p:nvSpPr>
        <p:spPr/>
        <p:txBody>
          <a:bodyPr/>
          <a:lstStyle/>
          <a:p>
            <a:r>
              <a:rPr lang="en-US" smtClean="0"/>
              <a:t>NIM instruments</a:t>
            </a:r>
            <a:endParaRPr lang="en-GB"/>
          </a:p>
        </p:txBody>
      </p:sp>
      <p:sp>
        <p:nvSpPr>
          <p:cNvPr id="10" name="TextBox 9"/>
          <p:cNvSpPr txBox="1"/>
          <p:nvPr/>
        </p:nvSpPr>
        <p:spPr>
          <a:xfrm>
            <a:off x="698759" y="1956652"/>
            <a:ext cx="6765466" cy="4154983"/>
          </a:xfrm>
          <a:prstGeom prst="rect">
            <a:avLst/>
          </a:prstGeom>
          <a:noFill/>
        </p:spPr>
        <p:txBody>
          <a:bodyPr wrap="square" rtlCol="0">
            <a:spAutoFit/>
          </a:bodyPr>
          <a:lstStyle/>
          <a:p>
            <a:pPr>
              <a:buFont typeface="Arial"/>
              <a:buChar char="•"/>
            </a:pPr>
            <a:r>
              <a:rPr lang="en-GB" sz="2400" dirty="0" smtClean="0"/>
              <a:t>The NIM standard</a:t>
            </a:r>
          </a:p>
          <a:p>
            <a:pPr>
              <a:buFont typeface="Arial"/>
              <a:buChar char="•"/>
            </a:pPr>
            <a:r>
              <a:rPr lang="en-GB" sz="2400" dirty="0" smtClean="0"/>
              <a:t>HV power suppl</a:t>
            </a:r>
            <a:r>
              <a:rPr lang="en-GB" sz="2400" dirty="0"/>
              <a:t>y</a:t>
            </a:r>
            <a:r>
              <a:rPr lang="en-GB" sz="2400" dirty="0" smtClean="0"/>
              <a:t> </a:t>
            </a:r>
          </a:p>
          <a:p>
            <a:pPr>
              <a:buFont typeface="Arial"/>
              <a:buChar char="•"/>
            </a:pPr>
            <a:r>
              <a:rPr lang="en-GB" sz="2400" dirty="0" smtClean="0"/>
              <a:t>Preamplifiers </a:t>
            </a:r>
          </a:p>
          <a:p>
            <a:pPr>
              <a:buFont typeface="Arial"/>
              <a:buChar char="•"/>
            </a:pPr>
            <a:r>
              <a:rPr lang="en-GB" sz="2400" dirty="0" smtClean="0"/>
              <a:t>Amplifiers </a:t>
            </a:r>
          </a:p>
          <a:p>
            <a:pPr>
              <a:buFont typeface="Arial"/>
              <a:buChar char="•"/>
            </a:pPr>
            <a:r>
              <a:rPr lang="en-GB" sz="2400" dirty="0" smtClean="0"/>
              <a:t>Discriminators</a:t>
            </a:r>
          </a:p>
          <a:p>
            <a:pPr>
              <a:buFont typeface="Arial"/>
              <a:buChar char="•"/>
            </a:pPr>
            <a:r>
              <a:rPr lang="en-GB" sz="2400" dirty="0" err="1" smtClean="0"/>
              <a:t>Scaler</a:t>
            </a:r>
            <a:endParaRPr lang="en-GB" sz="2400" dirty="0" smtClean="0"/>
          </a:p>
          <a:p>
            <a:pPr>
              <a:buFont typeface="Arial"/>
              <a:buChar char="•"/>
            </a:pPr>
            <a:r>
              <a:rPr lang="en-GB" sz="2400" dirty="0" smtClean="0"/>
              <a:t>Oscilloscope</a:t>
            </a:r>
          </a:p>
          <a:p>
            <a:pPr>
              <a:buFont typeface="Arial"/>
              <a:buChar char="•"/>
            </a:pPr>
            <a:r>
              <a:rPr lang="en-GB" sz="2400" dirty="0" smtClean="0"/>
              <a:t>Digitisers</a:t>
            </a:r>
          </a:p>
          <a:p>
            <a:pPr>
              <a:buFont typeface="Arial"/>
              <a:buChar char="•"/>
            </a:pPr>
            <a:r>
              <a:rPr lang="en-GB" sz="2400" dirty="0" smtClean="0"/>
              <a:t>Coaxial cables</a:t>
            </a:r>
          </a:p>
          <a:p>
            <a:pPr>
              <a:buFont typeface="Arial"/>
              <a:buChar char="•"/>
            </a:pPr>
            <a:r>
              <a:rPr lang="en-GB" sz="2400" dirty="0" smtClean="0"/>
              <a:t>Cable termination and impedance </a:t>
            </a:r>
            <a:r>
              <a:rPr lang="en-GB" sz="2400" dirty="0"/>
              <a:t>m</a:t>
            </a:r>
            <a:r>
              <a:rPr lang="en-GB" sz="2400" dirty="0" smtClean="0"/>
              <a:t>atching</a:t>
            </a:r>
          </a:p>
          <a:p>
            <a:pPr>
              <a:buFont typeface="Arial"/>
              <a:buChar char="•"/>
            </a:pPr>
            <a:endParaRPr lang="en-GB"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ulsetypesetup.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595375" y="1684535"/>
            <a:ext cx="7928692" cy="3187658"/>
          </a:xfrm>
          <a:prstGeom prst="rect">
            <a:avLst/>
          </a:prstGeom>
        </p:spPr>
      </p:pic>
      <p:sp>
        <p:nvSpPr>
          <p:cNvPr id="6" name="Title 1"/>
          <p:cNvSpPr>
            <a:spLocks noGrp="1"/>
          </p:cNvSpPr>
          <p:nvPr>
            <p:ph type="ctrTitle"/>
          </p:nvPr>
        </p:nvSpPr>
        <p:spPr>
          <a:xfrm>
            <a:off x="51836" y="309750"/>
            <a:ext cx="5675920" cy="701299"/>
          </a:xfrm>
        </p:spPr>
        <p:txBody>
          <a:bodyPr>
            <a:normAutofit fontScale="90000"/>
          </a:bodyPr>
          <a:lstStyle/>
          <a:p>
            <a:pPr algn="l"/>
            <a:r>
              <a:rPr lang="en-GB" dirty="0" smtClean="0"/>
              <a:t>Basic pulse-type detector system</a:t>
            </a:r>
            <a:endParaRPr lang="en-GB" dirty="0"/>
          </a:p>
        </p:txBody>
      </p:sp>
      <p:pic>
        <p:nvPicPr>
          <p:cNvPr id="7" name="Picture 6" descr="colour_logo_1312"/>
          <p:cNvPicPr>
            <a:picLocks noChangeAspect="1" noChangeArrowheads="1"/>
          </p:cNvPicPr>
          <p:nvPr/>
        </p:nvPicPr>
        <p:blipFill>
          <a:blip r:embed="rId4"/>
          <a:srcRect t="27303" b="24432"/>
          <a:stretch>
            <a:fillRect/>
          </a:stretch>
        </p:blipFill>
        <p:spPr bwMode="auto">
          <a:xfrm>
            <a:off x="5440933" y="180446"/>
            <a:ext cx="3515213" cy="784753"/>
          </a:xfrm>
          <a:prstGeom prst="rect">
            <a:avLst/>
          </a:prstGeom>
          <a:noFill/>
          <a:ln w="9525">
            <a:noFill/>
            <a:miter lim="800000"/>
            <a:headEnd/>
            <a:tailEnd/>
          </a:ln>
        </p:spPr>
      </p:pic>
      <p:sp>
        <p:nvSpPr>
          <p:cNvPr id="11" name="Date Placeholder 10"/>
          <p:cNvSpPr>
            <a:spLocks noGrp="1"/>
          </p:cNvSpPr>
          <p:nvPr>
            <p:ph type="dt" sz="half" idx="10"/>
          </p:nvPr>
        </p:nvSpPr>
        <p:spPr/>
        <p:txBody>
          <a:bodyPr/>
          <a:lstStyle/>
          <a:p>
            <a:fld id="{A185A79E-D8FC-4E4B-BC74-B98360A3F53E}" type="datetime1">
              <a:rPr lang="en-GB" smtClean="0"/>
              <a:pPr/>
              <a:t>01/02/2013</a:t>
            </a:fld>
            <a:endParaRPr lang="en-GB"/>
          </a:p>
        </p:txBody>
      </p:sp>
      <p:sp>
        <p:nvSpPr>
          <p:cNvPr id="12" name="Slide Number Placeholder 11"/>
          <p:cNvSpPr>
            <a:spLocks noGrp="1"/>
          </p:cNvSpPr>
          <p:nvPr>
            <p:ph type="sldNum" sz="quarter" idx="12"/>
          </p:nvPr>
        </p:nvSpPr>
        <p:spPr/>
        <p:txBody>
          <a:bodyPr/>
          <a:lstStyle/>
          <a:p>
            <a:fld id="{BC17D26C-4EEB-8D4A-87B9-D25106417D76}" type="slidenum">
              <a:rPr lang="en-GB" smtClean="0"/>
              <a:pPr/>
              <a:t>3</a:t>
            </a:fld>
            <a:endParaRPr lang="en-GB"/>
          </a:p>
        </p:txBody>
      </p:sp>
      <p:sp>
        <p:nvSpPr>
          <p:cNvPr id="13" name="Footer Placeholder 12"/>
          <p:cNvSpPr>
            <a:spLocks noGrp="1"/>
          </p:cNvSpPr>
          <p:nvPr>
            <p:ph type="ftr" sz="quarter" idx="11"/>
          </p:nvPr>
        </p:nvSpPr>
        <p:spPr/>
        <p:txBody>
          <a:bodyPr/>
          <a:lstStyle/>
          <a:p>
            <a:r>
              <a:rPr lang="en-US" smtClean="0"/>
              <a:t>NIM instruments</a:t>
            </a:r>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51836" y="309750"/>
            <a:ext cx="5675920" cy="701299"/>
          </a:xfrm>
        </p:spPr>
        <p:txBody>
          <a:bodyPr>
            <a:normAutofit fontScale="90000"/>
          </a:bodyPr>
          <a:lstStyle/>
          <a:p>
            <a:pPr algn="l"/>
            <a:r>
              <a:rPr lang="en-GB" dirty="0" smtClean="0"/>
              <a:t>The NIM standard</a:t>
            </a:r>
            <a:endParaRPr lang="en-GB" dirty="0"/>
          </a:p>
        </p:txBody>
      </p:sp>
      <p:pic>
        <p:nvPicPr>
          <p:cNvPr id="7" name="Picture 6" descr="colour_logo_1312"/>
          <p:cNvPicPr>
            <a:picLocks noChangeAspect="1" noChangeArrowheads="1"/>
          </p:cNvPicPr>
          <p:nvPr/>
        </p:nvPicPr>
        <p:blipFill>
          <a:blip r:embed="rId2"/>
          <a:srcRect t="27303" b="24432"/>
          <a:stretch>
            <a:fillRect/>
          </a:stretch>
        </p:blipFill>
        <p:spPr bwMode="auto">
          <a:xfrm>
            <a:off x="5440933" y="180446"/>
            <a:ext cx="3515213" cy="784753"/>
          </a:xfrm>
          <a:prstGeom prst="rect">
            <a:avLst/>
          </a:prstGeom>
          <a:noFill/>
          <a:ln w="9525">
            <a:noFill/>
            <a:miter lim="800000"/>
            <a:headEnd/>
            <a:tailEnd/>
          </a:ln>
        </p:spPr>
      </p:pic>
      <p:pic>
        <p:nvPicPr>
          <p:cNvPr id="8" name="Picture 7" descr="nimcrate.jpg"/>
          <p:cNvPicPr>
            <a:picLocks noChangeAspect="1"/>
          </p:cNvPicPr>
          <p:nvPr/>
        </p:nvPicPr>
        <p:blipFill>
          <a:blip r:embed="rId3"/>
          <a:stretch>
            <a:fillRect/>
          </a:stretch>
        </p:blipFill>
        <p:spPr>
          <a:xfrm>
            <a:off x="712031" y="1186114"/>
            <a:ext cx="5715496" cy="3422242"/>
          </a:xfrm>
          <a:prstGeom prst="rect">
            <a:avLst/>
          </a:prstGeom>
        </p:spPr>
      </p:pic>
      <p:sp>
        <p:nvSpPr>
          <p:cNvPr id="9" name="Rectangle 8"/>
          <p:cNvSpPr/>
          <p:nvPr/>
        </p:nvSpPr>
        <p:spPr>
          <a:xfrm>
            <a:off x="51836" y="4915744"/>
            <a:ext cx="8105166" cy="954107"/>
          </a:xfrm>
          <a:prstGeom prst="rect">
            <a:avLst/>
          </a:prstGeom>
        </p:spPr>
        <p:txBody>
          <a:bodyPr wrap="square">
            <a:spAutoFit/>
          </a:bodyPr>
          <a:lstStyle/>
          <a:p>
            <a:r>
              <a:rPr lang="en-US" sz="2400" baseline="30000" dirty="0"/>
              <a:t>Most of the commercially available instruments that are used in</a:t>
            </a:r>
            <a:r>
              <a:rPr lang="en-US" sz="2400" baseline="30000" dirty="0" smtClean="0"/>
              <a:t> high energy and nuclear physics</a:t>
            </a:r>
            <a:r>
              <a:rPr lang="en-US" sz="2400" dirty="0" smtClean="0"/>
              <a:t> </a:t>
            </a:r>
            <a:r>
              <a:rPr lang="en-US" sz="2400" baseline="30000" dirty="0" smtClean="0"/>
              <a:t>conform </a:t>
            </a:r>
            <a:r>
              <a:rPr lang="en-US" sz="2400" baseline="30000" dirty="0"/>
              <a:t>to the standards </a:t>
            </a:r>
            <a:r>
              <a:rPr lang="en-US" sz="2400" baseline="30000" dirty="0" smtClean="0"/>
              <a:t>of </a:t>
            </a:r>
            <a:r>
              <a:rPr lang="en-US" sz="2400" baseline="30000" dirty="0"/>
              <a:t>nuclear instrument modules (NIM</a:t>
            </a:r>
            <a:r>
              <a:rPr lang="en-US" sz="2400" baseline="30000" dirty="0" smtClean="0"/>
              <a:t>). Any NIM module, for example a discriminator, power supply, amplifier etc., will fit in any NIM crate.</a:t>
            </a:r>
            <a:endParaRPr lang="en-GB" sz="2400" dirty="0"/>
          </a:p>
        </p:txBody>
      </p:sp>
      <p:sp>
        <p:nvSpPr>
          <p:cNvPr id="10" name="Rectangle 9"/>
          <p:cNvSpPr/>
          <p:nvPr/>
        </p:nvSpPr>
        <p:spPr>
          <a:xfrm>
            <a:off x="51836" y="5843935"/>
            <a:ext cx="8105166" cy="707886"/>
          </a:xfrm>
          <a:prstGeom prst="rect">
            <a:avLst/>
          </a:prstGeom>
        </p:spPr>
        <p:txBody>
          <a:bodyPr wrap="square">
            <a:spAutoFit/>
          </a:bodyPr>
          <a:lstStyle/>
          <a:p>
            <a:r>
              <a:rPr lang="en-US" sz="2400" baseline="30000" dirty="0" smtClean="0"/>
              <a:t>The</a:t>
            </a:r>
            <a:r>
              <a:rPr lang="en-US" sz="2400" dirty="0"/>
              <a:t> </a:t>
            </a:r>
            <a:r>
              <a:rPr lang="en-US" sz="2400" baseline="30000" dirty="0" smtClean="0"/>
              <a:t>standard NIM crate can accept 12 single width modules. The rear power connectors provide at least four standard dc voltages, +-12V and +-24V.</a:t>
            </a:r>
            <a:endParaRPr lang="en-GB" sz="2400" dirty="0"/>
          </a:p>
        </p:txBody>
      </p:sp>
      <p:sp>
        <p:nvSpPr>
          <p:cNvPr id="14" name="Date Placeholder 13"/>
          <p:cNvSpPr>
            <a:spLocks noGrp="1"/>
          </p:cNvSpPr>
          <p:nvPr>
            <p:ph type="dt" sz="half" idx="10"/>
          </p:nvPr>
        </p:nvSpPr>
        <p:spPr/>
        <p:txBody>
          <a:bodyPr/>
          <a:lstStyle/>
          <a:p>
            <a:fld id="{22881338-0553-0E41-8627-CD34A325B9A7}" type="datetime1">
              <a:rPr lang="en-GB" smtClean="0"/>
              <a:pPr/>
              <a:t>01/02/2013</a:t>
            </a:fld>
            <a:endParaRPr lang="en-GB"/>
          </a:p>
        </p:txBody>
      </p:sp>
      <p:sp>
        <p:nvSpPr>
          <p:cNvPr id="15" name="Slide Number Placeholder 14"/>
          <p:cNvSpPr>
            <a:spLocks noGrp="1"/>
          </p:cNvSpPr>
          <p:nvPr>
            <p:ph type="sldNum" sz="quarter" idx="12"/>
          </p:nvPr>
        </p:nvSpPr>
        <p:spPr/>
        <p:txBody>
          <a:bodyPr/>
          <a:lstStyle/>
          <a:p>
            <a:fld id="{BC17D26C-4EEB-8D4A-87B9-D25106417D76}" type="slidenum">
              <a:rPr lang="en-GB" smtClean="0"/>
              <a:pPr/>
              <a:t>4</a:t>
            </a:fld>
            <a:endParaRPr lang="en-GB"/>
          </a:p>
        </p:txBody>
      </p:sp>
      <p:sp>
        <p:nvSpPr>
          <p:cNvPr id="16" name="Footer Placeholder 15"/>
          <p:cNvSpPr>
            <a:spLocks noGrp="1"/>
          </p:cNvSpPr>
          <p:nvPr>
            <p:ph type="ftr" sz="quarter" idx="11"/>
          </p:nvPr>
        </p:nvSpPr>
        <p:spPr/>
        <p:txBody>
          <a:bodyPr/>
          <a:lstStyle/>
          <a:p>
            <a:r>
              <a:rPr lang="en-US" smtClean="0"/>
              <a:t>NIM instruments</a:t>
            </a:r>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51836" y="88351"/>
            <a:ext cx="5675920" cy="701299"/>
          </a:xfrm>
        </p:spPr>
        <p:txBody>
          <a:bodyPr>
            <a:normAutofit fontScale="90000"/>
          </a:bodyPr>
          <a:lstStyle/>
          <a:p>
            <a:pPr algn="l"/>
            <a:r>
              <a:rPr lang="en-GB" dirty="0" smtClean="0"/>
              <a:t>HV power supply</a:t>
            </a:r>
            <a:endParaRPr lang="en-GB" dirty="0"/>
          </a:p>
        </p:txBody>
      </p:sp>
      <p:pic>
        <p:nvPicPr>
          <p:cNvPr id="7" name="Picture 6" descr="colour_logo_1312"/>
          <p:cNvPicPr>
            <a:picLocks noChangeAspect="1" noChangeArrowheads="1"/>
          </p:cNvPicPr>
          <p:nvPr/>
        </p:nvPicPr>
        <p:blipFill>
          <a:blip r:embed="rId2"/>
          <a:srcRect t="27303" b="24432"/>
          <a:stretch>
            <a:fillRect/>
          </a:stretch>
        </p:blipFill>
        <p:spPr bwMode="auto">
          <a:xfrm>
            <a:off x="5440933" y="180446"/>
            <a:ext cx="3515213" cy="784753"/>
          </a:xfrm>
          <a:prstGeom prst="rect">
            <a:avLst/>
          </a:prstGeom>
          <a:noFill/>
          <a:ln w="9525">
            <a:noFill/>
            <a:miter lim="800000"/>
            <a:headEnd/>
            <a:tailEnd/>
          </a:ln>
        </p:spPr>
      </p:pic>
      <p:pic>
        <p:nvPicPr>
          <p:cNvPr id="8" name="Picture 7" descr="powersupply.jpg"/>
          <p:cNvPicPr>
            <a:picLocks noChangeAspect="1"/>
          </p:cNvPicPr>
          <p:nvPr/>
        </p:nvPicPr>
        <p:blipFill>
          <a:blip r:embed="rId3"/>
          <a:stretch>
            <a:fillRect/>
          </a:stretch>
        </p:blipFill>
        <p:spPr>
          <a:xfrm rot="5400000">
            <a:off x="-929958" y="1884065"/>
            <a:ext cx="5160402" cy="3089870"/>
          </a:xfrm>
          <a:prstGeom prst="rect">
            <a:avLst/>
          </a:prstGeom>
        </p:spPr>
      </p:pic>
      <p:sp>
        <p:nvSpPr>
          <p:cNvPr id="9" name="Rectangle 8"/>
          <p:cNvSpPr/>
          <p:nvPr/>
        </p:nvSpPr>
        <p:spPr>
          <a:xfrm>
            <a:off x="3441756" y="1749325"/>
            <a:ext cx="4572000" cy="1559401"/>
          </a:xfrm>
          <a:prstGeom prst="rect">
            <a:avLst/>
          </a:prstGeom>
        </p:spPr>
        <p:txBody>
          <a:bodyPr wrap="square">
            <a:spAutoFit/>
          </a:bodyPr>
          <a:lstStyle/>
          <a:p>
            <a:r>
              <a:rPr lang="en-US" sz="2600" baseline="30000" dirty="0" smtClean="0"/>
              <a:t>The </a:t>
            </a:r>
            <a:r>
              <a:rPr lang="en-US" sz="2600" baseline="30000" dirty="0"/>
              <a:t>high-</a:t>
            </a:r>
            <a:r>
              <a:rPr lang="en-US" sz="2600" baseline="30000" dirty="0" smtClean="0"/>
              <a:t>voltage power </a:t>
            </a:r>
            <a:r>
              <a:rPr lang="en-US" sz="2600" baseline="30000" dirty="0"/>
              <a:t>supply (HVPS) provides a positive or negative voltage necessary for the operation of the detector.</a:t>
            </a:r>
            <a:r>
              <a:rPr lang="en-US" sz="2600" baseline="30000" dirty="0" smtClean="0"/>
              <a:t> </a:t>
            </a:r>
          </a:p>
          <a:p>
            <a:r>
              <a:rPr lang="en-US" sz="2600" baseline="30000" dirty="0" smtClean="0"/>
              <a:t>Most </a:t>
            </a:r>
            <a:r>
              <a:rPr lang="en-US" sz="2600" baseline="30000" dirty="0"/>
              <a:t>detectors need positive high voltage (HV</a:t>
            </a:r>
            <a:r>
              <a:rPr lang="en-US" sz="2600" baseline="30000" dirty="0" smtClean="0"/>
              <a:t>).</a:t>
            </a:r>
          </a:p>
          <a:p>
            <a:endParaRPr lang="en-GB" sz="2600" dirty="0"/>
          </a:p>
        </p:txBody>
      </p:sp>
      <p:sp>
        <p:nvSpPr>
          <p:cNvPr id="14" name="Rectangle 13"/>
          <p:cNvSpPr/>
          <p:nvPr/>
        </p:nvSpPr>
        <p:spPr>
          <a:xfrm>
            <a:off x="3441756" y="3308726"/>
            <a:ext cx="4572000" cy="1477328"/>
          </a:xfrm>
          <a:prstGeom prst="rect">
            <a:avLst/>
          </a:prstGeom>
        </p:spPr>
        <p:txBody>
          <a:bodyPr>
            <a:spAutoFit/>
          </a:bodyPr>
          <a:lstStyle/>
          <a:p>
            <a:r>
              <a:rPr lang="en-US" dirty="0" smtClean="0"/>
              <a:t>As a safety mechanism when a high current (i.e. greater than 80% of the scale set on the unit) input occurs, which is most likely caused  by a discharge in your detector, the power supply will trip and switch off</a:t>
            </a:r>
            <a:endParaRPr lang="en-GB" dirty="0"/>
          </a:p>
        </p:txBody>
      </p:sp>
      <p:sp>
        <p:nvSpPr>
          <p:cNvPr id="18" name="Date Placeholder 17"/>
          <p:cNvSpPr>
            <a:spLocks noGrp="1"/>
          </p:cNvSpPr>
          <p:nvPr>
            <p:ph type="dt" sz="half" idx="10"/>
          </p:nvPr>
        </p:nvSpPr>
        <p:spPr/>
        <p:txBody>
          <a:bodyPr/>
          <a:lstStyle/>
          <a:p>
            <a:fld id="{7259CA77-3360-1245-9397-12817B610F1C}" type="datetime1">
              <a:rPr lang="en-GB" smtClean="0"/>
              <a:pPr/>
              <a:t>01/02/2013</a:t>
            </a:fld>
            <a:endParaRPr lang="en-GB"/>
          </a:p>
        </p:txBody>
      </p:sp>
      <p:sp>
        <p:nvSpPr>
          <p:cNvPr id="20" name="Slide Number Placeholder 19"/>
          <p:cNvSpPr>
            <a:spLocks noGrp="1"/>
          </p:cNvSpPr>
          <p:nvPr>
            <p:ph type="sldNum" sz="quarter" idx="12"/>
          </p:nvPr>
        </p:nvSpPr>
        <p:spPr/>
        <p:txBody>
          <a:bodyPr/>
          <a:lstStyle/>
          <a:p>
            <a:fld id="{BC17D26C-4EEB-8D4A-87B9-D25106417D76}" type="slidenum">
              <a:rPr lang="en-GB" smtClean="0"/>
              <a:pPr/>
              <a:t>5</a:t>
            </a:fld>
            <a:endParaRPr lang="en-GB"/>
          </a:p>
        </p:txBody>
      </p:sp>
      <p:sp>
        <p:nvSpPr>
          <p:cNvPr id="21" name="Footer Placeholder 20"/>
          <p:cNvSpPr>
            <a:spLocks noGrp="1"/>
          </p:cNvSpPr>
          <p:nvPr>
            <p:ph type="ftr" sz="quarter" idx="11"/>
          </p:nvPr>
        </p:nvSpPr>
        <p:spPr/>
        <p:txBody>
          <a:bodyPr/>
          <a:lstStyle/>
          <a:p>
            <a:r>
              <a:rPr lang="en-US" smtClean="0"/>
              <a:t>NIM instruments</a:t>
            </a:r>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51836" y="179057"/>
            <a:ext cx="5675920" cy="701299"/>
          </a:xfrm>
        </p:spPr>
        <p:txBody>
          <a:bodyPr>
            <a:normAutofit fontScale="90000"/>
          </a:bodyPr>
          <a:lstStyle/>
          <a:p>
            <a:pPr algn="l"/>
            <a:r>
              <a:rPr lang="en-GB" dirty="0" smtClean="0"/>
              <a:t>The Preamplifier</a:t>
            </a:r>
            <a:endParaRPr lang="en-GB" dirty="0"/>
          </a:p>
        </p:txBody>
      </p:sp>
      <p:pic>
        <p:nvPicPr>
          <p:cNvPr id="7" name="Picture 6" descr="colour_logo_1312"/>
          <p:cNvPicPr>
            <a:picLocks noChangeAspect="1" noChangeArrowheads="1"/>
          </p:cNvPicPr>
          <p:nvPr/>
        </p:nvPicPr>
        <p:blipFill>
          <a:blip r:embed="rId2"/>
          <a:srcRect t="27303" b="24432"/>
          <a:stretch>
            <a:fillRect/>
          </a:stretch>
        </p:blipFill>
        <p:spPr bwMode="auto">
          <a:xfrm>
            <a:off x="5440933" y="180446"/>
            <a:ext cx="3515213" cy="784753"/>
          </a:xfrm>
          <a:prstGeom prst="rect">
            <a:avLst/>
          </a:prstGeom>
          <a:noFill/>
          <a:ln w="9525">
            <a:noFill/>
            <a:miter lim="800000"/>
            <a:headEnd/>
            <a:tailEnd/>
          </a:ln>
        </p:spPr>
      </p:pic>
      <p:pic>
        <p:nvPicPr>
          <p:cNvPr id="5" name="Picture 4" descr="peampfront.jpg"/>
          <p:cNvPicPr>
            <a:picLocks noChangeAspect="1"/>
          </p:cNvPicPr>
          <p:nvPr/>
        </p:nvPicPr>
        <p:blipFill>
          <a:blip r:embed="rId3"/>
          <a:stretch>
            <a:fillRect/>
          </a:stretch>
        </p:blipFill>
        <p:spPr>
          <a:xfrm>
            <a:off x="51836" y="1090216"/>
            <a:ext cx="2234528" cy="3731892"/>
          </a:xfrm>
          <a:prstGeom prst="rect">
            <a:avLst/>
          </a:prstGeom>
        </p:spPr>
      </p:pic>
      <p:pic>
        <p:nvPicPr>
          <p:cNvPr id="9" name="Picture 8" descr="preampback.jpg"/>
          <p:cNvPicPr>
            <a:picLocks noChangeAspect="1"/>
          </p:cNvPicPr>
          <p:nvPr/>
        </p:nvPicPr>
        <p:blipFill>
          <a:blip r:embed="rId4"/>
          <a:stretch>
            <a:fillRect/>
          </a:stretch>
        </p:blipFill>
        <p:spPr>
          <a:xfrm>
            <a:off x="2244271" y="1090216"/>
            <a:ext cx="2314770" cy="3731893"/>
          </a:xfrm>
          <a:prstGeom prst="rect">
            <a:avLst/>
          </a:prstGeom>
        </p:spPr>
      </p:pic>
      <p:sp>
        <p:nvSpPr>
          <p:cNvPr id="10" name="Rectangle 9"/>
          <p:cNvSpPr/>
          <p:nvPr/>
        </p:nvSpPr>
        <p:spPr>
          <a:xfrm>
            <a:off x="4682100" y="1205090"/>
            <a:ext cx="4384146" cy="1323439"/>
          </a:xfrm>
          <a:prstGeom prst="rect">
            <a:avLst/>
          </a:prstGeom>
        </p:spPr>
        <p:txBody>
          <a:bodyPr wrap="square">
            <a:spAutoFit/>
          </a:bodyPr>
          <a:lstStyle/>
          <a:p>
            <a:r>
              <a:rPr lang="en-US" sz="2400" baseline="30000" dirty="0"/>
              <a:t>The</a:t>
            </a:r>
            <a:r>
              <a:rPr lang="en-US" sz="2400" baseline="30000" dirty="0" smtClean="0"/>
              <a:t> main </a:t>
            </a:r>
            <a:r>
              <a:rPr lang="en-US" sz="2400" baseline="30000" dirty="0"/>
              <a:t>purpose of the preamplifier is to provide an </a:t>
            </a:r>
            <a:r>
              <a:rPr lang="en-US" sz="2400" baseline="30000" dirty="0" err="1" smtClean="0"/>
              <a:t>optimised</a:t>
            </a:r>
            <a:r>
              <a:rPr lang="en-US" sz="2400" baseline="30000" dirty="0" smtClean="0"/>
              <a:t> </a:t>
            </a:r>
            <a:r>
              <a:rPr lang="en-US" sz="2400" baseline="30000" dirty="0"/>
              <a:t>coupling between the output of the detector and the rest of the counting system. The preamplifier is also necessary </a:t>
            </a:r>
            <a:r>
              <a:rPr lang="en-US" sz="2400" b="1" baseline="30000" dirty="0"/>
              <a:t>to minimize any sources of noise that may change the signal</a:t>
            </a:r>
            <a:r>
              <a:rPr lang="en-US" sz="2400" baseline="30000" dirty="0"/>
              <a:t>.</a:t>
            </a:r>
            <a:endParaRPr lang="en-GB" sz="2400" dirty="0"/>
          </a:p>
        </p:txBody>
      </p:sp>
      <p:sp>
        <p:nvSpPr>
          <p:cNvPr id="11" name="Rectangle 10"/>
          <p:cNvSpPr/>
          <p:nvPr/>
        </p:nvSpPr>
        <p:spPr>
          <a:xfrm>
            <a:off x="4682100" y="2528529"/>
            <a:ext cx="4397105" cy="2800766"/>
          </a:xfrm>
          <a:prstGeom prst="rect">
            <a:avLst/>
          </a:prstGeom>
        </p:spPr>
        <p:txBody>
          <a:bodyPr wrap="square">
            <a:spAutoFit/>
          </a:bodyPr>
          <a:lstStyle/>
          <a:p>
            <a:r>
              <a:rPr lang="en-US" sz="2400" baseline="30000" dirty="0"/>
              <a:t>The signal that comes out of the detector is very weak, in </a:t>
            </a:r>
            <a:r>
              <a:rPr lang="en-US" sz="2400" baseline="30000" dirty="0" smtClean="0"/>
              <a:t>the</a:t>
            </a:r>
            <a:r>
              <a:rPr lang="en-US" sz="2400" baseline="30000" dirty="0"/>
              <a:t> </a:t>
            </a:r>
            <a:r>
              <a:rPr lang="en-US" sz="2400" baseline="30000" dirty="0" smtClean="0"/>
              <a:t>mV range. Thus,  before </a:t>
            </a:r>
            <a:r>
              <a:rPr lang="en-US" sz="2400" baseline="30000" dirty="0"/>
              <a:t>it can be recorded, it will have to be amplified by a factor of a thousand or more. To achieve this, the signal will have to be transmitted through a cable to the next instrument of the counting system, which is the amplifier. Transmission of any signal through a cable attenuates it to a certain extent. If it is weak at the output of the detector, it might be lost in the electronic noise</a:t>
            </a:r>
            <a:r>
              <a:rPr lang="en-US" sz="2400" baseline="30000" dirty="0" smtClean="0"/>
              <a:t> that </a:t>
            </a:r>
            <a:r>
              <a:rPr lang="en-US" sz="2400" baseline="30000" dirty="0"/>
              <a:t>accompanies the transmission.</a:t>
            </a:r>
            <a:r>
              <a:rPr lang="en-US" sz="2400" baseline="30000" dirty="0" smtClean="0"/>
              <a:t> </a:t>
            </a:r>
            <a:endParaRPr lang="en-GB" sz="2400" dirty="0"/>
          </a:p>
        </p:txBody>
      </p:sp>
      <p:sp>
        <p:nvSpPr>
          <p:cNvPr id="12" name="Rectangle 11"/>
          <p:cNvSpPr/>
          <p:nvPr/>
        </p:nvSpPr>
        <p:spPr>
          <a:xfrm>
            <a:off x="246913" y="5275456"/>
            <a:ext cx="8275067" cy="1077218"/>
          </a:xfrm>
          <a:prstGeom prst="rect">
            <a:avLst/>
          </a:prstGeom>
        </p:spPr>
        <p:txBody>
          <a:bodyPr wrap="square">
            <a:spAutoFit/>
          </a:bodyPr>
          <a:lstStyle/>
          <a:p>
            <a:r>
              <a:rPr lang="en-US" sz="2400" baseline="30000" dirty="0" smtClean="0"/>
              <a:t>This is avoided by placing the preamplifier as close to the detector as possible. The preamplifier shapes the signal and </a:t>
            </a:r>
            <a:r>
              <a:rPr lang="en-US" sz="2400" b="1" baseline="30000" dirty="0" smtClean="0"/>
              <a:t>reduces its attenuation by matching the impedance of the detector with that of the amplifie</a:t>
            </a:r>
            <a:r>
              <a:rPr lang="en-US" sz="2400" baseline="30000" dirty="0" smtClean="0"/>
              <a:t>r. After going through the preamplifier, the signal may be safely transmitted to the amplifier, which may be located at a considerable distance away.</a:t>
            </a:r>
            <a:endParaRPr lang="en-GB" sz="2400" dirty="0"/>
          </a:p>
        </p:txBody>
      </p:sp>
      <p:sp>
        <p:nvSpPr>
          <p:cNvPr id="16" name="Date Placeholder 15"/>
          <p:cNvSpPr>
            <a:spLocks noGrp="1"/>
          </p:cNvSpPr>
          <p:nvPr>
            <p:ph type="dt" sz="half" idx="10"/>
          </p:nvPr>
        </p:nvSpPr>
        <p:spPr/>
        <p:txBody>
          <a:bodyPr/>
          <a:lstStyle/>
          <a:p>
            <a:fld id="{25128D75-EB43-AF4E-94A3-9E431868CBE2}" type="datetime1">
              <a:rPr lang="en-GB" smtClean="0"/>
              <a:pPr/>
              <a:t>01/02/2013</a:t>
            </a:fld>
            <a:endParaRPr lang="en-GB"/>
          </a:p>
        </p:txBody>
      </p:sp>
      <p:sp>
        <p:nvSpPr>
          <p:cNvPr id="17" name="Slide Number Placeholder 16"/>
          <p:cNvSpPr>
            <a:spLocks noGrp="1"/>
          </p:cNvSpPr>
          <p:nvPr>
            <p:ph type="sldNum" sz="quarter" idx="12"/>
          </p:nvPr>
        </p:nvSpPr>
        <p:spPr/>
        <p:txBody>
          <a:bodyPr/>
          <a:lstStyle/>
          <a:p>
            <a:fld id="{BC17D26C-4EEB-8D4A-87B9-D25106417D76}" type="slidenum">
              <a:rPr lang="en-GB" smtClean="0"/>
              <a:pPr/>
              <a:t>6</a:t>
            </a:fld>
            <a:endParaRPr lang="en-GB" dirty="0"/>
          </a:p>
        </p:txBody>
      </p:sp>
      <p:sp>
        <p:nvSpPr>
          <p:cNvPr id="18" name="Footer Placeholder 17"/>
          <p:cNvSpPr>
            <a:spLocks noGrp="1"/>
          </p:cNvSpPr>
          <p:nvPr>
            <p:ph type="ftr" sz="quarter" idx="11"/>
          </p:nvPr>
        </p:nvSpPr>
        <p:spPr/>
        <p:txBody>
          <a:bodyPr/>
          <a:lstStyle/>
          <a:p>
            <a:r>
              <a:rPr lang="en-US" dirty="0" smtClean="0"/>
              <a:t>NIM instruments</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51836" y="179057"/>
            <a:ext cx="5675920" cy="701299"/>
          </a:xfrm>
        </p:spPr>
        <p:txBody>
          <a:bodyPr>
            <a:normAutofit fontScale="90000"/>
          </a:bodyPr>
          <a:lstStyle/>
          <a:p>
            <a:pPr algn="l"/>
            <a:r>
              <a:rPr lang="en-GB" dirty="0" smtClean="0"/>
              <a:t>The Amplifier</a:t>
            </a:r>
            <a:endParaRPr lang="en-GB" dirty="0"/>
          </a:p>
        </p:txBody>
      </p:sp>
      <p:pic>
        <p:nvPicPr>
          <p:cNvPr id="7" name="Picture 6" descr="colour_logo_1312"/>
          <p:cNvPicPr>
            <a:picLocks noChangeAspect="1" noChangeArrowheads="1"/>
          </p:cNvPicPr>
          <p:nvPr/>
        </p:nvPicPr>
        <p:blipFill>
          <a:blip r:embed="rId2"/>
          <a:srcRect t="27303" b="24432"/>
          <a:stretch>
            <a:fillRect/>
          </a:stretch>
        </p:blipFill>
        <p:spPr bwMode="auto">
          <a:xfrm>
            <a:off x="5440933" y="180446"/>
            <a:ext cx="3515213" cy="784753"/>
          </a:xfrm>
          <a:prstGeom prst="rect">
            <a:avLst/>
          </a:prstGeom>
          <a:noFill/>
          <a:ln w="9525">
            <a:noFill/>
            <a:miter lim="800000"/>
            <a:headEnd/>
            <a:tailEnd/>
          </a:ln>
        </p:spPr>
      </p:pic>
      <p:pic>
        <p:nvPicPr>
          <p:cNvPr id="13" name="Picture 12" descr="amplifier.jpg"/>
          <p:cNvPicPr>
            <a:picLocks noChangeAspect="1"/>
          </p:cNvPicPr>
          <p:nvPr/>
        </p:nvPicPr>
        <p:blipFill>
          <a:blip r:embed="rId3"/>
          <a:stretch>
            <a:fillRect/>
          </a:stretch>
        </p:blipFill>
        <p:spPr>
          <a:xfrm rot="5400000">
            <a:off x="-917222" y="1797579"/>
            <a:ext cx="4572002" cy="2737557"/>
          </a:xfrm>
          <a:prstGeom prst="rect">
            <a:avLst/>
          </a:prstGeom>
        </p:spPr>
      </p:pic>
      <p:pic>
        <p:nvPicPr>
          <p:cNvPr id="14" name="Picture 13" descr="amplifierback.jpg"/>
          <p:cNvPicPr>
            <a:picLocks noChangeAspect="1"/>
          </p:cNvPicPr>
          <p:nvPr/>
        </p:nvPicPr>
        <p:blipFill>
          <a:blip r:embed="rId4"/>
          <a:stretch>
            <a:fillRect/>
          </a:stretch>
        </p:blipFill>
        <p:spPr>
          <a:xfrm rot="16200000">
            <a:off x="1293723" y="1797577"/>
            <a:ext cx="4572001" cy="2737556"/>
          </a:xfrm>
          <a:prstGeom prst="rect">
            <a:avLst/>
          </a:prstGeom>
        </p:spPr>
      </p:pic>
      <p:sp>
        <p:nvSpPr>
          <p:cNvPr id="15" name="Rectangle 14"/>
          <p:cNvSpPr/>
          <p:nvPr/>
        </p:nvSpPr>
        <p:spPr>
          <a:xfrm>
            <a:off x="5104010" y="1191288"/>
            <a:ext cx="3579038" cy="1323439"/>
          </a:xfrm>
          <a:prstGeom prst="rect">
            <a:avLst/>
          </a:prstGeom>
        </p:spPr>
        <p:txBody>
          <a:bodyPr wrap="square">
            <a:spAutoFit/>
          </a:bodyPr>
          <a:lstStyle/>
          <a:p>
            <a:r>
              <a:rPr lang="en-US" sz="2400" baseline="30000" dirty="0" smtClean="0"/>
              <a:t>The amplifier </a:t>
            </a:r>
            <a:r>
              <a:rPr lang="en-US" sz="2400" baseline="30000" dirty="0"/>
              <a:t>increases the signal by as many as </a:t>
            </a:r>
            <a:r>
              <a:rPr lang="en-US" sz="2400" b="1" baseline="30000" dirty="0"/>
              <a:t>1000 times</a:t>
            </a:r>
            <a:r>
              <a:rPr lang="en-US" sz="2400" baseline="30000" dirty="0"/>
              <a:t> or more. Modern commercial amplifiers produce a maximum signal of 10 V, regardless of the input and the amplification.</a:t>
            </a:r>
            <a:endParaRPr lang="en-GB" sz="2400" dirty="0"/>
          </a:p>
        </p:txBody>
      </p:sp>
      <p:sp>
        <p:nvSpPr>
          <p:cNvPr id="16" name="Rectangle 15"/>
          <p:cNvSpPr/>
          <p:nvPr/>
        </p:nvSpPr>
        <p:spPr>
          <a:xfrm>
            <a:off x="5047613" y="2514727"/>
            <a:ext cx="3635435" cy="1323439"/>
          </a:xfrm>
          <a:prstGeom prst="rect">
            <a:avLst/>
          </a:prstGeom>
        </p:spPr>
        <p:txBody>
          <a:bodyPr wrap="square">
            <a:spAutoFit/>
          </a:bodyPr>
          <a:lstStyle/>
          <a:p>
            <a:r>
              <a:rPr lang="en-US" sz="1600" dirty="0" smtClean="0"/>
              <a:t>Equally importantly, the amplifier shapes the signal at the output of the preamplifier into a convenient form for further processing </a:t>
            </a:r>
          </a:p>
          <a:p>
            <a:endParaRPr lang="en-GB" sz="1600" dirty="0"/>
          </a:p>
        </p:txBody>
      </p:sp>
      <p:sp>
        <p:nvSpPr>
          <p:cNvPr id="17" name="Rectangle 16"/>
          <p:cNvSpPr/>
          <p:nvPr/>
        </p:nvSpPr>
        <p:spPr>
          <a:xfrm>
            <a:off x="4948502" y="3952178"/>
            <a:ext cx="4007644" cy="830997"/>
          </a:xfrm>
          <a:prstGeom prst="rect">
            <a:avLst/>
          </a:prstGeom>
        </p:spPr>
        <p:txBody>
          <a:bodyPr wrap="square">
            <a:spAutoFit/>
          </a:bodyPr>
          <a:lstStyle/>
          <a:p>
            <a:r>
              <a:rPr lang="en-US" sz="2400" baseline="30000" dirty="0"/>
              <a:t>Coarse gain: This dial adjusts the amplification in steps. Each step is a fraction of the maximum amplification.</a:t>
            </a:r>
            <a:endParaRPr lang="en-GB" sz="2400" dirty="0"/>
          </a:p>
        </p:txBody>
      </p:sp>
      <p:sp>
        <p:nvSpPr>
          <p:cNvPr id="18" name="Rectangle 17"/>
          <p:cNvSpPr/>
          <p:nvPr/>
        </p:nvSpPr>
        <p:spPr>
          <a:xfrm>
            <a:off x="4948502" y="4783175"/>
            <a:ext cx="3734546" cy="830997"/>
          </a:xfrm>
          <a:prstGeom prst="rect">
            <a:avLst/>
          </a:prstGeom>
        </p:spPr>
        <p:txBody>
          <a:bodyPr wrap="square">
            <a:spAutoFit/>
          </a:bodyPr>
          <a:lstStyle/>
          <a:p>
            <a:r>
              <a:rPr lang="en-US" sz="2400" baseline="30000" dirty="0"/>
              <a:t>Fine gain: This dial adjusts the amplification continuously within each step </a:t>
            </a:r>
            <a:r>
              <a:rPr lang="en-US" sz="2400" baseline="30000" dirty="0" smtClean="0"/>
              <a:t>of the </a:t>
            </a:r>
            <a:r>
              <a:rPr lang="en-US" sz="2400" baseline="30000" dirty="0"/>
              <a:t>coarse gain.</a:t>
            </a:r>
            <a:endParaRPr lang="en-GB" sz="2400" dirty="0"/>
          </a:p>
        </p:txBody>
      </p:sp>
      <p:sp>
        <p:nvSpPr>
          <p:cNvPr id="22" name="Date Placeholder 21"/>
          <p:cNvSpPr>
            <a:spLocks noGrp="1"/>
          </p:cNvSpPr>
          <p:nvPr>
            <p:ph type="dt" sz="half" idx="10"/>
          </p:nvPr>
        </p:nvSpPr>
        <p:spPr/>
        <p:txBody>
          <a:bodyPr/>
          <a:lstStyle/>
          <a:p>
            <a:fld id="{980E2028-1E18-CC41-892F-F854EC5A0F7C}" type="datetime1">
              <a:rPr lang="en-GB" smtClean="0"/>
              <a:pPr/>
              <a:t>01/02/2013</a:t>
            </a:fld>
            <a:endParaRPr lang="en-GB"/>
          </a:p>
        </p:txBody>
      </p:sp>
      <p:sp>
        <p:nvSpPr>
          <p:cNvPr id="23" name="Slide Number Placeholder 22"/>
          <p:cNvSpPr>
            <a:spLocks noGrp="1"/>
          </p:cNvSpPr>
          <p:nvPr>
            <p:ph type="sldNum" sz="quarter" idx="12"/>
          </p:nvPr>
        </p:nvSpPr>
        <p:spPr/>
        <p:txBody>
          <a:bodyPr/>
          <a:lstStyle/>
          <a:p>
            <a:fld id="{BC17D26C-4EEB-8D4A-87B9-D25106417D76}" type="slidenum">
              <a:rPr lang="en-GB" smtClean="0"/>
              <a:pPr/>
              <a:t>7</a:t>
            </a:fld>
            <a:endParaRPr lang="en-GB"/>
          </a:p>
        </p:txBody>
      </p:sp>
      <p:sp>
        <p:nvSpPr>
          <p:cNvPr id="24" name="Footer Placeholder 23"/>
          <p:cNvSpPr>
            <a:spLocks noGrp="1"/>
          </p:cNvSpPr>
          <p:nvPr>
            <p:ph type="ftr" sz="quarter" idx="11"/>
          </p:nvPr>
        </p:nvSpPr>
        <p:spPr/>
        <p:txBody>
          <a:bodyPr/>
          <a:lstStyle/>
          <a:p>
            <a:r>
              <a:rPr lang="en-US" smtClean="0"/>
              <a:t>NIM instruments</a:t>
            </a:r>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51836" y="88351"/>
            <a:ext cx="5675920" cy="701299"/>
          </a:xfrm>
        </p:spPr>
        <p:txBody>
          <a:bodyPr>
            <a:normAutofit fontScale="90000"/>
          </a:bodyPr>
          <a:lstStyle/>
          <a:p>
            <a:pPr algn="l"/>
            <a:r>
              <a:rPr lang="en-GB" dirty="0" smtClean="0"/>
              <a:t>The Discriminator</a:t>
            </a:r>
            <a:endParaRPr lang="en-GB" dirty="0"/>
          </a:p>
        </p:txBody>
      </p:sp>
      <p:pic>
        <p:nvPicPr>
          <p:cNvPr id="7" name="Picture 6" descr="colour_logo_1312"/>
          <p:cNvPicPr>
            <a:picLocks noChangeAspect="1" noChangeArrowheads="1"/>
          </p:cNvPicPr>
          <p:nvPr/>
        </p:nvPicPr>
        <p:blipFill>
          <a:blip r:embed="rId2"/>
          <a:srcRect t="27303" b="24432"/>
          <a:stretch>
            <a:fillRect/>
          </a:stretch>
        </p:blipFill>
        <p:spPr bwMode="auto">
          <a:xfrm>
            <a:off x="5440933" y="180446"/>
            <a:ext cx="3515213" cy="784753"/>
          </a:xfrm>
          <a:prstGeom prst="rect">
            <a:avLst/>
          </a:prstGeom>
          <a:noFill/>
          <a:ln w="9525">
            <a:noFill/>
            <a:miter lim="800000"/>
            <a:headEnd/>
            <a:tailEnd/>
          </a:ln>
        </p:spPr>
      </p:pic>
      <p:pic>
        <p:nvPicPr>
          <p:cNvPr id="10" name="Picture 9" descr="discriminator.jpg"/>
          <p:cNvPicPr>
            <a:picLocks noChangeAspect="1"/>
          </p:cNvPicPr>
          <p:nvPr/>
        </p:nvPicPr>
        <p:blipFill>
          <a:blip r:embed="rId3"/>
          <a:stretch>
            <a:fillRect/>
          </a:stretch>
        </p:blipFill>
        <p:spPr>
          <a:xfrm rot="5400000">
            <a:off x="-821319" y="1863746"/>
            <a:ext cx="5228269" cy="3130507"/>
          </a:xfrm>
          <a:prstGeom prst="rect">
            <a:avLst/>
          </a:prstGeom>
        </p:spPr>
      </p:pic>
      <p:pic>
        <p:nvPicPr>
          <p:cNvPr id="11" name="Picture 10" descr="discriminatorprinc.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3444970" y="965199"/>
            <a:ext cx="4565572" cy="1582854"/>
          </a:xfrm>
          <a:prstGeom prst="rect">
            <a:avLst/>
          </a:prstGeom>
        </p:spPr>
      </p:pic>
      <p:sp>
        <p:nvSpPr>
          <p:cNvPr id="12" name="TextBox 11"/>
          <p:cNvSpPr txBox="1"/>
          <p:nvPr/>
        </p:nvSpPr>
        <p:spPr>
          <a:xfrm>
            <a:off x="3444970" y="2690336"/>
            <a:ext cx="5338083" cy="2031325"/>
          </a:xfrm>
          <a:prstGeom prst="rect">
            <a:avLst/>
          </a:prstGeom>
          <a:noFill/>
        </p:spPr>
        <p:txBody>
          <a:bodyPr wrap="square" rtlCol="0">
            <a:spAutoFit/>
          </a:bodyPr>
          <a:lstStyle/>
          <a:p>
            <a:r>
              <a:rPr lang="en-GB" dirty="0" smtClean="0"/>
              <a:t>The discriminator responds only to input signals with amplitudes higher than the set threshold in mV.</a:t>
            </a:r>
          </a:p>
          <a:p>
            <a:r>
              <a:rPr lang="en-GB" dirty="0" smtClean="0"/>
              <a:t>For signals that satisfy this condition a square pulse is generated.</a:t>
            </a:r>
          </a:p>
          <a:p>
            <a:r>
              <a:rPr lang="en-GB" dirty="0" smtClean="0"/>
              <a:t>The threshold (typically 30mV to 500mV) and the width of the logic pulse can be adjusted by a screw on the front panel</a:t>
            </a:r>
            <a:endParaRPr lang="en-GB" dirty="0"/>
          </a:p>
        </p:txBody>
      </p:sp>
      <p:sp>
        <p:nvSpPr>
          <p:cNvPr id="19" name="TextBox 18"/>
          <p:cNvSpPr txBox="1"/>
          <p:nvPr/>
        </p:nvSpPr>
        <p:spPr>
          <a:xfrm>
            <a:off x="3695043" y="4812632"/>
            <a:ext cx="4726366" cy="923330"/>
          </a:xfrm>
          <a:prstGeom prst="rect">
            <a:avLst/>
          </a:prstGeom>
          <a:noFill/>
        </p:spPr>
        <p:txBody>
          <a:bodyPr wrap="square" rtlCol="0">
            <a:spAutoFit/>
          </a:bodyPr>
          <a:lstStyle/>
          <a:p>
            <a:r>
              <a:rPr lang="en-GB" dirty="0" smtClean="0"/>
              <a:t>The most common use of the discriminator is to block low amplitude noise pulses from photomultipliers or other pulse-type detectors</a:t>
            </a:r>
            <a:endParaRPr lang="en-GB" dirty="0"/>
          </a:p>
        </p:txBody>
      </p:sp>
      <p:sp>
        <p:nvSpPr>
          <p:cNvPr id="23" name="Date Placeholder 22"/>
          <p:cNvSpPr>
            <a:spLocks noGrp="1"/>
          </p:cNvSpPr>
          <p:nvPr>
            <p:ph type="dt" sz="half" idx="10"/>
          </p:nvPr>
        </p:nvSpPr>
        <p:spPr/>
        <p:txBody>
          <a:bodyPr/>
          <a:lstStyle/>
          <a:p>
            <a:fld id="{504FA234-5C50-7A41-B599-C39DA755B83A}" type="datetime1">
              <a:rPr lang="en-GB" smtClean="0"/>
              <a:pPr/>
              <a:t>01/02/2013</a:t>
            </a:fld>
            <a:endParaRPr lang="en-GB"/>
          </a:p>
        </p:txBody>
      </p:sp>
      <p:sp>
        <p:nvSpPr>
          <p:cNvPr id="24" name="Slide Number Placeholder 23"/>
          <p:cNvSpPr>
            <a:spLocks noGrp="1"/>
          </p:cNvSpPr>
          <p:nvPr>
            <p:ph type="sldNum" sz="quarter" idx="12"/>
          </p:nvPr>
        </p:nvSpPr>
        <p:spPr/>
        <p:txBody>
          <a:bodyPr/>
          <a:lstStyle/>
          <a:p>
            <a:fld id="{BC17D26C-4EEB-8D4A-87B9-D25106417D76}" type="slidenum">
              <a:rPr lang="en-GB" smtClean="0"/>
              <a:pPr/>
              <a:t>8</a:t>
            </a:fld>
            <a:endParaRPr lang="en-GB"/>
          </a:p>
        </p:txBody>
      </p:sp>
      <p:sp>
        <p:nvSpPr>
          <p:cNvPr id="25" name="Footer Placeholder 24"/>
          <p:cNvSpPr>
            <a:spLocks noGrp="1"/>
          </p:cNvSpPr>
          <p:nvPr>
            <p:ph type="ftr" sz="quarter" idx="11"/>
          </p:nvPr>
        </p:nvSpPr>
        <p:spPr/>
        <p:txBody>
          <a:bodyPr/>
          <a:lstStyle/>
          <a:p>
            <a:r>
              <a:rPr lang="en-US" smtClean="0"/>
              <a:t>NIM instruments</a:t>
            </a:r>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1398</TotalTime>
  <Words>1164</Words>
  <Application>Microsoft Office PowerPoint</Application>
  <PresentationFormat>On-screen Show (4:3)</PresentationFormat>
  <Paragraphs>135</Paragraphs>
  <Slides>16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Office Theme</vt:lpstr>
      <vt:lpstr>Equation</vt:lpstr>
      <vt:lpstr>Slide 0</vt:lpstr>
      <vt:lpstr>Recommended Text Books</vt:lpstr>
      <vt:lpstr>Outline</vt:lpstr>
      <vt:lpstr>Basic pulse-type detector system</vt:lpstr>
      <vt:lpstr>The NIM standard</vt:lpstr>
      <vt:lpstr>HV power supply</vt:lpstr>
      <vt:lpstr>The Preamplifier</vt:lpstr>
      <vt:lpstr>The Amplifier</vt:lpstr>
      <vt:lpstr>The Discriminator</vt:lpstr>
      <vt:lpstr>The Scaler</vt:lpstr>
      <vt:lpstr>The Oscilloscope</vt:lpstr>
      <vt:lpstr>Analog to digital  converters (ADC)</vt:lpstr>
      <vt:lpstr>Coaxial cables</vt:lpstr>
      <vt:lpstr>Cable termination and Impedance Matching(a)</vt:lpstr>
      <vt:lpstr>Cable termination and Impedance Matching(b)</vt:lpstr>
      <vt:lpstr>Next Lecture</vt:lpstr>
    </vt:vector>
  </TitlesOfParts>
  <Company>university of sheffield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kostas</dc:creator>
  <cp:lastModifiedBy>casse</cp:lastModifiedBy>
  <cp:revision>14</cp:revision>
  <dcterms:created xsi:type="dcterms:W3CDTF">2012-11-15T11:16:44Z</dcterms:created>
  <dcterms:modified xsi:type="dcterms:W3CDTF">2013-02-01T09:59:18Z</dcterms:modified>
</cp:coreProperties>
</file>