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1"/>
  </p:notesMasterIdLst>
  <p:handoutMasterIdLst>
    <p:handoutMasterId r:id="rId32"/>
  </p:handoutMasterIdLst>
  <p:sldIdLst>
    <p:sldId id="256" r:id="rId2"/>
    <p:sldId id="29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6" r:id="rId25"/>
    <p:sldId id="287" r:id="rId26"/>
    <p:sldId id="291" r:id="rId27"/>
    <p:sldId id="290" r:id="rId28"/>
    <p:sldId id="292" r:id="rId29"/>
    <p:sldId id="289" r:id="rId30"/>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94" d="100"/>
          <a:sy n="94" d="100"/>
        </p:scale>
        <p:origin x="-164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FCCD03-2E16-5241-BAC4-71D63BBFD3C4}" type="datetimeFigureOut">
              <a:rPr lang="en-GB" smtClean="0"/>
              <a:pPr/>
              <a:t>01/02/2013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68FC4F-99E2-B342-AF66-956FC659BA18}" type="slidenum">
              <a:rPr lang="en-GB" smtClean="0"/>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81A1E8-7FAE-4F42-9441-2E7A107A7D42}" type="datetimeFigureOut">
              <a:rPr lang="en-GB" smtClean="0"/>
              <a:pPr/>
              <a:t>01/02/2013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9DF85-94D2-BB40-A35B-111DAFC3D093}" type="slidenum">
              <a:rPr lang="en-GB" smtClean="0"/>
              <a:pPr/>
              <a:t>‹#›</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1CB1A1A-7A7C-0B46-8B19-1D82826FEAB0}" type="slidenum">
              <a:rPr lang="en-GB"/>
              <a:pPr/>
              <a:t>15</a:t>
            </a:fld>
            <a:endParaRPr lang="en-GB"/>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GB">
                <a:latin typeface="Times New Roman" pitchFamily="-109" charset="0"/>
              </a:rPr>
              <a:t>Because of lateral diffusion and small wire size charge surrounds the wire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C1D6105-1F99-8D42-9919-5932EEBFEDFD}" type="slidenum">
              <a:rPr lang="en-GB"/>
              <a:pPr/>
              <a:t>25</a:t>
            </a:fld>
            <a:endParaRPr lang="en-GB"/>
          </a:p>
        </p:txBody>
      </p:sp>
      <p:sp>
        <p:nvSpPr>
          <p:cNvPr id="34819" name="Rectangle 1026"/>
          <p:cNvSpPr>
            <a:spLocks noGrp="1" noRot="1" noChangeAspect="1" noChangeArrowheads="1" noTextEdit="1"/>
          </p:cNvSpPr>
          <p:nvPr>
            <p:ph type="sldImg"/>
          </p:nvPr>
        </p:nvSpPr>
        <p:spPr>
          <a:ln/>
        </p:spPr>
      </p:sp>
      <p:sp>
        <p:nvSpPr>
          <p:cNvPr id="34820" name="Rectangle 1027"/>
          <p:cNvSpPr>
            <a:spLocks noGrp="1" noChangeArrowheads="1"/>
          </p:cNvSpPr>
          <p:nvPr>
            <p:ph type="body" idx="1"/>
          </p:nvPr>
        </p:nvSpPr>
        <p:spPr>
          <a:noFill/>
          <a:ln/>
        </p:spPr>
        <p:txBody>
          <a:bodyPr/>
          <a:lstStyle/>
          <a:p>
            <a:pPr eaLnBrk="1" hangingPunct="1"/>
            <a:r>
              <a:rPr lang="en-GB">
                <a:latin typeface="Times New Roman" pitchFamily="-109" charset="0"/>
              </a:rPr>
              <a:t>Typical amplification GEM ~100</a:t>
            </a:r>
          </a:p>
          <a:p>
            <a:pPr eaLnBrk="1" hangingPunct="1"/>
            <a:r>
              <a:rPr lang="en-GB">
                <a:latin typeface="Times New Roman" pitchFamily="-109" charset="0"/>
              </a:rPr>
              <a:t>Considered for TESLA TPC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C1D6105-1F99-8D42-9919-5932EEBFEDFD}" type="slidenum">
              <a:rPr lang="en-GB"/>
              <a:pPr/>
              <a:t>26</a:t>
            </a:fld>
            <a:endParaRPr lang="en-GB"/>
          </a:p>
        </p:txBody>
      </p:sp>
      <p:sp>
        <p:nvSpPr>
          <p:cNvPr id="34819" name="Rectangle 1026"/>
          <p:cNvSpPr>
            <a:spLocks noGrp="1" noRot="1" noChangeAspect="1" noChangeArrowheads="1" noTextEdit="1"/>
          </p:cNvSpPr>
          <p:nvPr>
            <p:ph type="sldImg"/>
          </p:nvPr>
        </p:nvSpPr>
        <p:spPr>
          <a:ln/>
        </p:spPr>
      </p:sp>
      <p:sp>
        <p:nvSpPr>
          <p:cNvPr id="34820" name="Rectangle 1027"/>
          <p:cNvSpPr>
            <a:spLocks noGrp="1" noChangeArrowheads="1"/>
          </p:cNvSpPr>
          <p:nvPr>
            <p:ph type="body" idx="1"/>
          </p:nvPr>
        </p:nvSpPr>
        <p:spPr>
          <a:noFill/>
          <a:ln/>
        </p:spPr>
        <p:txBody>
          <a:bodyPr/>
          <a:lstStyle/>
          <a:p>
            <a:pPr eaLnBrk="1" hangingPunct="1"/>
            <a:r>
              <a:rPr lang="en-GB">
                <a:latin typeface="Times New Roman" pitchFamily="-109" charset="0"/>
              </a:rPr>
              <a:t>Typical amplification GEM ~100</a:t>
            </a:r>
          </a:p>
          <a:p>
            <a:pPr eaLnBrk="1" hangingPunct="1"/>
            <a:r>
              <a:rPr lang="en-GB">
                <a:latin typeface="Times New Roman" pitchFamily="-109" charset="0"/>
              </a:rPr>
              <a:t>Considered for TESLA TPC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E7B6A82-90B9-9543-905E-605B42E90044}"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D8DD37-602E-FF48-90C9-3D430CABE521}"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3B864B-8134-5C4C-9B7D-E282661FF0B0}"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0CC727E-1AEF-924D-A985-039FFB09A332}"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1DA9E5-AECF-5147-ADF0-6904ABCB0DB1}"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477BCD7-05C8-124E-8CC7-09034622C3B2}" type="datetime4">
              <a:rPr lang="en-GB" smtClean="0"/>
              <a:pPr/>
              <a:t>01 February 2013</a:t>
            </a:fld>
            <a:endParaRPr lang="en-GB"/>
          </a:p>
        </p:txBody>
      </p:sp>
      <p:sp>
        <p:nvSpPr>
          <p:cNvPr id="6" name="Footer Placeholder 5"/>
          <p:cNvSpPr>
            <a:spLocks noGrp="1"/>
          </p:cNvSpPr>
          <p:nvPr>
            <p:ph type="ftr" sz="quarter" idx="11"/>
          </p:nvPr>
        </p:nvSpPr>
        <p:spPr/>
        <p:txBody>
          <a:bodyPr/>
          <a:lstStyle/>
          <a:p>
            <a:r>
              <a:rPr lang="en-US" smtClean="0"/>
              <a:t>HEP Gas Detectors</a:t>
            </a:r>
            <a:endParaRPr lang="en-GB"/>
          </a:p>
        </p:txBody>
      </p:sp>
      <p:sp>
        <p:nvSpPr>
          <p:cNvPr id="7" name="Slide Number Placeholder 6"/>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06F3CF6-1490-B34D-87B1-A478142052CB}" type="datetime4">
              <a:rPr lang="en-GB" smtClean="0"/>
              <a:pPr/>
              <a:t>01 February 2013</a:t>
            </a:fld>
            <a:endParaRPr lang="en-GB"/>
          </a:p>
        </p:txBody>
      </p:sp>
      <p:sp>
        <p:nvSpPr>
          <p:cNvPr id="8" name="Footer Placeholder 7"/>
          <p:cNvSpPr>
            <a:spLocks noGrp="1"/>
          </p:cNvSpPr>
          <p:nvPr>
            <p:ph type="ftr" sz="quarter" idx="11"/>
          </p:nvPr>
        </p:nvSpPr>
        <p:spPr/>
        <p:txBody>
          <a:bodyPr/>
          <a:lstStyle/>
          <a:p>
            <a:r>
              <a:rPr lang="en-US" smtClean="0"/>
              <a:t>HEP Gas Detectors</a:t>
            </a:r>
            <a:endParaRPr lang="en-GB"/>
          </a:p>
        </p:txBody>
      </p:sp>
      <p:sp>
        <p:nvSpPr>
          <p:cNvPr id="9" name="Slide Number Placeholder 8"/>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4CBBFE9-323A-0140-9C60-E46378B1D423}" type="datetime4">
              <a:rPr lang="en-GB" smtClean="0"/>
              <a:pPr/>
              <a:t>01 February 2013</a:t>
            </a:fld>
            <a:endParaRPr lang="en-GB"/>
          </a:p>
        </p:txBody>
      </p:sp>
      <p:sp>
        <p:nvSpPr>
          <p:cNvPr id="4" name="Footer Placeholder 3"/>
          <p:cNvSpPr>
            <a:spLocks noGrp="1"/>
          </p:cNvSpPr>
          <p:nvPr>
            <p:ph type="ftr" sz="quarter" idx="11"/>
          </p:nvPr>
        </p:nvSpPr>
        <p:spPr/>
        <p:txBody>
          <a:bodyPr/>
          <a:lstStyle/>
          <a:p>
            <a:r>
              <a:rPr lang="en-US" smtClean="0"/>
              <a:t>HEP Gas Detectors</a:t>
            </a:r>
            <a:endParaRPr lang="en-GB"/>
          </a:p>
        </p:txBody>
      </p:sp>
      <p:sp>
        <p:nvSpPr>
          <p:cNvPr id="5" name="Slide Number Placeholder 4"/>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EB859-68FA-F343-9395-D9896086FB3F}" type="datetime4">
              <a:rPr lang="en-GB" smtClean="0"/>
              <a:pPr/>
              <a:t>01 February 2013</a:t>
            </a:fld>
            <a:endParaRPr lang="en-GB"/>
          </a:p>
        </p:txBody>
      </p:sp>
      <p:sp>
        <p:nvSpPr>
          <p:cNvPr id="3" name="Footer Placeholder 2"/>
          <p:cNvSpPr>
            <a:spLocks noGrp="1"/>
          </p:cNvSpPr>
          <p:nvPr>
            <p:ph type="ftr" sz="quarter" idx="11"/>
          </p:nvPr>
        </p:nvSpPr>
        <p:spPr/>
        <p:txBody>
          <a:bodyPr/>
          <a:lstStyle/>
          <a:p>
            <a:r>
              <a:rPr lang="en-US" smtClean="0"/>
              <a:t>HEP Gas Detectors</a:t>
            </a:r>
            <a:endParaRPr lang="en-GB"/>
          </a:p>
        </p:txBody>
      </p:sp>
      <p:sp>
        <p:nvSpPr>
          <p:cNvPr id="4" name="Slide Number Placeholder 3"/>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DCE3-B6C5-E04F-8D3A-142BAEC0D22D}" type="datetime4">
              <a:rPr lang="en-GB" smtClean="0"/>
              <a:pPr/>
              <a:t>01 February 2013</a:t>
            </a:fld>
            <a:endParaRPr lang="en-GB"/>
          </a:p>
        </p:txBody>
      </p:sp>
      <p:sp>
        <p:nvSpPr>
          <p:cNvPr id="6" name="Footer Placeholder 5"/>
          <p:cNvSpPr>
            <a:spLocks noGrp="1"/>
          </p:cNvSpPr>
          <p:nvPr>
            <p:ph type="ftr" sz="quarter" idx="11"/>
          </p:nvPr>
        </p:nvSpPr>
        <p:spPr/>
        <p:txBody>
          <a:bodyPr/>
          <a:lstStyle/>
          <a:p>
            <a:r>
              <a:rPr lang="en-US" smtClean="0"/>
              <a:t>HEP Gas Detectors</a:t>
            </a:r>
            <a:endParaRPr lang="en-GB"/>
          </a:p>
        </p:txBody>
      </p:sp>
      <p:sp>
        <p:nvSpPr>
          <p:cNvPr id="7" name="Slide Number Placeholder 6"/>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A3D58-1F85-F04E-847F-B2777336EAF2}" type="datetime4">
              <a:rPr lang="en-GB" smtClean="0"/>
              <a:pPr/>
              <a:t>01 February 2013</a:t>
            </a:fld>
            <a:endParaRPr lang="en-GB"/>
          </a:p>
        </p:txBody>
      </p:sp>
      <p:sp>
        <p:nvSpPr>
          <p:cNvPr id="6" name="Footer Placeholder 5"/>
          <p:cNvSpPr>
            <a:spLocks noGrp="1"/>
          </p:cNvSpPr>
          <p:nvPr>
            <p:ph type="ftr" sz="quarter" idx="11"/>
          </p:nvPr>
        </p:nvSpPr>
        <p:spPr/>
        <p:txBody>
          <a:bodyPr/>
          <a:lstStyle/>
          <a:p>
            <a:r>
              <a:rPr lang="en-US" smtClean="0"/>
              <a:t>HEP Gas Detectors</a:t>
            </a:r>
            <a:endParaRPr lang="en-GB"/>
          </a:p>
        </p:txBody>
      </p:sp>
      <p:sp>
        <p:nvSpPr>
          <p:cNvPr id="7" name="Slide Number Placeholder 6"/>
          <p:cNvSpPr>
            <a:spLocks noGrp="1"/>
          </p:cNvSpPr>
          <p:nvPr>
            <p:ph type="sldNum" sz="quarter" idx="12"/>
          </p:nvPr>
        </p:nvSpPr>
        <p:spPr/>
        <p:txBody>
          <a:bodyPr/>
          <a:lstStyle/>
          <a:p>
            <a:fld id="{BCB34F7E-F9F2-6A46-B8FF-CD94C21C399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66E82-7E82-3940-895D-6E3AC64ACE25}" type="datetime4">
              <a:rPr lang="en-GB" smtClean="0"/>
              <a:pPr/>
              <a:t>01 February 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 Gas Detectors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34F7E-F9F2-6A46-B8FF-CD94C21C399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k.mavrokoridis@liv.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df"/><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df"/><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7.bin"/><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4.jpe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8.pdf"/><Relationship Id="rId7" Type="http://schemas.openxmlformats.org/officeDocument/2006/relationships/image" Target="../media/image82.pdf"/><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80.pdf"/><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84.pdf"/></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7.pdf"/><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89.pdf"/><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92.pdf"/></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d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df"/><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pd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df"/><Relationship Id="rId7" Type="http://schemas.openxmlformats.org/officeDocument/2006/relationships/image" Target="../media/image18.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d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df"/><Relationship Id="rId7" Type="http://schemas.openxmlformats.org/officeDocument/2006/relationships/image" Target="../media/image24.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d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df"/><Relationship Id="rId7" Type="http://schemas.openxmlformats.org/officeDocument/2006/relationships/image" Target="../media/image30.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pdf"/><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2.pdf"/></Relationships>
</file>

<file path=ppt/slides/_rels/slide8.xml.rels><?xml version="1.0" encoding="UTF-8" standalone="yes"?>
<Relationships xmlns="http://schemas.openxmlformats.org/package/2006/relationships"><Relationship Id="rId3" Type="http://schemas.openxmlformats.org/officeDocument/2006/relationships/image" Target="../media/image34.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6.pd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8.pdf"/><Relationship Id="rId7" Type="http://schemas.openxmlformats.org/officeDocument/2006/relationships/image" Target="../media/image42.pd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0.pd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188371"/>
            <a:ext cx="6633210" cy="982133"/>
          </a:xfrm>
        </p:spPr>
        <p:txBody>
          <a:bodyPr>
            <a:normAutofit fontScale="62500" lnSpcReduction="20000"/>
          </a:bodyPr>
          <a:lstStyle/>
          <a:p>
            <a:r>
              <a:rPr lang="en-GB" dirty="0" smtClean="0"/>
              <a:t>Kostas </a:t>
            </a:r>
            <a:r>
              <a:rPr lang="en-GB" dirty="0" err="1" smtClean="0"/>
              <a:t>Mavrokoridis</a:t>
            </a:r>
            <a:r>
              <a:rPr lang="en-GB" dirty="0" smtClean="0"/>
              <a:t> (based on </a:t>
            </a:r>
            <a:r>
              <a:rPr lang="en-GB" dirty="0" err="1" smtClean="0"/>
              <a:t>Joost</a:t>
            </a:r>
            <a:r>
              <a:rPr lang="en-GB" dirty="0" smtClean="0"/>
              <a:t> </a:t>
            </a:r>
            <a:r>
              <a:rPr lang="en-GB" dirty="0" err="1" smtClean="0"/>
              <a:t>Vossebeld</a:t>
            </a:r>
            <a:r>
              <a:rPr lang="en-GB" dirty="0" smtClean="0"/>
              <a:t> notes)</a:t>
            </a:r>
          </a:p>
          <a:p>
            <a:r>
              <a:rPr lang="en-GB" dirty="0" smtClean="0">
                <a:hlinkClick r:id="rId2"/>
              </a:rPr>
              <a:t>k.mavrokoridis@liv.ac.uk</a:t>
            </a:r>
            <a:endParaRPr lang="en-GB" dirty="0" smtClean="0"/>
          </a:p>
          <a:p>
            <a:r>
              <a:rPr lang="en-GB" dirty="0" smtClean="0"/>
              <a:t>Room 207</a:t>
            </a:r>
            <a:endParaRPr lang="en-GB" dirty="0"/>
          </a:p>
        </p:txBody>
      </p:sp>
      <p:pic>
        <p:nvPicPr>
          <p:cNvPr id="4" name="Picture 6" descr="colour_logo_1312"/>
          <p:cNvPicPr>
            <a:picLocks noChangeAspect="1" noChangeArrowheads="1"/>
          </p:cNvPicPr>
          <p:nvPr/>
        </p:nvPicPr>
        <p:blipFill>
          <a:blip r:embed="rId3"/>
          <a:srcRect t="27303" b="24432"/>
          <a:stretch>
            <a:fillRect/>
          </a:stretch>
        </p:blipFill>
        <p:spPr bwMode="auto">
          <a:xfrm>
            <a:off x="5440933" y="180446"/>
            <a:ext cx="3515213" cy="784753"/>
          </a:xfrm>
          <a:prstGeom prst="rect">
            <a:avLst/>
          </a:prstGeom>
          <a:noFill/>
          <a:ln w="9525">
            <a:noFill/>
            <a:miter lim="800000"/>
            <a:headEnd/>
            <a:tailEnd/>
          </a:ln>
        </p:spPr>
      </p:pic>
      <p:sp>
        <p:nvSpPr>
          <p:cNvPr id="5" name="Rectangle 2"/>
          <p:cNvSpPr txBox="1">
            <a:spLocks noChangeArrowheads="1"/>
          </p:cNvSpPr>
          <p:nvPr/>
        </p:nvSpPr>
        <p:spPr bwMode="auto">
          <a:xfrm>
            <a:off x="507576" y="879192"/>
            <a:ext cx="7772400" cy="220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0" cap="none" spc="0" normalizeH="0" baseline="0" noProof="0" dirty="0" smtClean="0">
                <a:ln>
                  <a:noFill/>
                </a:ln>
                <a:effectLst/>
                <a:uLnTx/>
                <a:uFillTx/>
                <a:latin typeface="+mj-lt"/>
                <a:ea typeface="+mj-ea"/>
                <a:cs typeface="+mj-cs"/>
              </a:rPr>
              <a:t>Particle Detection Techniques in HEP</a:t>
            </a:r>
            <a:br>
              <a:rPr kumimoji="0" lang="en-GB" sz="3600" b="0" i="0" u="none" strike="noStrike" kern="0" cap="none" spc="0" normalizeH="0" baseline="0" noProof="0" dirty="0" smtClean="0">
                <a:ln>
                  <a:noFill/>
                </a:ln>
                <a:effectLst/>
                <a:uLnTx/>
                <a:uFillTx/>
                <a:latin typeface="+mj-lt"/>
                <a:ea typeface="+mj-ea"/>
                <a:cs typeface="+mj-cs"/>
              </a:rPr>
            </a:br>
            <a:r>
              <a:rPr kumimoji="0" lang="en-GB" sz="3600" b="0" i="0" u="none" strike="noStrike" kern="0" cap="none" spc="0" normalizeH="0" baseline="0" noProof="0" dirty="0" smtClean="0">
                <a:ln>
                  <a:noFill/>
                </a:ln>
                <a:effectLst/>
                <a:uLnTx/>
                <a:uFillTx/>
                <a:latin typeface="+mj-lt"/>
                <a:ea typeface="+mj-ea"/>
                <a:cs typeface="+mj-cs"/>
              </a:rPr>
              <a:t/>
            </a:r>
            <a:br>
              <a:rPr kumimoji="0" lang="en-GB" sz="3600" b="0" i="0" u="none" strike="noStrike" kern="0" cap="none" spc="0" normalizeH="0" baseline="0" noProof="0" dirty="0" smtClean="0">
                <a:ln>
                  <a:noFill/>
                </a:ln>
                <a:effectLst/>
                <a:uLnTx/>
                <a:uFillTx/>
                <a:latin typeface="+mj-lt"/>
                <a:ea typeface="+mj-ea"/>
                <a:cs typeface="+mj-cs"/>
              </a:rPr>
            </a:br>
            <a:r>
              <a:rPr kumimoji="0" lang="en-GB" sz="3600" b="0" i="0" u="none" strike="noStrike" kern="0" cap="none" spc="0" normalizeH="0" baseline="0" noProof="0" dirty="0" smtClean="0">
                <a:ln>
                  <a:noFill/>
                </a:ln>
                <a:effectLst/>
                <a:uLnTx/>
                <a:uFillTx/>
                <a:latin typeface="+mj-lt"/>
                <a:ea typeface="+mj-ea"/>
                <a:cs typeface="+mj-cs"/>
              </a:rPr>
              <a:t>Lecture 2: Gaseous Tracking Detectors</a:t>
            </a:r>
            <a:endParaRPr kumimoji="0" lang="en-GB" sz="3600" b="0" i="0" u="none" strike="noStrike" kern="0" cap="none" spc="0" normalizeH="0" baseline="0" noProof="0" dirty="0">
              <a:ln>
                <a:noFill/>
              </a:ln>
              <a:effectLst/>
              <a:uLnTx/>
              <a:uFillTx/>
              <a:latin typeface="+mj-lt"/>
              <a:ea typeface="+mj-ea"/>
              <a:cs typeface="+mj-cs"/>
            </a:endParaRPr>
          </a:p>
        </p:txBody>
      </p:sp>
      <p:sp>
        <p:nvSpPr>
          <p:cNvPr id="7" name="Rectangle 3"/>
          <p:cNvSpPr txBox="1">
            <a:spLocks noChangeArrowheads="1"/>
          </p:cNvSpPr>
          <p:nvPr/>
        </p:nvSpPr>
        <p:spPr bwMode="auto">
          <a:xfrm>
            <a:off x="1371600" y="3223704"/>
            <a:ext cx="6400800" cy="622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0" cap="none" spc="0" normalizeH="0" baseline="0" noProof="0" dirty="0" smtClean="0">
                <a:ln>
                  <a:noFill/>
                </a:ln>
                <a:solidFill>
                  <a:schemeClr val="tx1"/>
                </a:solidFill>
                <a:effectLst/>
                <a:uLnTx/>
                <a:uFillTx/>
                <a:latin typeface="+mn-lt"/>
                <a:ea typeface="+mn-ea"/>
                <a:cs typeface="+mn-cs"/>
              </a:rPr>
              <a:t>Post-Graduate </a:t>
            </a:r>
            <a:r>
              <a:rPr lang="en-GB" sz="3200" kern="0" dirty="0" smtClean="0"/>
              <a:t>L</a:t>
            </a:r>
            <a:r>
              <a:rPr kumimoji="0" lang="en-GB" sz="3200" b="0" i="0" u="none" strike="noStrike" kern="0" cap="none" spc="0" normalizeH="0" baseline="0" noProof="0" dirty="0" err="1" smtClean="0">
                <a:ln>
                  <a:noFill/>
                </a:ln>
                <a:solidFill>
                  <a:schemeClr val="tx1"/>
                </a:solidFill>
                <a:effectLst/>
                <a:uLnTx/>
                <a:uFillTx/>
                <a:latin typeface="+mn-lt"/>
                <a:ea typeface="+mn-ea"/>
                <a:cs typeface="+mn-cs"/>
              </a:rPr>
              <a:t>ecture</a:t>
            </a:r>
            <a:r>
              <a:rPr kumimoji="0" lang="en-GB" sz="3200" b="0" i="0" u="none" strike="noStrike" kern="0" cap="none" spc="0" normalizeH="0" baseline="0" noProof="0" dirty="0" smtClean="0">
                <a:ln>
                  <a:noFill/>
                </a:ln>
                <a:solidFill>
                  <a:schemeClr val="tx1"/>
                </a:solidFill>
                <a:effectLst/>
                <a:uLnTx/>
                <a:uFillTx/>
                <a:latin typeface="+mn-lt"/>
                <a:ea typeface="+mn-ea"/>
                <a:cs typeface="+mn-cs"/>
              </a:rPr>
              <a:t> </a:t>
            </a:r>
            <a:r>
              <a:rPr lang="en-GB" sz="3200" kern="0" dirty="0" smtClean="0"/>
              <a:t>S</a:t>
            </a:r>
            <a:r>
              <a:rPr kumimoji="0" lang="en-GB" sz="3200" b="0" i="0" u="none" strike="noStrike" kern="0" cap="none" spc="0" normalizeH="0" baseline="0" noProof="0" dirty="0" err="1" smtClean="0">
                <a:ln>
                  <a:noFill/>
                </a:ln>
                <a:solidFill>
                  <a:schemeClr val="tx1"/>
                </a:solidFill>
                <a:effectLst/>
                <a:uLnTx/>
                <a:uFillTx/>
                <a:latin typeface="+mn-lt"/>
                <a:ea typeface="+mn-ea"/>
                <a:cs typeface="+mn-cs"/>
              </a:rPr>
              <a:t>eries</a:t>
            </a:r>
            <a:endParaRPr kumimoji="0" lang="en-GB"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h</a:t>
            </a:r>
            <a:r>
              <a:rPr lang="en-GB" sz="3600" dirty="0" smtClean="0"/>
              <a:t>)</a:t>
            </a:r>
            <a:endParaRPr lang="en-GB" sz="3600" dirty="0"/>
          </a:p>
        </p:txBody>
      </p:sp>
      <p:sp>
        <p:nvSpPr>
          <p:cNvPr id="4" name="Date Placeholder 3"/>
          <p:cNvSpPr>
            <a:spLocks noGrp="1"/>
          </p:cNvSpPr>
          <p:nvPr>
            <p:ph type="dt" sz="half" idx="10"/>
          </p:nvPr>
        </p:nvSpPr>
        <p:spPr/>
        <p:txBody>
          <a:bodyPr/>
          <a:lstStyle/>
          <a:p>
            <a:fld id="{22370D8E-B105-4D4F-885D-E9B20C9C3A32}"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9</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5" name="Rectangle 14"/>
          <p:cNvSpPr/>
          <p:nvPr/>
        </p:nvSpPr>
        <p:spPr>
          <a:xfrm>
            <a:off x="4836729" y="965199"/>
            <a:ext cx="4307272" cy="830997"/>
          </a:xfrm>
          <a:prstGeom prst="rect">
            <a:avLst/>
          </a:prstGeom>
        </p:spPr>
        <p:txBody>
          <a:bodyPr wrap="square">
            <a:spAutoFit/>
          </a:bodyPr>
          <a:lstStyle/>
          <a:p>
            <a:r>
              <a:rPr lang="en-US" sz="2400" baseline="30000" dirty="0" smtClean="0">
                <a:latin typeface="Times"/>
              </a:rPr>
              <a:t>Schematically, the variation of mean energy loss per unit thickness, </a:t>
            </a:r>
            <a:r>
              <a:rPr lang="en-US" sz="2400" baseline="30000" dirty="0" err="1" smtClean="0">
                <a:latin typeface="Times"/>
              </a:rPr>
              <a:t>d</a:t>
            </a:r>
            <a:r>
              <a:rPr lang="en-US" sz="2400" i="1" baseline="30000" dirty="0" err="1" smtClean="0">
                <a:latin typeface="Times"/>
              </a:rPr>
              <a:t>E/dx</a:t>
            </a:r>
            <a:r>
              <a:rPr lang="en-US" sz="2400" i="1" baseline="-25000" dirty="0" smtClean="0">
                <a:latin typeface="Times"/>
              </a:rPr>
              <a:t> </a:t>
            </a:r>
            <a:r>
              <a:rPr lang="en-US" sz="2400" i="1" baseline="30000" dirty="0" smtClean="0">
                <a:latin typeface="Times"/>
              </a:rPr>
              <a:t>, has the following </a:t>
            </a:r>
            <a:r>
              <a:rPr lang="en-US" sz="2400" i="1" baseline="30000" dirty="0" err="1" smtClean="0">
                <a:latin typeface="Times"/>
              </a:rPr>
              <a:t>behaviour</a:t>
            </a:r>
            <a:r>
              <a:rPr lang="en-US" sz="2400" i="1" baseline="30000" dirty="0" smtClean="0">
                <a:latin typeface="Times"/>
              </a:rPr>
              <a:t> as a function of </a:t>
            </a:r>
            <a:r>
              <a:rPr lang="en-US" sz="2400" i="1" baseline="30000" dirty="0" err="1" smtClean="0">
                <a:latin typeface="Times"/>
              </a:rPr>
              <a:t>β</a:t>
            </a:r>
            <a:r>
              <a:rPr lang="en-US" sz="2400" i="1" baseline="30000" dirty="0" smtClean="0">
                <a:latin typeface="Times"/>
              </a:rPr>
              <a:t> or </a:t>
            </a:r>
            <a:r>
              <a:rPr lang="en-US" sz="2400" i="1" baseline="30000" dirty="0" err="1" smtClean="0">
                <a:latin typeface="Times"/>
              </a:rPr>
              <a:t>γ</a:t>
            </a:r>
            <a:r>
              <a:rPr lang="en-US" sz="2400" i="1" baseline="30000" dirty="0" smtClean="0">
                <a:latin typeface="Times"/>
              </a:rPr>
              <a:t>:</a:t>
            </a:r>
            <a:endParaRPr lang="en-GB" sz="2400" dirty="0">
              <a:latin typeface="Times"/>
            </a:endParaRPr>
          </a:p>
        </p:txBody>
      </p:sp>
      <p:pic>
        <p:nvPicPr>
          <p:cNvPr id="32" name="Picture 31" descr="eq2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823263"/>
            <a:ext cx="4572000" cy="2667000"/>
          </a:xfrm>
          <a:prstGeom prst="rect">
            <a:avLst/>
          </a:prstGeom>
        </p:spPr>
      </p:pic>
      <p:grpSp>
        <p:nvGrpSpPr>
          <p:cNvPr id="33" name="Group 20"/>
          <p:cNvGrpSpPr>
            <a:grpSpLocks/>
          </p:cNvGrpSpPr>
          <p:nvPr/>
        </p:nvGrpSpPr>
        <p:grpSpPr bwMode="auto">
          <a:xfrm>
            <a:off x="5318812" y="1796196"/>
            <a:ext cx="3703068" cy="4633395"/>
            <a:chOff x="0" y="1008"/>
            <a:chExt cx="2991" cy="3312"/>
          </a:xfrm>
        </p:grpSpPr>
        <p:pic>
          <p:nvPicPr>
            <p:cNvPr id="34" name="Picture 8"/>
            <p:cNvPicPr>
              <a:picLocks noChangeAspect="1" noChangeArrowheads="1"/>
            </p:cNvPicPr>
            <p:nvPr/>
          </p:nvPicPr>
          <p:blipFill>
            <a:blip r:embed="rId5"/>
            <a:srcRect/>
            <a:stretch>
              <a:fillRect/>
            </a:stretch>
          </p:blipFill>
          <p:spPr bwMode="auto">
            <a:xfrm>
              <a:off x="0" y="1008"/>
              <a:ext cx="2991" cy="3312"/>
            </a:xfrm>
            <a:prstGeom prst="rect">
              <a:avLst/>
            </a:prstGeom>
            <a:noFill/>
            <a:ln w="9525">
              <a:noFill/>
              <a:miter lim="800000"/>
              <a:headEnd/>
              <a:tailEnd/>
            </a:ln>
          </p:spPr>
        </p:pic>
        <p:sp>
          <p:nvSpPr>
            <p:cNvPr id="35" name="Text Box 19"/>
            <p:cNvSpPr txBox="1">
              <a:spLocks noChangeArrowheads="1"/>
            </p:cNvSpPr>
            <p:nvPr/>
          </p:nvSpPr>
          <p:spPr bwMode="auto">
            <a:xfrm>
              <a:off x="2064" y="1104"/>
              <a:ext cx="672" cy="198"/>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a:spcBef>
                  <a:spcPct val="50000"/>
                </a:spcBef>
              </a:pPr>
              <a:r>
                <a:rPr lang="en-GB" sz="1200"/>
                <a:t>PDG 2001</a:t>
              </a:r>
            </a:p>
          </p:txBody>
        </p:sp>
      </p:grpSp>
      <p:pic>
        <p:nvPicPr>
          <p:cNvPr id="31" name="Picture 30" descr="eqs2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91709" y="3179152"/>
            <a:ext cx="5864981" cy="3250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srcRect/>
          <a:stretch>
            <a:fillRect/>
          </a:stretch>
        </p:blipFill>
        <p:spPr bwMode="auto">
          <a:xfrm>
            <a:off x="273050" y="740987"/>
            <a:ext cx="6781800" cy="4270375"/>
          </a:xfrm>
          <a:prstGeom prst="rect">
            <a:avLst/>
          </a:prstGeom>
          <a:noFill/>
          <a:ln w="9525">
            <a:noFill/>
            <a:miter lim="800000"/>
            <a:headEnd/>
            <a:tailEnd/>
          </a:ln>
        </p:spPr>
      </p:pic>
      <p:sp>
        <p:nvSpPr>
          <p:cNvPr id="16387" name="Rectangle 2"/>
          <p:cNvSpPr>
            <a:spLocks noGrp="1" noChangeArrowheads="1"/>
          </p:cNvSpPr>
          <p:nvPr>
            <p:ph type="title"/>
          </p:nvPr>
        </p:nvSpPr>
        <p:spPr>
          <a:xfrm>
            <a:off x="0" y="0"/>
            <a:ext cx="5334000" cy="533400"/>
          </a:xfrm>
        </p:spPr>
        <p:txBody>
          <a:bodyPr>
            <a:normAutofit fontScale="90000"/>
          </a:bodyPr>
          <a:lstStyle/>
          <a:p>
            <a:pPr algn="l" eaLnBrk="1" hangingPunct="1"/>
            <a:r>
              <a:rPr lang="en-GB" sz="3200" dirty="0" smtClean="0"/>
              <a:t>Other Mechanisms</a:t>
            </a:r>
            <a:endParaRPr lang="en-GB" sz="3200" dirty="0"/>
          </a:p>
        </p:txBody>
      </p:sp>
      <p:sp>
        <p:nvSpPr>
          <p:cNvPr id="16388" name="Text Box 4"/>
          <p:cNvSpPr txBox="1">
            <a:spLocks noChangeArrowheads="1"/>
          </p:cNvSpPr>
          <p:nvPr/>
        </p:nvSpPr>
        <p:spPr bwMode="auto">
          <a:xfrm>
            <a:off x="152400" y="4904872"/>
            <a:ext cx="8458200" cy="144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dirty="0">
                <a:latin typeface="Times"/>
              </a:rPr>
              <a:t>I     At very low energy </a:t>
            </a:r>
            <a:r>
              <a:rPr lang="en-GB" sz="1600" dirty="0" smtClean="0">
                <a:latin typeface="Times"/>
              </a:rPr>
              <a:t>ionisation is </a:t>
            </a:r>
            <a:r>
              <a:rPr lang="en-GB" sz="1600" dirty="0">
                <a:latin typeface="Times"/>
              </a:rPr>
              <a:t>impossible. Only</a:t>
            </a:r>
            <a:r>
              <a:rPr lang="en-GB" sz="1600" dirty="0" smtClean="0">
                <a:latin typeface="Times"/>
              </a:rPr>
              <a:t> have interactions </a:t>
            </a:r>
            <a:r>
              <a:rPr lang="en-GB" sz="1600" dirty="0">
                <a:latin typeface="Times"/>
              </a:rPr>
              <a:t>with nucleus.</a:t>
            </a:r>
          </a:p>
          <a:p>
            <a:pPr>
              <a:spcBef>
                <a:spcPct val="50000"/>
              </a:spcBef>
            </a:pPr>
            <a:r>
              <a:rPr lang="en-GB" sz="1600" dirty="0">
                <a:latin typeface="Times"/>
              </a:rPr>
              <a:t>II    For most particles ionisation dominates from a few </a:t>
            </a:r>
            <a:r>
              <a:rPr lang="en-GB" sz="1600" dirty="0" err="1">
                <a:latin typeface="Times"/>
              </a:rPr>
              <a:t>MeV</a:t>
            </a:r>
            <a:r>
              <a:rPr lang="en-GB" sz="1600" dirty="0">
                <a:latin typeface="Times"/>
              </a:rPr>
              <a:t> up to </a:t>
            </a:r>
            <a:r>
              <a:rPr lang="en-GB" sz="1600" dirty="0" err="1">
                <a:latin typeface="Times"/>
              </a:rPr>
              <a:t>TeV</a:t>
            </a:r>
            <a:r>
              <a:rPr lang="en-GB" sz="1600" dirty="0">
                <a:latin typeface="Times"/>
              </a:rPr>
              <a:t>-scale.</a:t>
            </a:r>
          </a:p>
          <a:p>
            <a:pPr>
              <a:spcBef>
                <a:spcPct val="50000"/>
              </a:spcBef>
            </a:pPr>
            <a:r>
              <a:rPr lang="en-GB" sz="1600" dirty="0">
                <a:latin typeface="Times"/>
              </a:rPr>
              <a:t>III   Above that </a:t>
            </a:r>
            <a:r>
              <a:rPr lang="en-GB" sz="1600" dirty="0" err="1">
                <a:latin typeface="Times"/>
              </a:rPr>
              <a:t>Bremsstrahlung</a:t>
            </a:r>
            <a:r>
              <a:rPr lang="en-GB" sz="1600" dirty="0">
                <a:latin typeface="Times"/>
              </a:rPr>
              <a:t> due to nuclear electric field dominates. </a:t>
            </a:r>
          </a:p>
          <a:p>
            <a:pPr>
              <a:spcBef>
                <a:spcPct val="50000"/>
              </a:spcBef>
            </a:pPr>
            <a:r>
              <a:rPr lang="en-GB" sz="1600" dirty="0">
                <a:latin typeface="Times"/>
              </a:rPr>
              <a:t>Electrons (low mass) are an exception! </a:t>
            </a:r>
            <a:r>
              <a:rPr lang="en-GB" sz="1600" dirty="0" err="1">
                <a:latin typeface="Times"/>
              </a:rPr>
              <a:t>Bremsstrahlung</a:t>
            </a:r>
            <a:r>
              <a:rPr lang="en-GB" sz="1600" dirty="0">
                <a:latin typeface="Times"/>
              </a:rPr>
              <a:t> dominates from 5-20 </a:t>
            </a:r>
            <a:r>
              <a:rPr lang="en-GB" sz="1600" dirty="0" err="1">
                <a:latin typeface="Times"/>
              </a:rPr>
              <a:t>MeV</a:t>
            </a:r>
            <a:r>
              <a:rPr lang="en-GB" sz="1600" dirty="0">
                <a:latin typeface="Times"/>
              </a:rPr>
              <a:t>!</a:t>
            </a:r>
            <a:r>
              <a:rPr lang="en-GB" sz="1600" dirty="0" smtClean="0">
                <a:latin typeface="Times"/>
              </a:rPr>
              <a:t> </a:t>
            </a:r>
            <a:endParaRPr lang="en-GB" sz="1600" dirty="0">
              <a:latin typeface="Times"/>
            </a:endParaRPr>
          </a:p>
        </p:txBody>
      </p:sp>
      <p:sp>
        <p:nvSpPr>
          <p:cNvPr id="16389" name="Text Box 7"/>
          <p:cNvSpPr txBox="1">
            <a:spLocks noChangeArrowheads="1"/>
          </p:cNvSpPr>
          <p:nvPr/>
        </p:nvSpPr>
        <p:spPr bwMode="auto">
          <a:xfrm>
            <a:off x="5334000" y="914400"/>
            <a:ext cx="914400" cy="284163"/>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dirty="0"/>
              <a:t>PDG 2001</a:t>
            </a:r>
          </a:p>
        </p:txBody>
      </p:sp>
      <p:sp>
        <p:nvSpPr>
          <p:cNvPr id="16390" name="Text Box 8"/>
          <p:cNvSpPr txBox="1">
            <a:spLocks noChangeArrowheads="1"/>
          </p:cNvSpPr>
          <p:nvPr/>
        </p:nvSpPr>
        <p:spPr bwMode="auto">
          <a:xfrm>
            <a:off x="1524000" y="457200"/>
            <a:ext cx="285750" cy="457200"/>
          </a:xfrm>
          <a:prstGeom prst="rect">
            <a:avLst/>
          </a:prstGeom>
          <a:noFill/>
          <a:ln w="9525">
            <a:noFill/>
            <a:miter lim="800000"/>
            <a:headEnd/>
            <a:tailEnd/>
          </a:ln>
        </p:spPr>
        <p:txBody>
          <a:bodyPr wrap="none">
            <a:prstTxWarp prst="textNoShape">
              <a:avLst/>
            </a:prstTxWarp>
            <a:spAutoFit/>
          </a:bodyPr>
          <a:lstStyle/>
          <a:p>
            <a:r>
              <a:rPr lang="en-GB"/>
              <a:t>I</a:t>
            </a:r>
          </a:p>
        </p:txBody>
      </p:sp>
      <p:sp>
        <p:nvSpPr>
          <p:cNvPr id="16391" name="Text Box 9"/>
          <p:cNvSpPr txBox="1">
            <a:spLocks noChangeArrowheads="1"/>
          </p:cNvSpPr>
          <p:nvPr/>
        </p:nvSpPr>
        <p:spPr bwMode="auto">
          <a:xfrm>
            <a:off x="3276600" y="457200"/>
            <a:ext cx="387350" cy="457200"/>
          </a:xfrm>
          <a:prstGeom prst="rect">
            <a:avLst/>
          </a:prstGeom>
          <a:noFill/>
          <a:ln w="9525">
            <a:noFill/>
            <a:miter lim="800000"/>
            <a:headEnd/>
            <a:tailEnd/>
          </a:ln>
        </p:spPr>
        <p:txBody>
          <a:bodyPr wrap="none">
            <a:prstTxWarp prst="textNoShape">
              <a:avLst/>
            </a:prstTxWarp>
            <a:spAutoFit/>
          </a:bodyPr>
          <a:lstStyle/>
          <a:p>
            <a:r>
              <a:rPr lang="en-GB"/>
              <a:t>II</a:t>
            </a:r>
          </a:p>
        </p:txBody>
      </p:sp>
      <p:sp>
        <p:nvSpPr>
          <p:cNvPr id="16392" name="Text Box 10"/>
          <p:cNvSpPr txBox="1">
            <a:spLocks noChangeArrowheads="1"/>
          </p:cNvSpPr>
          <p:nvPr/>
        </p:nvSpPr>
        <p:spPr bwMode="auto">
          <a:xfrm>
            <a:off x="5715000" y="457200"/>
            <a:ext cx="488950" cy="457200"/>
          </a:xfrm>
          <a:prstGeom prst="rect">
            <a:avLst/>
          </a:prstGeom>
          <a:noFill/>
          <a:ln w="9525">
            <a:noFill/>
            <a:miter lim="800000"/>
            <a:headEnd/>
            <a:tailEnd/>
          </a:ln>
        </p:spPr>
        <p:txBody>
          <a:bodyPr wrap="none">
            <a:prstTxWarp prst="textNoShape">
              <a:avLst/>
            </a:prstTxWarp>
            <a:spAutoFit/>
          </a:bodyPr>
          <a:lstStyle/>
          <a:p>
            <a:r>
              <a:rPr lang="en-GB"/>
              <a:t>III</a:t>
            </a:r>
          </a:p>
        </p:txBody>
      </p:sp>
      <p:pic>
        <p:nvPicPr>
          <p:cNvPr id="9" name="Picture 6" descr="colour_logo_1312"/>
          <p:cNvPicPr>
            <a:picLocks noChangeAspect="1" noChangeArrowheads="1"/>
          </p:cNvPicPr>
          <p:nvPr/>
        </p:nvPicPr>
        <p:blipFill>
          <a:blip r:embed="rId3"/>
          <a:srcRect t="27303" b="24432"/>
          <a:stretch>
            <a:fillRect/>
          </a:stretch>
        </p:blipFill>
        <p:spPr bwMode="auto">
          <a:xfrm>
            <a:off x="5906889" y="93014"/>
            <a:ext cx="3515213" cy="784753"/>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fld id="{A8194986-A535-A04A-A6D9-BA9F6758050C}" type="datetime4">
              <a:rPr lang="en-GB" smtClean="0"/>
              <a:pPr/>
              <a:t>01 February 2013</a:t>
            </a:fld>
            <a:endParaRPr lang="en-GB"/>
          </a:p>
        </p:txBody>
      </p:sp>
      <p:sp>
        <p:nvSpPr>
          <p:cNvPr id="11" name="Slide Number Placeholder 10"/>
          <p:cNvSpPr>
            <a:spLocks noGrp="1"/>
          </p:cNvSpPr>
          <p:nvPr>
            <p:ph type="sldNum" sz="quarter" idx="12"/>
          </p:nvPr>
        </p:nvSpPr>
        <p:spPr/>
        <p:txBody>
          <a:bodyPr/>
          <a:lstStyle/>
          <a:p>
            <a:fld id="{BCB34F7E-F9F2-6A46-B8FF-CD94C21C399F}" type="slidenum">
              <a:rPr lang="en-GB" smtClean="0"/>
              <a:pPr/>
              <a:t>10</a:t>
            </a:fld>
            <a:endParaRPr lang="en-GB"/>
          </a:p>
        </p:txBody>
      </p:sp>
      <p:sp>
        <p:nvSpPr>
          <p:cNvPr id="12" name="Footer Placeholder 11"/>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descr="Z:\tmp\ionisation.xfig.gif"/>
          <p:cNvPicPr>
            <a:picLocks noChangeAspect="1" noChangeArrowheads="1"/>
          </p:cNvPicPr>
          <p:nvPr/>
        </p:nvPicPr>
        <p:blipFill>
          <a:blip r:embed="rId3"/>
          <a:srcRect/>
          <a:stretch>
            <a:fillRect/>
          </a:stretch>
        </p:blipFill>
        <p:spPr bwMode="auto">
          <a:xfrm>
            <a:off x="139936" y="287254"/>
            <a:ext cx="3511560" cy="2926300"/>
          </a:xfrm>
          <a:prstGeom prst="rect">
            <a:avLst/>
          </a:prstGeom>
          <a:noFill/>
          <a:ln w="9525">
            <a:noFill/>
            <a:miter lim="800000"/>
            <a:headEnd/>
            <a:tailEnd/>
          </a:ln>
        </p:spPr>
      </p:pic>
      <p:pic>
        <p:nvPicPr>
          <p:cNvPr id="5125" name="Picture 13"/>
          <p:cNvPicPr>
            <a:picLocks noChangeAspect="1" noChangeArrowheads="1"/>
          </p:cNvPicPr>
          <p:nvPr/>
        </p:nvPicPr>
        <p:blipFill>
          <a:blip r:embed="rId4">
            <a:lum contrast="100000"/>
            <a:grayscl/>
            <a:biLevel thresh="50000"/>
          </a:blip>
          <a:srcRect t="15070"/>
          <a:stretch>
            <a:fillRect/>
          </a:stretch>
        </p:blipFill>
        <p:spPr bwMode="auto">
          <a:xfrm>
            <a:off x="0" y="3090501"/>
            <a:ext cx="8001000" cy="3200400"/>
          </a:xfrm>
          <a:prstGeom prst="rect">
            <a:avLst/>
          </a:prstGeom>
          <a:noFill/>
          <a:ln w="9525">
            <a:noFill/>
            <a:miter lim="800000"/>
            <a:headEnd/>
            <a:tailEnd/>
          </a:ln>
        </p:spPr>
      </p:pic>
      <p:sp>
        <p:nvSpPr>
          <p:cNvPr id="5126" name="Rectangle 2"/>
          <p:cNvSpPr>
            <a:spLocks noGrp="1" noChangeArrowheads="1"/>
          </p:cNvSpPr>
          <p:nvPr>
            <p:ph type="title"/>
          </p:nvPr>
        </p:nvSpPr>
        <p:spPr>
          <a:xfrm>
            <a:off x="0" y="0"/>
            <a:ext cx="6019800" cy="533400"/>
          </a:xfrm>
        </p:spPr>
        <p:txBody>
          <a:bodyPr>
            <a:normAutofit fontScale="90000"/>
          </a:bodyPr>
          <a:lstStyle/>
          <a:p>
            <a:pPr eaLnBrk="1" hangingPunct="1"/>
            <a:r>
              <a:rPr lang="en-GB" sz="3200"/>
              <a:t>Where does the lost energy go?</a:t>
            </a:r>
          </a:p>
        </p:txBody>
      </p:sp>
      <p:graphicFrame>
        <p:nvGraphicFramePr>
          <p:cNvPr id="5122" name="Object 11"/>
          <p:cNvGraphicFramePr>
            <a:graphicFrameLocks noChangeAspect="1"/>
          </p:cNvGraphicFramePr>
          <p:nvPr/>
        </p:nvGraphicFramePr>
        <p:xfrm>
          <a:off x="3200400" y="2260593"/>
          <a:ext cx="5943600" cy="868363"/>
        </p:xfrm>
        <a:graphic>
          <a:graphicData uri="http://schemas.openxmlformats.org/presentationml/2006/ole">
            <p:oleObj spid="_x0000_s31746" name="Equation" r:id="rId5" imgW="2743200" imgH="457200" progId="Equation.3">
              <p:embed/>
            </p:oleObj>
          </a:graphicData>
        </a:graphic>
      </p:graphicFrame>
      <p:sp>
        <p:nvSpPr>
          <p:cNvPr id="5128" name="Text Box 12"/>
          <p:cNvSpPr txBox="1">
            <a:spLocks noChangeArrowheads="1"/>
          </p:cNvSpPr>
          <p:nvPr/>
        </p:nvSpPr>
        <p:spPr bwMode="auto">
          <a:xfrm>
            <a:off x="3962400" y="739180"/>
            <a:ext cx="5029200" cy="1338828"/>
          </a:xfrm>
          <a:prstGeom prst="rect">
            <a:avLst/>
          </a:prstGeom>
          <a:noFill/>
          <a:ln w="9525">
            <a:noFill/>
            <a:miter lim="800000"/>
            <a:headEnd/>
            <a:tailEnd/>
          </a:ln>
        </p:spPr>
        <p:txBody>
          <a:bodyPr>
            <a:prstTxWarp prst="textNoShape">
              <a:avLst/>
            </a:prstTxWarp>
            <a:spAutoFit/>
          </a:bodyPr>
          <a:lstStyle/>
          <a:p>
            <a:pPr>
              <a:spcBef>
                <a:spcPct val="50000"/>
              </a:spcBef>
            </a:pPr>
            <a:r>
              <a:rPr lang="en-GB" dirty="0"/>
              <a:t>Ionisation produces electron/ion </a:t>
            </a:r>
            <a:r>
              <a:rPr lang="en-GB" dirty="0" smtClean="0"/>
              <a:t>pairs (in general ~100 pairs/cm)</a:t>
            </a:r>
            <a:endParaRPr lang="en-GB" sz="3200" dirty="0" smtClean="0"/>
          </a:p>
          <a:p>
            <a:pPr>
              <a:spcBef>
                <a:spcPct val="50000"/>
              </a:spcBef>
            </a:pPr>
            <a:r>
              <a:rPr lang="en-GB" dirty="0" smtClean="0"/>
              <a:t>Primary electrons have enough energy to cause secondary ionisation.</a:t>
            </a:r>
            <a:endParaRPr lang="en-GB" dirty="0"/>
          </a:p>
        </p:txBody>
      </p:sp>
      <p:sp>
        <p:nvSpPr>
          <p:cNvPr id="5129" name="Line 16"/>
          <p:cNvSpPr>
            <a:spLocks noChangeShapeType="1"/>
          </p:cNvSpPr>
          <p:nvPr/>
        </p:nvSpPr>
        <p:spPr bwMode="auto">
          <a:xfrm flipH="1" flipV="1">
            <a:off x="4724400" y="5973890"/>
            <a:ext cx="1447800" cy="457200"/>
          </a:xfrm>
          <a:prstGeom prst="line">
            <a:avLst/>
          </a:prstGeom>
          <a:noFill/>
          <a:ln w="9525">
            <a:solidFill>
              <a:srgbClr val="FF0000"/>
            </a:solidFill>
            <a:round/>
            <a:headEnd/>
            <a:tailEnd type="triangle" w="med" len="med"/>
          </a:ln>
        </p:spPr>
        <p:txBody>
          <a:bodyPr>
            <a:prstTxWarp prst="textNoShape">
              <a:avLst/>
            </a:prstTxWarp>
          </a:bodyPr>
          <a:lstStyle/>
          <a:p>
            <a:endParaRPr lang="en-GB"/>
          </a:p>
        </p:txBody>
      </p:sp>
      <p:sp>
        <p:nvSpPr>
          <p:cNvPr id="5130" name="Line 17"/>
          <p:cNvSpPr>
            <a:spLocks noChangeShapeType="1"/>
          </p:cNvSpPr>
          <p:nvPr/>
        </p:nvSpPr>
        <p:spPr bwMode="auto">
          <a:xfrm flipH="1">
            <a:off x="3962400" y="3029446"/>
            <a:ext cx="304800" cy="304800"/>
          </a:xfrm>
          <a:prstGeom prst="line">
            <a:avLst/>
          </a:prstGeom>
          <a:noFill/>
          <a:ln w="9525">
            <a:solidFill>
              <a:srgbClr val="FF0000"/>
            </a:solidFill>
            <a:round/>
            <a:headEnd/>
            <a:tailEnd type="triangle" w="med" len="med"/>
          </a:ln>
        </p:spPr>
        <p:txBody>
          <a:bodyPr>
            <a:prstTxWarp prst="textNoShape">
              <a:avLst/>
            </a:prstTxWarp>
          </a:bodyPr>
          <a:lstStyle/>
          <a:p>
            <a:endParaRPr lang="en-GB"/>
          </a:p>
        </p:txBody>
      </p:sp>
      <p:graphicFrame>
        <p:nvGraphicFramePr>
          <p:cNvPr id="5123" name="Object 18"/>
          <p:cNvGraphicFramePr>
            <a:graphicFrameLocks noChangeAspect="1"/>
          </p:cNvGraphicFramePr>
          <p:nvPr/>
        </p:nvGraphicFramePr>
        <p:xfrm>
          <a:off x="6248400" y="6195708"/>
          <a:ext cx="2009775" cy="385762"/>
        </p:xfrm>
        <a:graphic>
          <a:graphicData uri="http://schemas.openxmlformats.org/presentationml/2006/ole">
            <p:oleObj spid="_x0000_s31747" name="Equation" r:id="rId6" imgW="927000" imgH="203040" progId="Equation.3">
              <p:embed/>
            </p:oleObj>
          </a:graphicData>
        </a:graphic>
      </p:graphicFrame>
      <p:sp>
        <p:nvSpPr>
          <p:cNvPr id="5131" name="Text Box 19"/>
          <p:cNvSpPr txBox="1">
            <a:spLocks noChangeArrowheads="1"/>
          </p:cNvSpPr>
          <p:nvPr/>
        </p:nvSpPr>
        <p:spPr bwMode="auto">
          <a:xfrm>
            <a:off x="7620000" y="5486400"/>
            <a:ext cx="1143000" cy="55880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F. Sauli, </a:t>
            </a:r>
          </a:p>
          <a:p>
            <a:pPr>
              <a:spcBef>
                <a:spcPct val="50000"/>
              </a:spcBef>
            </a:pPr>
            <a:r>
              <a:rPr lang="en-GB" sz="1200"/>
              <a:t>CERN 77-09</a:t>
            </a:r>
          </a:p>
        </p:txBody>
      </p:sp>
      <p:sp>
        <p:nvSpPr>
          <p:cNvPr id="5132" name="Line 20"/>
          <p:cNvSpPr>
            <a:spLocks noChangeShapeType="1"/>
          </p:cNvSpPr>
          <p:nvPr/>
        </p:nvSpPr>
        <p:spPr bwMode="auto">
          <a:xfrm flipH="1" flipV="1">
            <a:off x="5486400" y="5973890"/>
            <a:ext cx="685800" cy="457200"/>
          </a:xfrm>
          <a:prstGeom prst="line">
            <a:avLst/>
          </a:prstGeom>
          <a:noFill/>
          <a:ln w="9525">
            <a:solidFill>
              <a:srgbClr val="FF0000"/>
            </a:solidFill>
            <a:round/>
            <a:headEnd/>
            <a:tailEnd type="triangle" w="med" len="med"/>
          </a:ln>
        </p:spPr>
        <p:txBody>
          <a:bodyPr>
            <a:prstTxWarp prst="textNoShape">
              <a:avLst/>
            </a:prstTxWarp>
          </a:bodyPr>
          <a:lstStyle/>
          <a:p>
            <a:endParaRPr lang="en-GB"/>
          </a:p>
        </p:txBody>
      </p:sp>
      <p:sp>
        <p:nvSpPr>
          <p:cNvPr id="13" name="Date Placeholder 12"/>
          <p:cNvSpPr>
            <a:spLocks noGrp="1"/>
          </p:cNvSpPr>
          <p:nvPr>
            <p:ph type="dt" sz="half" idx="10"/>
          </p:nvPr>
        </p:nvSpPr>
        <p:spPr/>
        <p:txBody>
          <a:bodyPr/>
          <a:lstStyle/>
          <a:p>
            <a:fld id="{0DA319A2-D279-2440-99E9-142D8DF764A1}" type="datetime4">
              <a:rPr lang="en-GB" smtClean="0"/>
              <a:pPr/>
              <a:t>01 February 2013</a:t>
            </a:fld>
            <a:endParaRPr lang="en-GB"/>
          </a:p>
        </p:txBody>
      </p:sp>
      <p:sp>
        <p:nvSpPr>
          <p:cNvPr id="14" name="Slide Number Placeholder 13"/>
          <p:cNvSpPr>
            <a:spLocks noGrp="1"/>
          </p:cNvSpPr>
          <p:nvPr>
            <p:ph type="sldNum" sz="quarter" idx="12"/>
          </p:nvPr>
        </p:nvSpPr>
        <p:spPr/>
        <p:txBody>
          <a:bodyPr/>
          <a:lstStyle/>
          <a:p>
            <a:fld id="{BCB34F7E-F9F2-6A46-B8FF-CD94C21C399F}" type="slidenum">
              <a:rPr lang="en-GB" smtClean="0"/>
              <a:pPr/>
              <a:t>11</a:t>
            </a:fld>
            <a:endParaRPr lang="en-GB"/>
          </a:p>
        </p:txBody>
      </p:sp>
      <p:sp>
        <p:nvSpPr>
          <p:cNvPr id="15" name="Footer Placeholder 14"/>
          <p:cNvSpPr>
            <a:spLocks noGrp="1"/>
          </p:cNvSpPr>
          <p:nvPr>
            <p:ph type="ftr" sz="quarter" idx="11"/>
          </p:nvPr>
        </p:nvSpPr>
        <p:spPr/>
        <p:txBody>
          <a:bodyPr/>
          <a:lstStyle/>
          <a:p>
            <a:r>
              <a:rPr lang="en-US" smtClean="0"/>
              <a:t>HEP Gas Detectors</a:t>
            </a:r>
            <a:endParaRPr lang="en-GB"/>
          </a:p>
        </p:txBody>
      </p:sp>
      <p:pic>
        <p:nvPicPr>
          <p:cNvPr id="16" name="Picture 6" descr="colour_logo_1312"/>
          <p:cNvPicPr>
            <a:picLocks noChangeAspect="1" noChangeArrowheads="1"/>
          </p:cNvPicPr>
          <p:nvPr/>
        </p:nvPicPr>
        <p:blipFill>
          <a:blip r:embed="rId7"/>
          <a:srcRect t="27303" b="24432"/>
          <a:stretch>
            <a:fillRect/>
          </a:stretch>
        </p:blipFill>
        <p:spPr bwMode="auto">
          <a:xfrm>
            <a:off x="5635318" y="37908"/>
            <a:ext cx="3515213" cy="7847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9"/>
          <p:cNvPicPr>
            <a:picLocks noChangeAspect="1" noChangeArrowheads="1"/>
          </p:cNvPicPr>
          <p:nvPr/>
        </p:nvPicPr>
        <p:blipFill>
          <a:blip r:embed="rId3"/>
          <a:srcRect l="2467" r="2467" b="14995"/>
          <a:stretch>
            <a:fillRect/>
          </a:stretch>
        </p:blipFill>
        <p:spPr bwMode="auto">
          <a:xfrm>
            <a:off x="0" y="2148762"/>
            <a:ext cx="8458200" cy="4304303"/>
          </a:xfrm>
          <a:prstGeom prst="rect">
            <a:avLst/>
          </a:prstGeom>
          <a:noFill/>
          <a:ln w="9525">
            <a:noFill/>
            <a:miter lim="800000"/>
            <a:headEnd/>
            <a:tailEnd/>
          </a:ln>
        </p:spPr>
      </p:pic>
      <p:sp>
        <p:nvSpPr>
          <p:cNvPr id="8196" name="Rectangle 2"/>
          <p:cNvSpPr>
            <a:spLocks noGrp="1" noChangeArrowheads="1"/>
          </p:cNvSpPr>
          <p:nvPr>
            <p:ph type="title"/>
          </p:nvPr>
        </p:nvSpPr>
        <p:spPr>
          <a:xfrm>
            <a:off x="0" y="0"/>
            <a:ext cx="3429000" cy="457200"/>
          </a:xfrm>
        </p:spPr>
        <p:txBody>
          <a:bodyPr>
            <a:normAutofit fontScale="90000"/>
          </a:bodyPr>
          <a:lstStyle/>
          <a:p>
            <a:pPr algn="l" eaLnBrk="1" hangingPunct="1"/>
            <a:r>
              <a:rPr lang="en-GB" sz="3200" dirty="0"/>
              <a:t>Electron</a:t>
            </a:r>
            <a:r>
              <a:rPr lang="en-GB" sz="3200" dirty="0" smtClean="0"/>
              <a:t> Drift</a:t>
            </a:r>
            <a:r>
              <a:rPr lang="en-GB" sz="3200" dirty="0"/>
              <a:t>:</a:t>
            </a:r>
          </a:p>
        </p:txBody>
      </p:sp>
      <p:sp>
        <p:nvSpPr>
          <p:cNvPr id="8197" name="Text Box 4"/>
          <p:cNvSpPr txBox="1">
            <a:spLocks noChangeArrowheads="1"/>
          </p:cNvSpPr>
          <p:nvPr/>
        </p:nvSpPr>
        <p:spPr bwMode="auto">
          <a:xfrm>
            <a:off x="0" y="563562"/>
            <a:ext cx="9144000" cy="11588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The drift velocity for electrons in an </a:t>
            </a:r>
            <a:r>
              <a:rPr lang="en-GB" sz="2000" i="1" dirty="0"/>
              <a:t>E</a:t>
            </a:r>
            <a:r>
              <a:rPr lang="en-GB" sz="2000" dirty="0"/>
              <a:t>-field, </a:t>
            </a:r>
            <a:r>
              <a:rPr lang="en-GB" sz="2000" i="1" dirty="0" err="1"/>
              <a:t>w</a:t>
            </a:r>
            <a:r>
              <a:rPr lang="en-GB" sz="2000" i="1" dirty="0"/>
              <a:t>, </a:t>
            </a:r>
            <a:r>
              <a:rPr lang="en-GB" sz="2000" dirty="0"/>
              <a:t>has a more complex dependence on </a:t>
            </a:r>
            <a:r>
              <a:rPr lang="en-GB" sz="2000" i="1" dirty="0"/>
              <a:t>E. </a:t>
            </a:r>
          </a:p>
          <a:p>
            <a:pPr>
              <a:spcBef>
                <a:spcPct val="50000"/>
              </a:spcBef>
            </a:pPr>
            <a:r>
              <a:rPr lang="en-GB" sz="2000" dirty="0"/>
              <a:t>Electrons (very light) accelerate quickly between interactions and </a:t>
            </a:r>
            <a:r>
              <a:rPr lang="en-GB" sz="2000" dirty="0" smtClean="0"/>
              <a:t>have a </a:t>
            </a:r>
            <a:r>
              <a:rPr lang="en-GB" sz="2000" dirty="0"/>
              <a:t>longer mean free path length.</a:t>
            </a:r>
          </a:p>
        </p:txBody>
      </p:sp>
      <p:graphicFrame>
        <p:nvGraphicFramePr>
          <p:cNvPr id="8194" name="Object 5"/>
          <p:cNvGraphicFramePr>
            <a:graphicFrameLocks noChangeAspect="1"/>
          </p:cNvGraphicFramePr>
          <p:nvPr/>
        </p:nvGraphicFramePr>
        <p:xfrm>
          <a:off x="4025900" y="1246664"/>
          <a:ext cx="1549400" cy="828675"/>
        </p:xfrm>
        <a:graphic>
          <a:graphicData uri="http://schemas.openxmlformats.org/presentationml/2006/ole">
            <p:oleObj spid="_x0000_s36866" name="Equation" r:id="rId4" imgW="736560" imgH="393480" progId="Equation.3">
              <p:embed/>
            </p:oleObj>
          </a:graphicData>
        </a:graphic>
      </p:graphicFrame>
      <p:sp>
        <p:nvSpPr>
          <p:cNvPr id="8198" name="Text Box 6"/>
          <p:cNvSpPr txBox="1">
            <a:spLocks noChangeArrowheads="1"/>
          </p:cNvSpPr>
          <p:nvPr/>
        </p:nvSpPr>
        <p:spPr bwMode="auto">
          <a:xfrm>
            <a:off x="3581400" y="1939409"/>
            <a:ext cx="5562600" cy="16160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err="1">
                <a:latin typeface="Symbol" pitchFamily="-109" charset="2"/>
              </a:rPr>
              <a:t>t</a:t>
            </a:r>
            <a:r>
              <a:rPr lang="en-GB" sz="2000" dirty="0">
                <a:latin typeface="Symbol" pitchFamily="-109" charset="2"/>
              </a:rPr>
              <a:t>:</a:t>
            </a:r>
            <a:r>
              <a:rPr lang="en-GB" sz="2000" dirty="0"/>
              <a:t> average time between collisions (</a:t>
            </a:r>
            <a:r>
              <a:rPr lang="en-GB" sz="2000" dirty="0">
                <a:sym typeface="Symbol" pitchFamily="-109" charset="2"/>
              </a:rPr>
              <a:t>1/)</a:t>
            </a:r>
            <a:r>
              <a:rPr lang="en-GB" sz="2000" dirty="0"/>
              <a:t> </a:t>
            </a:r>
          </a:p>
          <a:p>
            <a:pPr>
              <a:spcBef>
                <a:spcPct val="50000"/>
              </a:spcBef>
            </a:pPr>
            <a:r>
              <a:rPr lang="en-GB" sz="2000" dirty="0"/>
              <a:t>Strong dependence on gas-mixture, </a:t>
            </a:r>
            <a:r>
              <a:rPr lang="en-GB" sz="2000" i="1" dirty="0"/>
              <a:t>E</a:t>
            </a:r>
            <a:r>
              <a:rPr lang="en-GB" sz="2000" dirty="0"/>
              <a:t> and </a:t>
            </a:r>
            <a:r>
              <a:rPr lang="en-GB" sz="2000" dirty="0" err="1"/>
              <a:t>p</a:t>
            </a:r>
            <a:r>
              <a:rPr lang="en-GB" sz="2000" dirty="0"/>
              <a:t>.</a:t>
            </a:r>
          </a:p>
          <a:p>
            <a:pPr>
              <a:spcBef>
                <a:spcPct val="50000"/>
              </a:spcBef>
            </a:pPr>
            <a:r>
              <a:rPr lang="en-GB" sz="2000" dirty="0">
                <a:solidFill>
                  <a:srgbClr val="008000"/>
                </a:solidFill>
              </a:rPr>
              <a:t>If your detector should measure drift times, choose voltage/gas where drift velocity is (almost) constant!</a:t>
            </a:r>
          </a:p>
        </p:txBody>
      </p:sp>
      <p:sp>
        <p:nvSpPr>
          <p:cNvPr id="8199" name="Text Box 11"/>
          <p:cNvSpPr txBox="1">
            <a:spLocks noChangeArrowheads="1"/>
          </p:cNvSpPr>
          <p:nvPr/>
        </p:nvSpPr>
        <p:spPr bwMode="auto">
          <a:xfrm>
            <a:off x="3124200" y="3886200"/>
            <a:ext cx="1066800" cy="55880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F. Sauli, </a:t>
            </a:r>
          </a:p>
          <a:p>
            <a:pPr>
              <a:spcBef>
                <a:spcPct val="50000"/>
              </a:spcBef>
            </a:pPr>
            <a:r>
              <a:rPr lang="en-GB" sz="1200"/>
              <a:t>CERN 77-09</a:t>
            </a:r>
            <a:endParaRPr lang="en-GB" sz="1400"/>
          </a:p>
        </p:txBody>
      </p:sp>
      <p:pic>
        <p:nvPicPr>
          <p:cNvPr id="8" name="Picture 6" descr="colour_logo_1312"/>
          <p:cNvPicPr>
            <a:picLocks noChangeAspect="1" noChangeArrowheads="1"/>
          </p:cNvPicPr>
          <p:nvPr/>
        </p:nvPicPr>
        <p:blipFill>
          <a:blip r:embed="rId5"/>
          <a:srcRect t="27303" b="24432"/>
          <a:stretch>
            <a:fillRect/>
          </a:stretch>
        </p:blipFill>
        <p:spPr bwMode="auto">
          <a:xfrm>
            <a:off x="5661236" y="24950"/>
            <a:ext cx="3515213" cy="784753"/>
          </a:xfrm>
          <a:prstGeom prst="rect">
            <a:avLst/>
          </a:prstGeom>
          <a:noFill/>
          <a:ln w="9525">
            <a:noFill/>
            <a:miter lim="800000"/>
            <a:headEnd/>
            <a:tailEnd/>
          </a:ln>
        </p:spPr>
      </p:pic>
      <p:sp>
        <p:nvSpPr>
          <p:cNvPr id="9" name="Date Placeholder 8"/>
          <p:cNvSpPr>
            <a:spLocks noGrp="1"/>
          </p:cNvSpPr>
          <p:nvPr>
            <p:ph type="dt" sz="half" idx="10"/>
          </p:nvPr>
        </p:nvSpPr>
        <p:spPr/>
        <p:txBody>
          <a:bodyPr/>
          <a:lstStyle/>
          <a:p>
            <a:fld id="{396F49C0-798B-AC4D-BF42-B2E1AF71EBE3}" type="datetime4">
              <a:rPr lang="en-GB" smtClean="0"/>
              <a:pPr/>
              <a:t>01 February 2013</a:t>
            </a:fld>
            <a:endParaRPr lang="en-GB"/>
          </a:p>
        </p:txBody>
      </p:sp>
      <p:sp>
        <p:nvSpPr>
          <p:cNvPr id="10" name="Slide Number Placeholder 9"/>
          <p:cNvSpPr>
            <a:spLocks noGrp="1"/>
          </p:cNvSpPr>
          <p:nvPr>
            <p:ph type="sldNum" sz="quarter" idx="12"/>
          </p:nvPr>
        </p:nvSpPr>
        <p:spPr/>
        <p:txBody>
          <a:bodyPr/>
          <a:lstStyle/>
          <a:p>
            <a:fld id="{BCB34F7E-F9F2-6A46-B8FF-CD94C21C399F}" type="slidenum">
              <a:rPr lang="en-GB" smtClean="0"/>
              <a:pPr/>
              <a:t>12</a:t>
            </a:fld>
            <a:endParaRPr lang="en-GB"/>
          </a:p>
        </p:txBody>
      </p:sp>
      <p:sp>
        <p:nvSpPr>
          <p:cNvPr id="11" name="Footer Placeholder 10"/>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99020"/>
            <a:ext cx="6553200" cy="533400"/>
          </a:xfrm>
        </p:spPr>
        <p:txBody>
          <a:bodyPr>
            <a:normAutofit fontScale="90000"/>
          </a:bodyPr>
          <a:lstStyle/>
          <a:p>
            <a:pPr algn="l" eaLnBrk="1" hangingPunct="1"/>
            <a:r>
              <a:rPr lang="en-GB" sz="3200" dirty="0"/>
              <a:t>Drift and</a:t>
            </a:r>
            <a:r>
              <a:rPr lang="en-GB" sz="3200" dirty="0" smtClean="0"/>
              <a:t> </a:t>
            </a:r>
            <a:r>
              <a:rPr lang="en-GB" sz="3200" dirty="0" err="1" smtClean="0"/>
              <a:t>Diffussion</a:t>
            </a:r>
            <a:r>
              <a:rPr lang="en-GB" sz="3200" dirty="0" smtClean="0"/>
              <a:t> </a:t>
            </a:r>
            <a:r>
              <a:rPr lang="en-GB" sz="3200" dirty="0"/>
              <a:t>in a</a:t>
            </a:r>
            <a:r>
              <a:rPr lang="en-GB" sz="3200" dirty="0" smtClean="0"/>
              <a:t> Magnetic Field</a:t>
            </a:r>
            <a:endParaRPr lang="en-GB" sz="3200" dirty="0"/>
          </a:p>
        </p:txBody>
      </p:sp>
      <p:sp>
        <p:nvSpPr>
          <p:cNvPr id="9222" name="Text Box 3"/>
          <p:cNvSpPr txBox="1">
            <a:spLocks noChangeArrowheads="1"/>
          </p:cNvSpPr>
          <p:nvPr/>
        </p:nvSpPr>
        <p:spPr bwMode="auto">
          <a:xfrm>
            <a:off x="228600" y="914400"/>
            <a:ext cx="8534400" cy="8540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smtClean="0"/>
              <a:t>Often detectors have </a:t>
            </a:r>
            <a:r>
              <a:rPr lang="en-GB" sz="2000" dirty="0"/>
              <a:t>magnetic fields as well. How does this affect the drift?</a:t>
            </a:r>
          </a:p>
          <a:p>
            <a:pPr>
              <a:spcBef>
                <a:spcPct val="50000"/>
              </a:spcBef>
            </a:pPr>
            <a:r>
              <a:rPr lang="en-GB" sz="2000" dirty="0"/>
              <a:t>Two common cases:</a:t>
            </a:r>
          </a:p>
        </p:txBody>
      </p:sp>
      <p:graphicFrame>
        <p:nvGraphicFramePr>
          <p:cNvPr id="9218" name="Object 0"/>
          <p:cNvGraphicFramePr>
            <a:graphicFrameLocks noChangeAspect="1"/>
          </p:cNvGraphicFramePr>
          <p:nvPr/>
        </p:nvGraphicFramePr>
        <p:xfrm>
          <a:off x="304800" y="2209800"/>
          <a:ext cx="1358900" cy="519113"/>
        </p:xfrm>
        <a:graphic>
          <a:graphicData uri="http://schemas.openxmlformats.org/presentationml/2006/ole">
            <p:oleObj spid="_x0000_s37890" name="Equation" r:id="rId3" imgW="431640" imgH="164880" progId="Equation.3">
              <p:embed/>
            </p:oleObj>
          </a:graphicData>
        </a:graphic>
      </p:graphicFrame>
      <p:graphicFrame>
        <p:nvGraphicFramePr>
          <p:cNvPr id="9219" name="Object 1"/>
          <p:cNvGraphicFramePr>
            <a:graphicFrameLocks noChangeAspect="1"/>
          </p:cNvGraphicFramePr>
          <p:nvPr/>
        </p:nvGraphicFramePr>
        <p:xfrm>
          <a:off x="381000" y="4495800"/>
          <a:ext cx="1158875" cy="639763"/>
        </p:xfrm>
        <a:graphic>
          <a:graphicData uri="http://schemas.openxmlformats.org/presentationml/2006/ole">
            <p:oleObj spid="_x0000_s37891" name="Equation" r:id="rId4" imgW="368280" imgH="203040" progId="Equation.3">
              <p:embed/>
            </p:oleObj>
          </a:graphicData>
        </a:graphic>
      </p:graphicFrame>
      <p:sp>
        <p:nvSpPr>
          <p:cNvPr id="9223" name="Text Box 6"/>
          <p:cNvSpPr txBox="1">
            <a:spLocks noChangeArrowheads="1"/>
          </p:cNvSpPr>
          <p:nvPr/>
        </p:nvSpPr>
        <p:spPr bwMode="auto">
          <a:xfrm>
            <a:off x="1905000" y="1828800"/>
            <a:ext cx="5349875" cy="457200"/>
          </a:xfrm>
          <a:prstGeom prst="rect">
            <a:avLst/>
          </a:prstGeom>
          <a:noFill/>
          <a:ln w="9525">
            <a:noFill/>
            <a:miter lim="800000"/>
            <a:headEnd/>
            <a:tailEnd/>
          </a:ln>
        </p:spPr>
        <p:txBody>
          <a:bodyPr>
            <a:prstTxWarp prst="textNoShape">
              <a:avLst/>
            </a:prstTxWarp>
            <a:spAutoFit/>
          </a:bodyPr>
          <a:lstStyle/>
          <a:p>
            <a:endParaRPr lang="en-US"/>
          </a:p>
        </p:txBody>
      </p:sp>
      <p:sp>
        <p:nvSpPr>
          <p:cNvPr id="9224" name="Text Box 8"/>
          <p:cNvSpPr txBox="1">
            <a:spLocks noChangeArrowheads="1"/>
          </p:cNvSpPr>
          <p:nvPr/>
        </p:nvSpPr>
        <p:spPr bwMode="auto">
          <a:xfrm>
            <a:off x="2057400" y="2286000"/>
            <a:ext cx="6248400" cy="16160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Added component to the drift in direction of the Lorentz angle:</a:t>
            </a:r>
          </a:p>
          <a:p>
            <a:pPr>
              <a:spcBef>
                <a:spcPct val="50000"/>
              </a:spcBef>
            </a:pPr>
            <a:r>
              <a:rPr lang="en-GB" sz="2000" dirty="0" err="1">
                <a:sym typeface="Symbol" pitchFamily="-109" charset="2"/>
              </a:rPr>
              <a:t></a:t>
            </a:r>
            <a:r>
              <a:rPr lang="en-GB" sz="2000" dirty="0">
                <a:sym typeface="Symbol" pitchFamily="-109" charset="2"/>
              </a:rPr>
              <a:t> </a:t>
            </a:r>
            <a:r>
              <a:rPr lang="en-GB" sz="2000" dirty="0"/>
              <a:t>Curved trajectory towards </a:t>
            </a:r>
            <a:r>
              <a:rPr lang="en-GB" sz="2000" dirty="0" smtClean="0"/>
              <a:t>anode</a:t>
            </a:r>
          </a:p>
          <a:p>
            <a:pPr>
              <a:spcBef>
                <a:spcPct val="50000"/>
              </a:spcBef>
            </a:pPr>
            <a:r>
              <a:rPr lang="en-GB" sz="2000" dirty="0"/>
              <a:t>Charge collection becomes a bit </a:t>
            </a:r>
            <a:r>
              <a:rPr lang="en-GB" sz="2000" dirty="0" smtClean="0"/>
              <a:t>slower</a:t>
            </a:r>
            <a:endParaRPr lang="en-GB" sz="2000" dirty="0"/>
          </a:p>
        </p:txBody>
      </p:sp>
      <p:sp>
        <p:nvSpPr>
          <p:cNvPr id="9225" name="Text Box 9"/>
          <p:cNvSpPr txBox="1">
            <a:spLocks noChangeArrowheads="1"/>
          </p:cNvSpPr>
          <p:nvPr/>
        </p:nvSpPr>
        <p:spPr bwMode="auto">
          <a:xfrm>
            <a:off x="2057400" y="4572000"/>
            <a:ext cx="6553200" cy="16160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Drift towards anode </a:t>
            </a:r>
            <a:r>
              <a:rPr lang="en-GB" sz="2000" dirty="0" smtClean="0"/>
              <a:t>unaffected</a:t>
            </a:r>
          </a:p>
          <a:p>
            <a:pPr>
              <a:spcBef>
                <a:spcPct val="50000"/>
              </a:spcBef>
            </a:pPr>
            <a:r>
              <a:rPr lang="en-GB" sz="2000" dirty="0"/>
              <a:t>Diffusion transverse to drift direction is forced in circles! Transverse diffusion remains small over large drift distance! </a:t>
            </a:r>
          </a:p>
          <a:p>
            <a:pPr>
              <a:spcBef>
                <a:spcPct val="50000"/>
              </a:spcBef>
            </a:pPr>
            <a:r>
              <a:rPr lang="en-GB" sz="2000" dirty="0"/>
              <a:t>Exploited in time-projection-chambers (TPC) (discussed later)</a:t>
            </a:r>
          </a:p>
        </p:txBody>
      </p:sp>
      <p:graphicFrame>
        <p:nvGraphicFramePr>
          <p:cNvPr id="9220" name="Object 2"/>
          <p:cNvGraphicFramePr>
            <a:graphicFrameLocks noChangeAspect="1"/>
          </p:cNvGraphicFramePr>
          <p:nvPr/>
        </p:nvGraphicFramePr>
        <p:xfrm>
          <a:off x="2819400" y="2514600"/>
          <a:ext cx="990600" cy="527050"/>
        </p:xfrm>
        <a:graphic>
          <a:graphicData uri="http://schemas.openxmlformats.org/presentationml/2006/ole">
            <p:oleObj spid="_x0000_s37892" name="Equation" r:id="rId5" imgW="380880" imgH="203040" progId="Equation.3">
              <p:embed/>
            </p:oleObj>
          </a:graphicData>
        </a:graphic>
      </p:graphicFrame>
      <p:pic>
        <p:nvPicPr>
          <p:cNvPr id="10" name="Picture 6" descr="colour_logo_1312"/>
          <p:cNvPicPr>
            <a:picLocks noChangeAspect="1" noChangeArrowheads="1"/>
          </p:cNvPicPr>
          <p:nvPr/>
        </p:nvPicPr>
        <p:blipFill>
          <a:blip r:embed="rId6"/>
          <a:srcRect t="27303" b="24432"/>
          <a:stretch>
            <a:fillRect/>
          </a:stretch>
        </p:blipFill>
        <p:spPr bwMode="auto">
          <a:xfrm>
            <a:off x="5622359" y="50866"/>
            <a:ext cx="3515213" cy="784753"/>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fld id="{C10E3AB2-3414-AB4A-A67C-5597FB6C662E}" type="datetime4">
              <a:rPr lang="en-GB" smtClean="0"/>
              <a:pPr/>
              <a:t>01 February 2013</a:t>
            </a:fld>
            <a:endParaRPr lang="en-GB"/>
          </a:p>
        </p:txBody>
      </p:sp>
      <p:sp>
        <p:nvSpPr>
          <p:cNvPr id="12" name="Slide Number Placeholder 11"/>
          <p:cNvSpPr>
            <a:spLocks noGrp="1"/>
          </p:cNvSpPr>
          <p:nvPr>
            <p:ph type="sldNum" sz="quarter" idx="12"/>
          </p:nvPr>
        </p:nvSpPr>
        <p:spPr/>
        <p:txBody>
          <a:bodyPr/>
          <a:lstStyle/>
          <a:p>
            <a:fld id="{BCB34F7E-F9F2-6A46-B8FF-CD94C21C399F}" type="slidenum">
              <a:rPr lang="en-GB" smtClean="0"/>
              <a:pPr/>
              <a:t>13</a:t>
            </a:fld>
            <a:endParaRPr lang="en-GB"/>
          </a:p>
        </p:txBody>
      </p:sp>
      <p:sp>
        <p:nvSpPr>
          <p:cNvPr id="13" name="Footer Placeholder 12"/>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51832"/>
            <a:ext cx="9144000" cy="609600"/>
          </a:xfrm>
        </p:spPr>
        <p:txBody>
          <a:bodyPr>
            <a:normAutofit fontScale="90000"/>
          </a:bodyPr>
          <a:lstStyle/>
          <a:p>
            <a:pPr algn="l" eaLnBrk="1" hangingPunct="1"/>
            <a:r>
              <a:rPr lang="en-GB" sz="2800" b="1" dirty="0" smtClean="0"/>
              <a:t>Detecting </a:t>
            </a:r>
            <a:r>
              <a:rPr lang="en-GB" sz="2800" b="1" dirty="0" err="1"/>
              <a:t>e</a:t>
            </a:r>
            <a:r>
              <a:rPr lang="en-GB" sz="2800" b="1" dirty="0"/>
              <a:t>/ion</a:t>
            </a:r>
            <a:r>
              <a:rPr lang="en-GB" sz="2800" b="1" dirty="0" smtClean="0"/>
              <a:t> Pairs Produced</a:t>
            </a:r>
            <a:br>
              <a:rPr lang="en-GB" sz="2800" b="1" dirty="0" smtClean="0"/>
            </a:br>
            <a:r>
              <a:rPr lang="en-GB" sz="2800" b="1" dirty="0" smtClean="0"/>
              <a:t> </a:t>
            </a:r>
            <a:r>
              <a:rPr lang="en-GB" sz="2800" b="1" dirty="0"/>
              <a:t>by a</a:t>
            </a:r>
            <a:r>
              <a:rPr lang="en-GB" sz="2800" b="1" dirty="0" smtClean="0"/>
              <a:t> Charged Particle</a:t>
            </a:r>
            <a:endParaRPr lang="en-GB" sz="2800" b="1" dirty="0"/>
          </a:p>
        </p:txBody>
      </p:sp>
      <p:sp>
        <p:nvSpPr>
          <p:cNvPr id="17411" name="Rectangle 3"/>
          <p:cNvSpPr>
            <a:spLocks noGrp="1" noChangeArrowheads="1"/>
          </p:cNvSpPr>
          <p:nvPr>
            <p:ph type="body" idx="1"/>
          </p:nvPr>
        </p:nvSpPr>
        <p:spPr>
          <a:xfrm>
            <a:off x="76200" y="812858"/>
            <a:ext cx="8991600" cy="1828800"/>
          </a:xfrm>
        </p:spPr>
        <p:txBody>
          <a:bodyPr>
            <a:normAutofit fontScale="85000" lnSpcReduction="20000"/>
          </a:bodyPr>
          <a:lstStyle/>
          <a:p>
            <a:pPr eaLnBrk="1" hangingPunct="1">
              <a:lnSpc>
                <a:spcPct val="90000"/>
              </a:lnSpc>
              <a:buFontTx/>
              <a:buNone/>
            </a:pPr>
            <a:r>
              <a:rPr lang="en-GB" sz="2000" dirty="0"/>
              <a:t>In </a:t>
            </a:r>
            <a:r>
              <a:rPr lang="en-GB" sz="2000" i="1" dirty="0"/>
              <a:t>E</a:t>
            </a:r>
            <a:r>
              <a:rPr lang="en-GB" sz="2000" dirty="0"/>
              <a:t>-field </a:t>
            </a:r>
            <a:r>
              <a:rPr lang="en-GB" sz="2000" dirty="0" smtClean="0"/>
              <a:t>electrons (</a:t>
            </a:r>
            <a:r>
              <a:rPr lang="en-GB" sz="2000" dirty="0"/>
              <a:t>ions) drift to </a:t>
            </a:r>
            <a:r>
              <a:rPr lang="en-GB" sz="2000" dirty="0" smtClean="0"/>
              <a:t>anode (</a:t>
            </a:r>
            <a:r>
              <a:rPr lang="en-GB" sz="2000" dirty="0"/>
              <a:t>cathode) </a:t>
            </a:r>
          </a:p>
          <a:p>
            <a:pPr eaLnBrk="1" hangingPunct="1">
              <a:lnSpc>
                <a:spcPct val="90000"/>
              </a:lnSpc>
              <a:buFontTx/>
              <a:buNone/>
            </a:pPr>
            <a:r>
              <a:rPr lang="en-GB" sz="2000" dirty="0"/>
              <a:t>But, 100 </a:t>
            </a:r>
            <a:r>
              <a:rPr lang="en-GB" sz="2000" dirty="0" err="1"/>
              <a:t>e</a:t>
            </a:r>
            <a:r>
              <a:rPr lang="en-GB" sz="2000" dirty="0"/>
              <a:t>/ion pairs do not </a:t>
            </a:r>
            <a:r>
              <a:rPr lang="en-GB" sz="2000" dirty="0" smtClean="0"/>
              <a:t>constitute a </a:t>
            </a:r>
            <a:r>
              <a:rPr lang="en-GB" sz="2000" dirty="0"/>
              <a:t>measurable signal </a:t>
            </a:r>
          </a:p>
          <a:p>
            <a:pPr eaLnBrk="1" hangingPunct="1">
              <a:lnSpc>
                <a:spcPct val="90000"/>
              </a:lnSpc>
              <a:buFontTx/>
              <a:buNone/>
            </a:pPr>
            <a:r>
              <a:rPr lang="en-GB" sz="2000" dirty="0"/>
              <a:t>	(noise</a:t>
            </a:r>
            <a:r>
              <a:rPr lang="en-GB" sz="2000" dirty="0" smtClean="0"/>
              <a:t> from electronic </a:t>
            </a:r>
            <a:r>
              <a:rPr lang="en-GB" sz="2000" dirty="0"/>
              <a:t>amplifier typically ~1000 electrons or more).</a:t>
            </a:r>
          </a:p>
          <a:p>
            <a:pPr eaLnBrk="1" hangingPunct="1">
              <a:lnSpc>
                <a:spcPct val="90000"/>
              </a:lnSpc>
              <a:buFontTx/>
              <a:buNone/>
            </a:pPr>
            <a:r>
              <a:rPr lang="en-GB" sz="2000" dirty="0"/>
              <a:t>In a strong </a:t>
            </a:r>
            <a:r>
              <a:rPr lang="en-GB" sz="2000" i="1" dirty="0"/>
              <a:t>E</a:t>
            </a:r>
            <a:r>
              <a:rPr lang="en-GB" sz="2000" dirty="0"/>
              <a:t>- field (</a:t>
            </a:r>
            <a:r>
              <a:rPr lang="en-GB" sz="2000" i="1" dirty="0"/>
              <a:t>E</a:t>
            </a:r>
            <a:r>
              <a:rPr lang="en-GB" sz="2000" dirty="0"/>
              <a:t> &gt; </a:t>
            </a:r>
            <a:r>
              <a:rPr lang="en-GB" sz="2000" i="1" dirty="0" err="1"/>
              <a:t>E</a:t>
            </a:r>
            <a:r>
              <a:rPr lang="en-GB" sz="2000" baseline="-25000" dirty="0" err="1"/>
              <a:t>threshold</a:t>
            </a:r>
            <a:r>
              <a:rPr lang="en-GB" sz="2000" dirty="0"/>
              <a:t>) electrons can obtain enough energy to cause further ionisation, thus producing an avalanche of </a:t>
            </a:r>
            <a:r>
              <a:rPr lang="en-GB" sz="2000" dirty="0" err="1"/>
              <a:t>e</a:t>
            </a:r>
            <a:r>
              <a:rPr lang="en-GB" sz="2000" dirty="0"/>
              <a:t>/ion </a:t>
            </a:r>
            <a:r>
              <a:rPr lang="en-GB" sz="2000" dirty="0" smtClean="0"/>
              <a:t>pairs </a:t>
            </a:r>
            <a:r>
              <a:rPr lang="en-GB" sz="2000" dirty="0"/>
              <a:t>(</a:t>
            </a:r>
            <a:r>
              <a:rPr lang="en-GB" sz="2000" b="1" i="1" u="sng" dirty="0"/>
              <a:t>gas amplification</a:t>
            </a:r>
            <a:r>
              <a:rPr lang="en-GB" sz="2000" dirty="0" smtClean="0"/>
              <a:t>).</a:t>
            </a:r>
          </a:p>
          <a:p>
            <a:pPr eaLnBrk="1" hangingPunct="1">
              <a:lnSpc>
                <a:spcPct val="90000"/>
              </a:lnSpc>
              <a:buFontTx/>
              <a:buNone/>
            </a:pPr>
            <a:endParaRPr lang="en-GB" sz="2000" dirty="0"/>
          </a:p>
          <a:p>
            <a:pPr eaLnBrk="1" hangingPunct="1">
              <a:lnSpc>
                <a:spcPct val="90000"/>
              </a:lnSpc>
              <a:buFontTx/>
              <a:buNone/>
            </a:pPr>
            <a:r>
              <a:rPr lang="en-GB" sz="2000" dirty="0"/>
              <a:t>Simple particle detector: Gas filled tube with anode wire in the centre. (Using a very thin anode wire is an easy way to achieve a high field.) </a:t>
            </a:r>
          </a:p>
        </p:txBody>
      </p:sp>
      <p:pic>
        <p:nvPicPr>
          <p:cNvPr id="17412" name="Picture 4"/>
          <p:cNvPicPr>
            <a:picLocks noChangeAspect="1" noChangeArrowheads="1"/>
          </p:cNvPicPr>
          <p:nvPr/>
        </p:nvPicPr>
        <p:blipFill>
          <a:blip r:embed="rId2"/>
          <a:srcRect/>
          <a:stretch>
            <a:fillRect/>
          </a:stretch>
        </p:blipFill>
        <p:spPr bwMode="auto">
          <a:xfrm>
            <a:off x="1524000" y="2618562"/>
            <a:ext cx="6019800" cy="3776662"/>
          </a:xfrm>
          <a:prstGeom prst="rect">
            <a:avLst/>
          </a:prstGeom>
          <a:noFill/>
          <a:ln w="9525">
            <a:noFill/>
            <a:miter lim="800000"/>
            <a:headEnd/>
            <a:tailEnd/>
          </a:ln>
        </p:spPr>
      </p:pic>
      <p:sp>
        <p:nvSpPr>
          <p:cNvPr id="17413" name="Text Box 6"/>
          <p:cNvSpPr txBox="1">
            <a:spLocks noChangeArrowheads="1"/>
          </p:cNvSpPr>
          <p:nvPr/>
        </p:nvSpPr>
        <p:spPr bwMode="auto">
          <a:xfrm>
            <a:off x="5867400" y="2779713"/>
            <a:ext cx="1676400" cy="649287"/>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dirty="0"/>
              <a:t>T.S. </a:t>
            </a:r>
            <a:r>
              <a:rPr lang="en-GB" sz="1200" dirty="0" err="1"/>
              <a:t>Virdee</a:t>
            </a:r>
            <a:r>
              <a:rPr lang="en-GB" sz="1200" dirty="0"/>
              <a:t>: European School of High Energy Physics CERN 99-04</a:t>
            </a:r>
          </a:p>
        </p:txBody>
      </p:sp>
      <p:pic>
        <p:nvPicPr>
          <p:cNvPr id="6" name="Picture 6" descr="colour_logo_1312"/>
          <p:cNvPicPr>
            <a:picLocks noChangeAspect="1" noChangeArrowheads="1"/>
          </p:cNvPicPr>
          <p:nvPr/>
        </p:nvPicPr>
        <p:blipFill>
          <a:blip r:embed="rId3"/>
          <a:srcRect t="27303" b="24432"/>
          <a:stretch>
            <a:fillRect/>
          </a:stretch>
        </p:blipFill>
        <p:spPr bwMode="auto">
          <a:xfrm>
            <a:off x="5622359" y="50866"/>
            <a:ext cx="3515213" cy="78475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4D9F9577-F38A-AB46-AE3C-A8A763E30C39}" type="datetime4">
              <a:rPr lang="en-GB" smtClean="0"/>
              <a:pPr/>
              <a:t>01 February 2013</a:t>
            </a:fld>
            <a:endParaRPr lang="en-GB"/>
          </a:p>
        </p:txBody>
      </p:sp>
      <p:sp>
        <p:nvSpPr>
          <p:cNvPr id="8" name="Slide Number Placeholder 7"/>
          <p:cNvSpPr>
            <a:spLocks noGrp="1"/>
          </p:cNvSpPr>
          <p:nvPr>
            <p:ph type="sldNum" sz="quarter" idx="12"/>
          </p:nvPr>
        </p:nvSpPr>
        <p:spPr/>
        <p:txBody>
          <a:bodyPr/>
          <a:lstStyle/>
          <a:p>
            <a:fld id="{BCB34F7E-F9F2-6A46-B8FF-CD94C21C399F}" type="slidenum">
              <a:rPr lang="en-GB" smtClean="0"/>
              <a:pPr/>
              <a:t>14</a:t>
            </a:fld>
            <a:endParaRPr lang="en-GB"/>
          </a:p>
        </p:txBody>
      </p:sp>
      <p:sp>
        <p:nvSpPr>
          <p:cNvPr id="9" name="Footer Placeholder 8"/>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50866"/>
            <a:ext cx="6400800" cy="609600"/>
          </a:xfrm>
        </p:spPr>
        <p:txBody>
          <a:bodyPr/>
          <a:lstStyle/>
          <a:p>
            <a:pPr algn="l" eaLnBrk="1" hangingPunct="1"/>
            <a:r>
              <a:rPr lang="en-GB" sz="3200" dirty="0"/>
              <a:t>Gas</a:t>
            </a:r>
            <a:r>
              <a:rPr lang="en-GB" sz="3200" dirty="0" smtClean="0"/>
              <a:t> Amplification</a:t>
            </a:r>
            <a:endParaRPr lang="en-GB" sz="3200" dirty="0"/>
          </a:p>
        </p:txBody>
      </p:sp>
      <p:sp>
        <p:nvSpPr>
          <p:cNvPr id="18435" name="Rectangle 3"/>
          <p:cNvSpPr>
            <a:spLocks noGrp="1" noChangeArrowheads="1"/>
          </p:cNvSpPr>
          <p:nvPr>
            <p:ph type="body" idx="1"/>
          </p:nvPr>
        </p:nvSpPr>
        <p:spPr>
          <a:xfrm>
            <a:off x="533400" y="4419600"/>
            <a:ext cx="8604172" cy="2438400"/>
          </a:xfrm>
        </p:spPr>
        <p:txBody>
          <a:bodyPr>
            <a:normAutofit/>
          </a:bodyPr>
          <a:lstStyle/>
          <a:p>
            <a:pPr marL="609600" indent="-609600" eaLnBrk="1" hangingPunct="1">
              <a:lnSpc>
                <a:spcPct val="90000"/>
              </a:lnSpc>
              <a:buFontTx/>
              <a:buAutoNum type="alphaLcParenR"/>
            </a:pPr>
            <a:r>
              <a:rPr lang="en-GB" sz="2800" dirty="0" smtClean="0"/>
              <a:t>Electrons (</a:t>
            </a:r>
            <a:r>
              <a:rPr lang="en-GB" sz="2800" dirty="0"/>
              <a:t>ions) drift towards </a:t>
            </a:r>
            <a:r>
              <a:rPr lang="en-GB" sz="2800" dirty="0" smtClean="0"/>
              <a:t>anode (</a:t>
            </a:r>
            <a:r>
              <a:rPr lang="en-GB" sz="2800" dirty="0"/>
              <a:t>cathode)</a:t>
            </a:r>
          </a:p>
          <a:p>
            <a:pPr marL="609600" indent="-609600" eaLnBrk="1" hangingPunct="1">
              <a:lnSpc>
                <a:spcPct val="90000"/>
              </a:lnSpc>
              <a:buFontTx/>
              <a:buAutoNum type="alphaLcParenR"/>
            </a:pPr>
            <a:r>
              <a:rPr lang="en-GB" sz="2800" dirty="0"/>
              <a:t>Gas avalanche produces more </a:t>
            </a:r>
            <a:r>
              <a:rPr lang="en-GB" sz="2800" dirty="0" err="1"/>
              <a:t>e</a:t>
            </a:r>
            <a:r>
              <a:rPr lang="en-GB" sz="2800" dirty="0"/>
              <a:t>/ion pairs</a:t>
            </a:r>
          </a:p>
          <a:p>
            <a:pPr marL="609600" indent="-609600" eaLnBrk="1" hangingPunct="1">
              <a:lnSpc>
                <a:spcPct val="90000"/>
              </a:lnSpc>
              <a:buFontTx/>
              <a:buAutoNum type="alphaLcParenR"/>
            </a:pPr>
            <a:r>
              <a:rPr lang="en-GB" sz="2800" dirty="0"/>
              <a:t>Ion cloud reduces field and stops avalanche</a:t>
            </a:r>
          </a:p>
          <a:p>
            <a:pPr marL="609600" indent="-609600" eaLnBrk="1" hangingPunct="1">
              <a:lnSpc>
                <a:spcPct val="90000"/>
              </a:lnSpc>
              <a:buFontTx/>
              <a:buNone/>
            </a:pPr>
            <a:r>
              <a:rPr lang="en-GB" sz="2800" dirty="0" err="1"/>
              <a:t>d,e</a:t>
            </a:r>
            <a:r>
              <a:rPr lang="en-GB" sz="2800" dirty="0"/>
              <a:t>)  Electrons </a:t>
            </a:r>
            <a:r>
              <a:rPr lang="en-GB" sz="2800" dirty="0" smtClean="0"/>
              <a:t>collected </a:t>
            </a:r>
            <a:r>
              <a:rPr lang="en-GB" sz="2800" dirty="0"/>
              <a:t>on anode, ions drift to </a:t>
            </a:r>
            <a:r>
              <a:rPr lang="en-GB" sz="2800" dirty="0" smtClean="0"/>
              <a:t>cathode</a:t>
            </a:r>
            <a:endParaRPr lang="en-GB" sz="2800" dirty="0"/>
          </a:p>
        </p:txBody>
      </p:sp>
      <p:pic>
        <p:nvPicPr>
          <p:cNvPr id="18436" name="Picture 4"/>
          <p:cNvPicPr>
            <a:picLocks noChangeAspect="1" noChangeArrowheads="1"/>
          </p:cNvPicPr>
          <p:nvPr/>
        </p:nvPicPr>
        <p:blipFill>
          <a:blip r:embed="rId3"/>
          <a:srcRect/>
          <a:stretch>
            <a:fillRect/>
          </a:stretch>
        </p:blipFill>
        <p:spPr bwMode="auto">
          <a:xfrm>
            <a:off x="381000" y="802422"/>
            <a:ext cx="8382000" cy="3648075"/>
          </a:xfrm>
          <a:prstGeom prst="rect">
            <a:avLst/>
          </a:prstGeom>
          <a:noFill/>
          <a:ln w="9525">
            <a:noFill/>
            <a:miter lim="800000"/>
            <a:headEnd/>
            <a:tailEnd/>
          </a:ln>
        </p:spPr>
      </p:pic>
      <p:sp>
        <p:nvSpPr>
          <p:cNvPr id="18437" name="Text Box 7"/>
          <p:cNvSpPr txBox="1">
            <a:spLocks noChangeArrowheads="1"/>
          </p:cNvSpPr>
          <p:nvPr/>
        </p:nvSpPr>
        <p:spPr bwMode="auto">
          <a:xfrm>
            <a:off x="7239000" y="858044"/>
            <a:ext cx="1676400" cy="6492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dirty="0"/>
              <a:t>T.S. </a:t>
            </a:r>
            <a:r>
              <a:rPr lang="en-GB" sz="1200" dirty="0" err="1"/>
              <a:t>Virdee</a:t>
            </a:r>
            <a:r>
              <a:rPr lang="en-GB" sz="1200" dirty="0"/>
              <a:t>: European School of High Energy Physics CERN 99-04</a:t>
            </a:r>
          </a:p>
        </p:txBody>
      </p:sp>
      <p:pic>
        <p:nvPicPr>
          <p:cNvPr id="6" name="Picture 6" descr="colour_logo_1312"/>
          <p:cNvPicPr>
            <a:picLocks noChangeAspect="1" noChangeArrowheads="1"/>
          </p:cNvPicPr>
          <p:nvPr/>
        </p:nvPicPr>
        <p:blipFill>
          <a:blip r:embed="rId4"/>
          <a:srcRect t="27303" b="24432"/>
          <a:stretch>
            <a:fillRect/>
          </a:stretch>
        </p:blipFill>
        <p:spPr bwMode="auto">
          <a:xfrm>
            <a:off x="5622359" y="50866"/>
            <a:ext cx="3515213" cy="78475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0C80E456-9EB2-844A-9F4D-63E87CC2182B}" type="datetime4">
              <a:rPr lang="en-GB" smtClean="0"/>
              <a:pPr/>
              <a:t>01 February 2013</a:t>
            </a:fld>
            <a:endParaRPr lang="en-GB"/>
          </a:p>
        </p:txBody>
      </p:sp>
      <p:sp>
        <p:nvSpPr>
          <p:cNvPr id="8" name="Slide Number Placeholder 7"/>
          <p:cNvSpPr>
            <a:spLocks noGrp="1"/>
          </p:cNvSpPr>
          <p:nvPr>
            <p:ph type="sldNum" sz="quarter" idx="12"/>
          </p:nvPr>
        </p:nvSpPr>
        <p:spPr/>
        <p:txBody>
          <a:bodyPr/>
          <a:lstStyle/>
          <a:p>
            <a:fld id="{BCB34F7E-F9F2-6A46-B8FF-CD94C21C399F}" type="slidenum">
              <a:rPr lang="en-GB" smtClean="0"/>
              <a:pPr/>
              <a:t>15</a:t>
            </a:fld>
            <a:endParaRPr lang="en-GB"/>
          </a:p>
        </p:txBody>
      </p:sp>
      <p:sp>
        <p:nvSpPr>
          <p:cNvPr id="9" name="Footer Placeholder 8"/>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srcRect/>
          <a:stretch>
            <a:fillRect/>
          </a:stretch>
        </p:blipFill>
        <p:spPr bwMode="auto">
          <a:xfrm>
            <a:off x="4549775" y="911304"/>
            <a:ext cx="4594225" cy="5105400"/>
          </a:xfrm>
          <a:prstGeom prst="rect">
            <a:avLst/>
          </a:prstGeom>
          <a:noFill/>
          <a:ln w="9525">
            <a:noFill/>
            <a:miter lim="800000"/>
            <a:headEnd/>
            <a:tailEnd/>
          </a:ln>
        </p:spPr>
      </p:pic>
      <p:sp>
        <p:nvSpPr>
          <p:cNvPr id="19459" name="Rectangle 7"/>
          <p:cNvSpPr>
            <a:spLocks noGrp="1" noChangeArrowheads="1"/>
          </p:cNvSpPr>
          <p:nvPr>
            <p:ph type="title"/>
          </p:nvPr>
        </p:nvSpPr>
        <p:spPr>
          <a:xfrm>
            <a:off x="0" y="0"/>
            <a:ext cx="6220188" cy="533400"/>
          </a:xfrm>
        </p:spPr>
        <p:txBody>
          <a:bodyPr>
            <a:normAutofit fontScale="90000"/>
          </a:bodyPr>
          <a:lstStyle/>
          <a:p>
            <a:pPr algn="l" eaLnBrk="1" hangingPunct="1"/>
            <a:r>
              <a:rPr lang="en-GB" sz="3200" dirty="0"/>
              <a:t>Operational</a:t>
            </a:r>
            <a:r>
              <a:rPr lang="en-GB" sz="3200" dirty="0" smtClean="0"/>
              <a:t> Modes </a:t>
            </a:r>
            <a:r>
              <a:rPr lang="en-GB" sz="3200" dirty="0"/>
              <a:t>of</a:t>
            </a:r>
            <a:r>
              <a:rPr lang="en-GB" sz="3200" dirty="0" smtClean="0"/>
              <a:t> Gas </a:t>
            </a:r>
            <a:r>
              <a:rPr lang="en-GB" sz="3200" dirty="0"/>
              <a:t>A</a:t>
            </a:r>
            <a:r>
              <a:rPr lang="en-GB" sz="3200" dirty="0" smtClean="0"/>
              <a:t>mplification</a:t>
            </a:r>
            <a:endParaRPr lang="en-GB" sz="3200" dirty="0"/>
          </a:p>
        </p:txBody>
      </p:sp>
      <p:sp>
        <p:nvSpPr>
          <p:cNvPr id="19460" name="Text Box 11"/>
          <p:cNvSpPr txBox="1">
            <a:spLocks noChangeArrowheads="1"/>
          </p:cNvSpPr>
          <p:nvPr/>
        </p:nvSpPr>
        <p:spPr bwMode="auto">
          <a:xfrm>
            <a:off x="0" y="669925"/>
            <a:ext cx="8991600" cy="396875"/>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Behaviour of gaseous detectors depends strongly on the field strength.</a:t>
            </a:r>
          </a:p>
        </p:txBody>
      </p:sp>
      <p:sp>
        <p:nvSpPr>
          <p:cNvPr id="19461" name="Text Box 13"/>
          <p:cNvSpPr txBox="1">
            <a:spLocks noChangeArrowheads="1"/>
          </p:cNvSpPr>
          <p:nvPr/>
        </p:nvSpPr>
        <p:spPr bwMode="auto">
          <a:xfrm>
            <a:off x="0" y="5818257"/>
            <a:ext cx="8991600" cy="707886"/>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sz="2000" dirty="0"/>
              <a:t>In HEP:</a:t>
            </a:r>
            <a:r>
              <a:rPr lang="en-GB" sz="2000" dirty="0" smtClean="0"/>
              <a:t> chambers mostly in </a:t>
            </a:r>
            <a:r>
              <a:rPr lang="en-GB" sz="2000" dirty="0"/>
              <a:t>proportional mode, sometimes streamer or saturated mode (can be read out without</a:t>
            </a:r>
            <a:r>
              <a:rPr lang="en-GB" sz="2000" dirty="0" smtClean="0"/>
              <a:t> an electronic </a:t>
            </a:r>
            <a:r>
              <a:rPr lang="en-GB" sz="2000" dirty="0"/>
              <a:t>amplifier!)</a:t>
            </a:r>
          </a:p>
        </p:txBody>
      </p:sp>
      <p:sp>
        <p:nvSpPr>
          <p:cNvPr id="19462" name="Text Box 15"/>
          <p:cNvSpPr txBox="1">
            <a:spLocks noChangeArrowheads="1"/>
          </p:cNvSpPr>
          <p:nvPr/>
        </p:nvSpPr>
        <p:spPr bwMode="auto">
          <a:xfrm>
            <a:off x="7467600" y="4724400"/>
            <a:ext cx="1676400" cy="6492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T.S. Virdee: European School of High Energy Physics CERN 99-04</a:t>
            </a:r>
          </a:p>
        </p:txBody>
      </p:sp>
      <p:sp>
        <p:nvSpPr>
          <p:cNvPr id="19463" name="Text Box 17"/>
          <p:cNvSpPr txBox="1">
            <a:spLocks noChangeArrowheads="1"/>
          </p:cNvSpPr>
          <p:nvPr/>
        </p:nvSpPr>
        <p:spPr bwMode="auto">
          <a:xfrm>
            <a:off x="0" y="1066800"/>
            <a:ext cx="4800600" cy="4154984"/>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I)    very low field:  partial (or no) charge </a:t>
            </a:r>
            <a:r>
              <a:rPr lang="en-GB" sz="2000" dirty="0" smtClean="0"/>
              <a:t>collection</a:t>
            </a:r>
          </a:p>
          <a:p>
            <a:pPr>
              <a:spcBef>
                <a:spcPct val="20000"/>
              </a:spcBef>
            </a:pPr>
            <a:r>
              <a:rPr lang="en-GB" sz="2000" dirty="0"/>
              <a:t>II)   </a:t>
            </a:r>
            <a:r>
              <a:rPr lang="en-GB" sz="2000" i="1" u="sng" dirty="0"/>
              <a:t>Ionisation mode</a:t>
            </a:r>
            <a:r>
              <a:rPr lang="en-GB" sz="2000" dirty="0"/>
              <a:t>: charge collection but no amplification</a:t>
            </a:r>
          </a:p>
          <a:p>
            <a:pPr>
              <a:spcBef>
                <a:spcPct val="20000"/>
              </a:spcBef>
            </a:pPr>
            <a:r>
              <a:rPr lang="en-GB" sz="2000" dirty="0"/>
              <a:t>III) </a:t>
            </a:r>
            <a:r>
              <a:rPr lang="en-GB" sz="2000" i="1" u="sng" dirty="0"/>
              <a:t>Proportional mode</a:t>
            </a:r>
            <a:r>
              <a:rPr lang="en-GB" sz="2000" dirty="0"/>
              <a:t>: </a:t>
            </a:r>
          </a:p>
          <a:p>
            <a:pPr>
              <a:spcBef>
                <a:spcPct val="20000"/>
              </a:spcBef>
            </a:pPr>
            <a:r>
              <a:rPr lang="en-GB" sz="2000" dirty="0"/>
              <a:t>proportional charge amplification. </a:t>
            </a:r>
          </a:p>
          <a:p>
            <a:pPr>
              <a:spcBef>
                <a:spcPct val="20000"/>
              </a:spcBef>
            </a:pPr>
            <a:r>
              <a:rPr lang="en-GB" sz="2000" dirty="0"/>
              <a:t>Gain highly dependent on V! </a:t>
            </a:r>
          </a:p>
          <a:p>
            <a:pPr>
              <a:spcBef>
                <a:spcPct val="20000"/>
              </a:spcBef>
            </a:pPr>
            <a:r>
              <a:rPr lang="en-GB" sz="2000" i="1" u="sng" dirty="0"/>
              <a:t>Streamer mode</a:t>
            </a:r>
            <a:r>
              <a:rPr lang="en-GB" sz="2000" dirty="0"/>
              <a:t>: proportionality lost by </a:t>
            </a:r>
            <a:r>
              <a:rPr lang="en-GB" sz="2000" dirty="0" smtClean="0"/>
              <a:t>distortion of </a:t>
            </a:r>
            <a:r>
              <a:rPr lang="en-GB" sz="2000" i="1" dirty="0"/>
              <a:t>E</a:t>
            </a:r>
            <a:r>
              <a:rPr lang="en-GB" sz="2000" dirty="0"/>
              <a:t>-field by space-</a:t>
            </a:r>
            <a:r>
              <a:rPr lang="en-GB" sz="2000" dirty="0" smtClean="0"/>
              <a:t>charge </a:t>
            </a:r>
            <a:endParaRPr lang="en-GB" sz="2000" dirty="0"/>
          </a:p>
          <a:p>
            <a:pPr>
              <a:spcBef>
                <a:spcPct val="20000"/>
              </a:spcBef>
            </a:pPr>
            <a:r>
              <a:rPr lang="en-GB" sz="2000" dirty="0"/>
              <a:t>IV) </a:t>
            </a:r>
            <a:r>
              <a:rPr lang="en-GB" sz="2000" i="1" u="sng" dirty="0"/>
              <a:t>Geiger or saturated mode</a:t>
            </a:r>
            <a:r>
              <a:rPr lang="en-GB" sz="2000" dirty="0"/>
              <a:t>: full ionisation of the gas volume (photo-emission).</a:t>
            </a:r>
            <a:r>
              <a:rPr lang="en-GB" sz="2000" dirty="0" smtClean="0"/>
              <a:t> Only </a:t>
            </a:r>
            <a:r>
              <a:rPr lang="en-GB" sz="2000" dirty="0"/>
              <a:t>stopped by interruption of HV</a:t>
            </a:r>
          </a:p>
        </p:txBody>
      </p:sp>
      <p:pic>
        <p:nvPicPr>
          <p:cNvPr id="8" name="Picture 6" descr="colour_logo_1312"/>
          <p:cNvPicPr>
            <a:picLocks noChangeAspect="1" noChangeArrowheads="1"/>
          </p:cNvPicPr>
          <p:nvPr/>
        </p:nvPicPr>
        <p:blipFill>
          <a:blip r:embed="rId3"/>
          <a:srcRect t="27303" b="24432"/>
          <a:stretch>
            <a:fillRect/>
          </a:stretch>
        </p:blipFill>
        <p:spPr bwMode="auto">
          <a:xfrm>
            <a:off x="5622359" y="50866"/>
            <a:ext cx="3515213" cy="784753"/>
          </a:xfrm>
          <a:prstGeom prst="rect">
            <a:avLst/>
          </a:prstGeom>
          <a:noFill/>
          <a:ln w="9525">
            <a:noFill/>
            <a:miter lim="800000"/>
            <a:headEnd/>
            <a:tailEnd/>
          </a:ln>
        </p:spPr>
      </p:pic>
      <p:sp>
        <p:nvSpPr>
          <p:cNvPr id="9" name="Date Placeholder 8"/>
          <p:cNvSpPr>
            <a:spLocks noGrp="1"/>
          </p:cNvSpPr>
          <p:nvPr>
            <p:ph type="dt" sz="half" idx="10"/>
          </p:nvPr>
        </p:nvSpPr>
        <p:spPr/>
        <p:txBody>
          <a:bodyPr/>
          <a:lstStyle/>
          <a:p>
            <a:fld id="{51D71103-4026-6C44-9CDA-50ABCC4398F5}" type="datetime4">
              <a:rPr lang="en-GB" smtClean="0"/>
              <a:pPr/>
              <a:t>01 February 2013</a:t>
            </a:fld>
            <a:endParaRPr lang="en-GB"/>
          </a:p>
        </p:txBody>
      </p:sp>
      <p:sp>
        <p:nvSpPr>
          <p:cNvPr id="10" name="Slide Number Placeholder 9"/>
          <p:cNvSpPr>
            <a:spLocks noGrp="1"/>
          </p:cNvSpPr>
          <p:nvPr>
            <p:ph type="sldNum" sz="quarter" idx="12"/>
          </p:nvPr>
        </p:nvSpPr>
        <p:spPr/>
        <p:txBody>
          <a:bodyPr/>
          <a:lstStyle/>
          <a:p>
            <a:fld id="{BCB34F7E-F9F2-6A46-B8FF-CD94C21C399F}" type="slidenum">
              <a:rPr lang="en-GB" smtClean="0"/>
              <a:pPr/>
              <a:t>16</a:t>
            </a:fld>
            <a:endParaRPr lang="en-GB"/>
          </a:p>
        </p:txBody>
      </p:sp>
      <p:sp>
        <p:nvSpPr>
          <p:cNvPr id="11" name="Footer Placeholder 10"/>
          <p:cNvSpPr>
            <a:spLocks noGrp="1"/>
          </p:cNvSpPr>
          <p:nvPr>
            <p:ph type="ftr" sz="quarter" idx="11"/>
          </p:nvPr>
        </p:nvSpPr>
        <p:spPr/>
        <p:txBody>
          <a:bodyPr/>
          <a:lstStyle/>
          <a:p>
            <a:r>
              <a:rPr lang="en-US" dirty="0" smtClean="0"/>
              <a:t>HEP Gas Detectors</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6629400" cy="381000"/>
          </a:xfrm>
        </p:spPr>
        <p:txBody>
          <a:bodyPr>
            <a:normAutofit fontScale="90000"/>
          </a:bodyPr>
          <a:lstStyle/>
          <a:p>
            <a:pPr algn="l" eaLnBrk="1" hangingPunct="1"/>
            <a:r>
              <a:rPr lang="en-GB" sz="2800" dirty="0"/>
              <a:t>The</a:t>
            </a:r>
            <a:r>
              <a:rPr lang="en-GB" sz="2800" dirty="0" smtClean="0"/>
              <a:t> Choice </a:t>
            </a:r>
            <a:r>
              <a:rPr lang="en-GB" sz="2800" dirty="0"/>
              <a:t>of</a:t>
            </a:r>
            <a:r>
              <a:rPr lang="en-GB" sz="2800" dirty="0" smtClean="0"/>
              <a:t> Gas</a:t>
            </a:r>
            <a:r>
              <a:rPr lang="en-GB" sz="2800" dirty="0"/>
              <a:t>(</a:t>
            </a:r>
            <a:r>
              <a:rPr lang="en-GB" sz="2800" dirty="0" smtClean="0"/>
              <a:t>-Mixture</a:t>
            </a:r>
            <a:r>
              <a:rPr lang="en-GB" sz="2800" dirty="0"/>
              <a:t>)</a:t>
            </a:r>
          </a:p>
        </p:txBody>
      </p:sp>
      <p:sp>
        <p:nvSpPr>
          <p:cNvPr id="20483" name="Rectangle 3"/>
          <p:cNvSpPr>
            <a:spLocks noGrp="1" noChangeArrowheads="1"/>
          </p:cNvSpPr>
          <p:nvPr>
            <p:ph type="body" idx="1"/>
          </p:nvPr>
        </p:nvSpPr>
        <p:spPr>
          <a:xfrm>
            <a:off x="0" y="406916"/>
            <a:ext cx="9144000" cy="3048000"/>
          </a:xfrm>
        </p:spPr>
        <p:txBody>
          <a:bodyPr>
            <a:normAutofit lnSpcReduction="10000"/>
          </a:bodyPr>
          <a:lstStyle/>
          <a:p>
            <a:pPr marL="533400" indent="-533400" eaLnBrk="1" hangingPunct="1">
              <a:lnSpc>
                <a:spcPct val="90000"/>
              </a:lnSpc>
              <a:buFontTx/>
              <a:buNone/>
            </a:pPr>
            <a:r>
              <a:rPr lang="en-GB" sz="1800" u="sng" dirty="0"/>
              <a:t>The requirements: </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High specific ionisation</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Gas amplification at low working voltage and good proportionality </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High voltage before saturation (high gain achievable) </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High rate capability (fast charge drift &amp; fast recovery) and long lifetime (of detector)</a:t>
            </a:r>
          </a:p>
          <a:p>
            <a:pPr marL="533400" indent="-533400" eaLnBrk="1" hangingPunct="1">
              <a:lnSpc>
                <a:spcPct val="90000"/>
              </a:lnSpc>
              <a:buFontTx/>
              <a:buNone/>
            </a:pPr>
            <a:endParaRPr lang="en-GB" sz="1800" dirty="0"/>
          </a:p>
          <a:p>
            <a:pPr marL="533400" indent="-533400" eaLnBrk="1" hangingPunct="1">
              <a:lnSpc>
                <a:spcPct val="90000"/>
              </a:lnSpc>
              <a:buFontTx/>
              <a:buNone/>
            </a:pPr>
            <a:r>
              <a:rPr lang="en-GB" sz="1800" u="sng" dirty="0"/>
              <a:t>Noble gases</a:t>
            </a:r>
            <a:r>
              <a:rPr lang="en-GB" sz="1800" dirty="0"/>
              <a:t>: </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Few non-ionising energy loss modes  </a:t>
            </a:r>
            <a:r>
              <a:rPr lang="en-GB" sz="1800" dirty="0" err="1">
                <a:sym typeface="Symbol" pitchFamily="-109" charset="2"/>
              </a:rPr>
              <a:t></a:t>
            </a:r>
            <a:r>
              <a:rPr lang="en-GB" sz="1800" dirty="0">
                <a:sym typeface="Symbol" pitchFamily="-109" charset="2"/>
              </a:rPr>
              <a:t> </a:t>
            </a:r>
            <a:r>
              <a:rPr lang="en-GB" sz="1800" dirty="0">
                <a:solidFill>
                  <a:srgbClr val="008000"/>
                </a:solidFill>
              </a:rPr>
              <a:t>avalanche multiplication at low V</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Heavy gases (</a:t>
            </a:r>
            <a:r>
              <a:rPr lang="en-GB" sz="1800" dirty="0" err="1"/>
              <a:t>Ar</a:t>
            </a:r>
            <a:r>
              <a:rPr lang="en-GB" sz="1800" dirty="0"/>
              <a:t>, </a:t>
            </a:r>
            <a:r>
              <a:rPr lang="en-GB" sz="1800" dirty="0" err="1"/>
              <a:t>Xe</a:t>
            </a:r>
            <a:r>
              <a:rPr lang="en-GB" sz="1800" dirty="0"/>
              <a:t>, Kr)  </a:t>
            </a:r>
            <a:r>
              <a:rPr lang="en-GB" sz="1800" dirty="0" err="1">
                <a:sym typeface="Symbol" pitchFamily="-109" charset="2"/>
              </a:rPr>
              <a:t></a:t>
            </a:r>
            <a:r>
              <a:rPr lang="en-GB" sz="1800" dirty="0"/>
              <a:t>  </a:t>
            </a:r>
            <a:r>
              <a:rPr lang="en-GB" sz="1800" dirty="0">
                <a:solidFill>
                  <a:srgbClr val="008000"/>
                </a:solidFill>
              </a:rPr>
              <a:t>high specific ionisation</a:t>
            </a:r>
          </a:p>
          <a:p>
            <a:pPr marL="533400" indent="-533400" eaLnBrk="1" hangingPunct="1">
              <a:lnSpc>
                <a:spcPct val="90000"/>
              </a:lnSpc>
              <a:buFontTx/>
              <a:buNone/>
            </a:pPr>
            <a:r>
              <a:rPr lang="en-GB" sz="1800" dirty="0">
                <a:ea typeface="Times New Roman" pitchFamily="-109" charset="0"/>
                <a:cs typeface="Times New Roman" pitchFamily="-109" charset="0"/>
              </a:rPr>
              <a:t>•</a:t>
            </a:r>
            <a:r>
              <a:rPr lang="en-GB" sz="1800" dirty="0"/>
              <a:t>   Excited </a:t>
            </a:r>
            <a:r>
              <a:rPr lang="en-GB" sz="1800" dirty="0" err="1"/>
              <a:t>Ar</a:t>
            </a:r>
            <a:r>
              <a:rPr lang="en-GB" sz="1800" dirty="0"/>
              <a:t> emits 11.6eV photons</a:t>
            </a:r>
            <a:r>
              <a:rPr lang="en-GB" sz="1800" dirty="0">
                <a:sym typeface="Symbol" pitchFamily="-109" charset="2"/>
              </a:rPr>
              <a:t> </a:t>
            </a:r>
            <a:r>
              <a:rPr lang="en-GB" sz="1800" dirty="0" err="1">
                <a:sym typeface="Symbol" pitchFamily="-109" charset="2"/>
              </a:rPr>
              <a:t></a:t>
            </a:r>
            <a:r>
              <a:rPr lang="en-GB" sz="1800" dirty="0">
                <a:sym typeface="Symbol" pitchFamily="-109" charset="2"/>
              </a:rPr>
              <a:t> </a:t>
            </a:r>
            <a:r>
              <a:rPr lang="en-GB" sz="1800" dirty="0">
                <a:solidFill>
                  <a:srgbClr val="FF0000"/>
                </a:solidFill>
                <a:sym typeface="Symbol" pitchFamily="-109" charset="2"/>
              </a:rPr>
              <a:t>free electrons</a:t>
            </a:r>
            <a:r>
              <a:rPr lang="en-GB" sz="1800" dirty="0">
                <a:solidFill>
                  <a:srgbClr val="FF0000"/>
                </a:solidFill>
              </a:rPr>
              <a:t> at cathode</a:t>
            </a:r>
            <a:r>
              <a:rPr lang="en-GB" sz="1800" dirty="0"/>
              <a:t> </a:t>
            </a:r>
            <a:r>
              <a:rPr lang="en-GB" sz="1800" dirty="0" err="1">
                <a:sym typeface="Symbol" pitchFamily="-109" charset="2"/>
              </a:rPr>
              <a:t></a:t>
            </a:r>
            <a:r>
              <a:rPr lang="en-GB" sz="1800" dirty="0"/>
              <a:t> </a:t>
            </a:r>
            <a:r>
              <a:rPr lang="en-GB" sz="1800" dirty="0">
                <a:solidFill>
                  <a:srgbClr val="FF0000"/>
                </a:solidFill>
              </a:rPr>
              <a:t>new showers</a:t>
            </a:r>
            <a:r>
              <a:rPr lang="en-GB" sz="1800" dirty="0"/>
              <a:t> </a:t>
            </a:r>
            <a:r>
              <a:rPr lang="en-GB" sz="1800" dirty="0" err="1">
                <a:sym typeface="Symbol" pitchFamily="-109" charset="2"/>
              </a:rPr>
              <a:t></a:t>
            </a:r>
            <a:r>
              <a:rPr lang="en-GB" sz="1800" dirty="0"/>
              <a:t> </a:t>
            </a:r>
            <a:r>
              <a:rPr lang="en-GB" sz="1800" dirty="0">
                <a:solidFill>
                  <a:srgbClr val="FF0000"/>
                </a:solidFill>
              </a:rPr>
              <a:t>permanent discharge</a:t>
            </a:r>
            <a:endParaRPr lang="en-GB" sz="1800" dirty="0" smtClean="0">
              <a:solidFill>
                <a:srgbClr val="FF0000"/>
              </a:solidFill>
            </a:endParaRPr>
          </a:p>
          <a:p>
            <a:pPr marL="533400" indent="-533400" eaLnBrk="1" hangingPunct="1">
              <a:lnSpc>
                <a:spcPct val="90000"/>
              </a:lnSpc>
              <a:buFontTx/>
              <a:buNone/>
            </a:pPr>
            <a:endParaRPr lang="en-GB" sz="1800" dirty="0"/>
          </a:p>
        </p:txBody>
      </p:sp>
      <p:pic>
        <p:nvPicPr>
          <p:cNvPr id="4" name="Picture 6" descr="colour_logo_1312"/>
          <p:cNvPicPr>
            <a:picLocks noChangeAspect="1" noChangeArrowheads="1"/>
          </p:cNvPicPr>
          <p:nvPr/>
        </p:nvPicPr>
        <p:blipFill>
          <a:blip r:embed="rId2"/>
          <a:srcRect t="27303" b="24432"/>
          <a:stretch>
            <a:fillRect/>
          </a:stretch>
        </p:blipFill>
        <p:spPr bwMode="auto">
          <a:xfrm>
            <a:off x="5622359" y="50866"/>
            <a:ext cx="3515213" cy="78475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B6FF8E75-58E8-3E40-AC4A-9D3B899992D7}" type="datetime4">
              <a:rPr lang="en-GB" smtClean="0"/>
              <a:pPr/>
              <a:t>01 February 2013</a:t>
            </a:fld>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17</a:t>
            </a:fld>
            <a:endParaRPr lang="en-GB"/>
          </a:p>
        </p:txBody>
      </p:sp>
      <p:sp>
        <p:nvSpPr>
          <p:cNvPr id="7" name="Footer Placeholder 6"/>
          <p:cNvSpPr>
            <a:spLocks noGrp="1"/>
          </p:cNvSpPr>
          <p:nvPr>
            <p:ph type="ftr" sz="quarter" idx="11"/>
          </p:nvPr>
        </p:nvSpPr>
        <p:spPr/>
        <p:txBody>
          <a:bodyPr/>
          <a:lstStyle/>
          <a:p>
            <a:r>
              <a:rPr lang="en-US" dirty="0" smtClean="0"/>
              <a:t>HEP Gas Detectors</a:t>
            </a:r>
            <a:endParaRPr lang="en-GB" dirty="0"/>
          </a:p>
        </p:txBody>
      </p:sp>
      <p:sp>
        <p:nvSpPr>
          <p:cNvPr id="8" name="Rectangle 7"/>
          <p:cNvSpPr/>
          <p:nvPr/>
        </p:nvSpPr>
        <p:spPr>
          <a:xfrm>
            <a:off x="0" y="3480832"/>
            <a:ext cx="8980396" cy="2340641"/>
          </a:xfrm>
          <a:prstGeom prst="rect">
            <a:avLst/>
          </a:prstGeom>
        </p:spPr>
        <p:txBody>
          <a:bodyPr wrap="square">
            <a:spAutoFit/>
          </a:bodyPr>
          <a:lstStyle/>
          <a:p>
            <a:pPr marL="533400" indent="-533400">
              <a:lnSpc>
                <a:spcPct val="90000"/>
              </a:lnSpc>
            </a:pPr>
            <a:r>
              <a:rPr lang="en-GB" u="sng" dirty="0" smtClean="0"/>
              <a:t>Poly-atomic gases:</a:t>
            </a:r>
            <a:r>
              <a:rPr lang="en-GB" dirty="0" smtClean="0"/>
              <a:t> </a:t>
            </a:r>
          </a:p>
          <a:p>
            <a:pPr marL="533400" indent="-533400">
              <a:lnSpc>
                <a:spcPct val="90000"/>
              </a:lnSpc>
            </a:pPr>
            <a:r>
              <a:rPr lang="en-GB" dirty="0" smtClean="0">
                <a:ea typeface="Times New Roman" pitchFamily="-109" charset="0"/>
                <a:cs typeface="Times New Roman" pitchFamily="-109" charset="0"/>
              </a:rPr>
              <a:t>•</a:t>
            </a:r>
            <a:r>
              <a:rPr lang="en-GB" dirty="0" smtClean="0"/>
              <a:t>   Many non-ionising states </a:t>
            </a:r>
            <a:r>
              <a:rPr lang="en-GB" dirty="0" err="1" smtClean="0">
                <a:sym typeface="Symbol" pitchFamily="-109" charset="2"/>
              </a:rPr>
              <a:t></a:t>
            </a:r>
            <a:r>
              <a:rPr lang="en-GB" dirty="0" smtClean="0"/>
              <a:t> </a:t>
            </a:r>
            <a:r>
              <a:rPr lang="en-GB" dirty="0" smtClean="0">
                <a:solidFill>
                  <a:srgbClr val="008000"/>
                </a:solidFill>
              </a:rPr>
              <a:t>effective absorption of </a:t>
            </a:r>
            <a:r>
              <a:rPr lang="en-GB" dirty="0" err="1" smtClean="0">
                <a:solidFill>
                  <a:srgbClr val="008000"/>
                </a:solidFill>
                <a:sym typeface="Symbol" pitchFamily="-109" charset="2"/>
              </a:rPr>
              <a:t>’s</a:t>
            </a:r>
            <a:r>
              <a:rPr lang="en-GB" dirty="0" smtClean="0">
                <a:solidFill>
                  <a:srgbClr val="008000"/>
                </a:solidFill>
                <a:sym typeface="Symbol" pitchFamily="-109" charset="2"/>
              </a:rPr>
              <a:t>.</a:t>
            </a:r>
            <a:r>
              <a:rPr lang="en-GB" dirty="0" smtClean="0">
                <a:solidFill>
                  <a:srgbClr val="008000"/>
                </a:solidFill>
              </a:rPr>
              <a:t> </a:t>
            </a:r>
            <a:r>
              <a:rPr lang="en-GB" dirty="0" smtClean="0">
                <a:solidFill>
                  <a:srgbClr val="008000"/>
                </a:solidFill>
                <a:sym typeface="Symbol" pitchFamily="-109" charset="2"/>
              </a:rPr>
              <a:t>(</a:t>
            </a:r>
            <a:r>
              <a:rPr lang="en-GB" u="sng" dirty="0" smtClean="0">
                <a:solidFill>
                  <a:srgbClr val="008000"/>
                </a:solidFill>
                <a:sym typeface="Symbol" pitchFamily="-109" charset="2"/>
              </a:rPr>
              <a:t>photon-quenching</a:t>
            </a:r>
            <a:r>
              <a:rPr lang="en-GB" dirty="0" smtClean="0">
                <a:solidFill>
                  <a:srgbClr val="008000"/>
                </a:solidFill>
                <a:sym typeface="Symbol" pitchFamily="-109" charset="2"/>
              </a:rPr>
              <a:t>)</a:t>
            </a:r>
            <a:endParaRPr lang="en-GB" dirty="0" smtClean="0">
              <a:solidFill>
                <a:srgbClr val="008000"/>
              </a:solidFill>
            </a:endParaRPr>
          </a:p>
          <a:p>
            <a:pPr marL="533400" indent="-533400">
              <a:lnSpc>
                <a:spcPct val="90000"/>
              </a:lnSpc>
            </a:pPr>
            <a:r>
              <a:rPr lang="en-GB" dirty="0" smtClean="0"/>
              <a:t>         e.g. Methane effectively absorbs </a:t>
            </a:r>
            <a:r>
              <a:rPr lang="en-GB" dirty="0" err="1" smtClean="0">
                <a:sym typeface="Symbol" pitchFamily="-109" charset="2"/>
              </a:rPr>
              <a:t>’s</a:t>
            </a:r>
            <a:r>
              <a:rPr lang="en-GB" dirty="0" smtClean="0">
                <a:sym typeface="Symbol" pitchFamily="-109" charset="2"/>
              </a:rPr>
              <a:t> 7.9-14.5 </a:t>
            </a:r>
            <a:r>
              <a:rPr lang="en-GB" dirty="0" err="1" smtClean="0">
                <a:sym typeface="Symbol" pitchFamily="-109" charset="2"/>
              </a:rPr>
              <a:t>eV</a:t>
            </a:r>
            <a:r>
              <a:rPr lang="en-GB" dirty="0" smtClean="0">
                <a:sym typeface="Symbol" pitchFamily="-109" charset="2"/>
              </a:rPr>
              <a:t> </a:t>
            </a:r>
          </a:p>
          <a:p>
            <a:pPr marL="533400" indent="-533400">
              <a:lnSpc>
                <a:spcPct val="90000"/>
              </a:lnSpc>
            </a:pPr>
            <a:r>
              <a:rPr lang="en-GB" dirty="0" smtClean="0">
                <a:sym typeface="Symbol" pitchFamily="-109" charset="2"/>
              </a:rPr>
              <a:t>         Organic gases: Methane, CO</a:t>
            </a:r>
            <a:r>
              <a:rPr lang="en-GB" baseline="30000" dirty="0" smtClean="0">
                <a:sym typeface="Symbol" pitchFamily="-109" charset="2"/>
              </a:rPr>
              <a:t>2</a:t>
            </a:r>
            <a:r>
              <a:rPr lang="en-GB" dirty="0" smtClean="0">
                <a:sym typeface="Symbol" pitchFamily="-109" charset="2"/>
              </a:rPr>
              <a:t>, BF</a:t>
            </a:r>
            <a:r>
              <a:rPr lang="en-GB" baseline="30000" dirty="0" smtClean="0">
                <a:sym typeface="Symbol" pitchFamily="-109" charset="2"/>
              </a:rPr>
              <a:t>3</a:t>
            </a:r>
            <a:r>
              <a:rPr lang="en-GB" dirty="0" smtClean="0">
                <a:sym typeface="Symbol" pitchFamily="-109" charset="2"/>
              </a:rPr>
              <a:t>, </a:t>
            </a:r>
            <a:r>
              <a:rPr lang="en-GB" dirty="0" err="1" smtClean="0">
                <a:sym typeface="Symbol" pitchFamily="-109" charset="2"/>
              </a:rPr>
              <a:t>freons</a:t>
            </a:r>
            <a:r>
              <a:rPr lang="en-GB" dirty="0" smtClean="0">
                <a:sym typeface="Symbol" pitchFamily="-109" charset="2"/>
              </a:rPr>
              <a:t>, </a:t>
            </a:r>
            <a:r>
              <a:rPr lang="en-GB" dirty="0" err="1" smtClean="0"/>
              <a:t>isobutane</a:t>
            </a:r>
            <a:r>
              <a:rPr lang="en-GB" dirty="0" smtClean="0"/>
              <a:t> (C</a:t>
            </a:r>
            <a:r>
              <a:rPr lang="en-GB" baseline="30000" dirty="0" smtClean="0"/>
              <a:t>4</a:t>
            </a:r>
            <a:r>
              <a:rPr lang="en-GB" dirty="0" smtClean="0"/>
              <a:t>H</a:t>
            </a:r>
            <a:r>
              <a:rPr lang="en-GB" baseline="30000" dirty="0" smtClean="0"/>
              <a:t>10</a:t>
            </a:r>
            <a:r>
              <a:rPr lang="en-GB" dirty="0" smtClean="0"/>
              <a:t>) </a:t>
            </a:r>
          </a:p>
          <a:p>
            <a:pPr marL="533400" indent="-533400">
              <a:lnSpc>
                <a:spcPct val="90000"/>
              </a:lnSpc>
            </a:pPr>
            <a:r>
              <a:rPr lang="en-GB" dirty="0" smtClean="0">
                <a:ea typeface="Times New Roman" pitchFamily="-109" charset="0"/>
                <a:cs typeface="Times New Roman" pitchFamily="-109" charset="0"/>
              </a:rPr>
              <a:t>•</a:t>
            </a:r>
            <a:r>
              <a:rPr lang="en-GB" dirty="0" smtClean="0"/>
              <a:t>   </a:t>
            </a:r>
            <a:r>
              <a:rPr lang="en-GB" dirty="0" smtClean="0">
                <a:solidFill>
                  <a:srgbClr val="008000"/>
                </a:solidFill>
              </a:rPr>
              <a:t>Small admixture of photon-quencher prevents permanent discharge in </a:t>
            </a:r>
            <a:r>
              <a:rPr lang="en-GB" dirty="0" err="1" smtClean="0">
                <a:solidFill>
                  <a:srgbClr val="008000"/>
                </a:solidFill>
              </a:rPr>
              <a:t>eg</a:t>
            </a:r>
            <a:r>
              <a:rPr lang="en-GB" dirty="0" smtClean="0">
                <a:solidFill>
                  <a:srgbClr val="008000"/>
                </a:solidFill>
              </a:rPr>
              <a:t>. </a:t>
            </a:r>
            <a:r>
              <a:rPr lang="en-GB" dirty="0" err="1" smtClean="0">
                <a:solidFill>
                  <a:srgbClr val="008000"/>
                </a:solidFill>
              </a:rPr>
              <a:t>Ar</a:t>
            </a:r>
            <a:r>
              <a:rPr lang="en-GB" dirty="0" smtClean="0">
                <a:solidFill>
                  <a:srgbClr val="008000"/>
                </a:solidFill>
              </a:rPr>
              <a:t>!</a:t>
            </a:r>
          </a:p>
          <a:p>
            <a:pPr marL="533400" indent="-533400">
              <a:lnSpc>
                <a:spcPct val="90000"/>
              </a:lnSpc>
            </a:pPr>
            <a:r>
              <a:rPr lang="en-GB" dirty="0" smtClean="0">
                <a:ea typeface="Times New Roman" pitchFamily="-109" charset="0"/>
                <a:cs typeface="Times New Roman" pitchFamily="-109" charset="0"/>
              </a:rPr>
              <a:t>•</a:t>
            </a:r>
            <a:r>
              <a:rPr lang="en-GB" dirty="0" smtClean="0"/>
              <a:t>   Absorbed energy is released in break-up/inelastic collisions </a:t>
            </a:r>
            <a:r>
              <a:rPr lang="en-GB" dirty="0" err="1" smtClean="0">
                <a:sym typeface="Symbol" pitchFamily="-109" charset="2"/>
              </a:rPr>
              <a:t></a:t>
            </a:r>
            <a:r>
              <a:rPr lang="en-GB" dirty="0" smtClean="0"/>
              <a:t> </a:t>
            </a:r>
            <a:r>
              <a:rPr lang="en-GB" dirty="0" smtClean="0">
                <a:solidFill>
                  <a:srgbClr val="FF0000"/>
                </a:solidFill>
              </a:rPr>
              <a:t>formation of radicals</a:t>
            </a:r>
            <a:r>
              <a:rPr lang="en-GB" dirty="0" smtClean="0"/>
              <a:t> </a:t>
            </a:r>
            <a:r>
              <a:rPr lang="en-GB" dirty="0" err="1" smtClean="0">
                <a:sym typeface="Symbol" pitchFamily="-109" charset="2"/>
              </a:rPr>
              <a:t></a:t>
            </a:r>
            <a:r>
              <a:rPr lang="en-GB" dirty="0" smtClean="0"/>
              <a:t> </a:t>
            </a:r>
            <a:r>
              <a:rPr lang="en-GB" dirty="0" smtClean="0">
                <a:solidFill>
                  <a:srgbClr val="FF0000"/>
                </a:solidFill>
              </a:rPr>
              <a:t>damage detector materials or leave solid or liquid organic deposits on anode or cathode</a:t>
            </a:r>
            <a:r>
              <a:rPr lang="en-GB" dirty="0" smtClean="0"/>
              <a:t> </a:t>
            </a:r>
          </a:p>
          <a:p>
            <a:pPr marL="533400" indent="-533400">
              <a:lnSpc>
                <a:spcPct val="90000"/>
              </a:lnSpc>
            </a:pPr>
            <a:r>
              <a:rPr lang="en-GB" dirty="0" smtClean="0">
                <a:ea typeface="Times New Roman" pitchFamily="-109" charset="0"/>
                <a:cs typeface="Times New Roman" pitchFamily="-109" charset="0"/>
              </a:rPr>
              <a:t>•</a:t>
            </a:r>
            <a:r>
              <a:rPr lang="en-GB" dirty="0" smtClean="0"/>
              <a:t>   </a:t>
            </a:r>
            <a:r>
              <a:rPr lang="en-GB" dirty="0" smtClean="0">
                <a:solidFill>
                  <a:srgbClr val="FF0000"/>
                </a:solidFill>
              </a:rPr>
              <a:t>In a high rate environment gas may get fully quenched</a:t>
            </a:r>
            <a:r>
              <a:rPr lang="en-GB" dirty="0" smtClean="0"/>
              <a:t> </a:t>
            </a:r>
            <a:r>
              <a:rPr lang="en-GB" dirty="0" err="1" smtClean="0">
                <a:sym typeface="Symbol" pitchFamily="-109" charset="2"/>
              </a:rPr>
              <a:t></a:t>
            </a:r>
            <a:r>
              <a:rPr lang="en-GB" dirty="0" smtClean="0"/>
              <a:t> </a:t>
            </a:r>
            <a:r>
              <a:rPr lang="en-GB" dirty="0" smtClean="0">
                <a:solidFill>
                  <a:srgbClr val="FF0000"/>
                </a:solidFill>
              </a:rPr>
              <a:t>Gas must be circulated!</a:t>
            </a:r>
            <a:endParaRPr lang="en-GB" dirty="0" smtClean="0"/>
          </a:p>
          <a:p>
            <a:pPr marL="533400" indent="-533400">
              <a:lnSpc>
                <a:spcPct val="90000"/>
              </a:lnSpc>
            </a:pPr>
            <a:r>
              <a:rPr lang="en-GB" dirty="0" smtClean="0"/>
              <a:t>         Needed anyway to control gas mixture and because most detectors leak! </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8" descr="Z:\tmp\mwpc.xfig.jpg"/>
          <p:cNvPicPr>
            <a:picLocks noChangeAspect="1" noChangeArrowheads="1"/>
          </p:cNvPicPr>
          <p:nvPr/>
        </p:nvPicPr>
        <p:blipFill>
          <a:blip r:embed="rId3"/>
          <a:srcRect/>
          <a:stretch>
            <a:fillRect/>
          </a:stretch>
        </p:blipFill>
        <p:spPr bwMode="auto">
          <a:xfrm>
            <a:off x="0" y="762000"/>
            <a:ext cx="5486400" cy="2398713"/>
          </a:xfrm>
          <a:prstGeom prst="rect">
            <a:avLst/>
          </a:prstGeom>
          <a:noFill/>
          <a:ln w="9525">
            <a:noFill/>
            <a:miter lim="800000"/>
            <a:headEnd/>
            <a:tailEnd/>
          </a:ln>
        </p:spPr>
      </p:pic>
      <p:pic>
        <p:nvPicPr>
          <p:cNvPr id="10244" name="Picture 3"/>
          <p:cNvPicPr>
            <a:picLocks noChangeAspect="1" noChangeArrowheads="1"/>
          </p:cNvPicPr>
          <p:nvPr/>
        </p:nvPicPr>
        <p:blipFill>
          <a:blip r:embed="rId4"/>
          <a:srcRect/>
          <a:stretch>
            <a:fillRect/>
          </a:stretch>
        </p:blipFill>
        <p:spPr bwMode="auto">
          <a:xfrm>
            <a:off x="0" y="3124200"/>
            <a:ext cx="5181600" cy="3487738"/>
          </a:xfrm>
          <a:prstGeom prst="rect">
            <a:avLst/>
          </a:prstGeom>
          <a:noFill/>
          <a:ln w="9525">
            <a:noFill/>
            <a:miter lim="800000"/>
            <a:headEnd/>
            <a:tailEnd/>
          </a:ln>
        </p:spPr>
      </p:pic>
      <p:sp>
        <p:nvSpPr>
          <p:cNvPr id="10245" name="Rectangle 2"/>
          <p:cNvSpPr>
            <a:spLocks noGrp="1" noChangeArrowheads="1"/>
          </p:cNvSpPr>
          <p:nvPr>
            <p:ph type="title"/>
          </p:nvPr>
        </p:nvSpPr>
        <p:spPr>
          <a:xfrm>
            <a:off x="29160" y="0"/>
            <a:ext cx="7772400" cy="457200"/>
          </a:xfrm>
        </p:spPr>
        <p:txBody>
          <a:bodyPr>
            <a:normAutofit fontScale="90000"/>
          </a:bodyPr>
          <a:lstStyle/>
          <a:p>
            <a:pPr algn="l" eaLnBrk="1" hangingPunct="1"/>
            <a:r>
              <a:rPr lang="en-GB" sz="3200" dirty="0"/>
              <a:t>Multi Wire Proportional Chamber (MWPC)</a:t>
            </a:r>
          </a:p>
        </p:txBody>
      </p:sp>
      <p:sp>
        <p:nvSpPr>
          <p:cNvPr id="10246" name="Rectangle 5"/>
          <p:cNvSpPr>
            <a:spLocks noGrp="1" noChangeArrowheads="1"/>
          </p:cNvSpPr>
          <p:nvPr>
            <p:ph type="body" idx="1"/>
          </p:nvPr>
        </p:nvSpPr>
        <p:spPr>
          <a:xfrm>
            <a:off x="0" y="457200"/>
            <a:ext cx="5257800" cy="457200"/>
          </a:xfrm>
        </p:spPr>
        <p:txBody>
          <a:bodyPr/>
          <a:lstStyle/>
          <a:p>
            <a:pPr eaLnBrk="1" hangingPunct="1">
              <a:spcBef>
                <a:spcPct val="0"/>
              </a:spcBef>
              <a:buFontTx/>
              <a:buNone/>
            </a:pPr>
            <a:r>
              <a:rPr lang="en-GB" sz="2000"/>
              <a:t>Charpak et al. (1968) </a:t>
            </a:r>
            <a:r>
              <a:rPr lang="en-GB" sz="2000">
                <a:sym typeface="Symbol" pitchFamily="-109" charset="2"/>
              </a:rPr>
              <a:t></a:t>
            </a:r>
            <a:r>
              <a:rPr lang="en-GB" sz="2000"/>
              <a:t> Nobel prize 1992</a:t>
            </a:r>
          </a:p>
          <a:p>
            <a:pPr eaLnBrk="1" hangingPunct="1">
              <a:spcBef>
                <a:spcPct val="0"/>
              </a:spcBef>
              <a:buFontTx/>
              <a:buNone/>
            </a:pPr>
            <a:endParaRPr lang="en-GB" sz="2000"/>
          </a:p>
        </p:txBody>
      </p:sp>
      <p:graphicFrame>
        <p:nvGraphicFramePr>
          <p:cNvPr id="10242" name="Object 0"/>
          <p:cNvGraphicFramePr>
            <a:graphicFrameLocks noChangeAspect="1"/>
          </p:cNvGraphicFramePr>
          <p:nvPr/>
        </p:nvGraphicFramePr>
        <p:xfrm>
          <a:off x="7391400" y="2514600"/>
          <a:ext cx="1219200" cy="804863"/>
        </p:xfrm>
        <a:graphic>
          <a:graphicData uri="http://schemas.openxmlformats.org/presentationml/2006/ole">
            <p:oleObj spid="_x0000_s44034" name="Equation" r:id="rId5" imgW="634680" imgH="419040" progId="Equation.3">
              <p:embed/>
            </p:oleObj>
          </a:graphicData>
        </a:graphic>
      </p:graphicFrame>
      <p:sp>
        <p:nvSpPr>
          <p:cNvPr id="10247" name="Text Box 11"/>
          <p:cNvSpPr txBox="1">
            <a:spLocks noChangeArrowheads="1"/>
          </p:cNvSpPr>
          <p:nvPr/>
        </p:nvSpPr>
        <p:spPr bwMode="auto">
          <a:xfrm>
            <a:off x="1447800" y="2667000"/>
            <a:ext cx="3657600" cy="420688"/>
          </a:xfrm>
          <a:prstGeom prst="rect">
            <a:avLst/>
          </a:prstGeom>
          <a:noFill/>
          <a:ln w="9525">
            <a:noFill/>
            <a:miter lim="800000"/>
            <a:headEnd/>
            <a:tailEnd/>
          </a:ln>
        </p:spPr>
        <p:txBody>
          <a:bodyPr>
            <a:prstTxWarp prst="textNoShape">
              <a:avLst/>
            </a:prstTxWarp>
            <a:spAutoFit/>
          </a:bodyPr>
          <a:lstStyle/>
          <a:p>
            <a:pPr>
              <a:lnSpc>
                <a:spcPct val="90000"/>
              </a:lnSpc>
            </a:pPr>
            <a:r>
              <a:rPr lang="en-GB"/>
              <a:t>Typically: </a:t>
            </a:r>
            <a:r>
              <a:rPr lang="en-GB" sz="2000"/>
              <a:t>L=5mm &amp; d=1mm</a:t>
            </a:r>
            <a:endParaRPr lang="en-GB"/>
          </a:p>
        </p:txBody>
      </p:sp>
      <p:sp>
        <p:nvSpPr>
          <p:cNvPr id="10248" name="Text Box 19"/>
          <p:cNvSpPr txBox="1">
            <a:spLocks noChangeArrowheads="1"/>
          </p:cNvSpPr>
          <p:nvPr/>
        </p:nvSpPr>
        <p:spPr bwMode="auto">
          <a:xfrm>
            <a:off x="1447800" y="3276600"/>
            <a:ext cx="2590800" cy="420688"/>
          </a:xfrm>
          <a:prstGeom prst="rect">
            <a:avLst/>
          </a:prstGeom>
          <a:solidFill>
            <a:schemeClr val="bg1"/>
          </a:solidFill>
          <a:ln w="9525">
            <a:noFill/>
            <a:miter lim="800000"/>
            <a:headEnd/>
            <a:tailEnd/>
          </a:ln>
        </p:spPr>
        <p:txBody>
          <a:bodyPr>
            <a:prstTxWarp prst="textNoShape">
              <a:avLst/>
            </a:prstTxWarp>
            <a:spAutoFit/>
          </a:bodyPr>
          <a:lstStyle/>
          <a:p>
            <a:pPr>
              <a:lnSpc>
                <a:spcPct val="90000"/>
              </a:lnSpc>
            </a:pPr>
            <a:r>
              <a:rPr lang="en-GB"/>
              <a:t>Electric field lines</a:t>
            </a:r>
          </a:p>
        </p:txBody>
      </p:sp>
      <p:sp>
        <p:nvSpPr>
          <p:cNvPr id="10249" name="Text Box 22"/>
          <p:cNvSpPr txBox="1">
            <a:spLocks noChangeArrowheads="1"/>
          </p:cNvSpPr>
          <p:nvPr/>
        </p:nvSpPr>
        <p:spPr bwMode="auto">
          <a:xfrm>
            <a:off x="3886200" y="5791200"/>
            <a:ext cx="990600" cy="284163"/>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PDG 2001</a:t>
            </a:r>
          </a:p>
        </p:txBody>
      </p:sp>
      <p:grpSp>
        <p:nvGrpSpPr>
          <p:cNvPr id="2" name="Group 29"/>
          <p:cNvGrpSpPr>
            <a:grpSpLocks/>
          </p:cNvGrpSpPr>
          <p:nvPr/>
        </p:nvGrpSpPr>
        <p:grpSpPr bwMode="auto">
          <a:xfrm>
            <a:off x="7010400" y="3429000"/>
            <a:ext cx="1295400" cy="909638"/>
            <a:chOff x="1152" y="1808"/>
            <a:chExt cx="912" cy="710"/>
          </a:xfrm>
        </p:grpSpPr>
        <p:sp>
          <p:nvSpPr>
            <p:cNvPr id="10252" name="Rectangle 30"/>
            <p:cNvSpPr>
              <a:spLocks noChangeArrowheads="1"/>
            </p:cNvSpPr>
            <p:nvPr/>
          </p:nvSpPr>
          <p:spPr bwMode="auto">
            <a:xfrm>
              <a:off x="1507" y="1851"/>
              <a:ext cx="202" cy="307"/>
            </a:xfrm>
            <a:prstGeom prst="rect">
              <a:avLst/>
            </a:prstGeom>
            <a:solidFill>
              <a:srgbClr val="FFFF00"/>
            </a:solidFill>
            <a:ln w="9525">
              <a:solidFill>
                <a:schemeClr val="bg2"/>
              </a:solidFill>
              <a:miter lim="800000"/>
              <a:headEnd/>
              <a:tailEnd/>
            </a:ln>
          </p:spPr>
          <p:txBody>
            <a:bodyPr wrap="none" anchor="ctr">
              <a:prstTxWarp prst="textNoShape">
                <a:avLst/>
              </a:prstTxWarp>
            </a:bodyPr>
            <a:lstStyle/>
            <a:p>
              <a:endParaRPr lang="en-GB"/>
            </a:p>
          </p:txBody>
        </p:sp>
        <p:sp>
          <p:nvSpPr>
            <p:cNvPr id="10253" name="Line 31"/>
            <p:cNvSpPr>
              <a:spLocks noChangeShapeType="1"/>
            </p:cNvSpPr>
            <p:nvPr/>
          </p:nvSpPr>
          <p:spPr bwMode="auto">
            <a:xfrm>
              <a:off x="1152" y="2158"/>
              <a:ext cx="91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0254" name="Freeform 32"/>
            <p:cNvSpPr>
              <a:spLocks/>
            </p:cNvSpPr>
            <p:nvPr/>
          </p:nvSpPr>
          <p:spPr bwMode="auto">
            <a:xfrm>
              <a:off x="1364" y="1808"/>
              <a:ext cx="467" cy="350"/>
            </a:xfrm>
            <a:custGeom>
              <a:avLst/>
              <a:gdLst>
                <a:gd name="T0" fmla="*/ 0 w 1056"/>
                <a:gd name="T1" fmla="*/ 832 h 832"/>
                <a:gd name="T2" fmla="*/ 288 w 1056"/>
                <a:gd name="T3" fmla="*/ 640 h 832"/>
                <a:gd name="T4" fmla="*/ 432 w 1056"/>
                <a:gd name="T5" fmla="*/ 112 h 832"/>
                <a:gd name="T6" fmla="*/ 528 w 1056"/>
                <a:gd name="T7" fmla="*/ 16 h 832"/>
                <a:gd name="T8" fmla="*/ 624 w 1056"/>
                <a:gd name="T9" fmla="*/ 16 h 832"/>
                <a:gd name="T10" fmla="*/ 672 w 1056"/>
                <a:gd name="T11" fmla="*/ 112 h 832"/>
                <a:gd name="T12" fmla="*/ 768 w 1056"/>
                <a:gd name="T13" fmla="*/ 544 h 832"/>
                <a:gd name="T14" fmla="*/ 1056 w 1056"/>
                <a:gd name="T15" fmla="*/ 832 h 832"/>
                <a:gd name="T16" fmla="*/ 0 60000 65536"/>
                <a:gd name="T17" fmla="*/ 0 60000 65536"/>
                <a:gd name="T18" fmla="*/ 0 60000 65536"/>
                <a:gd name="T19" fmla="*/ 0 60000 65536"/>
                <a:gd name="T20" fmla="*/ 0 60000 65536"/>
                <a:gd name="T21" fmla="*/ 0 60000 65536"/>
                <a:gd name="T22" fmla="*/ 0 60000 65536"/>
                <a:gd name="T23" fmla="*/ 0 60000 65536"/>
                <a:gd name="T24" fmla="*/ 0 w 1056"/>
                <a:gd name="T25" fmla="*/ 0 h 832"/>
                <a:gd name="T26" fmla="*/ 1056 w 1056"/>
                <a:gd name="T27" fmla="*/ 832 h 8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6" h="832">
                  <a:moveTo>
                    <a:pt x="0" y="832"/>
                  </a:moveTo>
                  <a:cubicBezTo>
                    <a:pt x="108" y="796"/>
                    <a:pt x="216" y="760"/>
                    <a:pt x="288" y="640"/>
                  </a:cubicBezTo>
                  <a:cubicBezTo>
                    <a:pt x="360" y="520"/>
                    <a:pt x="392" y="216"/>
                    <a:pt x="432" y="112"/>
                  </a:cubicBezTo>
                  <a:cubicBezTo>
                    <a:pt x="472" y="8"/>
                    <a:pt x="496" y="32"/>
                    <a:pt x="528" y="16"/>
                  </a:cubicBezTo>
                  <a:cubicBezTo>
                    <a:pt x="560" y="0"/>
                    <a:pt x="600" y="0"/>
                    <a:pt x="624" y="16"/>
                  </a:cubicBezTo>
                  <a:cubicBezTo>
                    <a:pt x="648" y="32"/>
                    <a:pt x="648" y="24"/>
                    <a:pt x="672" y="112"/>
                  </a:cubicBezTo>
                  <a:cubicBezTo>
                    <a:pt x="696" y="200"/>
                    <a:pt x="704" y="424"/>
                    <a:pt x="768" y="544"/>
                  </a:cubicBezTo>
                  <a:cubicBezTo>
                    <a:pt x="832" y="664"/>
                    <a:pt x="944" y="748"/>
                    <a:pt x="1056" y="832"/>
                  </a:cubicBezTo>
                </a:path>
              </a:pathLst>
            </a:custGeom>
            <a:noFill/>
            <a:ln w="38100">
              <a:solidFill>
                <a:srgbClr val="FF0000"/>
              </a:solidFill>
              <a:round/>
              <a:headEnd/>
              <a:tailEnd/>
            </a:ln>
          </p:spPr>
          <p:txBody>
            <a:bodyPr>
              <a:prstTxWarp prst="textNoShape">
                <a:avLst/>
              </a:prstTxWarp>
            </a:bodyPr>
            <a:lstStyle/>
            <a:p>
              <a:endParaRPr lang="en-GB"/>
            </a:p>
          </p:txBody>
        </p:sp>
        <p:cxnSp>
          <p:nvCxnSpPr>
            <p:cNvPr id="10255" name="AutoShape 33"/>
            <p:cNvCxnSpPr>
              <a:cxnSpLocks noChangeShapeType="1"/>
            </p:cNvCxnSpPr>
            <p:nvPr/>
          </p:nvCxnSpPr>
          <p:spPr bwMode="auto">
            <a:xfrm>
              <a:off x="1513" y="2218"/>
              <a:ext cx="190" cy="0"/>
            </a:xfrm>
            <a:prstGeom prst="straightConnector1">
              <a:avLst/>
            </a:prstGeom>
            <a:noFill/>
            <a:ln w="9525">
              <a:solidFill>
                <a:schemeClr val="tx1"/>
              </a:solidFill>
              <a:round/>
              <a:headEnd type="triangle" w="med" len="med"/>
              <a:tailEnd type="triangle" w="med" len="med"/>
            </a:ln>
          </p:spPr>
        </p:cxnSp>
        <p:sp>
          <p:nvSpPr>
            <p:cNvPr id="10256" name="Text Box 34"/>
            <p:cNvSpPr txBox="1">
              <a:spLocks noChangeArrowheads="1"/>
            </p:cNvSpPr>
            <p:nvPr/>
          </p:nvSpPr>
          <p:spPr bwMode="auto">
            <a:xfrm>
              <a:off x="1488" y="2208"/>
              <a:ext cx="219" cy="310"/>
            </a:xfrm>
            <a:prstGeom prst="rect">
              <a:avLst/>
            </a:prstGeom>
            <a:noFill/>
            <a:ln w="9525">
              <a:noFill/>
              <a:miter lim="800000"/>
              <a:headEnd/>
              <a:tailEnd/>
            </a:ln>
          </p:spPr>
          <p:txBody>
            <a:bodyPr wrap="none">
              <a:prstTxWarp prst="textNoShape">
                <a:avLst/>
              </a:prstTxWarp>
              <a:spAutoFit/>
            </a:bodyPr>
            <a:lstStyle/>
            <a:p>
              <a:r>
                <a:rPr lang="en-GB" sz="2000"/>
                <a:t>d</a:t>
              </a:r>
            </a:p>
          </p:txBody>
        </p:sp>
      </p:grpSp>
      <p:sp>
        <p:nvSpPr>
          <p:cNvPr id="10251" name="Rectangle 35"/>
          <p:cNvSpPr>
            <a:spLocks noChangeArrowheads="1"/>
          </p:cNvSpPr>
          <p:nvPr/>
        </p:nvSpPr>
        <p:spPr bwMode="auto">
          <a:xfrm>
            <a:off x="5068046" y="761998"/>
            <a:ext cx="4195800" cy="5594351"/>
          </a:xfrm>
          <a:prstGeom prst="rect">
            <a:avLst/>
          </a:prstGeom>
          <a:noFill/>
          <a:ln w="9525">
            <a:noFill/>
            <a:miter lim="800000"/>
            <a:headEnd/>
            <a:tailEnd/>
          </a:ln>
        </p:spPr>
        <p:txBody>
          <a:bodyPr>
            <a:prstTxWarp prst="textNoShape">
              <a:avLst/>
            </a:prstTxWarp>
          </a:bodyPr>
          <a:lstStyle/>
          <a:p>
            <a:pPr marL="342900" indent="-342900">
              <a:lnSpc>
                <a:spcPct val="90000"/>
              </a:lnSpc>
            </a:pPr>
            <a:r>
              <a:rPr lang="en-GB" sz="2000" dirty="0"/>
              <a:t>Electrons/ions drift along field </a:t>
            </a:r>
            <a:r>
              <a:rPr lang="en-GB" sz="2000" dirty="0" smtClean="0"/>
              <a:t>lines</a:t>
            </a:r>
          </a:p>
          <a:p>
            <a:pPr marL="342900" indent="-342900">
              <a:lnSpc>
                <a:spcPct val="90000"/>
              </a:lnSpc>
            </a:pPr>
            <a:r>
              <a:rPr lang="en-GB" sz="2000" dirty="0"/>
              <a:t>Ions </a:t>
            </a:r>
            <a:r>
              <a:rPr lang="en-GB" sz="2000" dirty="0" err="1">
                <a:sym typeface="Symbol" pitchFamily="-109" charset="2"/>
              </a:rPr>
              <a:t></a:t>
            </a:r>
            <a:r>
              <a:rPr lang="en-GB" sz="2000" dirty="0">
                <a:sym typeface="Symbol" pitchFamily="-109" charset="2"/>
              </a:rPr>
              <a:t> cathode</a:t>
            </a:r>
          </a:p>
          <a:p>
            <a:pPr marL="342900" indent="-342900">
              <a:lnSpc>
                <a:spcPct val="90000"/>
              </a:lnSpc>
            </a:pPr>
            <a:r>
              <a:rPr lang="en-GB" sz="2000" dirty="0">
                <a:sym typeface="Symbol" pitchFamily="-109" charset="2"/>
              </a:rPr>
              <a:t>Electrons </a:t>
            </a:r>
            <a:r>
              <a:rPr lang="en-GB" sz="2000" dirty="0" err="1">
                <a:sym typeface="Symbol" pitchFamily="-109" charset="2"/>
              </a:rPr>
              <a:t></a:t>
            </a:r>
            <a:r>
              <a:rPr lang="en-GB" sz="2000" dirty="0">
                <a:sym typeface="Symbol" pitchFamily="-109" charset="2"/>
              </a:rPr>
              <a:t> </a:t>
            </a:r>
            <a:r>
              <a:rPr lang="en-GB" sz="2000" dirty="0"/>
              <a:t>nearest anode wire!</a:t>
            </a:r>
          </a:p>
          <a:p>
            <a:pPr marL="342900" indent="-342900">
              <a:lnSpc>
                <a:spcPct val="90000"/>
              </a:lnSpc>
            </a:pPr>
            <a:endParaRPr lang="en-GB" sz="2000" dirty="0"/>
          </a:p>
          <a:p>
            <a:pPr marL="342900" indent="-342900">
              <a:lnSpc>
                <a:spcPct val="90000"/>
              </a:lnSpc>
              <a:spcBef>
                <a:spcPct val="20000"/>
              </a:spcBef>
            </a:pPr>
            <a:r>
              <a:rPr lang="en-GB" sz="2000" dirty="0"/>
              <a:t>If all charge collected on 1 wire, </a:t>
            </a:r>
          </a:p>
          <a:p>
            <a:pPr marL="342900" indent="-342900">
              <a:lnSpc>
                <a:spcPct val="90000"/>
              </a:lnSpc>
              <a:spcBef>
                <a:spcPct val="20000"/>
              </a:spcBef>
            </a:pPr>
            <a:r>
              <a:rPr lang="en-GB" sz="2000" dirty="0"/>
              <a:t>resolution along </a:t>
            </a:r>
            <a:r>
              <a:rPr lang="en-GB" sz="2000" dirty="0" err="1"/>
              <a:t>x</a:t>
            </a:r>
            <a:r>
              <a:rPr lang="en-GB" sz="2000" dirty="0"/>
              <a:t> determined by </a:t>
            </a:r>
          </a:p>
          <a:p>
            <a:pPr marL="342900" indent="-342900">
              <a:lnSpc>
                <a:spcPct val="90000"/>
              </a:lnSpc>
              <a:spcBef>
                <a:spcPct val="20000"/>
              </a:spcBef>
            </a:pPr>
            <a:r>
              <a:rPr lang="en-GB" sz="2000" dirty="0"/>
              <a:t>wire spacing (pitch): </a:t>
            </a:r>
          </a:p>
          <a:p>
            <a:pPr marL="342900" indent="-342900">
              <a:lnSpc>
                <a:spcPct val="90000"/>
              </a:lnSpc>
              <a:spcBef>
                <a:spcPct val="20000"/>
              </a:spcBef>
            </a:pPr>
            <a:endParaRPr lang="en-GB" sz="2000" dirty="0"/>
          </a:p>
          <a:p>
            <a:pPr marL="342900" indent="-342900">
              <a:lnSpc>
                <a:spcPct val="90000"/>
              </a:lnSpc>
              <a:spcBef>
                <a:spcPct val="20000"/>
              </a:spcBef>
            </a:pPr>
            <a:endParaRPr lang="en-GB" sz="2000" dirty="0"/>
          </a:p>
          <a:p>
            <a:pPr marL="342900" indent="-342900">
              <a:lnSpc>
                <a:spcPct val="90000"/>
              </a:lnSpc>
              <a:spcBef>
                <a:spcPct val="20000"/>
              </a:spcBef>
            </a:pPr>
            <a:r>
              <a:rPr lang="en-GB" sz="2000" dirty="0"/>
              <a:t>(Gaussian width:                       )</a:t>
            </a:r>
          </a:p>
          <a:p>
            <a:pPr marL="342900" indent="-342900">
              <a:lnSpc>
                <a:spcPct val="90000"/>
              </a:lnSpc>
              <a:spcBef>
                <a:spcPct val="20000"/>
              </a:spcBef>
            </a:pPr>
            <a:endParaRPr lang="en-GB" sz="2000" dirty="0"/>
          </a:p>
          <a:p>
            <a:pPr marL="342900" indent="-342900">
              <a:lnSpc>
                <a:spcPct val="90000"/>
              </a:lnSpc>
              <a:spcBef>
                <a:spcPct val="20000"/>
              </a:spcBef>
            </a:pPr>
            <a:r>
              <a:rPr lang="en-GB" sz="2000" dirty="0"/>
              <a:t>Charge sharing </a:t>
            </a:r>
            <a:r>
              <a:rPr lang="en-GB" sz="2000" dirty="0" err="1">
                <a:sym typeface="Symbol" pitchFamily="-109" charset="2"/>
              </a:rPr>
              <a:t></a:t>
            </a:r>
            <a:r>
              <a:rPr lang="en-GB" sz="2000" dirty="0">
                <a:sym typeface="Symbol" pitchFamily="-109" charset="2"/>
              </a:rPr>
              <a:t> </a:t>
            </a:r>
            <a:r>
              <a:rPr lang="en-GB" sz="2000" dirty="0"/>
              <a:t>better </a:t>
            </a:r>
            <a:r>
              <a:rPr lang="en-GB" sz="2000" dirty="0" smtClean="0"/>
              <a:t>resolution</a:t>
            </a:r>
          </a:p>
          <a:p>
            <a:pPr marL="342900" indent="-342900">
              <a:lnSpc>
                <a:spcPct val="90000"/>
              </a:lnSpc>
              <a:spcBef>
                <a:spcPct val="20000"/>
              </a:spcBef>
            </a:pPr>
            <a:endParaRPr lang="en-GB" sz="2000" dirty="0"/>
          </a:p>
          <a:p>
            <a:pPr marL="342900" indent="-342900">
              <a:lnSpc>
                <a:spcPct val="90000"/>
              </a:lnSpc>
              <a:spcBef>
                <a:spcPct val="20000"/>
              </a:spcBef>
            </a:pPr>
            <a:r>
              <a:rPr lang="en-GB" sz="2000" dirty="0"/>
              <a:t>Original worry: Capacitive coupling </a:t>
            </a:r>
          </a:p>
          <a:p>
            <a:pPr marL="342900" indent="-342900">
              <a:lnSpc>
                <a:spcPct val="90000"/>
              </a:lnSpc>
              <a:spcBef>
                <a:spcPct val="20000"/>
              </a:spcBef>
            </a:pPr>
            <a:r>
              <a:rPr lang="en-GB" sz="2000" dirty="0"/>
              <a:t>between </a:t>
            </a:r>
            <a:r>
              <a:rPr lang="en-GB" sz="2000" dirty="0" smtClean="0"/>
              <a:t>wires is largely </a:t>
            </a:r>
            <a:r>
              <a:rPr lang="en-GB" sz="2000" dirty="0"/>
              <a:t>compensated </a:t>
            </a:r>
            <a:endParaRPr lang="en-GB" sz="2000" dirty="0" smtClean="0"/>
          </a:p>
          <a:p>
            <a:pPr marL="342900" indent="-342900">
              <a:lnSpc>
                <a:spcPct val="90000"/>
              </a:lnSpc>
              <a:spcBef>
                <a:spcPct val="20000"/>
              </a:spcBef>
            </a:pPr>
            <a:r>
              <a:rPr lang="en-GB" sz="2000" dirty="0" smtClean="0"/>
              <a:t>for by </a:t>
            </a:r>
            <a:r>
              <a:rPr lang="en-GB" sz="2000" dirty="0"/>
              <a:t>positive charge in </a:t>
            </a:r>
            <a:r>
              <a:rPr lang="en-GB" sz="2000" dirty="0" smtClean="0"/>
              <a:t>avalanches</a:t>
            </a:r>
          </a:p>
        </p:txBody>
      </p:sp>
      <p:pic>
        <p:nvPicPr>
          <p:cNvPr id="17" name="Picture 6" descr="colour_logo_1312"/>
          <p:cNvPicPr>
            <a:picLocks noChangeAspect="1" noChangeArrowheads="1"/>
          </p:cNvPicPr>
          <p:nvPr/>
        </p:nvPicPr>
        <p:blipFill>
          <a:blip r:embed="rId6"/>
          <a:srcRect t="27303" b="24432"/>
          <a:stretch>
            <a:fillRect/>
          </a:stretch>
        </p:blipFill>
        <p:spPr bwMode="auto">
          <a:xfrm>
            <a:off x="5972252" y="50866"/>
            <a:ext cx="3515213" cy="784753"/>
          </a:xfrm>
          <a:prstGeom prst="rect">
            <a:avLst/>
          </a:prstGeom>
          <a:noFill/>
          <a:ln w="9525">
            <a:noFill/>
            <a:miter lim="800000"/>
            <a:headEnd/>
            <a:tailEnd/>
          </a:ln>
        </p:spPr>
      </p:pic>
      <p:sp>
        <p:nvSpPr>
          <p:cNvPr id="18" name="Date Placeholder 17"/>
          <p:cNvSpPr>
            <a:spLocks noGrp="1"/>
          </p:cNvSpPr>
          <p:nvPr>
            <p:ph type="dt" sz="half" idx="10"/>
          </p:nvPr>
        </p:nvSpPr>
        <p:spPr/>
        <p:txBody>
          <a:bodyPr/>
          <a:lstStyle/>
          <a:p>
            <a:fld id="{33EFF809-6C62-414B-B996-64210425D18E}" type="datetime4">
              <a:rPr lang="en-GB" smtClean="0"/>
              <a:pPr/>
              <a:t>01 February 2013</a:t>
            </a:fld>
            <a:endParaRPr lang="en-GB"/>
          </a:p>
        </p:txBody>
      </p:sp>
      <p:sp>
        <p:nvSpPr>
          <p:cNvPr id="19" name="Slide Number Placeholder 18"/>
          <p:cNvSpPr>
            <a:spLocks noGrp="1"/>
          </p:cNvSpPr>
          <p:nvPr>
            <p:ph type="sldNum" sz="quarter" idx="12"/>
          </p:nvPr>
        </p:nvSpPr>
        <p:spPr/>
        <p:txBody>
          <a:bodyPr/>
          <a:lstStyle/>
          <a:p>
            <a:fld id="{BCB34F7E-F9F2-6A46-B8FF-CD94C21C399F}" type="slidenum">
              <a:rPr lang="en-GB" smtClean="0"/>
              <a:pPr/>
              <a:t>18</a:t>
            </a:fld>
            <a:endParaRPr lang="en-GB" dirty="0"/>
          </a:p>
        </p:txBody>
      </p:sp>
      <p:sp>
        <p:nvSpPr>
          <p:cNvPr id="20" name="Footer Placeholder 19"/>
          <p:cNvSpPr>
            <a:spLocks noGrp="1"/>
          </p:cNvSpPr>
          <p:nvPr>
            <p:ph type="ftr" sz="quarter" idx="11"/>
          </p:nvPr>
        </p:nvSpPr>
        <p:spPr/>
        <p:txBody>
          <a:bodyPr/>
          <a:lstStyle/>
          <a:p>
            <a:r>
              <a:rPr lang="en-US" dirty="0" smtClean="0"/>
              <a:t>HEP Gas Detectors</a:t>
            </a:r>
            <a:endParaRPr lang="en-GB" dirty="0"/>
          </a:p>
        </p:txBody>
      </p:sp>
      <p:sp>
        <p:nvSpPr>
          <p:cNvPr id="21" name="Rectangle 20"/>
          <p:cNvSpPr/>
          <p:nvPr/>
        </p:nvSpPr>
        <p:spPr>
          <a:xfrm>
            <a:off x="5167087" y="6113765"/>
            <a:ext cx="3023747" cy="346249"/>
          </a:xfrm>
          <a:prstGeom prst="rect">
            <a:avLst/>
          </a:prstGeom>
        </p:spPr>
        <p:txBody>
          <a:bodyPr wrap="none">
            <a:spAutoFit/>
          </a:bodyPr>
          <a:lstStyle/>
          <a:p>
            <a:pPr marL="342900" indent="-342900">
              <a:lnSpc>
                <a:spcPct val="90000"/>
              </a:lnSpc>
              <a:spcBef>
                <a:spcPct val="20000"/>
              </a:spcBef>
            </a:pPr>
            <a:r>
              <a:rPr lang="en-GB" dirty="0" smtClean="0"/>
              <a:t>Only sensitive to </a:t>
            </a:r>
            <a:r>
              <a:rPr lang="en-GB" i="1" dirty="0" err="1" smtClean="0"/>
              <a:t>x</a:t>
            </a:r>
            <a:r>
              <a:rPr lang="en-GB" dirty="0" smtClean="0"/>
              <a:t>-coordinate.</a:t>
            </a:r>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0" y="443092"/>
            <a:ext cx="8229600" cy="1143000"/>
          </a:xfrm>
        </p:spPr>
        <p:txBody>
          <a:bodyPr/>
          <a:lstStyle/>
          <a:p>
            <a:pPr algn="l" eaLnBrk="1" hangingPunct="1"/>
            <a:r>
              <a:rPr lang="en-GB" sz="3200" dirty="0">
                <a:solidFill>
                  <a:schemeClr val="tx1"/>
                </a:solidFill>
              </a:rPr>
              <a:t>Lecture 2 “Gaseous Tracking</a:t>
            </a:r>
            <a:r>
              <a:rPr lang="en-GB" sz="3200" dirty="0" smtClean="0">
                <a:solidFill>
                  <a:schemeClr val="tx1"/>
                </a:solidFill>
              </a:rPr>
              <a:t> Detectors</a:t>
            </a:r>
            <a:r>
              <a:rPr lang="en-GB" sz="3200" dirty="0">
                <a:solidFill>
                  <a:schemeClr val="tx1"/>
                </a:solidFill>
              </a:rPr>
              <a:t>”</a:t>
            </a:r>
            <a:endParaRPr lang="en-GB" sz="4800" dirty="0"/>
          </a:p>
        </p:txBody>
      </p:sp>
      <p:sp>
        <p:nvSpPr>
          <p:cNvPr id="14339" name="Rectangle 1027"/>
          <p:cNvSpPr>
            <a:spLocks noGrp="1" noChangeArrowheads="1"/>
          </p:cNvSpPr>
          <p:nvPr>
            <p:ph type="body" idx="1"/>
          </p:nvPr>
        </p:nvSpPr>
        <p:spPr>
          <a:xfrm>
            <a:off x="457200" y="1600201"/>
            <a:ext cx="8229600" cy="4256798"/>
          </a:xfrm>
        </p:spPr>
        <p:txBody>
          <a:bodyPr/>
          <a:lstStyle/>
          <a:p>
            <a:pPr eaLnBrk="1" hangingPunct="1"/>
            <a:r>
              <a:rPr lang="en-GB" sz="2400" dirty="0"/>
              <a:t>Charged particles in matter (ionisation)</a:t>
            </a:r>
          </a:p>
          <a:p>
            <a:pPr eaLnBrk="1" hangingPunct="1"/>
            <a:r>
              <a:rPr lang="en-GB" sz="2400" dirty="0"/>
              <a:t>Charge collection</a:t>
            </a:r>
          </a:p>
          <a:p>
            <a:pPr eaLnBrk="1" hangingPunct="1"/>
            <a:r>
              <a:rPr lang="en-GB" sz="2400" dirty="0"/>
              <a:t>Operational modes of gas amplification</a:t>
            </a:r>
          </a:p>
          <a:p>
            <a:pPr eaLnBrk="1" hangingPunct="1"/>
            <a:r>
              <a:rPr lang="en-GB" sz="2400" dirty="0"/>
              <a:t>Gas mixtures</a:t>
            </a:r>
          </a:p>
          <a:p>
            <a:pPr eaLnBrk="1" hangingPunct="1"/>
            <a:r>
              <a:rPr lang="en-GB" sz="2400" dirty="0"/>
              <a:t>Electron and ion drift in a gas</a:t>
            </a:r>
          </a:p>
          <a:p>
            <a:pPr eaLnBrk="1" hangingPunct="1"/>
            <a:r>
              <a:rPr lang="en-GB" sz="2400" dirty="0"/>
              <a:t>Multi</a:t>
            </a:r>
            <a:r>
              <a:rPr lang="en-GB" sz="2400" dirty="0" smtClean="0"/>
              <a:t> wire </a:t>
            </a:r>
            <a:r>
              <a:rPr lang="en-GB" sz="2400" dirty="0"/>
              <a:t>p</a:t>
            </a:r>
            <a:r>
              <a:rPr lang="en-GB" sz="2400" dirty="0" smtClean="0"/>
              <a:t>roportional </a:t>
            </a:r>
            <a:r>
              <a:rPr lang="en-GB" sz="2400" dirty="0"/>
              <a:t>c</a:t>
            </a:r>
            <a:r>
              <a:rPr lang="en-GB" sz="2400" dirty="0" smtClean="0"/>
              <a:t>hambers</a:t>
            </a:r>
            <a:endParaRPr lang="en-GB" sz="2400" dirty="0"/>
          </a:p>
          <a:p>
            <a:pPr eaLnBrk="1" hangingPunct="1"/>
            <a:r>
              <a:rPr lang="en-GB" sz="2400" dirty="0"/>
              <a:t>Drift</a:t>
            </a:r>
            <a:r>
              <a:rPr lang="en-GB" sz="2400" dirty="0" smtClean="0"/>
              <a:t> chambers</a:t>
            </a:r>
          </a:p>
          <a:p>
            <a:pPr eaLnBrk="1" hangingPunct="1"/>
            <a:r>
              <a:rPr lang="en-GB" sz="2400" dirty="0" smtClean="0"/>
              <a:t>MSGC, </a:t>
            </a:r>
            <a:r>
              <a:rPr lang="en-GB" sz="2400" dirty="0" err="1" smtClean="0"/>
              <a:t>TGEMs</a:t>
            </a:r>
            <a:r>
              <a:rPr lang="en-GB" sz="2400" dirty="0" smtClean="0"/>
              <a:t>, </a:t>
            </a:r>
            <a:r>
              <a:rPr lang="en-GB" sz="2400" dirty="0" err="1" smtClean="0"/>
              <a:t>Micromegas</a:t>
            </a:r>
            <a:endParaRPr lang="en-GB" sz="2400" dirty="0" smtClean="0"/>
          </a:p>
          <a:p>
            <a:pPr eaLnBrk="1" hangingPunct="1"/>
            <a:r>
              <a:rPr lang="en-GB" sz="2400" dirty="0" smtClean="0"/>
              <a:t>The T2K time </a:t>
            </a:r>
            <a:r>
              <a:rPr lang="en-GB" sz="2400" dirty="0"/>
              <a:t>p</a:t>
            </a:r>
            <a:r>
              <a:rPr lang="en-GB" sz="2400" dirty="0" smtClean="0"/>
              <a:t>rojection chamber</a:t>
            </a:r>
            <a:endParaRPr lang="en-GB" sz="2400" dirty="0"/>
          </a:p>
        </p:txBody>
      </p:sp>
      <p:pic>
        <p:nvPicPr>
          <p:cNvPr id="4" name="Picture 6" descr="colour_logo_1312"/>
          <p:cNvPicPr>
            <a:picLocks noChangeAspect="1" noChangeArrowheads="1"/>
          </p:cNvPicPr>
          <p:nvPr/>
        </p:nvPicPr>
        <p:blipFill>
          <a:blip r:embed="rId2"/>
          <a:srcRect t="27303" b="24432"/>
          <a:stretch>
            <a:fillRect/>
          </a:stretch>
        </p:blipFill>
        <p:spPr bwMode="auto">
          <a:xfrm>
            <a:off x="5628787" y="180446"/>
            <a:ext cx="3515213" cy="78475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fld id="{1682A0D0-470A-0F42-9CE7-9C0DC09C7574}" type="datetime4">
              <a:rPr lang="en-GB" smtClean="0"/>
              <a:pPr/>
              <a:t>01 February 2013</a:t>
            </a:fld>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1</a:t>
            </a:fld>
            <a:endParaRPr lang="en-GB"/>
          </a:p>
        </p:txBody>
      </p:sp>
      <p:sp>
        <p:nvSpPr>
          <p:cNvPr id="7" name="Footer Placeholder 6"/>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9"/>
          <p:cNvGrpSpPr>
            <a:grpSpLocks/>
          </p:cNvGrpSpPr>
          <p:nvPr/>
        </p:nvGrpSpPr>
        <p:grpSpPr bwMode="auto">
          <a:xfrm>
            <a:off x="1600200" y="2057400"/>
            <a:ext cx="2895600" cy="1524000"/>
            <a:chOff x="1008" y="1296"/>
            <a:chExt cx="1824" cy="960"/>
          </a:xfrm>
        </p:grpSpPr>
        <p:sp>
          <p:nvSpPr>
            <p:cNvPr id="11327" name="Line 87"/>
            <p:cNvSpPr>
              <a:spLocks noChangeShapeType="1"/>
            </p:cNvSpPr>
            <p:nvPr/>
          </p:nvSpPr>
          <p:spPr bwMode="auto">
            <a:xfrm>
              <a:off x="1008" y="1488"/>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28" name="Line 88"/>
            <p:cNvSpPr>
              <a:spLocks noChangeShapeType="1"/>
            </p:cNvSpPr>
            <p:nvPr/>
          </p:nvSpPr>
          <p:spPr bwMode="auto">
            <a:xfrm>
              <a:off x="1008" y="1536"/>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29" name="Line 89"/>
            <p:cNvSpPr>
              <a:spLocks noChangeShapeType="1"/>
            </p:cNvSpPr>
            <p:nvPr/>
          </p:nvSpPr>
          <p:spPr bwMode="auto">
            <a:xfrm>
              <a:off x="1008" y="1584"/>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0" name="Line 90"/>
            <p:cNvSpPr>
              <a:spLocks noChangeShapeType="1"/>
            </p:cNvSpPr>
            <p:nvPr/>
          </p:nvSpPr>
          <p:spPr bwMode="auto">
            <a:xfrm>
              <a:off x="1008" y="163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1" name="Line 91"/>
            <p:cNvSpPr>
              <a:spLocks noChangeShapeType="1"/>
            </p:cNvSpPr>
            <p:nvPr/>
          </p:nvSpPr>
          <p:spPr bwMode="auto">
            <a:xfrm>
              <a:off x="1008" y="1680"/>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2" name="Line 92"/>
            <p:cNvSpPr>
              <a:spLocks noChangeShapeType="1"/>
            </p:cNvSpPr>
            <p:nvPr/>
          </p:nvSpPr>
          <p:spPr bwMode="auto">
            <a:xfrm>
              <a:off x="1008" y="1728"/>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3" name="Line 93"/>
            <p:cNvSpPr>
              <a:spLocks noChangeShapeType="1"/>
            </p:cNvSpPr>
            <p:nvPr/>
          </p:nvSpPr>
          <p:spPr bwMode="auto">
            <a:xfrm rot="-941603">
              <a:off x="1008" y="1536"/>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4" name="Line 94"/>
            <p:cNvSpPr>
              <a:spLocks noChangeShapeType="1"/>
            </p:cNvSpPr>
            <p:nvPr/>
          </p:nvSpPr>
          <p:spPr bwMode="auto">
            <a:xfrm rot="-941603">
              <a:off x="1008" y="1584"/>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5" name="Line 95"/>
            <p:cNvSpPr>
              <a:spLocks noChangeShapeType="1"/>
            </p:cNvSpPr>
            <p:nvPr/>
          </p:nvSpPr>
          <p:spPr bwMode="auto">
            <a:xfrm rot="-941603">
              <a:off x="1008" y="163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6" name="Line 96"/>
            <p:cNvSpPr>
              <a:spLocks noChangeShapeType="1"/>
            </p:cNvSpPr>
            <p:nvPr/>
          </p:nvSpPr>
          <p:spPr bwMode="auto">
            <a:xfrm rot="-941603">
              <a:off x="1008" y="1680"/>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7" name="Line 97"/>
            <p:cNvSpPr>
              <a:spLocks noChangeShapeType="1"/>
            </p:cNvSpPr>
            <p:nvPr/>
          </p:nvSpPr>
          <p:spPr bwMode="auto">
            <a:xfrm rot="-941603">
              <a:off x="1008" y="1488"/>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8" name="Line 98"/>
            <p:cNvSpPr>
              <a:spLocks noChangeShapeType="1"/>
            </p:cNvSpPr>
            <p:nvPr/>
          </p:nvSpPr>
          <p:spPr bwMode="auto">
            <a:xfrm rot="-941603">
              <a:off x="1008" y="1728"/>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39" name="Oval 100"/>
            <p:cNvSpPr>
              <a:spLocks noChangeArrowheads="1"/>
            </p:cNvSpPr>
            <p:nvPr/>
          </p:nvSpPr>
          <p:spPr bwMode="auto">
            <a:xfrm>
              <a:off x="1728" y="1648"/>
              <a:ext cx="48" cy="48"/>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endParaRPr lang="en-US">
                <a:solidFill>
                  <a:srgbClr val="00FF00"/>
                </a:solidFill>
              </a:endParaRPr>
            </a:p>
          </p:txBody>
        </p:sp>
        <p:sp>
          <p:nvSpPr>
            <p:cNvPr id="11340" name="Oval 101"/>
            <p:cNvSpPr>
              <a:spLocks noChangeArrowheads="1"/>
            </p:cNvSpPr>
            <p:nvPr/>
          </p:nvSpPr>
          <p:spPr bwMode="auto">
            <a:xfrm>
              <a:off x="1895" y="1824"/>
              <a:ext cx="48" cy="48"/>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endParaRPr lang="en-US">
                <a:solidFill>
                  <a:srgbClr val="00FF00"/>
                </a:solidFill>
              </a:endParaRPr>
            </a:p>
          </p:txBody>
        </p:sp>
        <p:sp>
          <p:nvSpPr>
            <p:cNvPr id="11341" name="Line 179"/>
            <p:cNvSpPr>
              <a:spLocks noChangeShapeType="1"/>
            </p:cNvSpPr>
            <p:nvPr/>
          </p:nvSpPr>
          <p:spPr bwMode="auto">
            <a:xfrm>
              <a:off x="1008" y="1776"/>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2" name="Line 180"/>
            <p:cNvSpPr>
              <a:spLocks noChangeShapeType="1"/>
            </p:cNvSpPr>
            <p:nvPr/>
          </p:nvSpPr>
          <p:spPr bwMode="auto">
            <a:xfrm>
              <a:off x="1008" y="1824"/>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3" name="Line 181"/>
            <p:cNvSpPr>
              <a:spLocks noChangeShapeType="1"/>
            </p:cNvSpPr>
            <p:nvPr/>
          </p:nvSpPr>
          <p:spPr bwMode="auto">
            <a:xfrm>
              <a:off x="1008" y="187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4" name="Line 182"/>
            <p:cNvSpPr>
              <a:spLocks noChangeShapeType="1"/>
            </p:cNvSpPr>
            <p:nvPr/>
          </p:nvSpPr>
          <p:spPr bwMode="auto">
            <a:xfrm>
              <a:off x="1008" y="1920"/>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5" name="Line 183"/>
            <p:cNvSpPr>
              <a:spLocks noChangeShapeType="1"/>
            </p:cNvSpPr>
            <p:nvPr/>
          </p:nvSpPr>
          <p:spPr bwMode="auto">
            <a:xfrm>
              <a:off x="1008" y="1488"/>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6" name="Line 184"/>
            <p:cNvSpPr>
              <a:spLocks noChangeShapeType="1"/>
            </p:cNvSpPr>
            <p:nvPr/>
          </p:nvSpPr>
          <p:spPr bwMode="auto">
            <a:xfrm>
              <a:off x="1008" y="1440"/>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7" name="Line 185"/>
            <p:cNvSpPr>
              <a:spLocks noChangeShapeType="1"/>
            </p:cNvSpPr>
            <p:nvPr/>
          </p:nvSpPr>
          <p:spPr bwMode="auto">
            <a:xfrm>
              <a:off x="1008" y="139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8" name="Line 186"/>
            <p:cNvSpPr>
              <a:spLocks noChangeShapeType="1"/>
            </p:cNvSpPr>
            <p:nvPr/>
          </p:nvSpPr>
          <p:spPr bwMode="auto">
            <a:xfrm rot="-941603">
              <a:off x="1008" y="1776"/>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49" name="Line 187"/>
            <p:cNvSpPr>
              <a:spLocks noChangeShapeType="1"/>
            </p:cNvSpPr>
            <p:nvPr/>
          </p:nvSpPr>
          <p:spPr bwMode="auto">
            <a:xfrm rot="-941603">
              <a:off x="1008" y="1296"/>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0" name="Line 188"/>
            <p:cNvSpPr>
              <a:spLocks noChangeShapeType="1"/>
            </p:cNvSpPr>
            <p:nvPr/>
          </p:nvSpPr>
          <p:spPr bwMode="auto">
            <a:xfrm rot="-941603">
              <a:off x="1008" y="1344"/>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1" name="Line 189"/>
            <p:cNvSpPr>
              <a:spLocks noChangeShapeType="1"/>
            </p:cNvSpPr>
            <p:nvPr/>
          </p:nvSpPr>
          <p:spPr bwMode="auto">
            <a:xfrm rot="-941603">
              <a:off x="1008" y="139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2" name="Line 190"/>
            <p:cNvSpPr>
              <a:spLocks noChangeShapeType="1"/>
            </p:cNvSpPr>
            <p:nvPr/>
          </p:nvSpPr>
          <p:spPr bwMode="auto">
            <a:xfrm rot="-941603">
              <a:off x="1008" y="1440"/>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3" name="Line 191"/>
            <p:cNvSpPr>
              <a:spLocks noChangeShapeType="1"/>
            </p:cNvSpPr>
            <p:nvPr/>
          </p:nvSpPr>
          <p:spPr bwMode="auto">
            <a:xfrm rot="-941603">
              <a:off x="1008" y="1824"/>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4" name="Line 192"/>
            <p:cNvSpPr>
              <a:spLocks noChangeShapeType="1"/>
            </p:cNvSpPr>
            <p:nvPr/>
          </p:nvSpPr>
          <p:spPr bwMode="auto">
            <a:xfrm rot="-941603">
              <a:off x="1008" y="1872"/>
              <a:ext cx="1824" cy="336"/>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55" name="Line 193"/>
            <p:cNvSpPr>
              <a:spLocks noChangeShapeType="1"/>
            </p:cNvSpPr>
            <p:nvPr/>
          </p:nvSpPr>
          <p:spPr bwMode="auto">
            <a:xfrm rot="-941603">
              <a:off x="1008" y="1920"/>
              <a:ext cx="1824" cy="336"/>
            </a:xfrm>
            <a:prstGeom prst="line">
              <a:avLst/>
            </a:prstGeom>
            <a:noFill/>
            <a:ln w="9525">
              <a:solidFill>
                <a:schemeClr val="tx1"/>
              </a:solidFill>
              <a:round/>
              <a:headEnd/>
              <a:tailEnd/>
            </a:ln>
          </p:spPr>
          <p:txBody>
            <a:bodyPr>
              <a:prstTxWarp prst="textNoShape">
                <a:avLst/>
              </a:prstTxWarp>
            </a:bodyPr>
            <a:lstStyle/>
            <a:p>
              <a:endParaRPr lang="en-GB"/>
            </a:p>
          </p:txBody>
        </p:sp>
      </p:grpSp>
      <p:sp>
        <p:nvSpPr>
          <p:cNvPr id="11268" name="Rectangle 5"/>
          <p:cNvSpPr>
            <a:spLocks noGrp="1" noChangeArrowheads="1"/>
          </p:cNvSpPr>
          <p:nvPr>
            <p:ph type="title"/>
          </p:nvPr>
        </p:nvSpPr>
        <p:spPr>
          <a:xfrm>
            <a:off x="152400" y="0"/>
            <a:ext cx="4724400" cy="609600"/>
          </a:xfrm>
        </p:spPr>
        <p:txBody>
          <a:bodyPr/>
          <a:lstStyle/>
          <a:p>
            <a:pPr algn="l" eaLnBrk="1" hangingPunct="1"/>
            <a:r>
              <a:rPr lang="en-GB" sz="3200" dirty="0"/>
              <a:t>The </a:t>
            </a:r>
            <a:r>
              <a:rPr lang="en-GB" sz="3200" dirty="0" err="1"/>
              <a:t>y</a:t>
            </a:r>
            <a:r>
              <a:rPr lang="en-GB" sz="3200" dirty="0" smtClean="0"/>
              <a:t>-Coordinate</a:t>
            </a:r>
            <a:endParaRPr lang="en-GB" sz="3200" dirty="0"/>
          </a:p>
        </p:txBody>
      </p:sp>
      <p:sp>
        <p:nvSpPr>
          <p:cNvPr id="11269" name="Rectangle 6"/>
          <p:cNvSpPr>
            <a:spLocks noGrp="1" noChangeArrowheads="1"/>
          </p:cNvSpPr>
          <p:nvPr>
            <p:ph type="body" idx="1"/>
          </p:nvPr>
        </p:nvSpPr>
        <p:spPr>
          <a:xfrm>
            <a:off x="152400" y="609600"/>
            <a:ext cx="5105400" cy="2286000"/>
          </a:xfrm>
        </p:spPr>
        <p:txBody>
          <a:bodyPr>
            <a:normAutofit fontScale="92500" lnSpcReduction="10000"/>
          </a:bodyPr>
          <a:lstStyle/>
          <a:p>
            <a:pPr eaLnBrk="1" hangingPunct="1">
              <a:lnSpc>
                <a:spcPct val="90000"/>
              </a:lnSpc>
            </a:pPr>
            <a:r>
              <a:rPr lang="en-GB" sz="2400" dirty="0"/>
              <a:t>Crossed wire planes: </a:t>
            </a:r>
          </a:p>
          <a:p>
            <a:pPr lvl="1" eaLnBrk="1" hangingPunct="1">
              <a:lnSpc>
                <a:spcPct val="90000"/>
              </a:lnSpc>
            </a:pPr>
            <a:r>
              <a:rPr lang="en-GB" sz="2000" dirty="0"/>
              <a:t>Perpendicular  (ghost hits when more than 1 particle!)</a:t>
            </a:r>
          </a:p>
          <a:p>
            <a:pPr lvl="1" eaLnBrk="1" hangingPunct="1">
              <a:lnSpc>
                <a:spcPct val="90000"/>
              </a:lnSpc>
            </a:pPr>
            <a:r>
              <a:rPr lang="en-GB" sz="2000" dirty="0"/>
              <a:t>Stereo-angle (few degrees) only ghosts from hits near to each other</a:t>
            </a:r>
          </a:p>
          <a:p>
            <a:pPr lvl="1" eaLnBrk="1" hangingPunct="1">
              <a:lnSpc>
                <a:spcPct val="90000"/>
              </a:lnSpc>
              <a:buFontTx/>
              <a:buNone/>
            </a:pPr>
            <a:endParaRPr lang="en-GB" sz="2000" dirty="0"/>
          </a:p>
          <a:p>
            <a:pPr lvl="1" eaLnBrk="1" hangingPunct="1">
              <a:lnSpc>
                <a:spcPct val="90000"/>
              </a:lnSpc>
              <a:buFontTx/>
              <a:buNone/>
            </a:pPr>
            <a:endParaRPr lang="en-GB" sz="2000" dirty="0"/>
          </a:p>
          <a:p>
            <a:pPr lvl="1" eaLnBrk="1" hangingPunct="1">
              <a:lnSpc>
                <a:spcPct val="90000"/>
              </a:lnSpc>
              <a:buFontTx/>
              <a:buNone/>
            </a:pPr>
            <a:r>
              <a:rPr lang="en-GB" sz="2000" dirty="0"/>
              <a:t> </a:t>
            </a:r>
          </a:p>
        </p:txBody>
      </p:sp>
      <p:sp>
        <p:nvSpPr>
          <p:cNvPr id="11270" name="Text Box 31"/>
          <p:cNvSpPr txBox="1">
            <a:spLocks noChangeArrowheads="1"/>
          </p:cNvSpPr>
          <p:nvPr/>
        </p:nvSpPr>
        <p:spPr bwMode="auto">
          <a:xfrm>
            <a:off x="4953000" y="0"/>
            <a:ext cx="623888" cy="457200"/>
          </a:xfrm>
          <a:prstGeom prst="rect">
            <a:avLst/>
          </a:prstGeom>
          <a:noFill/>
          <a:ln w="9525">
            <a:noFill/>
            <a:miter lim="800000"/>
            <a:headEnd/>
            <a:tailEnd/>
          </a:ln>
        </p:spPr>
        <p:txBody>
          <a:bodyPr wrap="none">
            <a:prstTxWarp prst="textNoShape">
              <a:avLst/>
            </a:prstTxWarp>
            <a:spAutoFit/>
          </a:bodyPr>
          <a:lstStyle/>
          <a:p>
            <a:r>
              <a:rPr lang="en-GB">
                <a:solidFill>
                  <a:srgbClr val="00FF00"/>
                </a:solidFill>
              </a:rPr>
              <a:t>hits</a:t>
            </a:r>
          </a:p>
        </p:txBody>
      </p:sp>
      <p:grpSp>
        <p:nvGrpSpPr>
          <p:cNvPr id="3" name="Group 106"/>
          <p:cNvGrpSpPr>
            <a:grpSpLocks/>
          </p:cNvGrpSpPr>
          <p:nvPr/>
        </p:nvGrpSpPr>
        <p:grpSpPr bwMode="auto">
          <a:xfrm>
            <a:off x="1905000" y="2701925"/>
            <a:ext cx="1947863" cy="200025"/>
            <a:chOff x="1795" y="1650"/>
            <a:chExt cx="1227" cy="126"/>
          </a:xfrm>
        </p:grpSpPr>
        <p:sp>
          <p:nvSpPr>
            <p:cNvPr id="11325" name="Oval 103"/>
            <p:cNvSpPr>
              <a:spLocks noChangeArrowheads="1"/>
            </p:cNvSpPr>
            <p:nvPr/>
          </p:nvSpPr>
          <p:spPr bwMode="auto">
            <a:xfrm>
              <a:off x="1795" y="1650"/>
              <a:ext cx="48" cy="48"/>
            </a:xfrm>
            <a:prstGeom prst="ellipse">
              <a:avLst/>
            </a:prstGeom>
            <a:solidFill>
              <a:schemeClr val="hlink"/>
            </a:solidFill>
            <a:ln w="9525">
              <a:solidFill>
                <a:srgbClr val="FF0000"/>
              </a:solidFill>
              <a:round/>
              <a:headEnd/>
              <a:tailEnd/>
            </a:ln>
          </p:spPr>
          <p:txBody>
            <a:bodyPr wrap="none" anchor="ctr">
              <a:prstTxWarp prst="textNoShape">
                <a:avLst/>
              </a:prstTxWarp>
            </a:bodyPr>
            <a:lstStyle/>
            <a:p>
              <a:pPr algn="ctr"/>
              <a:endParaRPr lang="en-US">
                <a:solidFill>
                  <a:srgbClr val="00FF00"/>
                </a:solidFill>
              </a:endParaRPr>
            </a:p>
          </p:txBody>
        </p:sp>
        <p:sp>
          <p:nvSpPr>
            <p:cNvPr id="11326" name="Oval 104"/>
            <p:cNvSpPr>
              <a:spLocks noChangeArrowheads="1"/>
            </p:cNvSpPr>
            <p:nvPr/>
          </p:nvSpPr>
          <p:spPr bwMode="auto">
            <a:xfrm>
              <a:off x="2974" y="1728"/>
              <a:ext cx="48" cy="48"/>
            </a:xfrm>
            <a:prstGeom prst="ellipse">
              <a:avLst/>
            </a:prstGeom>
            <a:solidFill>
              <a:schemeClr val="hlink"/>
            </a:solidFill>
            <a:ln w="9525">
              <a:solidFill>
                <a:srgbClr val="FF0000"/>
              </a:solidFill>
              <a:round/>
              <a:headEnd/>
              <a:tailEnd/>
            </a:ln>
          </p:spPr>
          <p:txBody>
            <a:bodyPr wrap="none" anchor="ctr">
              <a:prstTxWarp prst="textNoShape">
                <a:avLst/>
              </a:prstTxWarp>
            </a:bodyPr>
            <a:lstStyle/>
            <a:p>
              <a:pPr algn="ctr"/>
              <a:endParaRPr lang="en-US">
                <a:solidFill>
                  <a:srgbClr val="00FF00"/>
                </a:solidFill>
              </a:endParaRPr>
            </a:p>
          </p:txBody>
        </p:sp>
      </p:grpSp>
      <p:grpSp>
        <p:nvGrpSpPr>
          <p:cNvPr id="4" name="Group 196"/>
          <p:cNvGrpSpPr>
            <a:grpSpLocks/>
          </p:cNvGrpSpPr>
          <p:nvPr/>
        </p:nvGrpSpPr>
        <p:grpSpPr bwMode="auto">
          <a:xfrm>
            <a:off x="152400" y="3505200"/>
            <a:ext cx="8991600" cy="1752600"/>
            <a:chOff x="96" y="2112"/>
            <a:chExt cx="5664" cy="1104"/>
          </a:xfrm>
        </p:grpSpPr>
        <p:pic>
          <p:nvPicPr>
            <p:cNvPr id="11323" name="Picture 3" descr="chargedivision"/>
            <p:cNvPicPr>
              <a:picLocks noChangeAspect="1" noChangeArrowheads="1"/>
            </p:cNvPicPr>
            <p:nvPr/>
          </p:nvPicPr>
          <p:blipFill>
            <a:blip r:embed="rId3"/>
            <a:srcRect r="5585"/>
            <a:stretch>
              <a:fillRect/>
            </a:stretch>
          </p:blipFill>
          <p:spPr bwMode="auto">
            <a:xfrm>
              <a:off x="2588" y="2208"/>
              <a:ext cx="3172" cy="852"/>
            </a:xfrm>
            <a:prstGeom prst="rect">
              <a:avLst/>
            </a:prstGeom>
            <a:noFill/>
            <a:ln w="9525">
              <a:noFill/>
              <a:miter lim="800000"/>
              <a:headEnd/>
              <a:tailEnd/>
            </a:ln>
          </p:spPr>
        </p:pic>
        <p:graphicFrame>
          <p:nvGraphicFramePr>
            <p:cNvPr id="11266" name="Object 8"/>
            <p:cNvGraphicFramePr>
              <a:graphicFrameLocks noChangeAspect="1"/>
            </p:cNvGraphicFramePr>
            <p:nvPr/>
          </p:nvGraphicFramePr>
          <p:xfrm>
            <a:off x="672" y="2592"/>
            <a:ext cx="1771" cy="284"/>
          </p:xfrm>
          <a:graphic>
            <a:graphicData uri="http://schemas.openxmlformats.org/presentationml/2006/ole">
              <p:oleObj spid="_x0000_s45058" name="Equation" r:id="rId4" imgW="1346040" imgH="215640" progId="Equation.3">
                <p:embed/>
              </p:oleObj>
            </a:graphicData>
          </a:graphic>
        </p:graphicFrame>
        <p:sp>
          <p:nvSpPr>
            <p:cNvPr id="11324" name="Rectangle 110"/>
            <p:cNvSpPr>
              <a:spLocks noChangeArrowheads="1"/>
            </p:cNvSpPr>
            <p:nvPr/>
          </p:nvSpPr>
          <p:spPr bwMode="auto">
            <a:xfrm>
              <a:off x="96" y="2112"/>
              <a:ext cx="4896" cy="1104"/>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GB" dirty="0"/>
                <a:t>Two-sided readout</a:t>
              </a:r>
            </a:p>
            <a:p>
              <a:pPr marL="742950" lvl="1" indent="-285750">
                <a:spcBef>
                  <a:spcPct val="20000"/>
                </a:spcBef>
                <a:buFontTx/>
                <a:buChar char="–"/>
              </a:pPr>
              <a:r>
                <a:rPr lang="en-GB" sz="2000" dirty="0"/>
                <a:t>Charge division (resistive wire)</a:t>
              </a:r>
            </a:p>
            <a:p>
              <a:pPr marL="742950" lvl="1" indent="-285750">
                <a:spcBef>
                  <a:spcPct val="20000"/>
                </a:spcBef>
              </a:pPr>
              <a:r>
                <a:rPr lang="en-GB" sz="2000" dirty="0"/>
                <a:t>     </a:t>
              </a:r>
            </a:p>
            <a:p>
              <a:pPr marL="742950" lvl="1" indent="-285750">
                <a:spcBef>
                  <a:spcPct val="20000"/>
                </a:spcBef>
                <a:buFontTx/>
                <a:buChar char="–"/>
              </a:pPr>
              <a:r>
                <a:rPr lang="en-GB" sz="2000" dirty="0"/>
                <a:t>Time difference</a:t>
              </a:r>
            </a:p>
            <a:p>
              <a:pPr marL="742950" lvl="1" indent="-285750">
                <a:spcBef>
                  <a:spcPct val="20000"/>
                </a:spcBef>
              </a:pPr>
              <a:r>
                <a:rPr lang="en-GB" sz="2000" dirty="0"/>
                <a:t>     Note: velocity along wire 30 cm/ns so at best </a:t>
              </a:r>
              <a:r>
                <a:rPr lang="en-GB" sz="1800" i="1" dirty="0" err="1">
                  <a:sym typeface="Symbol" pitchFamily="-109" charset="2"/>
                </a:rPr>
                <a:t>(x</a:t>
              </a:r>
              <a:r>
                <a:rPr lang="en-GB" sz="1800" i="1" dirty="0">
                  <a:sym typeface="Symbol" pitchFamily="-109" charset="2"/>
                </a:rPr>
                <a:t>)</a:t>
              </a:r>
              <a:r>
                <a:rPr lang="en-GB" sz="1800" dirty="0">
                  <a:sym typeface="Symbol" pitchFamily="-109" charset="2"/>
                </a:rPr>
                <a:t> ~ several cm</a:t>
              </a:r>
              <a:r>
                <a:rPr lang="en-GB" sz="2000" dirty="0">
                  <a:sym typeface="Symbol" pitchFamily="-109" charset="2"/>
                </a:rPr>
                <a:t> </a:t>
              </a:r>
            </a:p>
          </p:txBody>
        </p:sp>
      </p:grpSp>
      <p:grpSp>
        <p:nvGrpSpPr>
          <p:cNvPr id="5" name="Group 113"/>
          <p:cNvGrpSpPr>
            <a:grpSpLocks/>
          </p:cNvGrpSpPr>
          <p:nvPr/>
        </p:nvGrpSpPr>
        <p:grpSpPr bwMode="auto">
          <a:xfrm>
            <a:off x="152400" y="5328464"/>
            <a:ext cx="8991600" cy="1490662"/>
            <a:chOff x="96" y="3264"/>
            <a:chExt cx="5664" cy="939"/>
          </a:xfrm>
        </p:grpSpPr>
        <p:pic>
          <p:nvPicPr>
            <p:cNvPr id="11321" name="Picture 2" descr="cathodereadout"/>
            <p:cNvPicPr>
              <a:picLocks noChangeAspect="1" noChangeArrowheads="1"/>
            </p:cNvPicPr>
            <p:nvPr/>
          </p:nvPicPr>
          <p:blipFill>
            <a:blip r:embed="rId5"/>
            <a:srcRect l="1657" t="5431" r="5525" b="9050"/>
            <a:stretch>
              <a:fillRect/>
            </a:stretch>
          </p:blipFill>
          <p:spPr bwMode="auto">
            <a:xfrm>
              <a:off x="2448" y="3271"/>
              <a:ext cx="3312" cy="932"/>
            </a:xfrm>
            <a:prstGeom prst="rect">
              <a:avLst/>
            </a:prstGeom>
            <a:noFill/>
            <a:ln w="9525">
              <a:noFill/>
              <a:miter lim="800000"/>
              <a:headEnd/>
              <a:tailEnd/>
            </a:ln>
          </p:spPr>
        </p:pic>
        <p:sp>
          <p:nvSpPr>
            <p:cNvPr id="11322" name="Rectangle 111"/>
            <p:cNvSpPr>
              <a:spLocks noChangeArrowheads="1"/>
            </p:cNvSpPr>
            <p:nvPr/>
          </p:nvSpPr>
          <p:spPr bwMode="auto">
            <a:xfrm>
              <a:off x="96" y="3264"/>
              <a:ext cx="3216" cy="912"/>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GB" dirty="0"/>
                <a:t>Segmented cathode planes</a:t>
              </a:r>
            </a:p>
            <a:p>
              <a:pPr marL="742950" lvl="1" indent="-285750">
                <a:spcBef>
                  <a:spcPct val="20000"/>
                </a:spcBef>
                <a:buFontTx/>
                <a:buChar char="–"/>
              </a:pPr>
              <a:r>
                <a:rPr lang="en-GB" sz="2000" dirty="0"/>
                <a:t>Strips/wires/pads </a:t>
              </a:r>
            </a:p>
            <a:p>
              <a:pPr marL="742950" lvl="1" indent="-285750">
                <a:spcBef>
                  <a:spcPct val="20000"/>
                </a:spcBef>
              </a:pPr>
              <a:r>
                <a:rPr lang="en-GB" sz="2000" dirty="0"/>
                <a:t>(Slow!)</a:t>
              </a:r>
            </a:p>
          </p:txBody>
        </p:sp>
      </p:grpSp>
      <p:grpSp>
        <p:nvGrpSpPr>
          <p:cNvPr id="6" name="Group 177"/>
          <p:cNvGrpSpPr>
            <a:grpSpLocks/>
          </p:cNvGrpSpPr>
          <p:nvPr/>
        </p:nvGrpSpPr>
        <p:grpSpPr bwMode="auto">
          <a:xfrm>
            <a:off x="4724400" y="152400"/>
            <a:ext cx="4038600" cy="2971800"/>
            <a:chOff x="2976" y="96"/>
            <a:chExt cx="2544" cy="1872"/>
          </a:xfrm>
        </p:grpSpPr>
        <p:sp>
          <p:nvSpPr>
            <p:cNvPr id="11282" name="Line 9"/>
            <p:cNvSpPr>
              <a:spLocks noChangeShapeType="1"/>
            </p:cNvSpPr>
            <p:nvPr/>
          </p:nvSpPr>
          <p:spPr bwMode="auto">
            <a:xfrm flipV="1">
              <a:off x="4272" y="1776"/>
              <a:ext cx="0" cy="192"/>
            </a:xfrm>
            <a:prstGeom prst="line">
              <a:avLst/>
            </a:prstGeom>
            <a:noFill/>
            <a:ln w="9525">
              <a:solidFill>
                <a:srgbClr val="00FF00"/>
              </a:solidFill>
              <a:round/>
              <a:headEnd/>
              <a:tailEnd type="triangle" w="med" len="med"/>
            </a:ln>
          </p:spPr>
          <p:txBody>
            <a:bodyPr>
              <a:prstTxWarp prst="textNoShape">
                <a:avLst/>
              </a:prstTxWarp>
            </a:bodyPr>
            <a:lstStyle/>
            <a:p>
              <a:endParaRPr lang="en-GB"/>
            </a:p>
          </p:txBody>
        </p:sp>
        <p:sp>
          <p:nvSpPr>
            <p:cNvPr id="11283" name="Line 10"/>
            <p:cNvSpPr>
              <a:spLocks noChangeShapeType="1"/>
            </p:cNvSpPr>
            <p:nvPr/>
          </p:nvSpPr>
          <p:spPr bwMode="auto">
            <a:xfrm flipV="1">
              <a:off x="5232" y="1776"/>
              <a:ext cx="0" cy="192"/>
            </a:xfrm>
            <a:prstGeom prst="line">
              <a:avLst/>
            </a:prstGeom>
            <a:noFill/>
            <a:ln w="9525">
              <a:solidFill>
                <a:srgbClr val="00FF00"/>
              </a:solidFill>
              <a:round/>
              <a:headEnd/>
              <a:tailEnd type="triangle" w="med" len="med"/>
            </a:ln>
          </p:spPr>
          <p:txBody>
            <a:bodyPr>
              <a:prstTxWarp prst="textNoShape">
                <a:avLst/>
              </a:prstTxWarp>
            </a:bodyPr>
            <a:lstStyle/>
            <a:p>
              <a:endParaRPr lang="en-GB"/>
            </a:p>
          </p:txBody>
        </p:sp>
        <p:sp>
          <p:nvSpPr>
            <p:cNvPr id="11284" name="Line 11"/>
            <p:cNvSpPr>
              <a:spLocks noChangeShapeType="1"/>
            </p:cNvSpPr>
            <p:nvPr/>
          </p:nvSpPr>
          <p:spPr bwMode="auto">
            <a:xfrm>
              <a:off x="3648" y="384"/>
              <a:ext cx="192" cy="0"/>
            </a:xfrm>
            <a:prstGeom prst="line">
              <a:avLst/>
            </a:prstGeom>
            <a:noFill/>
            <a:ln w="9525">
              <a:solidFill>
                <a:srgbClr val="00FF00"/>
              </a:solidFill>
              <a:round/>
              <a:headEnd/>
              <a:tailEnd type="triangle" w="med" len="med"/>
            </a:ln>
          </p:spPr>
          <p:txBody>
            <a:bodyPr>
              <a:prstTxWarp prst="textNoShape">
                <a:avLst/>
              </a:prstTxWarp>
            </a:bodyPr>
            <a:lstStyle/>
            <a:p>
              <a:endParaRPr lang="en-GB"/>
            </a:p>
          </p:txBody>
        </p:sp>
        <p:sp>
          <p:nvSpPr>
            <p:cNvPr id="11285" name="Line 12"/>
            <p:cNvSpPr>
              <a:spLocks noChangeShapeType="1"/>
            </p:cNvSpPr>
            <p:nvPr/>
          </p:nvSpPr>
          <p:spPr bwMode="auto">
            <a:xfrm>
              <a:off x="3648" y="1248"/>
              <a:ext cx="192" cy="0"/>
            </a:xfrm>
            <a:prstGeom prst="line">
              <a:avLst/>
            </a:prstGeom>
            <a:noFill/>
            <a:ln w="9525">
              <a:solidFill>
                <a:srgbClr val="00FF00"/>
              </a:solidFill>
              <a:round/>
              <a:headEnd/>
              <a:tailEnd type="triangle" w="med" len="med"/>
            </a:ln>
          </p:spPr>
          <p:txBody>
            <a:bodyPr>
              <a:prstTxWarp prst="textNoShape">
                <a:avLst/>
              </a:prstTxWarp>
            </a:bodyPr>
            <a:lstStyle/>
            <a:p>
              <a:endParaRPr lang="en-GB"/>
            </a:p>
          </p:txBody>
        </p:sp>
        <p:sp>
          <p:nvSpPr>
            <p:cNvPr id="11286" name="Line 13"/>
            <p:cNvSpPr>
              <a:spLocks noChangeShapeType="1"/>
            </p:cNvSpPr>
            <p:nvPr/>
          </p:nvSpPr>
          <p:spPr bwMode="auto">
            <a:xfrm>
              <a:off x="4368"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87" name="Line 14"/>
            <p:cNvSpPr>
              <a:spLocks noChangeShapeType="1"/>
            </p:cNvSpPr>
            <p:nvPr/>
          </p:nvSpPr>
          <p:spPr bwMode="auto">
            <a:xfrm>
              <a:off x="4464"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88" name="Line 15"/>
            <p:cNvSpPr>
              <a:spLocks noChangeShapeType="1"/>
            </p:cNvSpPr>
            <p:nvPr/>
          </p:nvSpPr>
          <p:spPr bwMode="auto">
            <a:xfrm>
              <a:off x="4560"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89" name="Line 16"/>
            <p:cNvSpPr>
              <a:spLocks noChangeShapeType="1"/>
            </p:cNvSpPr>
            <p:nvPr/>
          </p:nvSpPr>
          <p:spPr bwMode="auto">
            <a:xfrm>
              <a:off x="4656"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0" name="Line 17"/>
            <p:cNvSpPr>
              <a:spLocks noChangeShapeType="1"/>
            </p:cNvSpPr>
            <p:nvPr/>
          </p:nvSpPr>
          <p:spPr bwMode="auto">
            <a:xfrm>
              <a:off x="4752"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1" name="Line 18"/>
            <p:cNvSpPr>
              <a:spLocks noChangeShapeType="1"/>
            </p:cNvSpPr>
            <p:nvPr/>
          </p:nvSpPr>
          <p:spPr bwMode="auto">
            <a:xfrm>
              <a:off x="4848"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2" name="Line 19"/>
            <p:cNvSpPr>
              <a:spLocks noChangeShapeType="1"/>
            </p:cNvSpPr>
            <p:nvPr/>
          </p:nvSpPr>
          <p:spPr bwMode="auto">
            <a:xfrm>
              <a:off x="4944"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3" name="Line 20"/>
            <p:cNvSpPr>
              <a:spLocks noChangeShapeType="1"/>
            </p:cNvSpPr>
            <p:nvPr/>
          </p:nvSpPr>
          <p:spPr bwMode="auto">
            <a:xfrm>
              <a:off x="5040"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4" name="Line 21"/>
            <p:cNvSpPr>
              <a:spLocks noChangeShapeType="1"/>
            </p:cNvSpPr>
            <p:nvPr/>
          </p:nvSpPr>
          <p:spPr bwMode="auto">
            <a:xfrm>
              <a:off x="3888" y="576"/>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5" name="Line 22"/>
            <p:cNvSpPr>
              <a:spLocks noChangeShapeType="1"/>
            </p:cNvSpPr>
            <p:nvPr/>
          </p:nvSpPr>
          <p:spPr bwMode="auto">
            <a:xfrm>
              <a:off x="3888" y="672"/>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6" name="Line 23"/>
            <p:cNvSpPr>
              <a:spLocks noChangeShapeType="1"/>
            </p:cNvSpPr>
            <p:nvPr/>
          </p:nvSpPr>
          <p:spPr bwMode="auto">
            <a:xfrm>
              <a:off x="3888" y="768"/>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7" name="Line 24"/>
            <p:cNvSpPr>
              <a:spLocks noChangeShapeType="1"/>
            </p:cNvSpPr>
            <p:nvPr/>
          </p:nvSpPr>
          <p:spPr bwMode="auto">
            <a:xfrm>
              <a:off x="3888" y="864"/>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8" name="Line 25"/>
            <p:cNvSpPr>
              <a:spLocks noChangeShapeType="1"/>
            </p:cNvSpPr>
            <p:nvPr/>
          </p:nvSpPr>
          <p:spPr bwMode="auto">
            <a:xfrm>
              <a:off x="3888" y="960"/>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299" name="Line 26"/>
            <p:cNvSpPr>
              <a:spLocks noChangeShapeType="1"/>
            </p:cNvSpPr>
            <p:nvPr/>
          </p:nvSpPr>
          <p:spPr bwMode="auto">
            <a:xfrm>
              <a:off x="3888" y="1056"/>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0" name="Line 27"/>
            <p:cNvSpPr>
              <a:spLocks noChangeShapeType="1"/>
            </p:cNvSpPr>
            <p:nvPr/>
          </p:nvSpPr>
          <p:spPr bwMode="auto">
            <a:xfrm>
              <a:off x="3888" y="1152"/>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1" name="Oval 30"/>
            <p:cNvSpPr>
              <a:spLocks noChangeArrowheads="1"/>
            </p:cNvSpPr>
            <p:nvPr/>
          </p:nvSpPr>
          <p:spPr bwMode="auto">
            <a:xfrm>
              <a:off x="2976" y="144"/>
              <a:ext cx="48" cy="48"/>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endParaRPr lang="en-US">
                <a:solidFill>
                  <a:srgbClr val="00FF00"/>
                </a:solidFill>
              </a:endParaRPr>
            </a:p>
          </p:txBody>
        </p:sp>
        <p:sp>
          <p:nvSpPr>
            <p:cNvPr id="11302" name="Line 160"/>
            <p:cNvSpPr>
              <a:spLocks noChangeShapeType="1"/>
            </p:cNvSpPr>
            <p:nvPr/>
          </p:nvSpPr>
          <p:spPr bwMode="auto">
            <a:xfrm>
              <a:off x="3888" y="192"/>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3" name="Line 161"/>
            <p:cNvSpPr>
              <a:spLocks noChangeShapeType="1"/>
            </p:cNvSpPr>
            <p:nvPr/>
          </p:nvSpPr>
          <p:spPr bwMode="auto">
            <a:xfrm>
              <a:off x="3888" y="288"/>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4" name="Line 162"/>
            <p:cNvSpPr>
              <a:spLocks noChangeShapeType="1"/>
            </p:cNvSpPr>
            <p:nvPr/>
          </p:nvSpPr>
          <p:spPr bwMode="auto">
            <a:xfrm>
              <a:off x="3888" y="384"/>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5" name="Line 163"/>
            <p:cNvSpPr>
              <a:spLocks noChangeShapeType="1"/>
            </p:cNvSpPr>
            <p:nvPr/>
          </p:nvSpPr>
          <p:spPr bwMode="auto">
            <a:xfrm>
              <a:off x="3888" y="480"/>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6" name="Line 164"/>
            <p:cNvSpPr>
              <a:spLocks noChangeShapeType="1"/>
            </p:cNvSpPr>
            <p:nvPr/>
          </p:nvSpPr>
          <p:spPr bwMode="auto">
            <a:xfrm>
              <a:off x="3888" y="1440"/>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7" name="Line 165"/>
            <p:cNvSpPr>
              <a:spLocks noChangeShapeType="1"/>
            </p:cNvSpPr>
            <p:nvPr/>
          </p:nvSpPr>
          <p:spPr bwMode="auto">
            <a:xfrm>
              <a:off x="3888" y="1344"/>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8" name="Line 166"/>
            <p:cNvSpPr>
              <a:spLocks noChangeShapeType="1"/>
            </p:cNvSpPr>
            <p:nvPr/>
          </p:nvSpPr>
          <p:spPr bwMode="auto">
            <a:xfrm>
              <a:off x="3888" y="1248"/>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09" name="Line 167"/>
            <p:cNvSpPr>
              <a:spLocks noChangeShapeType="1"/>
            </p:cNvSpPr>
            <p:nvPr/>
          </p:nvSpPr>
          <p:spPr bwMode="auto">
            <a:xfrm>
              <a:off x="5136"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0" name="Line 168"/>
            <p:cNvSpPr>
              <a:spLocks noChangeShapeType="1"/>
            </p:cNvSpPr>
            <p:nvPr/>
          </p:nvSpPr>
          <p:spPr bwMode="auto">
            <a:xfrm>
              <a:off x="5232"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1" name="Line 169"/>
            <p:cNvSpPr>
              <a:spLocks noChangeShapeType="1"/>
            </p:cNvSpPr>
            <p:nvPr/>
          </p:nvSpPr>
          <p:spPr bwMode="auto">
            <a:xfrm>
              <a:off x="5328"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2" name="Line 170"/>
            <p:cNvSpPr>
              <a:spLocks noChangeShapeType="1"/>
            </p:cNvSpPr>
            <p:nvPr/>
          </p:nvSpPr>
          <p:spPr bwMode="auto">
            <a:xfrm>
              <a:off x="5424"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3" name="Line 172"/>
            <p:cNvSpPr>
              <a:spLocks noChangeShapeType="1"/>
            </p:cNvSpPr>
            <p:nvPr/>
          </p:nvSpPr>
          <p:spPr bwMode="auto">
            <a:xfrm>
              <a:off x="4176"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4" name="Line 173"/>
            <p:cNvSpPr>
              <a:spLocks noChangeShapeType="1"/>
            </p:cNvSpPr>
            <p:nvPr/>
          </p:nvSpPr>
          <p:spPr bwMode="auto">
            <a:xfrm>
              <a:off x="4080"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5" name="Line 174"/>
            <p:cNvSpPr>
              <a:spLocks noChangeShapeType="1"/>
            </p:cNvSpPr>
            <p:nvPr/>
          </p:nvSpPr>
          <p:spPr bwMode="auto">
            <a:xfrm>
              <a:off x="3984"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6" name="Line 175"/>
            <p:cNvSpPr>
              <a:spLocks noChangeShapeType="1"/>
            </p:cNvSpPr>
            <p:nvPr/>
          </p:nvSpPr>
          <p:spPr bwMode="auto">
            <a:xfrm>
              <a:off x="3888" y="1536"/>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7" name="Line 176"/>
            <p:cNvSpPr>
              <a:spLocks noChangeShapeType="1"/>
            </p:cNvSpPr>
            <p:nvPr/>
          </p:nvSpPr>
          <p:spPr bwMode="auto">
            <a:xfrm>
              <a:off x="3888" y="1632"/>
              <a:ext cx="1632" cy="0"/>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18" name="Oval 29"/>
            <p:cNvSpPr>
              <a:spLocks noChangeArrowheads="1"/>
            </p:cNvSpPr>
            <p:nvPr/>
          </p:nvSpPr>
          <p:spPr bwMode="auto">
            <a:xfrm>
              <a:off x="5209" y="1226"/>
              <a:ext cx="48" cy="48"/>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endParaRPr lang="en-US">
                <a:solidFill>
                  <a:srgbClr val="00FF00"/>
                </a:solidFill>
              </a:endParaRPr>
            </a:p>
          </p:txBody>
        </p:sp>
        <p:sp>
          <p:nvSpPr>
            <p:cNvPr id="11319" name="Line 171"/>
            <p:cNvSpPr>
              <a:spLocks noChangeShapeType="1"/>
            </p:cNvSpPr>
            <p:nvPr/>
          </p:nvSpPr>
          <p:spPr bwMode="auto">
            <a:xfrm>
              <a:off x="4272" y="96"/>
              <a:ext cx="0" cy="1632"/>
            </a:xfrm>
            <a:prstGeom prst="line">
              <a:avLst/>
            </a:prstGeom>
            <a:noFill/>
            <a:ln w="9525">
              <a:solidFill>
                <a:schemeClr val="tx1"/>
              </a:solidFill>
              <a:round/>
              <a:headEnd/>
              <a:tailEnd/>
            </a:ln>
          </p:spPr>
          <p:txBody>
            <a:bodyPr>
              <a:prstTxWarp prst="textNoShape">
                <a:avLst/>
              </a:prstTxWarp>
            </a:bodyPr>
            <a:lstStyle/>
            <a:p>
              <a:endParaRPr lang="en-GB"/>
            </a:p>
          </p:txBody>
        </p:sp>
        <p:sp>
          <p:nvSpPr>
            <p:cNvPr id="11320" name="Oval 28"/>
            <p:cNvSpPr>
              <a:spLocks noChangeArrowheads="1"/>
            </p:cNvSpPr>
            <p:nvPr/>
          </p:nvSpPr>
          <p:spPr bwMode="auto">
            <a:xfrm>
              <a:off x="4246" y="358"/>
              <a:ext cx="48" cy="48"/>
            </a:xfrm>
            <a:prstGeom prst="ellipse">
              <a:avLst/>
            </a:prstGeom>
            <a:solidFill>
              <a:srgbClr val="00FF00"/>
            </a:solidFill>
            <a:ln w="9525">
              <a:solidFill>
                <a:schemeClr val="tx1"/>
              </a:solidFill>
              <a:round/>
              <a:headEnd/>
              <a:tailEnd/>
            </a:ln>
          </p:spPr>
          <p:txBody>
            <a:bodyPr wrap="none" anchor="ctr">
              <a:prstTxWarp prst="textNoShape">
                <a:avLst/>
              </a:prstTxWarp>
            </a:bodyPr>
            <a:lstStyle/>
            <a:p>
              <a:pPr algn="ctr"/>
              <a:endParaRPr lang="en-US">
                <a:solidFill>
                  <a:srgbClr val="00FF00"/>
                </a:solidFill>
              </a:endParaRPr>
            </a:p>
          </p:txBody>
        </p:sp>
      </p:grpSp>
      <p:grpSp>
        <p:nvGrpSpPr>
          <p:cNvPr id="7" name="Group 178"/>
          <p:cNvGrpSpPr>
            <a:grpSpLocks/>
          </p:cNvGrpSpPr>
          <p:nvPr/>
        </p:nvGrpSpPr>
        <p:grpSpPr bwMode="auto">
          <a:xfrm>
            <a:off x="4724400" y="571500"/>
            <a:ext cx="3621088" cy="1447800"/>
            <a:chOff x="2976" y="360"/>
            <a:chExt cx="2281" cy="912"/>
          </a:xfrm>
        </p:grpSpPr>
        <p:sp>
          <p:nvSpPr>
            <p:cNvPr id="11278" name="Text Box 83"/>
            <p:cNvSpPr txBox="1">
              <a:spLocks noChangeArrowheads="1"/>
            </p:cNvSpPr>
            <p:nvPr/>
          </p:nvSpPr>
          <p:spPr bwMode="auto">
            <a:xfrm>
              <a:off x="3110" y="384"/>
              <a:ext cx="857" cy="288"/>
            </a:xfrm>
            <a:prstGeom prst="rect">
              <a:avLst/>
            </a:prstGeom>
            <a:noFill/>
            <a:ln w="9525">
              <a:noFill/>
              <a:miter lim="800000"/>
              <a:headEnd/>
              <a:tailEnd/>
            </a:ln>
          </p:spPr>
          <p:txBody>
            <a:bodyPr wrap="none">
              <a:prstTxWarp prst="textNoShape">
                <a:avLst/>
              </a:prstTxWarp>
              <a:spAutoFit/>
            </a:bodyPr>
            <a:lstStyle/>
            <a:p>
              <a:r>
                <a:rPr lang="en-GB">
                  <a:solidFill>
                    <a:srgbClr val="FF0000"/>
                  </a:solidFill>
                </a:rPr>
                <a:t>ghost hits</a:t>
              </a:r>
            </a:p>
          </p:txBody>
        </p:sp>
        <p:sp>
          <p:nvSpPr>
            <p:cNvPr id="11279" name="Oval 85"/>
            <p:cNvSpPr>
              <a:spLocks noChangeArrowheads="1"/>
            </p:cNvSpPr>
            <p:nvPr/>
          </p:nvSpPr>
          <p:spPr bwMode="auto">
            <a:xfrm>
              <a:off x="2976" y="502"/>
              <a:ext cx="48" cy="48"/>
            </a:xfrm>
            <a:prstGeom prst="ellipse">
              <a:avLst/>
            </a:prstGeom>
            <a:solidFill>
              <a:schemeClr val="hlink"/>
            </a:solidFill>
            <a:ln w="9525">
              <a:solidFill>
                <a:srgbClr val="FF0000"/>
              </a:solidFill>
              <a:round/>
              <a:headEnd/>
              <a:tailEnd/>
            </a:ln>
          </p:spPr>
          <p:txBody>
            <a:bodyPr wrap="none" anchor="ctr">
              <a:prstTxWarp prst="textNoShape">
                <a:avLst/>
              </a:prstTxWarp>
            </a:bodyPr>
            <a:lstStyle/>
            <a:p>
              <a:pPr algn="ctr"/>
              <a:endParaRPr lang="en-US">
                <a:solidFill>
                  <a:srgbClr val="00FF00"/>
                </a:solidFill>
              </a:endParaRPr>
            </a:p>
          </p:txBody>
        </p:sp>
        <p:sp>
          <p:nvSpPr>
            <p:cNvPr id="11280" name="Oval 84"/>
            <p:cNvSpPr>
              <a:spLocks noChangeArrowheads="1"/>
            </p:cNvSpPr>
            <p:nvPr/>
          </p:nvSpPr>
          <p:spPr bwMode="auto">
            <a:xfrm>
              <a:off x="4246" y="1224"/>
              <a:ext cx="48" cy="48"/>
            </a:xfrm>
            <a:prstGeom prst="ellipse">
              <a:avLst/>
            </a:prstGeom>
            <a:solidFill>
              <a:schemeClr val="hlink"/>
            </a:solidFill>
            <a:ln w="9525">
              <a:solidFill>
                <a:srgbClr val="FF0000"/>
              </a:solidFill>
              <a:round/>
              <a:headEnd/>
              <a:tailEnd/>
            </a:ln>
          </p:spPr>
          <p:txBody>
            <a:bodyPr wrap="none" anchor="ctr">
              <a:prstTxWarp prst="textNoShape">
                <a:avLst/>
              </a:prstTxWarp>
            </a:bodyPr>
            <a:lstStyle/>
            <a:p>
              <a:pPr algn="ctr"/>
              <a:endParaRPr lang="en-US">
                <a:solidFill>
                  <a:srgbClr val="00FF00"/>
                </a:solidFill>
              </a:endParaRPr>
            </a:p>
          </p:txBody>
        </p:sp>
        <p:sp>
          <p:nvSpPr>
            <p:cNvPr id="11281" name="Oval 81"/>
            <p:cNvSpPr>
              <a:spLocks noChangeArrowheads="1"/>
            </p:cNvSpPr>
            <p:nvPr/>
          </p:nvSpPr>
          <p:spPr bwMode="auto">
            <a:xfrm>
              <a:off x="5209" y="360"/>
              <a:ext cx="48" cy="48"/>
            </a:xfrm>
            <a:prstGeom prst="ellipse">
              <a:avLst/>
            </a:prstGeom>
            <a:solidFill>
              <a:schemeClr val="hlink"/>
            </a:solidFill>
            <a:ln w="9525">
              <a:solidFill>
                <a:srgbClr val="FF0000"/>
              </a:solidFill>
              <a:round/>
              <a:headEnd/>
              <a:tailEnd/>
            </a:ln>
          </p:spPr>
          <p:txBody>
            <a:bodyPr wrap="none" anchor="ctr">
              <a:prstTxWarp prst="textNoShape">
                <a:avLst/>
              </a:prstTxWarp>
            </a:bodyPr>
            <a:lstStyle/>
            <a:p>
              <a:pPr algn="ctr"/>
              <a:endParaRPr lang="en-US">
                <a:solidFill>
                  <a:srgbClr val="00FF00"/>
                </a:solidFill>
              </a:endParaRPr>
            </a:p>
          </p:txBody>
        </p:sp>
      </p:grpSp>
      <p:sp>
        <p:nvSpPr>
          <p:cNvPr id="11276" name="Line 197"/>
          <p:cNvSpPr>
            <a:spLocks noChangeShapeType="1"/>
          </p:cNvSpPr>
          <p:nvPr/>
        </p:nvSpPr>
        <p:spPr bwMode="auto">
          <a:xfrm>
            <a:off x="0" y="3594358"/>
            <a:ext cx="9144000" cy="0"/>
          </a:xfrm>
          <a:prstGeom prst="line">
            <a:avLst/>
          </a:prstGeom>
          <a:noFill/>
          <a:ln w="9525">
            <a:solidFill>
              <a:srgbClr val="FF0000"/>
            </a:solidFill>
            <a:round/>
            <a:headEnd/>
            <a:tailEnd/>
          </a:ln>
        </p:spPr>
        <p:txBody>
          <a:bodyPr wrap="none">
            <a:prstTxWarp prst="textNoShape">
              <a:avLst/>
            </a:prstTxWarp>
          </a:bodyPr>
          <a:lstStyle/>
          <a:p>
            <a:endParaRPr lang="en-GB"/>
          </a:p>
        </p:txBody>
      </p:sp>
      <p:sp>
        <p:nvSpPr>
          <p:cNvPr id="11277" name="Line 198"/>
          <p:cNvSpPr>
            <a:spLocks noChangeShapeType="1"/>
          </p:cNvSpPr>
          <p:nvPr/>
        </p:nvSpPr>
        <p:spPr bwMode="auto">
          <a:xfrm>
            <a:off x="0" y="5358368"/>
            <a:ext cx="9144000" cy="0"/>
          </a:xfrm>
          <a:prstGeom prst="line">
            <a:avLst/>
          </a:prstGeom>
          <a:noFill/>
          <a:ln w="9525">
            <a:solidFill>
              <a:srgbClr val="FF0000"/>
            </a:solidFill>
            <a:round/>
            <a:headEnd/>
            <a:tailEnd/>
          </a:ln>
        </p:spPr>
        <p:txBody>
          <a:bodyPr wrap="none">
            <a:prstTxWarp prst="textNoShape">
              <a:avLst/>
            </a:prstTxWarp>
          </a:bodyPr>
          <a:lstStyle/>
          <a:p>
            <a:endParaRPr lang="en-GB"/>
          </a:p>
        </p:txBody>
      </p:sp>
      <p:sp>
        <p:nvSpPr>
          <p:cNvPr id="92" name="Date Placeholder 91"/>
          <p:cNvSpPr>
            <a:spLocks noGrp="1"/>
          </p:cNvSpPr>
          <p:nvPr>
            <p:ph type="dt" sz="half" idx="10"/>
          </p:nvPr>
        </p:nvSpPr>
        <p:spPr/>
        <p:txBody>
          <a:bodyPr/>
          <a:lstStyle/>
          <a:p>
            <a:fld id="{CD65C062-5E7C-5A40-AA92-F548EF819363}" type="datetime4">
              <a:rPr lang="en-GB" smtClean="0"/>
              <a:pPr/>
              <a:t>01 February 2013</a:t>
            </a:fld>
            <a:endParaRPr lang="en-GB"/>
          </a:p>
        </p:txBody>
      </p:sp>
      <p:sp>
        <p:nvSpPr>
          <p:cNvPr id="93" name="Slide Number Placeholder 92"/>
          <p:cNvSpPr>
            <a:spLocks noGrp="1"/>
          </p:cNvSpPr>
          <p:nvPr>
            <p:ph type="sldNum" sz="quarter" idx="12"/>
          </p:nvPr>
        </p:nvSpPr>
        <p:spPr/>
        <p:txBody>
          <a:bodyPr/>
          <a:lstStyle/>
          <a:p>
            <a:fld id="{BCB34F7E-F9F2-6A46-B8FF-CD94C21C399F}" type="slidenum">
              <a:rPr lang="en-GB" smtClean="0"/>
              <a:pPr/>
              <a:t>19</a:t>
            </a:fld>
            <a:endParaRPr lang="en-GB"/>
          </a:p>
        </p:txBody>
      </p:sp>
      <p:sp>
        <p:nvSpPr>
          <p:cNvPr id="94" name="Footer Placeholder 93"/>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499"/>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2"/>
          <a:srcRect b="12479"/>
          <a:stretch>
            <a:fillRect/>
          </a:stretch>
        </p:blipFill>
        <p:spPr bwMode="auto">
          <a:xfrm>
            <a:off x="3798888" y="152400"/>
            <a:ext cx="5345112" cy="5868988"/>
          </a:xfrm>
          <a:prstGeom prst="rect">
            <a:avLst/>
          </a:prstGeom>
          <a:noFill/>
          <a:ln w="9525">
            <a:noFill/>
            <a:miter lim="800000"/>
            <a:headEnd/>
            <a:tailEnd/>
          </a:ln>
        </p:spPr>
      </p:pic>
      <p:sp>
        <p:nvSpPr>
          <p:cNvPr id="21507" name="Rectangle 2"/>
          <p:cNvSpPr>
            <a:spLocks noGrp="1" noChangeArrowheads="1"/>
          </p:cNvSpPr>
          <p:nvPr>
            <p:ph type="title"/>
          </p:nvPr>
        </p:nvSpPr>
        <p:spPr>
          <a:xfrm>
            <a:off x="0" y="0"/>
            <a:ext cx="3733800" cy="457200"/>
          </a:xfrm>
        </p:spPr>
        <p:txBody>
          <a:bodyPr>
            <a:normAutofit fontScale="90000"/>
          </a:bodyPr>
          <a:lstStyle/>
          <a:p>
            <a:pPr algn="l" eaLnBrk="1" hangingPunct="1"/>
            <a:r>
              <a:rPr lang="en-GB" sz="3200" dirty="0"/>
              <a:t>Drift</a:t>
            </a:r>
            <a:r>
              <a:rPr lang="en-GB" sz="3200" dirty="0" smtClean="0"/>
              <a:t> Chambers</a:t>
            </a:r>
            <a:endParaRPr lang="en-GB" sz="3200" dirty="0"/>
          </a:p>
        </p:txBody>
      </p:sp>
      <p:sp>
        <p:nvSpPr>
          <p:cNvPr id="21508" name="Rectangle 3"/>
          <p:cNvSpPr>
            <a:spLocks noGrp="1" noChangeArrowheads="1"/>
          </p:cNvSpPr>
          <p:nvPr>
            <p:ph type="body" idx="1"/>
          </p:nvPr>
        </p:nvSpPr>
        <p:spPr>
          <a:xfrm>
            <a:off x="0" y="496074"/>
            <a:ext cx="4191000" cy="5899150"/>
          </a:xfrm>
        </p:spPr>
        <p:txBody>
          <a:bodyPr>
            <a:normAutofit lnSpcReduction="10000"/>
          </a:bodyPr>
          <a:lstStyle/>
          <a:p>
            <a:pPr eaLnBrk="1" hangingPunct="1">
              <a:lnSpc>
                <a:spcPct val="90000"/>
              </a:lnSpc>
              <a:buFontTx/>
              <a:buNone/>
            </a:pPr>
            <a:r>
              <a:rPr lang="en-GB" sz="2000" dirty="0"/>
              <a:t>Field lines aligned with </a:t>
            </a:r>
            <a:r>
              <a:rPr lang="en-GB" sz="2000" i="1" dirty="0" err="1"/>
              <a:t>x</a:t>
            </a:r>
            <a:r>
              <a:rPr lang="en-GB" sz="2000" dirty="0"/>
              <a:t>-direction </a:t>
            </a:r>
          </a:p>
          <a:p>
            <a:pPr eaLnBrk="1" hangingPunct="1">
              <a:lnSpc>
                <a:spcPct val="90000"/>
              </a:lnSpc>
              <a:buFontTx/>
              <a:buNone/>
            </a:pPr>
            <a:r>
              <a:rPr lang="en-GB" sz="2000" dirty="0"/>
              <a:t>via use of field and sense </a:t>
            </a:r>
            <a:r>
              <a:rPr lang="en-GB" sz="2000" dirty="0" smtClean="0"/>
              <a:t>wires</a:t>
            </a:r>
          </a:p>
          <a:p>
            <a:pPr eaLnBrk="1" hangingPunct="1">
              <a:lnSpc>
                <a:spcPct val="90000"/>
              </a:lnSpc>
              <a:buFontTx/>
              <a:buNone/>
            </a:pPr>
            <a:r>
              <a:rPr lang="en-GB" sz="2000" dirty="0"/>
              <a:t>(cathode and anode wires)</a:t>
            </a:r>
          </a:p>
          <a:p>
            <a:pPr eaLnBrk="1" hangingPunct="1">
              <a:lnSpc>
                <a:spcPct val="90000"/>
              </a:lnSpc>
              <a:buFontTx/>
              <a:buNone/>
            </a:pPr>
            <a:endParaRPr lang="en-GB" sz="2000" dirty="0"/>
          </a:p>
          <a:p>
            <a:pPr eaLnBrk="1" hangingPunct="1">
              <a:lnSpc>
                <a:spcPct val="90000"/>
              </a:lnSpc>
              <a:buFontTx/>
              <a:buNone/>
            </a:pPr>
            <a:r>
              <a:rPr lang="en-GB" sz="2000" dirty="0"/>
              <a:t>Then</a:t>
            </a:r>
            <a:r>
              <a:rPr lang="en-GB" sz="2000" i="1" dirty="0"/>
              <a:t> </a:t>
            </a:r>
            <a:r>
              <a:rPr lang="en-GB" sz="2000" i="1" dirty="0" err="1"/>
              <a:t>x</a:t>
            </a:r>
            <a:r>
              <a:rPr lang="en-GB" sz="2000" dirty="0"/>
              <a:t> can be measured from the </a:t>
            </a:r>
          </a:p>
          <a:p>
            <a:pPr eaLnBrk="1" hangingPunct="1">
              <a:lnSpc>
                <a:spcPct val="90000"/>
              </a:lnSpc>
              <a:buFontTx/>
              <a:buNone/>
            </a:pPr>
            <a:r>
              <a:rPr lang="en-GB" sz="2000" dirty="0"/>
              <a:t>arrival </a:t>
            </a:r>
            <a:r>
              <a:rPr lang="en-GB" sz="2000" dirty="0" smtClean="0"/>
              <a:t>time</a:t>
            </a:r>
          </a:p>
          <a:p>
            <a:pPr eaLnBrk="1" hangingPunct="1">
              <a:lnSpc>
                <a:spcPct val="90000"/>
              </a:lnSpc>
              <a:buFontTx/>
              <a:buNone/>
            </a:pPr>
            <a:r>
              <a:rPr lang="en-GB" sz="2000" dirty="0"/>
              <a:t> </a:t>
            </a:r>
          </a:p>
          <a:p>
            <a:pPr eaLnBrk="1" hangingPunct="1">
              <a:lnSpc>
                <a:spcPct val="90000"/>
              </a:lnSpc>
              <a:buFontTx/>
              <a:buNone/>
            </a:pPr>
            <a:r>
              <a:rPr lang="en-GB" sz="2000" dirty="0"/>
              <a:t>Better </a:t>
            </a:r>
            <a:r>
              <a:rPr lang="en-GB" sz="2000" i="1" dirty="0" err="1"/>
              <a:t>x</a:t>
            </a:r>
            <a:r>
              <a:rPr lang="en-GB" sz="2000" dirty="0"/>
              <a:t>-resolution while using larger </a:t>
            </a:r>
          </a:p>
          <a:p>
            <a:pPr eaLnBrk="1" hangingPunct="1">
              <a:lnSpc>
                <a:spcPct val="90000"/>
              </a:lnSpc>
              <a:buFontTx/>
              <a:buNone/>
            </a:pPr>
            <a:r>
              <a:rPr lang="en-GB" sz="2000" dirty="0"/>
              <a:t>wire pitch than in </a:t>
            </a:r>
            <a:r>
              <a:rPr lang="en-GB" sz="2000" dirty="0" err="1" smtClean="0"/>
              <a:t>MWPC’s</a:t>
            </a:r>
            <a:endParaRPr lang="en-GB" sz="2000" dirty="0" smtClean="0"/>
          </a:p>
          <a:p>
            <a:pPr eaLnBrk="1" hangingPunct="1">
              <a:lnSpc>
                <a:spcPct val="90000"/>
              </a:lnSpc>
              <a:buFontTx/>
              <a:buNone/>
            </a:pPr>
            <a:endParaRPr lang="en-GB" sz="2000" dirty="0"/>
          </a:p>
          <a:p>
            <a:pPr eaLnBrk="1" hangingPunct="1">
              <a:lnSpc>
                <a:spcPct val="90000"/>
              </a:lnSpc>
              <a:buFontTx/>
              <a:buNone/>
            </a:pPr>
            <a:r>
              <a:rPr lang="en-GB" sz="2000" dirty="0"/>
              <a:t>Fewer wires </a:t>
            </a:r>
            <a:r>
              <a:rPr lang="en-GB" sz="2000" dirty="0" err="1">
                <a:latin typeface="Wingdings 3" pitchFamily="-109" charset="2"/>
              </a:rPr>
              <a:t>g</a:t>
            </a:r>
            <a:r>
              <a:rPr lang="en-GB" sz="2000" dirty="0"/>
              <a:t> less electronics, less </a:t>
            </a:r>
          </a:p>
          <a:p>
            <a:pPr eaLnBrk="1" hangingPunct="1">
              <a:lnSpc>
                <a:spcPct val="90000"/>
              </a:lnSpc>
              <a:buFontTx/>
              <a:buNone/>
            </a:pPr>
            <a:r>
              <a:rPr lang="en-GB" sz="2000" dirty="0"/>
              <a:t>mechanical support</a:t>
            </a:r>
          </a:p>
          <a:p>
            <a:pPr eaLnBrk="1" hangingPunct="1">
              <a:lnSpc>
                <a:spcPct val="90000"/>
              </a:lnSpc>
              <a:buFontTx/>
              <a:buNone/>
            </a:pPr>
            <a:endParaRPr lang="en-GB" sz="2000" dirty="0"/>
          </a:p>
          <a:p>
            <a:pPr eaLnBrk="1" hangingPunct="1">
              <a:lnSpc>
                <a:spcPct val="90000"/>
              </a:lnSpc>
              <a:buFontTx/>
              <a:buNone/>
            </a:pPr>
            <a:r>
              <a:rPr lang="en-GB" sz="2000" dirty="0"/>
              <a:t>As field is generated between wires various geometries possible:</a:t>
            </a:r>
          </a:p>
          <a:p>
            <a:pPr lvl="1" eaLnBrk="1" hangingPunct="1">
              <a:lnSpc>
                <a:spcPct val="90000"/>
              </a:lnSpc>
            </a:pPr>
            <a:r>
              <a:rPr lang="en-GB" sz="1800" dirty="0"/>
              <a:t>Planar</a:t>
            </a:r>
          </a:p>
          <a:p>
            <a:pPr lvl="1" eaLnBrk="1" hangingPunct="1">
              <a:lnSpc>
                <a:spcPct val="90000"/>
              </a:lnSpc>
            </a:pPr>
            <a:r>
              <a:rPr lang="en-GB" sz="1800" dirty="0"/>
              <a:t>Cylindrical</a:t>
            </a:r>
            <a:r>
              <a:rPr lang="en-GB" sz="2000" dirty="0"/>
              <a:t>  </a:t>
            </a:r>
          </a:p>
          <a:p>
            <a:pPr lvl="1" eaLnBrk="1" hangingPunct="1">
              <a:lnSpc>
                <a:spcPct val="90000"/>
              </a:lnSpc>
            </a:pPr>
            <a:r>
              <a:rPr lang="en-GB" sz="2000" dirty="0"/>
              <a:t>… </a:t>
            </a:r>
            <a:endParaRPr lang="en-GB" sz="1800" dirty="0"/>
          </a:p>
        </p:txBody>
      </p:sp>
      <p:sp>
        <p:nvSpPr>
          <p:cNvPr id="21509" name="Text Box 7"/>
          <p:cNvSpPr txBox="1">
            <a:spLocks noChangeArrowheads="1"/>
          </p:cNvSpPr>
          <p:nvPr/>
        </p:nvSpPr>
        <p:spPr bwMode="auto">
          <a:xfrm>
            <a:off x="4800600" y="0"/>
            <a:ext cx="3505200" cy="366713"/>
          </a:xfrm>
          <a:prstGeom prst="rect">
            <a:avLst/>
          </a:prstGeom>
          <a:noFill/>
          <a:ln w="9525">
            <a:noFill/>
            <a:miter lim="800000"/>
            <a:headEnd/>
            <a:tailEnd/>
          </a:ln>
        </p:spPr>
        <p:txBody>
          <a:bodyPr>
            <a:prstTxWarp prst="textNoShape">
              <a:avLst/>
            </a:prstTxWarp>
            <a:spAutoFit/>
          </a:bodyPr>
          <a:lstStyle/>
          <a:p>
            <a:pPr>
              <a:spcBef>
                <a:spcPct val="50000"/>
              </a:spcBef>
            </a:pPr>
            <a:r>
              <a:rPr lang="en-GB" sz="1800"/>
              <a:t>(examples of planar drift chambers)</a:t>
            </a:r>
          </a:p>
        </p:txBody>
      </p:sp>
      <p:sp>
        <p:nvSpPr>
          <p:cNvPr id="21510" name="Text Box 8"/>
          <p:cNvSpPr txBox="1">
            <a:spLocks noChangeArrowheads="1"/>
          </p:cNvSpPr>
          <p:nvPr/>
        </p:nvSpPr>
        <p:spPr bwMode="auto">
          <a:xfrm>
            <a:off x="6553200" y="6019800"/>
            <a:ext cx="2590800" cy="466725"/>
          </a:xfrm>
          <a:prstGeom prst="rect">
            <a:avLst/>
          </a:prstGeom>
          <a:noFill/>
          <a:ln w="9525">
            <a:solidFill>
              <a:schemeClr val="tx1"/>
            </a:solidFill>
            <a:miter lim="800000"/>
            <a:headEnd/>
            <a:tailEnd/>
          </a:ln>
        </p:spPr>
        <p:txBody>
          <a:bodyPr>
            <a:prstTxWarp prst="textNoShape">
              <a:avLst/>
            </a:prstTxWarp>
            <a:spAutoFit/>
          </a:bodyPr>
          <a:lstStyle/>
          <a:p>
            <a:r>
              <a:rPr lang="en-GB" sz="1200"/>
              <a:t>U. Becker, in: Instrumentation in High Energy Physics, World Scientific</a:t>
            </a:r>
          </a:p>
        </p:txBody>
      </p:sp>
      <p:sp>
        <p:nvSpPr>
          <p:cNvPr id="21511" name="Rectangle 9"/>
          <p:cNvSpPr>
            <a:spLocks noChangeArrowheads="1"/>
          </p:cNvSpPr>
          <p:nvPr/>
        </p:nvSpPr>
        <p:spPr bwMode="auto">
          <a:xfrm>
            <a:off x="141288" y="6019800"/>
            <a:ext cx="7315200" cy="381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pPr>
            <a:r>
              <a:rPr lang="en-GB" sz="2000" dirty="0"/>
              <a:t>Aim to get linear relation between position and arrival time!</a:t>
            </a:r>
          </a:p>
        </p:txBody>
      </p:sp>
      <p:sp>
        <p:nvSpPr>
          <p:cNvPr id="8" name="Date Placeholder 7"/>
          <p:cNvSpPr>
            <a:spLocks noGrp="1"/>
          </p:cNvSpPr>
          <p:nvPr>
            <p:ph type="dt" sz="half" idx="10"/>
          </p:nvPr>
        </p:nvSpPr>
        <p:spPr/>
        <p:txBody>
          <a:bodyPr/>
          <a:lstStyle/>
          <a:p>
            <a:fld id="{25928771-AFB8-D34D-BEFB-E41969056881}" type="datetime4">
              <a:rPr lang="en-GB" smtClean="0"/>
              <a:pPr/>
              <a:t>01 February 2013</a:t>
            </a:fld>
            <a:endParaRPr lang="en-GB"/>
          </a:p>
        </p:txBody>
      </p:sp>
      <p:sp>
        <p:nvSpPr>
          <p:cNvPr id="9" name="Slide Number Placeholder 8"/>
          <p:cNvSpPr>
            <a:spLocks noGrp="1"/>
          </p:cNvSpPr>
          <p:nvPr>
            <p:ph type="sldNum" sz="quarter" idx="12"/>
          </p:nvPr>
        </p:nvSpPr>
        <p:spPr/>
        <p:txBody>
          <a:bodyPr/>
          <a:lstStyle/>
          <a:p>
            <a:fld id="{BCB34F7E-F9F2-6A46-B8FF-CD94C21C399F}" type="slidenum">
              <a:rPr lang="en-GB" smtClean="0"/>
              <a:pPr/>
              <a:t>20</a:t>
            </a:fld>
            <a:endParaRPr lang="en-GB"/>
          </a:p>
        </p:txBody>
      </p:sp>
      <p:sp>
        <p:nvSpPr>
          <p:cNvPr id="10" name="Footer Placeholder 9"/>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srcRect l="5624" r="5624"/>
          <a:stretch>
            <a:fillRect/>
          </a:stretch>
        </p:blipFill>
        <p:spPr bwMode="auto">
          <a:xfrm>
            <a:off x="0" y="533400"/>
            <a:ext cx="3429000" cy="3103563"/>
          </a:xfrm>
          <a:prstGeom prst="rect">
            <a:avLst/>
          </a:prstGeom>
          <a:noFill/>
          <a:ln w="9525">
            <a:noFill/>
            <a:miter lim="800000"/>
            <a:headEnd/>
            <a:tailEnd/>
          </a:ln>
        </p:spPr>
      </p:pic>
      <p:pic>
        <p:nvPicPr>
          <p:cNvPr id="22531" name="Picture 16"/>
          <p:cNvPicPr>
            <a:picLocks noChangeAspect="1" noChangeArrowheads="1"/>
          </p:cNvPicPr>
          <p:nvPr/>
        </p:nvPicPr>
        <p:blipFill>
          <a:blip r:embed="rId3"/>
          <a:srcRect l="2046" r="1364"/>
          <a:stretch>
            <a:fillRect/>
          </a:stretch>
        </p:blipFill>
        <p:spPr bwMode="auto">
          <a:xfrm>
            <a:off x="3406775" y="533400"/>
            <a:ext cx="2590800" cy="2895600"/>
          </a:xfrm>
          <a:prstGeom prst="rect">
            <a:avLst/>
          </a:prstGeom>
          <a:noFill/>
          <a:ln w="9525">
            <a:solidFill>
              <a:schemeClr val="tx1"/>
            </a:solidFill>
            <a:miter lim="800000"/>
            <a:headEnd/>
            <a:tailEnd/>
          </a:ln>
        </p:spPr>
      </p:pic>
      <p:sp>
        <p:nvSpPr>
          <p:cNvPr id="22532" name="Rectangle 2"/>
          <p:cNvSpPr>
            <a:spLocks noGrp="1" noChangeArrowheads="1"/>
          </p:cNvSpPr>
          <p:nvPr>
            <p:ph type="title"/>
          </p:nvPr>
        </p:nvSpPr>
        <p:spPr>
          <a:xfrm>
            <a:off x="0" y="0"/>
            <a:ext cx="5410200" cy="533400"/>
          </a:xfrm>
        </p:spPr>
        <p:txBody>
          <a:bodyPr>
            <a:normAutofit fontScale="90000"/>
          </a:bodyPr>
          <a:lstStyle/>
          <a:p>
            <a:pPr algn="l" eaLnBrk="1" hangingPunct="1"/>
            <a:r>
              <a:rPr lang="en-GB" sz="3200" dirty="0"/>
              <a:t>Other</a:t>
            </a:r>
            <a:r>
              <a:rPr lang="en-GB" sz="3200" dirty="0" smtClean="0"/>
              <a:t> Drift </a:t>
            </a:r>
            <a:r>
              <a:rPr lang="en-GB" sz="3200" dirty="0"/>
              <a:t>C</a:t>
            </a:r>
            <a:r>
              <a:rPr lang="en-GB" sz="3200" dirty="0" smtClean="0"/>
              <a:t>hamber </a:t>
            </a:r>
            <a:r>
              <a:rPr lang="en-GB" sz="3200" dirty="0"/>
              <a:t>G</a:t>
            </a:r>
            <a:r>
              <a:rPr lang="en-GB" sz="3200" dirty="0" smtClean="0"/>
              <a:t>eometries</a:t>
            </a:r>
            <a:endParaRPr lang="en-GB" sz="3200" dirty="0"/>
          </a:p>
        </p:txBody>
      </p:sp>
      <p:pic>
        <p:nvPicPr>
          <p:cNvPr id="22533" name="Picture 4"/>
          <p:cNvPicPr>
            <a:picLocks noChangeAspect="1" noChangeArrowheads="1"/>
          </p:cNvPicPr>
          <p:nvPr/>
        </p:nvPicPr>
        <p:blipFill>
          <a:blip r:embed="rId4"/>
          <a:srcRect l="2100" r="2100" b="2898"/>
          <a:stretch>
            <a:fillRect/>
          </a:stretch>
        </p:blipFill>
        <p:spPr bwMode="auto">
          <a:xfrm>
            <a:off x="3376738" y="3717925"/>
            <a:ext cx="2652913" cy="2432640"/>
          </a:xfrm>
          <a:prstGeom prst="rect">
            <a:avLst/>
          </a:prstGeom>
          <a:noFill/>
          <a:ln w="9525">
            <a:solidFill>
              <a:schemeClr val="tx1"/>
            </a:solidFill>
            <a:miter lim="800000"/>
            <a:headEnd/>
            <a:tailEnd/>
          </a:ln>
        </p:spPr>
      </p:pic>
      <p:pic>
        <p:nvPicPr>
          <p:cNvPr id="22534" name="Picture 6" descr="Z:\tmp\honeycomb.xfig.jpg"/>
          <p:cNvPicPr>
            <a:picLocks noChangeAspect="1" noChangeArrowheads="1"/>
          </p:cNvPicPr>
          <p:nvPr/>
        </p:nvPicPr>
        <p:blipFill>
          <a:blip r:embed="rId5"/>
          <a:srcRect/>
          <a:stretch>
            <a:fillRect/>
          </a:stretch>
        </p:blipFill>
        <p:spPr bwMode="auto">
          <a:xfrm>
            <a:off x="6400800" y="4540325"/>
            <a:ext cx="2490788" cy="1524000"/>
          </a:xfrm>
          <a:prstGeom prst="rect">
            <a:avLst/>
          </a:prstGeom>
          <a:noFill/>
          <a:ln w="9525">
            <a:noFill/>
            <a:miter lim="800000"/>
            <a:headEnd/>
            <a:tailEnd/>
          </a:ln>
        </p:spPr>
      </p:pic>
      <p:pic>
        <p:nvPicPr>
          <p:cNvPr id="22535" name="Picture 7" descr="Z:\tmp\strawtubes.xfig.jpg"/>
          <p:cNvPicPr>
            <a:picLocks noChangeAspect="1" noChangeArrowheads="1"/>
          </p:cNvPicPr>
          <p:nvPr/>
        </p:nvPicPr>
        <p:blipFill>
          <a:blip r:embed="rId6"/>
          <a:srcRect/>
          <a:stretch>
            <a:fillRect/>
          </a:stretch>
        </p:blipFill>
        <p:spPr bwMode="auto">
          <a:xfrm>
            <a:off x="6400800" y="2685256"/>
            <a:ext cx="2468562" cy="1487488"/>
          </a:xfrm>
          <a:prstGeom prst="rect">
            <a:avLst/>
          </a:prstGeom>
          <a:noFill/>
          <a:ln w="9525">
            <a:noFill/>
            <a:miter lim="800000"/>
            <a:headEnd/>
            <a:tailEnd/>
          </a:ln>
        </p:spPr>
      </p:pic>
      <p:sp>
        <p:nvSpPr>
          <p:cNvPr id="22536" name="Text Box 8"/>
          <p:cNvSpPr txBox="1">
            <a:spLocks noChangeArrowheads="1"/>
          </p:cNvSpPr>
          <p:nvPr/>
        </p:nvSpPr>
        <p:spPr bwMode="auto">
          <a:xfrm>
            <a:off x="6629400" y="4159786"/>
            <a:ext cx="25146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dirty="0"/>
              <a:t>Straw tubes</a:t>
            </a:r>
          </a:p>
        </p:txBody>
      </p:sp>
      <p:sp>
        <p:nvSpPr>
          <p:cNvPr id="22537" name="Text Box 10"/>
          <p:cNvSpPr txBox="1">
            <a:spLocks noChangeArrowheads="1"/>
          </p:cNvSpPr>
          <p:nvPr/>
        </p:nvSpPr>
        <p:spPr bwMode="auto">
          <a:xfrm>
            <a:off x="6629400" y="5861641"/>
            <a:ext cx="25146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dirty="0"/>
              <a:t>Honeycomb cells</a:t>
            </a:r>
          </a:p>
        </p:txBody>
      </p:sp>
      <p:sp>
        <p:nvSpPr>
          <p:cNvPr id="22538" name="Text Box 12"/>
          <p:cNvSpPr txBox="1">
            <a:spLocks noChangeArrowheads="1"/>
          </p:cNvSpPr>
          <p:nvPr/>
        </p:nvSpPr>
        <p:spPr bwMode="auto">
          <a:xfrm>
            <a:off x="0" y="3717925"/>
            <a:ext cx="3048000" cy="2400657"/>
          </a:xfrm>
          <a:prstGeom prst="rect">
            <a:avLst/>
          </a:prstGeom>
          <a:noFill/>
          <a:ln w="9525">
            <a:noFill/>
            <a:miter lim="800000"/>
            <a:headEnd/>
            <a:tailEnd/>
          </a:ln>
        </p:spPr>
        <p:txBody>
          <a:bodyPr>
            <a:prstTxWarp prst="textNoShape">
              <a:avLst/>
            </a:prstTxWarp>
            <a:spAutoFit/>
          </a:bodyPr>
          <a:lstStyle/>
          <a:p>
            <a:pPr>
              <a:spcBef>
                <a:spcPct val="50000"/>
              </a:spcBef>
            </a:pPr>
            <a:r>
              <a:rPr lang="en-GB" sz="2000" u="sng" dirty="0"/>
              <a:t>Cylindrical:</a:t>
            </a:r>
          </a:p>
          <a:p>
            <a:pPr>
              <a:spcBef>
                <a:spcPct val="50000"/>
              </a:spcBef>
              <a:buFontTx/>
              <a:buChar char="•"/>
            </a:pPr>
            <a:r>
              <a:rPr lang="en-GB" sz="2000" dirty="0"/>
              <a:t> barrel shape</a:t>
            </a:r>
          </a:p>
          <a:p>
            <a:pPr>
              <a:spcBef>
                <a:spcPct val="50000"/>
              </a:spcBef>
              <a:buFontTx/>
              <a:buChar char="•"/>
            </a:pPr>
            <a:r>
              <a:rPr lang="en-GB" sz="2000" dirty="0"/>
              <a:t> wires supported from end plates</a:t>
            </a:r>
          </a:p>
          <a:p>
            <a:pPr>
              <a:spcBef>
                <a:spcPct val="50000"/>
              </a:spcBef>
              <a:buFontTx/>
              <a:buChar char="•"/>
            </a:pPr>
            <a:r>
              <a:rPr lang="en-GB" sz="2000" dirty="0"/>
              <a:t> very little material (centrally</a:t>
            </a:r>
            <a:r>
              <a:rPr lang="en-GB" sz="2000" dirty="0" smtClean="0"/>
              <a:t>)</a:t>
            </a:r>
          </a:p>
        </p:txBody>
      </p:sp>
      <p:sp>
        <p:nvSpPr>
          <p:cNvPr id="22539" name="Text Box 13"/>
          <p:cNvSpPr txBox="1">
            <a:spLocks noChangeArrowheads="1"/>
          </p:cNvSpPr>
          <p:nvPr/>
        </p:nvSpPr>
        <p:spPr bwMode="auto">
          <a:xfrm>
            <a:off x="6172200" y="533400"/>
            <a:ext cx="2971800" cy="2073275"/>
          </a:xfrm>
          <a:prstGeom prst="rect">
            <a:avLst/>
          </a:prstGeom>
          <a:noFill/>
          <a:ln w="9525">
            <a:noFill/>
            <a:miter lim="800000"/>
            <a:headEnd/>
            <a:tailEnd/>
          </a:ln>
        </p:spPr>
        <p:txBody>
          <a:bodyPr>
            <a:prstTxWarp prst="textNoShape">
              <a:avLst/>
            </a:prstTxWarp>
            <a:spAutoFit/>
          </a:bodyPr>
          <a:lstStyle/>
          <a:p>
            <a:pPr>
              <a:spcBef>
                <a:spcPct val="50000"/>
              </a:spcBef>
            </a:pPr>
            <a:r>
              <a:rPr lang="en-GB" sz="2000" u="sng" dirty="0"/>
              <a:t>Tubes or cells:</a:t>
            </a:r>
          </a:p>
          <a:p>
            <a:pPr>
              <a:spcBef>
                <a:spcPct val="50000"/>
              </a:spcBef>
              <a:buFontTx/>
              <a:buChar char="•"/>
            </a:pPr>
            <a:r>
              <a:rPr lang="en-GB" sz="2000" dirty="0"/>
              <a:t> self supporting</a:t>
            </a:r>
          </a:p>
          <a:p>
            <a:pPr>
              <a:spcBef>
                <a:spcPct val="50000"/>
              </a:spcBef>
              <a:buFontTx/>
              <a:buChar char="•"/>
            </a:pPr>
            <a:r>
              <a:rPr lang="en-GB" sz="2000" dirty="0"/>
              <a:t> less material at end-support</a:t>
            </a:r>
          </a:p>
          <a:p>
            <a:pPr>
              <a:spcBef>
                <a:spcPct val="50000"/>
              </a:spcBef>
              <a:buFontTx/>
              <a:buChar char="•"/>
            </a:pPr>
            <a:r>
              <a:rPr lang="en-GB" sz="2000" dirty="0"/>
              <a:t> “easier” to build</a:t>
            </a:r>
          </a:p>
        </p:txBody>
      </p:sp>
      <p:sp>
        <p:nvSpPr>
          <p:cNvPr id="22540" name="Line 14"/>
          <p:cNvSpPr>
            <a:spLocks noChangeShapeType="1"/>
          </p:cNvSpPr>
          <p:nvPr/>
        </p:nvSpPr>
        <p:spPr bwMode="auto">
          <a:xfrm>
            <a:off x="6186713" y="457200"/>
            <a:ext cx="0" cy="5633041"/>
          </a:xfrm>
          <a:prstGeom prst="line">
            <a:avLst/>
          </a:prstGeom>
          <a:noFill/>
          <a:ln w="28575">
            <a:solidFill>
              <a:schemeClr val="tx1"/>
            </a:solidFill>
            <a:round/>
            <a:headEnd/>
            <a:tailEnd/>
          </a:ln>
        </p:spPr>
        <p:txBody>
          <a:bodyPr>
            <a:prstTxWarp prst="textNoShape">
              <a:avLst/>
            </a:prstTxWarp>
          </a:bodyPr>
          <a:lstStyle/>
          <a:p>
            <a:endParaRPr lang="en-GB"/>
          </a:p>
        </p:txBody>
      </p:sp>
      <p:sp>
        <p:nvSpPr>
          <p:cNvPr id="22541" name="Text Box 15"/>
          <p:cNvSpPr txBox="1">
            <a:spLocks noChangeArrowheads="1"/>
          </p:cNvSpPr>
          <p:nvPr/>
        </p:nvSpPr>
        <p:spPr bwMode="auto">
          <a:xfrm>
            <a:off x="2057400" y="3352800"/>
            <a:ext cx="1752600" cy="6492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C. Joram, CERN summer student lectures 2001</a:t>
            </a:r>
          </a:p>
        </p:txBody>
      </p:sp>
      <p:sp>
        <p:nvSpPr>
          <p:cNvPr id="14" name="Date Placeholder 13"/>
          <p:cNvSpPr>
            <a:spLocks noGrp="1"/>
          </p:cNvSpPr>
          <p:nvPr>
            <p:ph type="dt" sz="half" idx="10"/>
          </p:nvPr>
        </p:nvSpPr>
        <p:spPr/>
        <p:txBody>
          <a:bodyPr/>
          <a:lstStyle/>
          <a:p>
            <a:fld id="{8B4DC3EE-A684-CE49-84BF-F42CA49A3575}" type="datetime4">
              <a:rPr lang="en-GB" smtClean="0"/>
              <a:pPr/>
              <a:t>01 February 2013</a:t>
            </a:fld>
            <a:endParaRPr lang="en-GB" dirty="0"/>
          </a:p>
        </p:txBody>
      </p:sp>
      <p:sp>
        <p:nvSpPr>
          <p:cNvPr id="15" name="Slide Number Placeholder 14"/>
          <p:cNvSpPr>
            <a:spLocks noGrp="1"/>
          </p:cNvSpPr>
          <p:nvPr>
            <p:ph type="sldNum" sz="quarter" idx="12"/>
          </p:nvPr>
        </p:nvSpPr>
        <p:spPr>
          <a:xfrm>
            <a:off x="6686425" y="6356351"/>
            <a:ext cx="2133600" cy="365125"/>
          </a:xfrm>
        </p:spPr>
        <p:txBody>
          <a:bodyPr/>
          <a:lstStyle/>
          <a:p>
            <a:fld id="{BCB34F7E-F9F2-6A46-B8FF-CD94C21C399F}" type="slidenum">
              <a:rPr lang="en-GB" smtClean="0"/>
              <a:pPr/>
              <a:t>21</a:t>
            </a:fld>
            <a:endParaRPr lang="en-GB" dirty="0"/>
          </a:p>
        </p:txBody>
      </p:sp>
      <p:sp>
        <p:nvSpPr>
          <p:cNvPr id="16" name="Footer Placeholder 15"/>
          <p:cNvSpPr>
            <a:spLocks noGrp="1"/>
          </p:cNvSpPr>
          <p:nvPr>
            <p:ph type="ftr" sz="quarter" idx="11"/>
          </p:nvPr>
        </p:nvSpPr>
        <p:spPr/>
        <p:txBody>
          <a:bodyPr/>
          <a:lstStyle/>
          <a:p>
            <a:r>
              <a:rPr lang="en-US" smtClean="0"/>
              <a:t>HEP Gas Detectors</a:t>
            </a:r>
            <a:endParaRPr lang="en-GB"/>
          </a:p>
        </p:txBody>
      </p:sp>
      <p:sp>
        <p:nvSpPr>
          <p:cNvPr id="17" name="Rectangle 16"/>
          <p:cNvSpPr/>
          <p:nvPr/>
        </p:nvSpPr>
        <p:spPr>
          <a:xfrm>
            <a:off x="0" y="6090241"/>
            <a:ext cx="4161679" cy="369332"/>
          </a:xfrm>
          <a:prstGeom prst="rect">
            <a:avLst/>
          </a:prstGeom>
        </p:spPr>
        <p:txBody>
          <a:bodyPr wrap="none">
            <a:spAutoFit/>
          </a:bodyPr>
          <a:lstStyle/>
          <a:p>
            <a:r>
              <a:rPr lang="en-GB" dirty="0" smtClean="0">
                <a:solidFill>
                  <a:srgbClr val="FF0000"/>
                </a:solidFill>
              </a:rPr>
              <a:t>One broken wire can destroy large section!</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p:cNvPicPr>
            <a:picLocks noChangeAspect="1" noChangeArrowheads="1"/>
          </p:cNvPicPr>
          <p:nvPr/>
        </p:nvPicPr>
        <p:blipFill>
          <a:blip r:embed="rId2"/>
          <a:srcRect t="63913" b="12782"/>
          <a:stretch>
            <a:fillRect/>
          </a:stretch>
        </p:blipFill>
        <p:spPr bwMode="auto">
          <a:xfrm>
            <a:off x="3015873" y="0"/>
            <a:ext cx="5791200" cy="1701800"/>
          </a:xfrm>
          <a:prstGeom prst="rect">
            <a:avLst/>
          </a:prstGeom>
          <a:noFill/>
          <a:ln w="9525">
            <a:noFill/>
            <a:miter lim="800000"/>
            <a:headEnd/>
            <a:tailEnd/>
          </a:ln>
        </p:spPr>
      </p:pic>
      <p:pic>
        <p:nvPicPr>
          <p:cNvPr id="23555" name="Picture 5"/>
          <p:cNvPicPr>
            <a:picLocks noChangeAspect="1" noChangeArrowheads="1"/>
          </p:cNvPicPr>
          <p:nvPr/>
        </p:nvPicPr>
        <p:blipFill>
          <a:blip r:embed="rId3"/>
          <a:srcRect/>
          <a:stretch>
            <a:fillRect/>
          </a:stretch>
        </p:blipFill>
        <p:spPr bwMode="auto">
          <a:xfrm>
            <a:off x="0" y="3579853"/>
            <a:ext cx="4800600" cy="2776498"/>
          </a:xfrm>
          <a:prstGeom prst="rect">
            <a:avLst/>
          </a:prstGeom>
          <a:noFill/>
          <a:ln w="9525">
            <a:noFill/>
            <a:miter lim="800000"/>
            <a:headEnd/>
            <a:tailEnd/>
          </a:ln>
        </p:spPr>
      </p:pic>
      <p:sp>
        <p:nvSpPr>
          <p:cNvPr id="23556" name="Rectangle 6"/>
          <p:cNvSpPr>
            <a:spLocks noGrp="1" noChangeArrowheads="1"/>
          </p:cNvSpPr>
          <p:nvPr>
            <p:ph type="title"/>
          </p:nvPr>
        </p:nvSpPr>
        <p:spPr>
          <a:xfrm>
            <a:off x="152400" y="0"/>
            <a:ext cx="3505200" cy="914400"/>
          </a:xfrm>
        </p:spPr>
        <p:txBody>
          <a:bodyPr>
            <a:normAutofit fontScale="90000"/>
          </a:bodyPr>
          <a:lstStyle/>
          <a:p>
            <a:pPr algn="l" eaLnBrk="1" hangingPunct="1"/>
            <a:r>
              <a:rPr lang="en-GB" sz="3200" dirty="0"/>
              <a:t>Position</a:t>
            </a:r>
            <a:r>
              <a:rPr lang="en-GB" sz="3200" dirty="0" smtClean="0"/>
              <a:t> Resolution </a:t>
            </a:r>
            <a:r>
              <a:rPr lang="en-GB" sz="3200" dirty="0"/>
              <a:t/>
            </a:r>
            <a:br>
              <a:rPr lang="en-GB" sz="3200" dirty="0"/>
            </a:br>
            <a:r>
              <a:rPr lang="en-GB" sz="3200" dirty="0"/>
              <a:t>in</a:t>
            </a:r>
            <a:r>
              <a:rPr lang="en-GB" sz="3200" dirty="0" smtClean="0"/>
              <a:t> Drift </a:t>
            </a:r>
            <a:r>
              <a:rPr lang="en-GB" sz="3200" dirty="0"/>
              <a:t>C</a:t>
            </a:r>
            <a:r>
              <a:rPr lang="en-GB" sz="3200" dirty="0" smtClean="0"/>
              <a:t>hambers</a:t>
            </a:r>
            <a:endParaRPr lang="en-GB" sz="3200" dirty="0"/>
          </a:p>
        </p:txBody>
      </p:sp>
      <p:sp>
        <p:nvSpPr>
          <p:cNvPr id="23557" name="Rectangle 7"/>
          <p:cNvSpPr>
            <a:spLocks noGrp="1" noChangeArrowheads="1"/>
          </p:cNvSpPr>
          <p:nvPr>
            <p:ph type="body" idx="1"/>
          </p:nvPr>
        </p:nvSpPr>
        <p:spPr>
          <a:xfrm>
            <a:off x="228600" y="1066800"/>
            <a:ext cx="7772400" cy="2590800"/>
          </a:xfrm>
        </p:spPr>
        <p:txBody>
          <a:bodyPr/>
          <a:lstStyle/>
          <a:p>
            <a:pPr eaLnBrk="1" hangingPunct="1">
              <a:lnSpc>
                <a:spcPct val="90000"/>
              </a:lnSpc>
              <a:buFontTx/>
              <a:buNone/>
            </a:pPr>
            <a:r>
              <a:rPr lang="en-GB" sz="2000" dirty="0"/>
              <a:t>Remember electron drift velocity ~ few cm/</a:t>
            </a:r>
            <a:r>
              <a:rPr lang="en-GB" sz="2000" dirty="0" err="1">
                <a:sym typeface="Symbol" pitchFamily="-109" charset="2"/>
              </a:rPr>
              <a:t>s</a:t>
            </a:r>
            <a:r>
              <a:rPr lang="en-GB" sz="2000" dirty="0">
                <a:sym typeface="Symbol" pitchFamily="-109" charset="2"/>
              </a:rPr>
              <a:t>:</a:t>
            </a:r>
            <a:endParaRPr lang="en-GB" sz="1800" dirty="0">
              <a:sym typeface="Symbol" pitchFamily="-109" charset="2"/>
            </a:endParaRPr>
          </a:p>
          <a:p>
            <a:pPr eaLnBrk="1" hangingPunct="1">
              <a:lnSpc>
                <a:spcPct val="90000"/>
              </a:lnSpc>
              <a:buFontTx/>
              <a:buNone/>
            </a:pPr>
            <a:r>
              <a:rPr lang="en-GB" sz="1800" dirty="0">
                <a:sym typeface="Symbol" pitchFamily="-109" charset="2"/>
              </a:rPr>
              <a:t>With timing precision of a few ns </a:t>
            </a:r>
            <a:r>
              <a:rPr lang="en-GB" sz="1800" dirty="0" err="1">
                <a:sym typeface="Symbol" pitchFamily="-109" charset="2"/>
              </a:rPr>
              <a:t></a:t>
            </a:r>
            <a:r>
              <a:rPr lang="en-GB" sz="1800" dirty="0">
                <a:sym typeface="Symbol" pitchFamily="-109" charset="2"/>
              </a:rPr>
              <a:t> </a:t>
            </a:r>
            <a:r>
              <a:rPr lang="en-GB" sz="1800" i="1" dirty="0" err="1">
                <a:sym typeface="Symbol" pitchFamily="-109" charset="2"/>
              </a:rPr>
              <a:t>(x</a:t>
            </a:r>
            <a:r>
              <a:rPr lang="en-GB" sz="1800" i="1" dirty="0">
                <a:sym typeface="Symbol" pitchFamily="-109" charset="2"/>
              </a:rPr>
              <a:t>)</a:t>
            </a:r>
            <a:r>
              <a:rPr lang="en-GB" sz="1800" dirty="0">
                <a:sym typeface="Symbol" pitchFamily="-109" charset="2"/>
              </a:rPr>
              <a:t> ~100 </a:t>
            </a:r>
            <a:r>
              <a:rPr lang="en-GB" sz="2000" dirty="0" err="1">
                <a:sym typeface="Symbol" pitchFamily="-109" charset="2"/>
              </a:rPr>
              <a:t>m</a:t>
            </a:r>
            <a:r>
              <a:rPr lang="en-GB" sz="2000" dirty="0">
                <a:sym typeface="Symbol" pitchFamily="-109" charset="2"/>
              </a:rPr>
              <a:t> </a:t>
            </a:r>
            <a:endParaRPr lang="en-GB" sz="2000" dirty="0"/>
          </a:p>
          <a:p>
            <a:pPr eaLnBrk="1" hangingPunct="1">
              <a:lnSpc>
                <a:spcPct val="90000"/>
              </a:lnSpc>
            </a:pPr>
            <a:r>
              <a:rPr lang="en-GB" sz="2000" dirty="0"/>
              <a:t>Measurement precision: </a:t>
            </a:r>
          </a:p>
          <a:p>
            <a:pPr lvl="1" eaLnBrk="1" hangingPunct="1">
              <a:lnSpc>
                <a:spcPct val="90000"/>
              </a:lnSpc>
            </a:pPr>
            <a:r>
              <a:rPr lang="en-GB" sz="1800" dirty="0"/>
              <a:t>Statistics primary ionisation (for small “cell”-sizes)</a:t>
            </a:r>
          </a:p>
          <a:p>
            <a:pPr lvl="1" eaLnBrk="1" hangingPunct="1">
              <a:lnSpc>
                <a:spcPct val="90000"/>
              </a:lnSpc>
            </a:pPr>
            <a:r>
              <a:rPr lang="en-GB" sz="1800" dirty="0"/>
              <a:t>Electronics </a:t>
            </a:r>
          </a:p>
          <a:p>
            <a:pPr eaLnBrk="1" hangingPunct="1">
              <a:lnSpc>
                <a:spcPct val="90000"/>
              </a:lnSpc>
            </a:pPr>
            <a:r>
              <a:rPr lang="en-GB" sz="2000" dirty="0"/>
              <a:t>Spread in arrival time:</a:t>
            </a:r>
          </a:p>
          <a:p>
            <a:pPr lvl="1" eaLnBrk="1" hangingPunct="1">
              <a:lnSpc>
                <a:spcPct val="90000"/>
              </a:lnSpc>
            </a:pPr>
            <a:r>
              <a:rPr lang="en-GB" sz="1800" dirty="0"/>
              <a:t>Diffusion (especially for long drift paths)</a:t>
            </a:r>
          </a:p>
          <a:p>
            <a:pPr lvl="1" eaLnBrk="1" hangingPunct="1">
              <a:lnSpc>
                <a:spcPct val="90000"/>
              </a:lnSpc>
            </a:pPr>
            <a:r>
              <a:rPr lang="en-GB" sz="1800" dirty="0"/>
              <a:t>Path length fluctuation complex in </a:t>
            </a:r>
            <a:r>
              <a:rPr lang="en-GB" sz="1800" i="1" dirty="0"/>
              <a:t>E</a:t>
            </a:r>
            <a:r>
              <a:rPr lang="en-GB" sz="1800" dirty="0"/>
              <a:t>-fields</a:t>
            </a:r>
          </a:p>
        </p:txBody>
      </p:sp>
      <p:sp>
        <p:nvSpPr>
          <p:cNvPr id="23558" name="Text Box 10"/>
          <p:cNvSpPr txBox="1">
            <a:spLocks noChangeArrowheads="1"/>
          </p:cNvSpPr>
          <p:nvPr/>
        </p:nvSpPr>
        <p:spPr bwMode="auto">
          <a:xfrm>
            <a:off x="3200400" y="6019800"/>
            <a:ext cx="1066800" cy="33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b="1" dirty="0"/>
              <a:t>cell size</a:t>
            </a:r>
          </a:p>
        </p:txBody>
      </p:sp>
      <p:pic>
        <p:nvPicPr>
          <p:cNvPr id="23559" name="Picture 11"/>
          <p:cNvPicPr>
            <a:picLocks noChangeAspect="1" noChangeArrowheads="1"/>
          </p:cNvPicPr>
          <p:nvPr/>
        </p:nvPicPr>
        <p:blipFill>
          <a:blip r:embed="rId4"/>
          <a:srcRect l="2046" r="1364"/>
          <a:stretch>
            <a:fillRect/>
          </a:stretch>
        </p:blipFill>
        <p:spPr bwMode="auto">
          <a:xfrm>
            <a:off x="6038765" y="2602246"/>
            <a:ext cx="2768308" cy="3500423"/>
          </a:xfrm>
          <a:prstGeom prst="rect">
            <a:avLst/>
          </a:prstGeom>
          <a:noFill/>
          <a:ln w="9525">
            <a:noFill/>
            <a:miter lim="800000"/>
            <a:headEnd/>
            <a:tailEnd/>
          </a:ln>
        </p:spPr>
      </p:pic>
      <p:sp>
        <p:nvSpPr>
          <p:cNvPr id="23560" name="Line 12"/>
          <p:cNvSpPr>
            <a:spLocks noChangeShapeType="1"/>
          </p:cNvSpPr>
          <p:nvPr/>
        </p:nvSpPr>
        <p:spPr bwMode="auto">
          <a:xfrm>
            <a:off x="5105400" y="3505200"/>
            <a:ext cx="1752600" cy="1905000"/>
          </a:xfrm>
          <a:prstGeom prst="line">
            <a:avLst/>
          </a:prstGeom>
          <a:noFill/>
          <a:ln w="9525">
            <a:solidFill>
              <a:srgbClr val="FF0000"/>
            </a:solidFill>
            <a:round/>
            <a:headEnd/>
            <a:tailEnd type="triangle" w="med" len="med"/>
          </a:ln>
        </p:spPr>
        <p:txBody>
          <a:bodyPr wrap="none">
            <a:prstTxWarp prst="textNoShape">
              <a:avLst/>
            </a:prstTxWarp>
          </a:bodyPr>
          <a:lstStyle/>
          <a:p>
            <a:endParaRPr lang="en-GB"/>
          </a:p>
        </p:txBody>
      </p:sp>
      <p:sp>
        <p:nvSpPr>
          <p:cNvPr id="9" name="Date Placeholder 8"/>
          <p:cNvSpPr>
            <a:spLocks noGrp="1"/>
          </p:cNvSpPr>
          <p:nvPr>
            <p:ph type="dt" sz="half" idx="10"/>
          </p:nvPr>
        </p:nvSpPr>
        <p:spPr/>
        <p:txBody>
          <a:bodyPr/>
          <a:lstStyle/>
          <a:p>
            <a:fld id="{CBDAE98E-659D-C54B-8593-0319B2424F9B}" type="datetime4">
              <a:rPr lang="en-GB" smtClean="0"/>
              <a:pPr/>
              <a:t>01 February 2013</a:t>
            </a:fld>
            <a:endParaRPr lang="en-GB"/>
          </a:p>
        </p:txBody>
      </p:sp>
      <p:sp>
        <p:nvSpPr>
          <p:cNvPr id="10" name="Slide Number Placeholder 9"/>
          <p:cNvSpPr>
            <a:spLocks noGrp="1"/>
          </p:cNvSpPr>
          <p:nvPr>
            <p:ph type="sldNum" sz="quarter" idx="12"/>
          </p:nvPr>
        </p:nvSpPr>
        <p:spPr/>
        <p:txBody>
          <a:bodyPr/>
          <a:lstStyle/>
          <a:p>
            <a:fld id="{BCB34F7E-F9F2-6A46-B8FF-CD94C21C399F}" type="slidenum">
              <a:rPr lang="en-GB" smtClean="0"/>
              <a:pPr/>
              <a:t>22</a:t>
            </a:fld>
            <a:endParaRPr lang="en-GB"/>
          </a:p>
        </p:txBody>
      </p:sp>
      <p:sp>
        <p:nvSpPr>
          <p:cNvPr id="11" name="Footer Placeholder 10"/>
          <p:cNvSpPr>
            <a:spLocks noGrp="1"/>
          </p:cNvSpPr>
          <p:nvPr>
            <p:ph type="ftr" sz="quarter" idx="11"/>
          </p:nvPr>
        </p:nvSpPr>
        <p:spPr/>
        <p:txBody>
          <a:bodyPr/>
          <a:lstStyle/>
          <a:p>
            <a:r>
              <a:rPr lang="en-US" dirty="0" smtClean="0"/>
              <a:t>HEP Gas Detectors</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0"/>
            <a:ext cx="8686800" cy="533400"/>
          </a:xfrm>
        </p:spPr>
        <p:txBody>
          <a:bodyPr>
            <a:normAutofit fontScale="90000"/>
          </a:bodyPr>
          <a:lstStyle/>
          <a:p>
            <a:pPr algn="l" eaLnBrk="1" hangingPunct="1"/>
            <a:r>
              <a:rPr lang="en-GB" sz="2800" dirty="0" smtClean="0"/>
              <a:t>Moving Towards </a:t>
            </a:r>
            <a:r>
              <a:rPr lang="en-GB" sz="2800" dirty="0"/>
              <a:t>S</a:t>
            </a:r>
            <a:r>
              <a:rPr lang="en-GB" sz="2800" dirty="0" smtClean="0"/>
              <a:t>mall </a:t>
            </a:r>
            <a:r>
              <a:rPr lang="en-GB" sz="2800" dirty="0"/>
              <a:t>G</a:t>
            </a:r>
            <a:r>
              <a:rPr lang="en-GB" sz="2800" dirty="0" smtClean="0"/>
              <a:t>aseous </a:t>
            </a:r>
            <a:r>
              <a:rPr lang="en-GB" sz="2800" dirty="0"/>
              <a:t>T</a:t>
            </a:r>
            <a:r>
              <a:rPr lang="en-GB" sz="2800" dirty="0" smtClean="0"/>
              <a:t>racking </a:t>
            </a:r>
            <a:r>
              <a:rPr lang="en-GB" sz="2800" dirty="0"/>
              <a:t>D</a:t>
            </a:r>
            <a:r>
              <a:rPr lang="en-GB" sz="2800" dirty="0" smtClean="0"/>
              <a:t>etectors</a:t>
            </a:r>
            <a:r>
              <a:rPr lang="en-GB" sz="4000" dirty="0" smtClean="0"/>
              <a:t> </a:t>
            </a:r>
            <a:endParaRPr lang="en-GB" sz="4000" dirty="0"/>
          </a:p>
        </p:txBody>
      </p:sp>
      <p:sp>
        <p:nvSpPr>
          <p:cNvPr id="25603" name="Rectangle 3"/>
          <p:cNvSpPr>
            <a:spLocks noGrp="1" noChangeArrowheads="1"/>
          </p:cNvSpPr>
          <p:nvPr>
            <p:ph type="body" idx="1"/>
          </p:nvPr>
        </p:nvSpPr>
        <p:spPr>
          <a:xfrm>
            <a:off x="304800" y="685800"/>
            <a:ext cx="8610600" cy="5670550"/>
          </a:xfrm>
        </p:spPr>
        <p:txBody>
          <a:bodyPr>
            <a:normAutofit lnSpcReduction="10000"/>
          </a:bodyPr>
          <a:lstStyle/>
          <a:p>
            <a:pPr eaLnBrk="1" hangingPunct="1">
              <a:lnSpc>
                <a:spcPct val="90000"/>
              </a:lnSpc>
              <a:buFontTx/>
              <a:buNone/>
            </a:pPr>
            <a:r>
              <a:rPr lang="en-GB" sz="2000" dirty="0"/>
              <a:t>Future (high rate) experiments need small scale detectors to prevent having too </a:t>
            </a:r>
          </a:p>
          <a:p>
            <a:pPr eaLnBrk="1" hangingPunct="1">
              <a:lnSpc>
                <a:spcPct val="90000"/>
              </a:lnSpc>
              <a:buFontTx/>
              <a:buNone/>
            </a:pPr>
            <a:r>
              <a:rPr lang="en-GB" sz="2000" dirty="0"/>
              <a:t>many hit wires/strips per event. </a:t>
            </a:r>
          </a:p>
          <a:p>
            <a:pPr eaLnBrk="1" hangingPunct="1">
              <a:lnSpc>
                <a:spcPct val="90000"/>
              </a:lnSpc>
              <a:buFontTx/>
              <a:buNone/>
            </a:pPr>
            <a:r>
              <a:rPr lang="en-GB" sz="2000" dirty="0"/>
              <a:t>(</a:t>
            </a:r>
            <a:r>
              <a:rPr lang="en-GB" sz="2000" dirty="0" smtClean="0"/>
              <a:t>occupancy = fractional </a:t>
            </a:r>
            <a:r>
              <a:rPr lang="en-GB" sz="2000" dirty="0"/>
              <a:t>hit rate per channel per event)</a:t>
            </a:r>
          </a:p>
          <a:p>
            <a:pPr eaLnBrk="1" hangingPunct="1">
              <a:lnSpc>
                <a:spcPct val="90000"/>
              </a:lnSpc>
              <a:buFontTx/>
              <a:buNone/>
            </a:pPr>
            <a:endParaRPr lang="en-GB" sz="2000" dirty="0"/>
          </a:p>
          <a:p>
            <a:pPr eaLnBrk="1" hangingPunct="1">
              <a:lnSpc>
                <a:spcPct val="90000"/>
              </a:lnSpc>
              <a:spcBef>
                <a:spcPct val="50000"/>
              </a:spcBef>
              <a:buFontTx/>
              <a:buNone/>
            </a:pPr>
            <a:r>
              <a:rPr lang="en-GB" sz="2000" dirty="0"/>
              <a:t>Challenges for small &amp; fast gaseous detectors:</a:t>
            </a:r>
          </a:p>
          <a:p>
            <a:pPr eaLnBrk="1" hangingPunct="1">
              <a:lnSpc>
                <a:spcPct val="90000"/>
              </a:lnSpc>
              <a:spcBef>
                <a:spcPct val="50000"/>
              </a:spcBef>
            </a:pPr>
            <a:r>
              <a:rPr lang="en-GB" sz="2000" dirty="0"/>
              <a:t> small structures (detection elements) </a:t>
            </a:r>
          </a:p>
          <a:p>
            <a:pPr eaLnBrk="1" hangingPunct="1">
              <a:lnSpc>
                <a:spcPct val="90000"/>
              </a:lnSpc>
              <a:spcBef>
                <a:spcPct val="50000"/>
              </a:spcBef>
            </a:pPr>
            <a:r>
              <a:rPr lang="en-GB" sz="2000" dirty="0"/>
              <a:t> high voltage to get enough charge</a:t>
            </a:r>
          </a:p>
          <a:p>
            <a:pPr eaLnBrk="1" hangingPunct="1">
              <a:lnSpc>
                <a:spcPct val="90000"/>
              </a:lnSpc>
              <a:spcBef>
                <a:spcPct val="50000"/>
              </a:spcBef>
            </a:pPr>
            <a:r>
              <a:rPr lang="en-GB" sz="2000" dirty="0"/>
              <a:t> prevent (slow) ions from drifting back to </a:t>
            </a:r>
            <a:r>
              <a:rPr lang="en-GB" sz="2000" dirty="0" smtClean="0"/>
              <a:t>cathode</a:t>
            </a:r>
          </a:p>
          <a:p>
            <a:pPr eaLnBrk="1" hangingPunct="1">
              <a:lnSpc>
                <a:spcPct val="90000"/>
              </a:lnSpc>
              <a:buFontTx/>
              <a:buNone/>
            </a:pPr>
            <a:endParaRPr lang="en-GB" sz="2400" dirty="0"/>
          </a:p>
          <a:p>
            <a:pPr eaLnBrk="1" hangingPunct="1">
              <a:lnSpc>
                <a:spcPct val="90000"/>
              </a:lnSpc>
              <a:buFontTx/>
              <a:buNone/>
            </a:pPr>
            <a:r>
              <a:rPr lang="en-GB" sz="2000" dirty="0"/>
              <a:t>There are several technologies for small scale gaseous tracking detectors: </a:t>
            </a:r>
          </a:p>
          <a:p>
            <a:pPr eaLnBrk="1" hangingPunct="1">
              <a:lnSpc>
                <a:spcPct val="90000"/>
              </a:lnSpc>
            </a:pPr>
            <a:r>
              <a:rPr lang="en-GB" sz="2000" dirty="0"/>
              <a:t>Micro-strip gas chambers (MSGC)</a:t>
            </a:r>
          </a:p>
          <a:p>
            <a:pPr eaLnBrk="1" hangingPunct="1">
              <a:lnSpc>
                <a:spcPct val="90000"/>
              </a:lnSpc>
            </a:pPr>
            <a:r>
              <a:rPr lang="en-GB" sz="2000" dirty="0"/>
              <a:t>Gas electron multipliers (GEM</a:t>
            </a:r>
            <a:r>
              <a:rPr lang="en-GB" sz="2000" dirty="0" smtClean="0"/>
              <a:t>)</a:t>
            </a:r>
          </a:p>
          <a:p>
            <a:pPr>
              <a:lnSpc>
                <a:spcPct val="90000"/>
              </a:lnSpc>
            </a:pPr>
            <a:r>
              <a:rPr lang="en-GB" sz="2000" dirty="0" err="1" smtClean="0"/>
              <a:t>Micromegas</a:t>
            </a:r>
            <a:endParaRPr lang="en-GB" sz="2000" dirty="0" smtClean="0"/>
          </a:p>
          <a:p>
            <a:pPr>
              <a:lnSpc>
                <a:spcPct val="90000"/>
              </a:lnSpc>
            </a:pPr>
            <a:r>
              <a:rPr lang="en-GB" sz="2000" dirty="0" smtClean="0">
                <a:solidFill>
                  <a:schemeClr val="folHlink"/>
                </a:solidFill>
              </a:rPr>
              <a:t>Micro-gap chambers</a:t>
            </a:r>
          </a:p>
          <a:p>
            <a:pPr eaLnBrk="1" hangingPunct="1">
              <a:lnSpc>
                <a:spcPct val="90000"/>
              </a:lnSpc>
            </a:pPr>
            <a:r>
              <a:rPr lang="en-GB" sz="2000" dirty="0">
                <a:solidFill>
                  <a:schemeClr val="folHlink"/>
                </a:solidFill>
              </a:rPr>
              <a:t>Micro-gap wire chambers</a:t>
            </a:r>
            <a:endParaRPr lang="en-GB" sz="2000" dirty="0" smtClean="0">
              <a:solidFill>
                <a:schemeClr val="folHlink"/>
              </a:solidFill>
            </a:endParaRPr>
          </a:p>
          <a:p>
            <a:pPr eaLnBrk="1" hangingPunct="1">
              <a:lnSpc>
                <a:spcPct val="90000"/>
              </a:lnSpc>
            </a:pPr>
            <a:r>
              <a:rPr lang="en-GB" sz="2000" dirty="0" err="1" smtClean="0">
                <a:solidFill>
                  <a:schemeClr val="folHlink"/>
                </a:solidFill>
              </a:rPr>
              <a:t>GEMs</a:t>
            </a:r>
            <a:r>
              <a:rPr lang="en-GB" sz="2000" dirty="0" smtClean="0">
                <a:solidFill>
                  <a:schemeClr val="folHlink"/>
                </a:solidFill>
              </a:rPr>
              <a:t> </a:t>
            </a:r>
            <a:r>
              <a:rPr lang="en-GB" sz="2000" dirty="0">
                <a:solidFill>
                  <a:schemeClr val="folHlink"/>
                </a:solidFill>
              </a:rPr>
              <a:t>combined with pixel </a:t>
            </a:r>
            <a:r>
              <a:rPr lang="en-GB" sz="2000" dirty="0" smtClean="0">
                <a:solidFill>
                  <a:schemeClr val="folHlink"/>
                </a:solidFill>
              </a:rPr>
              <a:t>detectors</a:t>
            </a:r>
          </a:p>
        </p:txBody>
      </p:sp>
      <p:sp>
        <p:nvSpPr>
          <p:cNvPr id="4" name="Date Placeholder 3"/>
          <p:cNvSpPr>
            <a:spLocks noGrp="1"/>
          </p:cNvSpPr>
          <p:nvPr>
            <p:ph type="dt" sz="half" idx="10"/>
          </p:nvPr>
        </p:nvSpPr>
        <p:spPr/>
        <p:txBody>
          <a:bodyPr/>
          <a:lstStyle/>
          <a:p>
            <a:fld id="{E65136E8-7C8C-7A40-8A6A-6211050D95DD}" type="datetime4">
              <a:rPr lang="en-GB" smtClean="0"/>
              <a:pPr/>
              <a:t>01 February 2013</a:t>
            </a:fld>
            <a:endParaRPr lang="en-GB" dirty="0"/>
          </a:p>
        </p:txBody>
      </p:sp>
      <p:sp>
        <p:nvSpPr>
          <p:cNvPr id="5" name="Slide Number Placeholder 4"/>
          <p:cNvSpPr>
            <a:spLocks noGrp="1"/>
          </p:cNvSpPr>
          <p:nvPr>
            <p:ph type="sldNum" sz="quarter" idx="12"/>
          </p:nvPr>
        </p:nvSpPr>
        <p:spPr/>
        <p:txBody>
          <a:bodyPr/>
          <a:lstStyle/>
          <a:p>
            <a:fld id="{BCB34F7E-F9F2-6A46-B8FF-CD94C21C399F}" type="slidenum">
              <a:rPr lang="en-GB" smtClean="0"/>
              <a:pPr/>
              <a:t>23</a:t>
            </a:fld>
            <a:endParaRPr lang="en-GB"/>
          </a:p>
        </p:txBody>
      </p:sp>
      <p:sp>
        <p:nvSpPr>
          <p:cNvPr id="6" name="Footer Placeholder 5"/>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C:\Documents and Settings\vossebeld\My Documents\My Pictures\msgc_cms.gif"/>
          <p:cNvPicPr>
            <a:picLocks noChangeAspect="1" noChangeArrowheads="1"/>
          </p:cNvPicPr>
          <p:nvPr/>
        </p:nvPicPr>
        <p:blipFill>
          <a:blip r:embed="rId2"/>
          <a:srcRect/>
          <a:stretch>
            <a:fillRect/>
          </a:stretch>
        </p:blipFill>
        <p:spPr bwMode="auto">
          <a:xfrm>
            <a:off x="0" y="457200"/>
            <a:ext cx="6019800" cy="2670175"/>
          </a:xfrm>
          <a:prstGeom prst="rect">
            <a:avLst/>
          </a:prstGeom>
          <a:noFill/>
          <a:ln w="9525">
            <a:noFill/>
            <a:miter lim="800000"/>
            <a:headEnd/>
            <a:tailEnd/>
          </a:ln>
        </p:spPr>
      </p:pic>
      <p:pic>
        <p:nvPicPr>
          <p:cNvPr id="26627" name="Picture 8"/>
          <p:cNvPicPr>
            <a:picLocks noChangeAspect="1" noChangeArrowheads="1"/>
          </p:cNvPicPr>
          <p:nvPr/>
        </p:nvPicPr>
        <p:blipFill>
          <a:blip r:embed="rId3"/>
          <a:srcRect/>
          <a:stretch>
            <a:fillRect/>
          </a:stretch>
        </p:blipFill>
        <p:spPr bwMode="auto">
          <a:xfrm>
            <a:off x="5684208" y="2536031"/>
            <a:ext cx="3505200" cy="1938338"/>
          </a:xfrm>
          <a:prstGeom prst="rect">
            <a:avLst/>
          </a:prstGeom>
          <a:noFill/>
          <a:ln w="9525">
            <a:noFill/>
            <a:miter lim="800000"/>
            <a:headEnd/>
            <a:tailEnd/>
          </a:ln>
        </p:spPr>
      </p:pic>
      <p:sp>
        <p:nvSpPr>
          <p:cNvPr id="26628" name="Rectangle 2"/>
          <p:cNvSpPr>
            <a:spLocks noGrp="1" noChangeArrowheads="1"/>
          </p:cNvSpPr>
          <p:nvPr>
            <p:ph type="title"/>
          </p:nvPr>
        </p:nvSpPr>
        <p:spPr>
          <a:xfrm>
            <a:off x="0" y="0"/>
            <a:ext cx="6248400" cy="457200"/>
          </a:xfrm>
        </p:spPr>
        <p:txBody>
          <a:bodyPr>
            <a:normAutofit fontScale="90000"/>
          </a:bodyPr>
          <a:lstStyle/>
          <a:p>
            <a:pPr algn="l" eaLnBrk="1" hangingPunct="1"/>
            <a:r>
              <a:rPr lang="en-GB" sz="3200"/>
              <a:t>Micro-Strip Gas Chambers (MSGC)</a:t>
            </a:r>
          </a:p>
        </p:txBody>
      </p:sp>
      <p:sp>
        <p:nvSpPr>
          <p:cNvPr id="26629" name="Text Box 9"/>
          <p:cNvSpPr txBox="1">
            <a:spLocks noChangeArrowheads="1"/>
          </p:cNvSpPr>
          <p:nvPr/>
        </p:nvSpPr>
        <p:spPr bwMode="auto">
          <a:xfrm>
            <a:off x="8001000" y="3124200"/>
            <a:ext cx="914400" cy="284163"/>
          </a:xfrm>
          <a:prstGeom prst="rect">
            <a:avLst/>
          </a:prstGeom>
          <a:solidFill>
            <a:schemeClr val="bg1"/>
          </a:solidFill>
          <a:ln w="9525">
            <a:solidFill>
              <a:schemeClr val="tx1"/>
            </a:solidFill>
            <a:miter lim="800000"/>
            <a:headEnd/>
            <a:tailEnd/>
          </a:ln>
        </p:spPr>
        <p:txBody>
          <a:bodyPr>
            <a:prstTxWarp prst="textNoShape">
              <a:avLst/>
            </a:prstTxWarp>
            <a:spAutoFit/>
          </a:bodyPr>
          <a:lstStyle/>
          <a:p>
            <a:pPr>
              <a:spcBef>
                <a:spcPct val="50000"/>
              </a:spcBef>
            </a:pPr>
            <a:r>
              <a:rPr lang="en-GB" sz="1200"/>
              <a:t>PDG 2001</a:t>
            </a:r>
          </a:p>
        </p:txBody>
      </p:sp>
      <p:pic>
        <p:nvPicPr>
          <p:cNvPr id="26630" name="Picture 10"/>
          <p:cNvPicPr>
            <a:picLocks noChangeAspect="1" noChangeArrowheads="1"/>
          </p:cNvPicPr>
          <p:nvPr/>
        </p:nvPicPr>
        <p:blipFill>
          <a:blip r:embed="rId4"/>
          <a:srcRect/>
          <a:stretch>
            <a:fillRect/>
          </a:stretch>
        </p:blipFill>
        <p:spPr bwMode="auto">
          <a:xfrm>
            <a:off x="6477000" y="4287838"/>
            <a:ext cx="2667000" cy="2068512"/>
          </a:xfrm>
          <a:prstGeom prst="rect">
            <a:avLst/>
          </a:prstGeom>
          <a:noFill/>
          <a:ln w="9525">
            <a:noFill/>
            <a:miter lim="800000"/>
            <a:headEnd/>
            <a:tailEnd/>
          </a:ln>
        </p:spPr>
      </p:pic>
      <p:sp>
        <p:nvSpPr>
          <p:cNvPr id="26631" name="Text Box 11"/>
          <p:cNvSpPr txBox="1">
            <a:spLocks noChangeArrowheads="1"/>
          </p:cNvSpPr>
          <p:nvPr/>
        </p:nvSpPr>
        <p:spPr bwMode="auto">
          <a:xfrm>
            <a:off x="0" y="3505200"/>
            <a:ext cx="6400800" cy="2708434"/>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Example: CMS </a:t>
            </a:r>
            <a:r>
              <a:rPr lang="en-GB" sz="2000" dirty="0" err="1"/>
              <a:t>MCGC’s</a:t>
            </a:r>
            <a:r>
              <a:rPr lang="en-GB" sz="2000" dirty="0"/>
              <a:t> (abandoned)</a:t>
            </a:r>
          </a:p>
          <a:p>
            <a:pPr>
              <a:spcBef>
                <a:spcPct val="50000"/>
              </a:spcBef>
            </a:pPr>
            <a:endParaRPr lang="en-GB" sz="2000" dirty="0"/>
          </a:p>
          <a:p>
            <a:pPr>
              <a:spcBef>
                <a:spcPct val="50000"/>
              </a:spcBef>
            </a:pPr>
            <a:r>
              <a:rPr lang="en-GB" sz="2000" dirty="0" err="1"/>
              <a:t>MSGC’s</a:t>
            </a:r>
            <a:r>
              <a:rPr lang="en-GB" sz="2000" dirty="0"/>
              <a:t>: </a:t>
            </a:r>
          </a:p>
          <a:p>
            <a:pPr>
              <a:spcBef>
                <a:spcPct val="50000"/>
              </a:spcBef>
              <a:buFontTx/>
              <a:buChar char="•"/>
            </a:pPr>
            <a:r>
              <a:rPr lang="en-GB" sz="2000" dirty="0"/>
              <a:t> anode and cathode strips etched on glass </a:t>
            </a:r>
            <a:r>
              <a:rPr lang="en-GB" sz="2000" dirty="0" smtClean="0"/>
              <a:t>substrate</a:t>
            </a:r>
          </a:p>
          <a:p>
            <a:pPr>
              <a:spcBef>
                <a:spcPct val="50000"/>
              </a:spcBef>
              <a:buFontTx/>
              <a:buChar char="•"/>
            </a:pPr>
            <a:r>
              <a:rPr lang="en-GB" sz="2000" dirty="0"/>
              <a:t> cathode strips provide fast “drain” for ions from avalanche</a:t>
            </a:r>
            <a:endParaRPr lang="en-GB" sz="2000" dirty="0" smtClean="0"/>
          </a:p>
          <a:p>
            <a:pPr>
              <a:spcBef>
                <a:spcPct val="50000"/>
              </a:spcBef>
            </a:pPr>
            <a:r>
              <a:rPr lang="en-GB" sz="2000" dirty="0" smtClean="0">
                <a:solidFill>
                  <a:srgbClr val="FF0000"/>
                </a:solidFill>
              </a:rPr>
              <a:t>High </a:t>
            </a:r>
            <a:r>
              <a:rPr lang="en-GB" sz="2000" dirty="0">
                <a:solidFill>
                  <a:srgbClr val="FF0000"/>
                </a:solidFill>
              </a:rPr>
              <a:t>sensitivity to discharges, damaging </a:t>
            </a:r>
            <a:r>
              <a:rPr lang="en-GB" sz="2000" dirty="0" smtClean="0">
                <a:solidFill>
                  <a:srgbClr val="FF0000"/>
                </a:solidFill>
              </a:rPr>
              <a:t>strips</a:t>
            </a:r>
            <a:endParaRPr lang="en-GB" sz="2000" dirty="0">
              <a:solidFill>
                <a:srgbClr val="FF0000"/>
              </a:solidFill>
            </a:endParaRPr>
          </a:p>
        </p:txBody>
      </p:sp>
      <p:sp>
        <p:nvSpPr>
          <p:cNvPr id="26632" name="Line 13"/>
          <p:cNvSpPr>
            <a:spLocks noChangeShapeType="1"/>
          </p:cNvSpPr>
          <p:nvPr/>
        </p:nvSpPr>
        <p:spPr bwMode="auto">
          <a:xfrm flipV="1">
            <a:off x="4953000" y="6096000"/>
            <a:ext cx="2286000" cy="0"/>
          </a:xfrm>
          <a:prstGeom prst="line">
            <a:avLst/>
          </a:prstGeom>
          <a:noFill/>
          <a:ln w="25400">
            <a:solidFill>
              <a:srgbClr val="FF0000"/>
            </a:solidFill>
            <a:round/>
            <a:headEnd/>
            <a:tailEnd type="triangle" w="med" len="med"/>
          </a:ln>
        </p:spPr>
        <p:txBody>
          <a:bodyPr wrap="none">
            <a:prstTxWarp prst="textNoShape">
              <a:avLst/>
            </a:prstTxWarp>
          </a:bodyPr>
          <a:lstStyle/>
          <a:p>
            <a:endParaRPr lang="en-GB"/>
          </a:p>
        </p:txBody>
      </p:sp>
      <p:pic>
        <p:nvPicPr>
          <p:cNvPr id="9" name="Picture 6" descr="colour_logo_1312"/>
          <p:cNvPicPr>
            <a:picLocks noChangeAspect="1" noChangeArrowheads="1"/>
          </p:cNvPicPr>
          <p:nvPr/>
        </p:nvPicPr>
        <p:blipFill>
          <a:blip r:embed="rId5"/>
          <a:srcRect t="27303" b="24432"/>
          <a:stretch>
            <a:fillRect/>
          </a:stretch>
        </p:blipFill>
        <p:spPr bwMode="auto">
          <a:xfrm>
            <a:off x="5674195" y="50866"/>
            <a:ext cx="3515213" cy="784753"/>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fld id="{A9F9317E-86A5-1942-8EF9-526073C841F1}" type="datetime4">
              <a:rPr lang="en-GB" smtClean="0"/>
              <a:pPr/>
              <a:t>01 February 2013</a:t>
            </a:fld>
            <a:endParaRPr lang="en-GB" dirty="0"/>
          </a:p>
        </p:txBody>
      </p:sp>
      <p:sp>
        <p:nvSpPr>
          <p:cNvPr id="11" name="Slide Number Placeholder 10"/>
          <p:cNvSpPr>
            <a:spLocks noGrp="1"/>
          </p:cNvSpPr>
          <p:nvPr>
            <p:ph type="sldNum" sz="quarter" idx="12"/>
          </p:nvPr>
        </p:nvSpPr>
        <p:spPr/>
        <p:txBody>
          <a:bodyPr/>
          <a:lstStyle/>
          <a:p>
            <a:fld id="{BCB34F7E-F9F2-6A46-B8FF-CD94C21C399F}" type="slidenum">
              <a:rPr lang="en-GB" smtClean="0"/>
              <a:pPr/>
              <a:t>24</a:t>
            </a:fld>
            <a:endParaRPr lang="en-GB"/>
          </a:p>
        </p:txBody>
      </p:sp>
      <p:sp>
        <p:nvSpPr>
          <p:cNvPr id="12" name="Footer Placeholder 11"/>
          <p:cNvSpPr>
            <a:spLocks noGrp="1"/>
          </p:cNvSpPr>
          <p:nvPr>
            <p:ph type="ftr" sz="quarter" idx="11"/>
          </p:nvPr>
        </p:nvSpPr>
        <p:spPr/>
        <p:txBody>
          <a:bodyPr/>
          <a:lstStyle/>
          <a:p>
            <a:r>
              <a:rPr lang="en-US" dirty="0" smtClean="0"/>
              <a:t>HEP Gas Detectors</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95773" y="0"/>
            <a:ext cx="6858000" cy="533400"/>
          </a:xfrm>
        </p:spPr>
        <p:txBody>
          <a:bodyPr>
            <a:normAutofit fontScale="90000"/>
          </a:bodyPr>
          <a:lstStyle/>
          <a:p>
            <a:pPr algn="l" eaLnBrk="1" hangingPunct="1"/>
            <a:r>
              <a:rPr lang="en-GB" sz="3200" dirty="0" smtClean="0"/>
              <a:t>Thick Gas </a:t>
            </a:r>
            <a:r>
              <a:rPr lang="en-GB" sz="3200" dirty="0"/>
              <a:t>E</a:t>
            </a:r>
            <a:r>
              <a:rPr lang="en-GB" sz="3200" dirty="0" smtClean="0"/>
              <a:t>lectron </a:t>
            </a:r>
            <a:r>
              <a:rPr lang="en-GB" sz="3200" dirty="0"/>
              <a:t>M</a:t>
            </a:r>
            <a:r>
              <a:rPr lang="en-GB" sz="3200" dirty="0" smtClean="0"/>
              <a:t>ultipliers (</a:t>
            </a:r>
            <a:r>
              <a:rPr lang="en-GB" sz="3200" dirty="0" err="1" smtClean="0"/>
              <a:t>TGEMs</a:t>
            </a:r>
            <a:r>
              <a:rPr lang="en-GB" sz="3200" dirty="0"/>
              <a:t>) </a:t>
            </a:r>
            <a:endParaRPr lang="en-GB" dirty="0"/>
          </a:p>
        </p:txBody>
      </p:sp>
      <p:pic>
        <p:nvPicPr>
          <p:cNvPr id="10" name="Picture 9" descr="lemavalenc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659082" y="2907826"/>
            <a:ext cx="3484918" cy="3168107"/>
          </a:xfrm>
          <a:prstGeom prst="rect">
            <a:avLst/>
          </a:prstGeom>
        </p:spPr>
      </p:pic>
      <p:pic>
        <p:nvPicPr>
          <p:cNvPr id="11" name="Picture 10" descr="le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49805" y="2143943"/>
            <a:ext cx="1732880" cy="1285057"/>
          </a:xfrm>
          <a:prstGeom prst="rect">
            <a:avLst/>
          </a:prstGeom>
        </p:spPr>
      </p:pic>
      <p:pic>
        <p:nvPicPr>
          <p:cNvPr id="12" name="Picture 11" descr="lem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249805" y="533400"/>
            <a:ext cx="2447022" cy="1980923"/>
          </a:xfrm>
          <a:prstGeom prst="rect">
            <a:avLst/>
          </a:prstGeom>
        </p:spPr>
      </p:pic>
      <p:sp>
        <p:nvSpPr>
          <p:cNvPr id="13" name="Rectangle 12"/>
          <p:cNvSpPr/>
          <p:nvPr/>
        </p:nvSpPr>
        <p:spPr>
          <a:xfrm>
            <a:off x="3524773" y="790436"/>
            <a:ext cx="5043779" cy="2185214"/>
          </a:xfrm>
          <a:prstGeom prst="rect">
            <a:avLst/>
          </a:prstGeom>
        </p:spPr>
        <p:txBody>
          <a:bodyPr wrap="square">
            <a:spAutoFit/>
          </a:bodyPr>
          <a:lstStyle/>
          <a:p>
            <a:r>
              <a:rPr lang="en-US" sz="2400" baseline="30000" dirty="0" smtClean="0"/>
              <a:t>The TGEM is a double sided </a:t>
            </a:r>
            <a:r>
              <a:rPr lang="en-US" sz="2400" baseline="30000" dirty="0" err="1" smtClean="0"/>
              <a:t>metallised</a:t>
            </a:r>
            <a:r>
              <a:rPr lang="en-US" sz="2400" baseline="30000" dirty="0" smtClean="0"/>
              <a:t> PCB plate with holes drilled in a regular pattern.</a:t>
            </a:r>
          </a:p>
          <a:p>
            <a:r>
              <a:rPr lang="en-US" sz="2400" baseline="30000" dirty="0" smtClean="0"/>
              <a:t>By applying a potential difference to the TGEM electrodes, an electric field is attained in the holes.</a:t>
            </a:r>
          </a:p>
          <a:p>
            <a:endParaRPr lang="en-US" sz="2400" baseline="30000" dirty="0" smtClean="0"/>
          </a:p>
          <a:p>
            <a:r>
              <a:rPr lang="en-US" sz="2400" baseline="30000" dirty="0" smtClean="0"/>
              <a:t>Charge amplification (Townsend avalanche): </a:t>
            </a:r>
          </a:p>
          <a:p>
            <a:r>
              <a:rPr lang="en-US" sz="2400" baseline="30000" dirty="0" smtClean="0"/>
              <a:t>Gain: G = </a:t>
            </a:r>
            <a:r>
              <a:rPr lang="en-US" sz="2400" baseline="30000" dirty="0" err="1" smtClean="0"/>
              <a:t>exp(αx</a:t>
            </a:r>
            <a:r>
              <a:rPr lang="en-US" sz="2400" baseline="30000" dirty="0" smtClean="0"/>
              <a:t>) where,</a:t>
            </a:r>
            <a:r>
              <a:rPr lang="en-US" sz="2400" dirty="0" smtClean="0"/>
              <a:t> </a:t>
            </a:r>
            <a:r>
              <a:rPr lang="en-US" sz="2400" baseline="30000" dirty="0" smtClean="0"/>
              <a:t> </a:t>
            </a:r>
            <a:r>
              <a:rPr lang="en-US" sz="2400" baseline="30000" dirty="0" err="1" smtClean="0"/>
              <a:t>x</a:t>
            </a:r>
            <a:r>
              <a:rPr lang="en-US" sz="2400" baseline="30000" dirty="0" smtClean="0"/>
              <a:t> is effective multiplication length; </a:t>
            </a:r>
            <a:r>
              <a:rPr lang="en-US" sz="2400" baseline="30000" dirty="0" err="1" smtClean="0"/>
              <a:t>α</a:t>
            </a:r>
            <a:r>
              <a:rPr lang="en-US" sz="2400" baseline="30000" dirty="0" smtClean="0"/>
              <a:t>~ </a:t>
            </a:r>
            <a:r>
              <a:rPr lang="en-US" sz="2400" baseline="30000" dirty="0" err="1" smtClean="0"/>
              <a:t>Ap</a:t>
            </a:r>
            <a:r>
              <a:rPr lang="en-US" sz="2400" baseline="30000" dirty="0" smtClean="0"/>
              <a:t> exp(-Bp/E): first Townsend coefficient.</a:t>
            </a:r>
            <a:endParaRPr lang="en-GB" sz="2400" dirty="0"/>
          </a:p>
        </p:txBody>
      </p:sp>
      <p:pic>
        <p:nvPicPr>
          <p:cNvPr id="15" name="Picture 14" descr="lemsegmentatio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86064" y="3825064"/>
            <a:ext cx="2988859" cy="2250869"/>
          </a:xfrm>
          <a:prstGeom prst="rect">
            <a:avLst/>
          </a:prstGeom>
        </p:spPr>
      </p:pic>
      <p:sp>
        <p:nvSpPr>
          <p:cNvPr id="16" name="Rectangle 15"/>
          <p:cNvSpPr/>
          <p:nvPr/>
        </p:nvSpPr>
        <p:spPr>
          <a:xfrm>
            <a:off x="3187882" y="5894521"/>
            <a:ext cx="4795115" cy="369332"/>
          </a:xfrm>
          <a:prstGeom prst="rect">
            <a:avLst/>
          </a:prstGeom>
        </p:spPr>
        <p:txBody>
          <a:bodyPr wrap="none">
            <a:spAutoFit/>
          </a:bodyPr>
          <a:lstStyle/>
          <a:p>
            <a:r>
              <a:rPr lang="en-US" dirty="0" smtClean="0">
                <a:latin typeface="Times New Roman"/>
              </a:rPr>
              <a:t>Read the segmented charge and reconstruct tracks</a:t>
            </a:r>
            <a:endParaRPr lang="en-GB" dirty="0">
              <a:latin typeface="Times New Roman"/>
            </a:endParaRPr>
          </a:p>
        </p:txBody>
      </p:sp>
      <p:pic>
        <p:nvPicPr>
          <p:cNvPr id="17" name="Picture 16"/>
          <p:cNvPicPr>
            <a:picLocks noChangeAspect="1"/>
          </p:cNvPicPr>
          <p:nvPr/>
        </p:nvPicPr>
        <p:blipFill>
          <a:blip r:embed="rId11"/>
          <a:stretch>
            <a:fillRect/>
          </a:stretch>
        </p:blipFill>
        <p:spPr>
          <a:xfrm>
            <a:off x="3174923" y="3672795"/>
            <a:ext cx="2641600" cy="2260600"/>
          </a:xfrm>
          <a:prstGeom prst="rect">
            <a:avLst/>
          </a:prstGeom>
        </p:spPr>
      </p:pic>
      <p:pic>
        <p:nvPicPr>
          <p:cNvPr id="18" name="Picture 6" descr="colour_logo_1312"/>
          <p:cNvPicPr>
            <a:picLocks noChangeAspect="1" noChangeArrowheads="1"/>
          </p:cNvPicPr>
          <p:nvPr/>
        </p:nvPicPr>
        <p:blipFill>
          <a:blip r:embed="rId12"/>
          <a:srcRect t="27303" b="24432"/>
          <a:stretch>
            <a:fillRect/>
          </a:stretch>
        </p:blipFill>
        <p:spPr bwMode="auto">
          <a:xfrm>
            <a:off x="5622359" y="50866"/>
            <a:ext cx="3515213" cy="784753"/>
          </a:xfrm>
          <a:prstGeom prst="rect">
            <a:avLst/>
          </a:prstGeom>
          <a:noFill/>
          <a:ln w="9525">
            <a:noFill/>
            <a:miter lim="800000"/>
            <a:headEnd/>
            <a:tailEnd/>
          </a:ln>
        </p:spPr>
      </p:pic>
      <p:sp>
        <p:nvSpPr>
          <p:cNvPr id="19" name="Rectangle 18"/>
          <p:cNvSpPr/>
          <p:nvPr/>
        </p:nvSpPr>
        <p:spPr>
          <a:xfrm>
            <a:off x="1982685" y="2584660"/>
            <a:ext cx="1010780" cy="646331"/>
          </a:xfrm>
          <a:prstGeom prst="rect">
            <a:avLst/>
          </a:prstGeom>
        </p:spPr>
        <p:txBody>
          <a:bodyPr wrap="square">
            <a:spAutoFit/>
          </a:bodyPr>
          <a:lstStyle/>
          <a:p>
            <a:r>
              <a:rPr lang="en-US" baseline="30000" dirty="0" smtClean="0"/>
              <a:t>500 </a:t>
            </a:r>
            <a:r>
              <a:rPr lang="en-US" baseline="30000" dirty="0" smtClean="0">
                <a:latin typeface="Symbol"/>
              </a:rPr>
              <a:t>m</a:t>
            </a:r>
            <a:r>
              <a:rPr lang="en-US" baseline="30000" dirty="0" smtClean="0"/>
              <a:t>m diameter holes</a:t>
            </a:r>
            <a:endParaRPr lang="en-GB" dirty="0"/>
          </a:p>
        </p:txBody>
      </p:sp>
      <p:sp>
        <p:nvSpPr>
          <p:cNvPr id="20" name="Date Placeholder 19"/>
          <p:cNvSpPr>
            <a:spLocks noGrp="1"/>
          </p:cNvSpPr>
          <p:nvPr>
            <p:ph type="dt" sz="half" idx="10"/>
          </p:nvPr>
        </p:nvSpPr>
        <p:spPr/>
        <p:txBody>
          <a:bodyPr/>
          <a:lstStyle/>
          <a:p>
            <a:fld id="{11A2DA33-356D-4843-8F75-7649E6839C2C}" type="datetime4">
              <a:rPr lang="en-GB" smtClean="0"/>
              <a:pPr/>
              <a:t>01 February 2013</a:t>
            </a:fld>
            <a:endParaRPr lang="en-GB"/>
          </a:p>
        </p:txBody>
      </p:sp>
      <p:sp>
        <p:nvSpPr>
          <p:cNvPr id="21" name="Slide Number Placeholder 20"/>
          <p:cNvSpPr>
            <a:spLocks noGrp="1"/>
          </p:cNvSpPr>
          <p:nvPr>
            <p:ph type="sldNum" sz="quarter" idx="12"/>
          </p:nvPr>
        </p:nvSpPr>
        <p:spPr/>
        <p:txBody>
          <a:bodyPr/>
          <a:lstStyle/>
          <a:p>
            <a:fld id="{BCB34F7E-F9F2-6A46-B8FF-CD94C21C399F}" type="slidenum">
              <a:rPr lang="en-GB" smtClean="0"/>
              <a:pPr/>
              <a:t>25</a:t>
            </a:fld>
            <a:endParaRPr lang="en-GB"/>
          </a:p>
        </p:txBody>
      </p:sp>
      <p:sp>
        <p:nvSpPr>
          <p:cNvPr id="22" name="Footer Placeholder 21"/>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0" y="0"/>
            <a:ext cx="2971852" cy="533400"/>
          </a:xfrm>
        </p:spPr>
        <p:txBody>
          <a:bodyPr>
            <a:normAutofit fontScale="90000"/>
          </a:bodyPr>
          <a:lstStyle/>
          <a:p>
            <a:pPr eaLnBrk="1" hangingPunct="1"/>
            <a:r>
              <a:rPr lang="en-GB" sz="3200" dirty="0" err="1" smtClean="0"/>
              <a:t>Micromegas</a:t>
            </a:r>
            <a:endParaRPr lang="en-GB" dirty="0"/>
          </a:p>
        </p:txBody>
      </p:sp>
      <p:pic>
        <p:nvPicPr>
          <p:cNvPr id="10" name="Picture 9" descr="micromega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03849" y="323210"/>
            <a:ext cx="5039583" cy="6211579"/>
          </a:xfrm>
          <a:prstGeom prst="rect">
            <a:avLst/>
          </a:prstGeom>
        </p:spPr>
      </p:pic>
      <p:pic>
        <p:nvPicPr>
          <p:cNvPr id="14" name="Picture 13" descr="fieldmicromega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583937" y="4068576"/>
            <a:ext cx="2417063" cy="2329170"/>
          </a:xfrm>
          <a:prstGeom prst="rect">
            <a:avLst/>
          </a:prstGeom>
        </p:spPr>
      </p:pic>
      <p:sp>
        <p:nvSpPr>
          <p:cNvPr id="15" name="Rectangle 14"/>
          <p:cNvSpPr/>
          <p:nvPr/>
        </p:nvSpPr>
        <p:spPr>
          <a:xfrm>
            <a:off x="5114010" y="965199"/>
            <a:ext cx="3252843" cy="830997"/>
          </a:xfrm>
          <a:prstGeom prst="rect">
            <a:avLst/>
          </a:prstGeom>
        </p:spPr>
        <p:txBody>
          <a:bodyPr wrap="square">
            <a:spAutoFit/>
          </a:bodyPr>
          <a:lstStyle/>
          <a:p>
            <a:r>
              <a:rPr lang="en-US" sz="2400" baseline="30000" dirty="0" smtClean="0"/>
              <a:t>Thin (~100μm) amplification gap between a micromesh and the anode (strips, pads)</a:t>
            </a:r>
            <a:endParaRPr lang="en-GB" sz="2400" dirty="0"/>
          </a:p>
        </p:txBody>
      </p:sp>
      <p:pic>
        <p:nvPicPr>
          <p:cNvPr id="16" name="Picture 6" descr="colour_logo_1312"/>
          <p:cNvPicPr>
            <a:picLocks noChangeAspect="1" noChangeArrowheads="1"/>
          </p:cNvPicPr>
          <p:nvPr/>
        </p:nvPicPr>
        <p:blipFill>
          <a:blip r:embed="rId7"/>
          <a:srcRect t="27303" b="24432"/>
          <a:stretch>
            <a:fillRect/>
          </a:stretch>
        </p:blipFill>
        <p:spPr bwMode="auto">
          <a:xfrm>
            <a:off x="5440933" y="180446"/>
            <a:ext cx="3515213" cy="784753"/>
          </a:xfrm>
          <a:prstGeom prst="rect">
            <a:avLst/>
          </a:prstGeom>
          <a:noFill/>
          <a:ln w="9525">
            <a:noFill/>
            <a:miter lim="800000"/>
            <a:headEnd/>
            <a:tailEnd/>
          </a:ln>
        </p:spPr>
      </p:pic>
      <p:pic>
        <p:nvPicPr>
          <p:cNvPr id="19" name="Picture 18"/>
          <p:cNvPicPr>
            <a:picLocks noChangeAspect="1"/>
          </p:cNvPicPr>
          <p:nvPr/>
        </p:nvPicPr>
        <p:blipFill>
          <a:blip r:embed="rId8"/>
          <a:stretch>
            <a:fillRect/>
          </a:stretch>
        </p:blipFill>
        <p:spPr>
          <a:xfrm>
            <a:off x="4417905" y="1796196"/>
            <a:ext cx="2046055" cy="1371600"/>
          </a:xfrm>
          <a:prstGeom prst="rect">
            <a:avLst/>
          </a:prstGeom>
        </p:spPr>
      </p:pic>
      <p:pic>
        <p:nvPicPr>
          <p:cNvPr id="20" name="Picture 19" descr="micromegasphoto.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916784" y="1505884"/>
            <a:ext cx="2168432" cy="2562692"/>
          </a:xfrm>
          <a:prstGeom prst="rect">
            <a:avLst/>
          </a:prstGeom>
        </p:spPr>
      </p:pic>
      <p:sp>
        <p:nvSpPr>
          <p:cNvPr id="21" name="Date Placeholder 20"/>
          <p:cNvSpPr>
            <a:spLocks noGrp="1"/>
          </p:cNvSpPr>
          <p:nvPr>
            <p:ph type="dt" sz="half" idx="10"/>
          </p:nvPr>
        </p:nvSpPr>
        <p:spPr/>
        <p:txBody>
          <a:bodyPr/>
          <a:lstStyle/>
          <a:p>
            <a:fld id="{7A5A38BB-7733-6346-82E1-19644EF8C434}" type="datetime4">
              <a:rPr lang="en-GB" smtClean="0"/>
              <a:pPr/>
              <a:t>01 February 2013</a:t>
            </a:fld>
            <a:endParaRPr lang="en-GB"/>
          </a:p>
        </p:txBody>
      </p:sp>
      <p:sp>
        <p:nvSpPr>
          <p:cNvPr id="22" name="Slide Number Placeholder 21"/>
          <p:cNvSpPr>
            <a:spLocks noGrp="1"/>
          </p:cNvSpPr>
          <p:nvPr>
            <p:ph type="sldNum" sz="quarter" idx="12"/>
          </p:nvPr>
        </p:nvSpPr>
        <p:spPr/>
        <p:txBody>
          <a:bodyPr/>
          <a:lstStyle/>
          <a:p>
            <a:fld id="{BCB34F7E-F9F2-6A46-B8FF-CD94C21C399F}" type="slidenum">
              <a:rPr lang="en-GB" smtClean="0"/>
              <a:pPr/>
              <a:t>26</a:t>
            </a:fld>
            <a:endParaRPr lang="en-GB"/>
          </a:p>
        </p:txBody>
      </p:sp>
      <p:sp>
        <p:nvSpPr>
          <p:cNvPr id="23" name="Footer Placeholder 22"/>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 y="0"/>
            <a:ext cx="6414569" cy="457200"/>
          </a:xfrm>
        </p:spPr>
        <p:txBody>
          <a:bodyPr>
            <a:normAutofit fontScale="90000"/>
          </a:bodyPr>
          <a:lstStyle/>
          <a:p>
            <a:pPr algn="l" eaLnBrk="1" hangingPunct="1"/>
            <a:r>
              <a:rPr lang="en-GB" sz="3200" dirty="0" smtClean="0"/>
              <a:t>The T2K Time </a:t>
            </a:r>
            <a:r>
              <a:rPr lang="en-GB" sz="3200" dirty="0"/>
              <a:t>Projection Chamber (TPC)</a:t>
            </a:r>
          </a:p>
        </p:txBody>
      </p:sp>
      <p:sp>
        <p:nvSpPr>
          <p:cNvPr id="24581" name="Text Box 12"/>
          <p:cNvSpPr txBox="1">
            <a:spLocks noChangeArrowheads="1"/>
          </p:cNvSpPr>
          <p:nvPr/>
        </p:nvSpPr>
        <p:spPr bwMode="auto">
          <a:xfrm>
            <a:off x="2423282" y="3135826"/>
            <a:ext cx="2052841" cy="923330"/>
          </a:xfrm>
          <a:prstGeom prst="rect">
            <a:avLst/>
          </a:prstGeom>
          <a:noFill/>
          <a:ln w="12700" cap="sq">
            <a:solidFill>
              <a:schemeClr val="tx1"/>
            </a:solidFill>
            <a:miter lim="800000"/>
            <a:headEnd type="none" w="sm" len="sm"/>
            <a:tailEnd type="none" w="sm" len="sm"/>
          </a:ln>
        </p:spPr>
        <p:txBody>
          <a:bodyPr wrap="square">
            <a:prstTxWarp prst="textNoShape">
              <a:avLst/>
            </a:prstTxWarp>
            <a:spAutoFit/>
          </a:bodyPr>
          <a:lstStyle/>
          <a:p>
            <a:pPr eaLnBrk="0" hangingPunct="0"/>
            <a:r>
              <a:rPr lang="en-US" dirty="0" smtClean="0"/>
              <a:t>T2K</a:t>
            </a:r>
            <a:r>
              <a:rPr lang="en-US" sz="1800" dirty="0" smtClean="0"/>
              <a:t> TPC drift </a:t>
            </a:r>
            <a:r>
              <a:rPr lang="en-US" sz="1800" dirty="0"/>
              <a:t>gas: </a:t>
            </a:r>
            <a:r>
              <a:rPr lang="en-US" sz="1800" dirty="0" smtClean="0"/>
              <a:t>95% </a:t>
            </a:r>
            <a:r>
              <a:rPr lang="en-US" dirty="0" err="1" smtClean="0"/>
              <a:t>Ar</a:t>
            </a:r>
            <a:r>
              <a:rPr lang="en-US" sz="1800" dirty="0" smtClean="0"/>
              <a:t>, 3% CF4, 2% iC4H10</a:t>
            </a:r>
            <a:endParaRPr lang="en-US" sz="1800" baseline="-25000" dirty="0"/>
          </a:p>
        </p:txBody>
      </p:sp>
      <p:pic>
        <p:nvPicPr>
          <p:cNvPr id="15" name="Picture 14" descr="t2ktpc.png"/>
          <p:cNvPicPr>
            <a:picLocks noChangeAspect="1"/>
          </p:cNvPicPr>
          <p:nvPr/>
        </p:nvPicPr>
        <p:blipFill>
          <a:blip r:embed="rId2"/>
          <a:stretch>
            <a:fillRect/>
          </a:stretch>
        </p:blipFill>
        <p:spPr>
          <a:xfrm>
            <a:off x="4792141" y="822177"/>
            <a:ext cx="4351860" cy="3761777"/>
          </a:xfrm>
          <a:prstGeom prst="rect">
            <a:avLst/>
          </a:prstGeom>
        </p:spPr>
      </p:pic>
      <p:pic>
        <p:nvPicPr>
          <p:cNvPr id="16" name="Picture 15" descr="t2ktpcphoto.png"/>
          <p:cNvPicPr>
            <a:picLocks noChangeAspect="1"/>
          </p:cNvPicPr>
          <p:nvPr/>
        </p:nvPicPr>
        <p:blipFill>
          <a:blip r:embed="rId3"/>
          <a:stretch>
            <a:fillRect/>
          </a:stretch>
        </p:blipFill>
        <p:spPr>
          <a:xfrm>
            <a:off x="215288" y="3039974"/>
            <a:ext cx="2169117" cy="3100786"/>
          </a:xfrm>
          <a:prstGeom prst="rect">
            <a:avLst/>
          </a:prstGeom>
        </p:spPr>
      </p:pic>
      <p:pic>
        <p:nvPicPr>
          <p:cNvPr id="17" name="Picture 16" descr="dedxtpc.png"/>
          <p:cNvPicPr>
            <a:picLocks noChangeAspect="1"/>
          </p:cNvPicPr>
          <p:nvPr/>
        </p:nvPicPr>
        <p:blipFill>
          <a:blip r:embed="rId4"/>
          <a:stretch>
            <a:fillRect/>
          </a:stretch>
        </p:blipFill>
        <p:spPr>
          <a:xfrm>
            <a:off x="4644147" y="4561203"/>
            <a:ext cx="4499854" cy="1613320"/>
          </a:xfrm>
          <a:prstGeom prst="rect">
            <a:avLst/>
          </a:prstGeom>
        </p:spPr>
      </p:pic>
      <p:pic>
        <p:nvPicPr>
          <p:cNvPr id="18" name="Picture 17" descr="eventt2k.png"/>
          <p:cNvPicPr>
            <a:picLocks noChangeAspect="1"/>
          </p:cNvPicPr>
          <p:nvPr/>
        </p:nvPicPr>
        <p:blipFill>
          <a:blip r:embed="rId5"/>
          <a:stretch>
            <a:fillRect/>
          </a:stretch>
        </p:blipFill>
        <p:spPr>
          <a:xfrm>
            <a:off x="215288" y="671617"/>
            <a:ext cx="3541367" cy="2031449"/>
          </a:xfrm>
          <a:prstGeom prst="rect">
            <a:avLst/>
          </a:prstGeom>
        </p:spPr>
      </p:pic>
      <p:pic>
        <p:nvPicPr>
          <p:cNvPr id="19" name="Picture 6" descr="colour_logo_1312"/>
          <p:cNvPicPr>
            <a:picLocks noChangeAspect="1" noChangeArrowheads="1"/>
          </p:cNvPicPr>
          <p:nvPr/>
        </p:nvPicPr>
        <p:blipFill>
          <a:blip r:embed="rId6"/>
          <a:srcRect t="27303" b="24432"/>
          <a:stretch>
            <a:fillRect/>
          </a:stretch>
        </p:blipFill>
        <p:spPr bwMode="auto">
          <a:xfrm>
            <a:off x="5622359" y="50866"/>
            <a:ext cx="3515213" cy="784753"/>
          </a:xfrm>
          <a:prstGeom prst="rect">
            <a:avLst/>
          </a:prstGeom>
          <a:noFill/>
          <a:ln w="9525">
            <a:noFill/>
            <a:miter lim="800000"/>
            <a:headEnd/>
            <a:tailEnd/>
          </a:ln>
        </p:spPr>
      </p:pic>
      <p:sp>
        <p:nvSpPr>
          <p:cNvPr id="21" name="TextBox 20"/>
          <p:cNvSpPr txBox="1"/>
          <p:nvPr/>
        </p:nvSpPr>
        <p:spPr>
          <a:xfrm>
            <a:off x="1023717" y="2703066"/>
            <a:ext cx="1815033" cy="369332"/>
          </a:xfrm>
          <a:prstGeom prst="rect">
            <a:avLst/>
          </a:prstGeom>
          <a:noFill/>
        </p:spPr>
        <p:txBody>
          <a:bodyPr wrap="none" rtlCol="0">
            <a:spAutoFit/>
          </a:bodyPr>
          <a:lstStyle/>
          <a:p>
            <a:r>
              <a:rPr lang="en-GB" dirty="0" smtClean="0"/>
              <a:t>T2K event display </a:t>
            </a:r>
            <a:endParaRPr lang="en-GB" dirty="0"/>
          </a:p>
        </p:txBody>
      </p:sp>
      <p:sp>
        <p:nvSpPr>
          <p:cNvPr id="22" name="TextBox 21"/>
          <p:cNvSpPr txBox="1"/>
          <p:nvPr/>
        </p:nvSpPr>
        <p:spPr>
          <a:xfrm>
            <a:off x="215288" y="6097578"/>
            <a:ext cx="2623462" cy="338554"/>
          </a:xfrm>
          <a:prstGeom prst="rect">
            <a:avLst/>
          </a:prstGeom>
          <a:noFill/>
        </p:spPr>
        <p:txBody>
          <a:bodyPr wrap="square" rtlCol="0">
            <a:spAutoFit/>
          </a:bodyPr>
          <a:lstStyle/>
          <a:p>
            <a:r>
              <a:rPr lang="en-GB" sz="1600" dirty="0" smtClean="0">
                <a:latin typeface="Times New Roman"/>
              </a:rPr>
              <a:t>The 12 </a:t>
            </a:r>
            <a:r>
              <a:rPr lang="en-GB" sz="1600" dirty="0" err="1" smtClean="0">
                <a:latin typeface="Times New Roman"/>
              </a:rPr>
              <a:t>Micromegas</a:t>
            </a:r>
            <a:r>
              <a:rPr lang="en-GB" sz="1600" dirty="0" smtClean="0">
                <a:latin typeface="Times New Roman"/>
              </a:rPr>
              <a:t> modules</a:t>
            </a:r>
            <a:endParaRPr lang="en-GB" sz="1600" dirty="0">
              <a:latin typeface="Times New Roman"/>
            </a:endParaRPr>
          </a:p>
        </p:txBody>
      </p:sp>
      <p:sp>
        <p:nvSpPr>
          <p:cNvPr id="23" name="Rectangle 22"/>
          <p:cNvSpPr/>
          <p:nvPr/>
        </p:nvSpPr>
        <p:spPr>
          <a:xfrm>
            <a:off x="2597371" y="4681806"/>
            <a:ext cx="2046776" cy="1077218"/>
          </a:xfrm>
          <a:prstGeom prst="rect">
            <a:avLst/>
          </a:prstGeom>
        </p:spPr>
        <p:txBody>
          <a:bodyPr wrap="square">
            <a:spAutoFit/>
          </a:bodyPr>
          <a:lstStyle/>
          <a:p>
            <a:r>
              <a:rPr lang="en-US" sz="2400" baseline="30000" dirty="0" smtClean="0">
                <a:latin typeface="Times New Roman"/>
              </a:rPr>
              <a:t>Particle identification based on energy </a:t>
            </a:r>
            <a:r>
              <a:rPr lang="en-US" sz="2400" baseline="30000" dirty="0" err="1" smtClean="0">
                <a:latin typeface="Times New Roman"/>
              </a:rPr>
              <a:t>loss(dE/dx</a:t>
            </a:r>
            <a:r>
              <a:rPr lang="en-US" sz="2400" baseline="30000" dirty="0" smtClean="0">
                <a:latin typeface="Times New Roman"/>
              </a:rPr>
              <a:t>) of charged particles in the gas.</a:t>
            </a:r>
            <a:endParaRPr lang="en-GB" sz="2400" dirty="0">
              <a:latin typeface="Times New Roman"/>
            </a:endParaRPr>
          </a:p>
        </p:txBody>
      </p:sp>
      <p:sp>
        <p:nvSpPr>
          <p:cNvPr id="24" name="Date Placeholder 23"/>
          <p:cNvSpPr>
            <a:spLocks noGrp="1"/>
          </p:cNvSpPr>
          <p:nvPr>
            <p:ph type="dt" sz="half" idx="10"/>
          </p:nvPr>
        </p:nvSpPr>
        <p:spPr/>
        <p:txBody>
          <a:bodyPr/>
          <a:lstStyle/>
          <a:p>
            <a:fld id="{AC2F71F1-84BA-424B-A141-35A97D8118FC}" type="datetime4">
              <a:rPr lang="en-GB" smtClean="0"/>
              <a:pPr/>
              <a:t>01 February 2013</a:t>
            </a:fld>
            <a:endParaRPr lang="en-GB"/>
          </a:p>
        </p:txBody>
      </p:sp>
      <p:sp>
        <p:nvSpPr>
          <p:cNvPr id="25" name="Slide Number Placeholder 24"/>
          <p:cNvSpPr>
            <a:spLocks noGrp="1"/>
          </p:cNvSpPr>
          <p:nvPr>
            <p:ph type="sldNum" sz="quarter" idx="12"/>
          </p:nvPr>
        </p:nvSpPr>
        <p:spPr/>
        <p:txBody>
          <a:bodyPr/>
          <a:lstStyle/>
          <a:p>
            <a:fld id="{BCB34F7E-F9F2-6A46-B8FF-CD94C21C399F}" type="slidenum">
              <a:rPr lang="en-GB" smtClean="0"/>
              <a:pPr/>
              <a:t>27</a:t>
            </a:fld>
            <a:endParaRPr lang="en-GB"/>
          </a:p>
        </p:txBody>
      </p:sp>
      <p:sp>
        <p:nvSpPr>
          <p:cNvPr id="26" name="Footer Placeholder 25"/>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4706" y="0"/>
            <a:ext cx="9144000" cy="533400"/>
          </a:xfrm>
        </p:spPr>
        <p:txBody>
          <a:bodyPr>
            <a:normAutofit fontScale="90000"/>
          </a:bodyPr>
          <a:lstStyle/>
          <a:p>
            <a:pPr algn="l" eaLnBrk="1" hangingPunct="1"/>
            <a:r>
              <a:rPr lang="en-GB" sz="3200" dirty="0" smtClean="0"/>
              <a:t>Difficulties </a:t>
            </a:r>
            <a:r>
              <a:rPr lang="en-GB" sz="3200" dirty="0"/>
              <a:t>W</a:t>
            </a:r>
            <a:r>
              <a:rPr lang="en-GB" sz="3200" dirty="0" smtClean="0"/>
              <a:t>ith </a:t>
            </a:r>
            <a:r>
              <a:rPr lang="en-GB" sz="3200" dirty="0"/>
              <a:t>G</a:t>
            </a:r>
            <a:r>
              <a:rPr lang="en-GB" sz="3200" dirty="0" smtClean="0"/>
              <a:t>aseous </a:t>
            </a:r>
            <a:r>
              <a:rPr lang="en-GB" sz="3200" dirty="0"/>
              <a:t>T</a:t>
            </a:r>
            <a:r>
              <a:rPr lang="en-GB" sz="3200" dirty="0" smtClean="0"/>
              <a:t>racking Detectors</a:t>
            </a:r>
            <a:endParaRPr lang="en-GB" sz="3200" dirty="0"/>
          </a:p>
        </p:txBody>
      </p:sp>
      <p:sp>
        <p:nvSpPr>
          <p:cNvPr id="28675" name="Text Box 3"/>
          <p:cNvSpPr txBox="1">
            <a:spLocks noChangeArrowheads="1"/>
          </p:cNvSpPr>
          <p:nvPr/>
        </p:nvSpPr>
        <p:spPr bwMode="auto">
          <a:xfrm>
            <a:off x="77754" y="533400"/>
            <a:ext cx="6705600" cy="5632311"/>
          </a:xfrm>
          <a:prstGeom prst="rect">
            <a:avLst/>
          </a:prstGeom>
          <a:noFill/>
          <a:ln w="9525">
            <a:noFill/>
            <a:miter lim="800000"/>
            <a:headEnd/>
            <a:tailEnd/>
          </a:ln>
        </p:spPr>
        <p:txBody>
          <a:bodyPr>
            <a:prstTxWarp prst="textNoShape">
              <a:avLst/>
            </a:prstTxWarp>
            <a:spAutoFit/>
          </a:bodyPr>
          <a:lstStyle/>
          <a:p>
            <a:pPr>
              <a:spcBef>
                <a:spcPct val="50000"/>
              </a:spcBef>
            </a:pPr>
            <a:r>
              <a:rPr lang="en-GB" sz="2000" dirty="0"/>
              <a:t>Difficult to build (and transport): </a:t>
            </a:r>
          </a:p>
          <a:p>
            <a:pPr>
              <a:spcBef>
                <a:spcPct val="50000"/>
              </a:spcBef>
              <a:buFontTx/>
              <a:buChar char="•"/>
            </a:pPr>
            <a:r>
              <a:rPr lang="en-GB" sz="2000" dirty="0"/>
              <a:t> very thin wires need to be strung under tension (fragile)          (one broken wire can destroy large section of chamber)</a:t>
            </a:r>
          </a:p>
          <a:p>
            <a:pPr>
              <a:spcBef>
                <a:spcPct val="50000"/>
              </a:spcBef>
              <a:buFontTx/>
              <a:buChar char="•"/>
            </a:pPr>
            <a:r>
              <a:rPr lang="en-GB" sz="2000" dirty="0"/>
              <a:t> larger drift chambers need bulky end plates</a:t>
            </a:r>
          </a:p>
          <a:p>
            <a:pPr>
              <a:spcBef>
                <a:spcPct val="50000"/>
              </a:spcBef>
            </a:pPr>
            <a:r>
              <a:rPr lang="en-GB" sz="2000" dirty="0"/>
              <a:t>Complicated to operate:</a:t>
            </a:r>
          </a:p>
          <a:p>
            <a:pPr>
              <a:spcBef>
                <a:spcPct val="50000"/>
              </a:spcBef>
              <a:buFontTx/>
              <a:buChar char="•"/>
            </a:pPr>
            <a:r>
              <a:rPr lang="en-GB" sz="2000" dirty="0"/>
              <a:t>  gain highly sensitive to voltage/field strength</a:t>
            </a:r>
          </a:p>
          <a:p>
            <a:pPr lvl="1">
              <a:spcBef>
                <a:spcPct val="50000"/>
              </a:spcBef>
              <a:buFontTx/>
              <a:buChar char="-"/>
            </a:pPr>
            <a:r>
              <a:rPr lang="en-GB" sz="2000" dirty="0"/>
              <a:t>in some layouts small mechanical distortions can change</a:t>
            </a:r>
            <a:r>
              <a:rPr lang="en-GB" sz="2000" dirty="0" smtClean="0"/>
              <a:t> detector behaviour </a:t>
            </a:r>
            <a:r>
              <a:rPr lang="en-GB" sz="2000" dirty="0"/>
              <a:t>(discharges</a:t>
            </a:r>
            <a:r>
              <a:rPr lang="en-GB" sz="2000" dirty="0" smtClean="0"/>
              <a:t>)  </a:t>
            </a:r>
            <a:endParaRPr lang="en-GB" sz="2000" dirty="0"/>
          </a:p>
          <a:p>
            <a:pPr>
              <a:spcBef>
                <a:spcPct val="50000"/>
              </a:spcBef>
              <a:buFontTx/>
              <a:buChar char="•"/>
            </a:pPr>
            <a:r>
              <a:rPr lang="en-GB" sz="2000" dirty="0"/>
              <a:t>  behaviour is sensitive to (complex) gas </a:t>
            </a:r>
            <a:r>
              <a:rPr lang="en-GB" sz="2000" dirty="0" smtClean="0"/>
              <a:t>mixture</a:t>
            </a:r>
          </a:p>
          <a:p>
            <a:pPr>
              <a:spcBef>
                <a:spcPct val="50000"/>
              </a:spcBef>
              <a:buFontTx/>
              <a:buChar char="•"/>
            </a:pPr>
            <a:r>
              <a:rPr lang="en-GB" sz="2000" dirty="0"/>
              <a:t>  combination</a:t>
            </a:r>
            <a:r>
              <a:rPr lang="en-GB" sz="2000" dirty="0" smtClean="0"/>
              <a:t> of (</a:t>
            </a:r>
            <a:r>
              <a:rPr lang="en-GB" sz="2000" dirty="0"/>
              <a:t>often) organic gases with high voltage gives complicated ageing effects due to the effects of radicals/organic </a:t>
            </a:r>
            <a:r>
              <a:rPr lang="en-GB" sz="2000" dirty="0" smtClean="0"/>
              <a:t>deposits</a:t>
            </a:r>
          </a:p>
          <a:p>
            <a:pPr>
              <a:spcBef>
                <a:spcPct val="50000"/>
              </a:spcBef>
            </a:pPr>
            <a:r>
              <a:rPr lang="en-GB" sz="2000" dirty="0" smtClean="0"/>
              <a:t>Nevertheless, </a:t>
            </a:r>
            <a:r>
              <a:rPr lang="en-GB" sz="2000" dirty="0"/>
              <a:t>gaseous tracking detectors are widely </a:t>
            </a:r>
            <a:r>
              <a:rPr lang="en-GB" sz="2000" dirty="0" smtClean="0"/>
              <a:t>used very successfully</a:t>
            </a:r>
          </a:p>
        </p:txBody>
      </p:sp>
      <p:pic>
        <p:nvPicPr>
          <p:cNvPr id="28676" name="Picture 4"/>
          <p:cNvPicPr>
            <a:picLocks noChangeAspect="1" noChangeArrowheads="1"/>
          </p:cNvPicPr>
          <p:nvPr/>
        </p:nvPicPr>
        <p:blipFill>
          <a:blip r:embed="rId2"/>
          <a:srcRect/>
          <a:stretch>
            <a:fillRect/>
          </a:stretch>
        </p:blipFill>
        <p:spPr bwMode="auto">
          <a:xfrm>
            <a:off x="6518275" y="1371600"/>
            <a:ext cx="2625725" cy="3048000"/>
          </a:xfrm>
          <a:prstGeom prst="rect">
            <a:avLst/>
          </a:prstGeom>
          <a:noFill/>
          <a:ln w="9525">
            <a:noFill/>
            <a:miter lim="800000"/>
            <a:headEnd/>
            <a:tailEnd/>
          </a:ln>
        </p:spPr>
      </p:pic>
      <p:sp>
        <p:nvSpPr>
          <p:cNvPr id="28677" name="Line 5"/>
          <p:cNvSpPr>
            <a:spLocks noChangeShapeType="1"/>
          </p:cNvSpPr>
          <p:nvPr/>
        </p:nvSpPr>
        <p:spPr bwMode="auto">
          <a:xfrm flipV="1">
            <a:off x="5029200" y="2971800"/>
            <a:ext cx="2667000" cy="0"/>
          </a:xfrm>
          <a:prstGeom prst="line">
            <a:avLst/>
          </a:prstGeom>
          <a:noFill/>
          <a:ln w="25400">
            <a:solidFill>
              <a:srgbClr val="FF0000"/>
            </a:solidFill>
            <a:round/>
            <a:headEnd/>
            <a:tailEnd type="triangle" w="med" len="med"/>
          </a:ln>
        </p:spPr>
        <p:txBody>
          <a:bodyPr wrap="none">
            <a:prstTxWarp prst="textNoShape">
              <a:avLst/>
            </a:prstTxWarp>
          </a:bodyPr>
          <a:lstStyle/>
          <a:p>
            <a:endParaRPr lang="en-GB"/>
          </a:p>
        </p:txBody>
      </p:sp>
      <p:pic>
        <p:nvPicPr>
          <p:cNvPr id="6" name="Picture 6" descr="colour_logo_1312"/>
          <p:cNvPicPr>
            <a:picLocks noChangeAspect="1" noChangeArrowheads="1"/>
          </p:cNvPicPr>
          <p:nvPr/>
        </p:nvPicPr>
        <p:blipFill>
          <a:blip r:embed="rId3"/>
          <a:srcRect t="27303" b="24432"/>
          <a:stretch>
            <a:fillRect/>
          </a:stretch>
        </p:blipFill>
        <p:spPr bwMode="auto">
          <a:xfrm>
            <a:off x="6212444" y="0"/>
            <a:ext cx="2967511" cy="78475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5B1F0D61-9238-CD4E-83A1-9143DDC83581}" type="datetime4">
              <a:rPr lang="en-GB" smtClean="0"/>
              <a:pPr/>
              <a:t>01 February 2013</a:t>
            </a:fld>
            <a:endParaRPr lang="en-GB"/>
          </a:p>
        </p:txBody>
      </p:sp>
      <p:sp>
        <p:nvSpPr>
          <p:cNvPr id="8" name="Slide Number Placeholder 7"/>
          <p:cNvSpPr>
            <a:spLocks noGrp="1"/>
          </p:cNvSpPr>
          <p:nvPr>
            <p:ph type="sldNum" sz="quarter" idx="12"/>
          </p:nvPr>
        </p:nvSpPr>
        <p:spPr/>
        <p:txBody>
          <a:bodyPr/>
          <a:lstStyle/>
          <a:p>
            <a:fld id="{BCB34F7E-F9F2-6A46-B8FF-CD94C21C399F}" type="slidenum">
              <a:rPr lang="en-GB" smtClean="0"/>
              <a:pPr/>
              <a:t>28</a:t>
            </a:fld>
            <a:endParaRPr lang="en-GB"/>
          </a:p>
        </p:txBody>
      </p:sp>
      <p:sp>
        <p:nvSpPr>
          <p:cNvPr id="9" name="Footer Placeholder 8"/>
          <p:cNvSpPr>
            <a:spLocks noGrp="1"/>
          </p:cNvSpPr>
          <p:nvPr>
            <p:ph type="ftr" sz="quarter" idx="11"/>
          </p:nvPr>
        </p:nvSpPr>
        <p:spPr/>
        <p:txBody>
          <a:bodyPr/>
          <a:lstStyle/>
          <a:p>
            <a:r>
              <a:rPr lang="en-US" smtClean="0"/>
              <a:t>HEP Gas Detectors</a:t>
            </a: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a:t>
            </a:r>
            <a:endParaRPr lang="en-GB" sz="3600" dirty="0"/>
          </a:p>
        </p:txBody>
      </p:sp>
      <p:sp>
        <p:nvSpPr>
          <p:cNvPr id="4" name="Date Placeholder 3"/>
          <p:cNvSpPr>
            <a:spLocks noGrp="1"/>
          </p:cNvSpPr>
          <p:nvPr>
            <p:ph type="dt" sz="half" idx="10"/>
          </p:nvPr>
        </p:nvSpPr>
        <p:spPr/>
        <p:txBody>
          <a:bodyPr/>
          <a:lstStyle/>
          <a:p>
            <a:fld id="{80CA875E-6AB8-A140-BADF-E328ADA59CA4}" type="datetime4">
              <a:rPr lang="en-GB" smtClean="0"/>
              <a:pPr/>
              <a:t>01 February 2013</a:t>
            </a:fld>
            <a:endParaRPr lang="en-GB"/>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2</a:t>
            </a:fld>
            <a:endParaRPr lang="en-GB"/>
          </a:p>
        </p:txBody>
      </p:sp>
      <p:sp>
        <p:nvSpPr>
          <p:cNvPr id="11" name="Rectangle 10"/>
          <p:cNvSpPr/>
          <p:nvPr/>
        </p:nvSpPr>
        <p:spPr>
          <a:xfrm>
            <a:off x="304800" y="1570007"/>
            <a:ext cx="8229600" cy="584776"/>
          </a:xfrm>
          <a:prstGeom prst="rect">
            <a:avLst/>
          </a:prstGeom>
        </p:spPr>
        <p:txBody>
          <a:bodyPr wrap="square">
            <a:spAutoFit/>
          </a:bodyPr>
          <a:lstStyle/>
          <a:p>
            <a:r>
              <a:rPr lang="en-US" sz="2400" baseline="30000" dirty="0" smtClean="0"/>
              <a:t>Consider the electromagnetic interaction of a particle, of charge </a:t>
            </a:r>
            <a:r>
              <a:rPr lang="en-US" sz="2400" i="1" baseline="30000" dirty="0" err="1" smtClean="0"/>
              <a:t>ze</a:t>
            </a:r>
            <a:r>
              <a:rPr lang="en-US" sz="2400" i="1" baseline="30000" dirty="0" smtClean="0"/>
              <a:t>, passing a stationary charge </a:t>
            </a:r>
            <a:r>
              <a:rPr lang="en-US" sz="2400" i="1" baseline="30000" dirty="0" err="1" smtClean="0"/>
              <a:t>Ze</a:t>
            </a:r>
            <a:r>
              <a:rPr lang="en-US" sz="2400" i="1" baseline="30000" dirty="0" smtClean="0"/>
              <a:t> (the “target” particle) with impact parameter </a:t>
            </a:r>
            <a:r>
              <a:rPr lang="en-US" sz="2400" i="1" baseline="30000" dirty="0" err="1" smtClean="0"/>
              <a:t>b</a:t>
            </a:r>
            <a:r>
              <a:rPr lang="en-US" sz="2400" i="1" baseline="30000" dirty="0" smtClean="0"/>
              <a:t> and velocity </a:t>
            </a:r>
            <a:r>
              <a:rPr lang="en-US" sz="2400" i="1" baseline="30000" dirty="0" err="1" smtClean="0"/>
              <a:t>v</a:t>
            </a:r>
            <a:r>
              <a:rPr lang="en-US" sz="2400" i="1" baseline="30000" dirty="0" smtClean="0"/>
              <a:t>.</a:t>
            </a:r>
            <a:endParaRPr lang="en-GB" sz="2400" dirty="0"/>
          </a:p>
        </p:txBody>
      </p:sp>
      <p:sp>
        <p:nvSpPr>
          <p:cNvPr id="12" name="Rectangle 11"/>
          <p:cNvSpPr/>
          <p:nvPr/>
        </p:nvSpPr>
        <p:spPr>
          <a:xfrm>
            <a:off x="304800" y="4050584"/>
            <a:ext cx="8119373" cy="1077218"/>
          </a:xfrm>
          <a:prstGeom prst="rect">
            <a:avLst/>
          </a:prstGeom>
        </p:spPr>
        <p:txBody>
          <a:bodyPr wrap="square">
            <a:spAutoFit/>
          </a:bodyPr>
          <a:lstStyle/>
          <a:p>
            <a:r>
              <a:rPr lang="en-US" sz="2400" baseline="30000" dirty="0" smtClean="0"/>
              <a:t>Assuming that the moving particle passes the target so rapidly that the latter remains stationary during the “collision”, </a:t>
            </a:r>
            <a:r>
              <a:rPr lang="en-US" sz="2400" i="1" baseline="30000" dirty="0" err="1" smtClean="0"/>
              <a:t>b</a:t>
            </a:r>
            <a:r>
              <a:rPr lang="en-US" sz="2400" i="1" baseline="30000" dirty="0" smtClean="0"/>
              <a:t> will remain constant. In this case, the longitudinal electrostatic force exerted on the target before and after the moment of closest approach will cancel. The effective transverse force is then:</a:t>
            </a:r>
            <a:endParaRPr lang="en-GB" sz="2400" dirty="0"/>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7" name="Rectangle 16"/>
          <p:cNvSpPr/>
          <p:nvPr/>
        </p:nvSpPr>
        <p:spPr>
          <a:xfrm>
            <a:off x="304800" y="991099"/>
            <a:ext cx="8651346" cy="584776"/>
          </a:xfrm>
          <a:prstGeom prst="rect">
            <a:avLst/>
          </a:prstGeom>
        </p:spPr>
        <p:txBody>
          <a:bodyPr wrap="square">
            <a:spAutoFit/>
          </a:bodyPr>
          <a:lstStyle/>
          <a:p>
            <a:r>
              <a:rPr lang="en-US" sz="2400" baseline="30000" dirty="0" smtClean="0"/>
              <a:t>When a charged particle traverses a layer of material, three processes could occur</a:t>
            </a:r>
            <a:r>
              <a:rPr lang="en-US" sz="2400" b="1" baseline="30000" dirty="0" smtClean="0"/>
              <a:t>: </a:t>
            </a:r>
            <a:r>
              <a:rPr lang="en-US" sz="2400" b="1" baseline="30000" dirty="0" err="1" smtClean="0"/>
              <a:t>ionisation</a:t>
            </a:r>
            <a:r>
              <a:rPr lang="en-US" sz="2400" b="1" baseline="30000" dirty="0" smtClean="0"/>
              <a:t> </a:t>
            </a:r>
            <a:r>
              <a:rPr lang="en-US" sz="2400" baseline="30000" dirty="0" smtClean="0"/>
              <a:t>of atoms, </a:t>
            </a:r>
            <a:r>
              <a:rPr lang="en-US" sz="2400" b="1" baseline="30000" dirty="0" smtClean="0"/>
              <a:t>Cherenkov radiation </a:t>
            </a:r>
            <a:r>
              <a:rPr lang="en-US" sz="2400" baseline="30000" dirty="0" smtClean="0"/>
              <a:t>or the emission of </a:t>
            </a:r>
            <a:r>
              <a:rPr lang="en-US" sz="2400" b="1" baseline="30000" dirty="0" smtClean="0"/>
              <a:t>transition radiation </a:t>
            </a:r>
            <a:r>
              <a:rPr lang="en-US" sz="2400" baseline="30000" dirty="0" smtClean="0"/>
              <a:t>(i.e. scintillation light).</a:t>
            </a:r>
            <a:endParaRPr lang="en-GB" sz="2400" dirty="0"/>
          </a:p>
        </p:txBody>
      </p:sp>
      <p:pic>
        <p:nvPicPr>
          <p:cNvPr id="19" name="Picture 18" descr="eq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202095" y="4969058"/>
            <a:ext cx="6430631" cy="1429029"/>
          </a:xfrm>
          <a:prstGeom prst="rect">
            <a:avLst/>
          </a:prstGeom>
        </p:spPr>
      </p:pic>
      <p:pic>
        <p:nvPicPr>
          <p:cNvPr id="21" name="Picture 20" descr="schematic.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47561" y="2179205"/>
            <a:ext cx="6657391" cy="204842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b</a:t>
            </a:r>
            <a:r>
              <a:rPr lang="en-GB" sz="3600" dirty="0" smtClean="0"/>
              <a:t>)</a:t>
            </a:r>
            <a:endParaRPr lang="en-GB" sz="3600" dirty="0"/>
          </a:p>
        </p:txBody>
      </p:sp>
      <p:sp>
        <p:nvSpPr>
          <p:cNvPr id="4" name="Date Placeholder 3"/>
          <p:cNvSpPr>
            <a:spLocks noGrp="1"/>
          </p:cNvSpPr>
          <p:nvPr>
            <p:ph type="dt" sz="half" idx="10"/>
          </p:nvPr>
        </p:nvSpPr>
        <p:spPr/>
        <p:txBody>
          <a:bodyPr/>
          <a:lstStyle/>
          <a:p>
            <a:fld id="{B11DD689-2C0D-764E-A412-6C9B9DA5A040}"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3</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6" name="Rectangle 15"/>
          <p:cNvSpPr/>
          <p:nvPr/>
        </p:nvSpPr>
        <p:spPr>
          <a:xfrm>
            <a:off x="721194" y="1306576"/>
            <a:ext cx="4114728" cy="338554"/>
          </a:xfrm>
          <a:prstGeom prst="rect">
            <a:avLst/>
          </a:prstGeom>
        </p:spPr>
        <p:txBody>
          <a:bodyPr wrap="none">
            <a:spAutoFit/>
          </a:bodyPr>
          <a:lstStyle/>
          <a:p>
            <a:r>
              <a:rPr lang="en-US" sz="2400" baseline="30000" dirty="0" smtClean="0"/>
              <a:t>Therefore the impulse delivered to the target is </a:t>
            </a:r>
            <a:endParaRPr lang="en-GB" sz="2400" dirty="0"/>
          </a:p>
        </p:txBody>
      </p:sp>
      <p:pic>
        <p:nvPicPr>
          <p:cNvPr id="19" name="Picture 18" descr="eq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21194" y="1523020"/>
            <a:ext cx="6891214" cy="1824145"/>
          </a:xfrm>
          <a:prstGeom prst="rect">
            <a:avLst/>
          </a:prstGeom>
        </p:spPr>
      </p:pic>
      <p:sp>
        <p:nvSpPr>
          <p:cNvPr id="22" name="Rectangle 21"/>
          <p:cNvSpPr/>
          <p:nvPr/>
        </p:nvSpPr>
        <p:spPr>
          <a:xfrm>
            <a:off x="603744" y="3870886"/>
            <a:ext cx="6699239" cy="830997"/>
          </a:xfrm>
          <a:prstGeom prst="rect">
            <a:avLst/>
          </a:prstGeom>
        </p:spPr>
        <p:txBody>
          <a:bodyPr wrap="square">
            <a:spAutoFit/>
          </a:bodyPr>
          <a:lstStyle/>
          <a:p>
            <a:r>
              <a:rPr lang="en-US" sz="2400" i="1" baseline="30000" dirty="0" smtClean="0"/>
              <a:t>E</a:t>
            </a:r>
            <a:r>
              <a:rPr lang="en-US" sz="2400" i="1" baseline="1000" dirty="0" smtClean="0"/>
              <a:t>x</a:t>
            </a:r>
            <a:r>
              <a:rPr lang="en-US" sz="2400" i="1" baseline="-25000" dirty="0" smtClean="0"/>
              <a:t> </a:t>
            </a:r>
            <a:r>
              <a:rPr lang="en-US" sz="2400" i="1" baseline="30000" dirty="0" smtClean="0"/>
              <a:t>is increased by a factor </a:t>
            </a:r>
            <a:r>
              <a:rPr lang="en-US" sz="2400" i="1" baseline="30000" dirty="0" err="1" smtClean="0"/>
              <a:t>γ</a:t>
            </a:r>
            <a:r>
              <a:rPr lang="en-US" sz="2400" i="1" baseline="30000" dirty="0" smtClean="0"/>
              <a:t> and </a:t>
            </a:r>
            <a:r>
              <a:rPr lang="en-US" sz="2400" baseline="30000" dirty="0" err="1" smtClean="0"/>
              <a:t>d</a:t>
            </a:r>
            <a:r>
              <a:rPr lang="en-US" sz="2400" i="1" baseline="30000" dirty="0" err="1" smtClean="0"/>
              <a:t>y</a:t>
            </a:r>
            <a:r>
              <a:rPr lang="en-US" sz="2400" i="1" baseline="30000" dirty="0" smtClean="0"/>
              <a:t> is decreased by a factor </a:t>
            </a:r>
            <a:r>
              <a:rPr lang="en-US" sz="2400" i="1" baseline="30000" dirty="0" err="1" smtClean="0"/>
              <a:t>γ</a:t>
            </a:r>
            <a:endParaRPr lang="en-GB" sz="2400" dirty="0" smtClean="0"/>
          </a:p>
          <a:p>
            <a:endParaRPr lang="en-GB" sz="2400" dirty="0"/>
          </a:p>
        </p:txBody>
      </p:sp>
      <p:sp>
        <p:nvSpPr>
          <p:cNvPr id="24" name="Rectangle 23"/>
          <p:cNvSpPr/>
          <p:nvPr/>
        </p:nvSpPr>
        <p:spPr>
          <a:xfrm>
            <a:off x="1254537" y="4497650"/>
            <a:ext cx="2672526" cy="338554"/>
          </a:xfrm>
          <a:prstGeom prst="rect">
            <a:avLst/>
          </a:prstGeom>
        </p:spPr>
        <p:txBody>
          <a:bodyPr wrap="none">
            <a:spAutoFit/>
          </a:bodyPr>
          <a:lstStyle/>
          <a:p>
            <a:r>
              <a:rPr lang="en-US" sz="2400" baseline="30000" dirty="0" smtClean="0"/>
              <a:t>So, ∆</a:t>
            </a:r>
            <a:r>
              <a:rPr lang="en-US" sz="2400" i="1" baseline="30000" dirty="0" err="1" smtClean="0"/>
              <a:t>p</a:t>
            </a:r>
            <a:r>
              <a:rPr lang="en-US" sz="2400" i="1" baseline="30000" dirty="0" smtClean="0"/>
              <a:t> remains unchanged as:</a:t>
            </a:r>
            <a:endParaRPr lang="en-GB" sz="2400" dirty="0"/>
          </a:p>
        </p:txBody>
      </p:sp>
      <p:sp>
        <p:nvSpPr>
          <p:cNvPr id="25" name="Rectangle 24"/>
          <p:cNvSpPr/>
          <p:nvPr/>
        </p:nvSpPr>
        <p:spPr>
          <a:xfrm>
            <a:off x="622943" y="3347165"/>
            <a:ext cx="8063857" cy="584776"/>
          </a:xfrm>
          <a:prstGeom prst="rect">
            <a:avLst/>
          </a:prstGeom>
        </p:spPr>
        <p:txBody>
          <a:bodyPr wrap="square">
            <a:spAutoFit/>
          </a:bodyPr>
          <a:lstStyle/>
          <a:p>
            <a:r>
              <a:rPr lang="en-US" sz="2400" baseline="30000" dirty="0" smtClean="0"/>
              <a:t>The above calculation has been performed for a non-relativistic approach. If the projectile particle is moving </a:t>
            </a:r>
            <a:r>
              <a:rPr lang="en-US" sz="2400" baseline="30000" dirty="0" err="1" smtClean="0"/>
              <a:t>relativistically</a:t>
            </a:r>
            <a:r>
              <a:rPr lang="en-US" sz="2400" baseline="30000" dirty="0" smtClean="0"/>
              <a:t>, then:</a:t>
            </a:r>
            <a:endParaRPr lang="en-GB" sz="2400" dirty="0"/>
          </a:p>
        </p:txBody>
      </p:sp>
      <p:pic>
        <p:nvPicPr>
          <p:cNvPr id="26" name="Picture 25" descr="eq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937000" y="4296249"/>
            <a:ext cx="994670" cy="795736"/>
          </a:xfrm>
          <a:prstGeom prst="rect">
            <a:avLst/>
          </a:prstGeom>
        </p:spPr>
      </p:pic>
      <p:sp>
        <p:nvSpPr>
          <p:cNvPr id="27" name="Rectangle 26"/>
          <p:cNvSpPr/>
          <p:nvPr/>
        </p:nvSpPr>
        <p:spPr>
          <a:xfrm>
            <a:off x="304800" y="5006507"/>
            <a:ext cx="7156948" cy="584776"/>
          </a:xfrm>
          <a:prstGeom prst="rect">
            <a:avLst/>
          </a:prstGeom>
        </p:spPr>
        <p:txBody>
          <a:bodyPr wrap="square">
            <a:spAutoFit/>
          </a:bodyPr>
          <a:lstStyle/>
          <a:p>
            <a:r>
              <a:rPr lang="en-US" sz="2400" baseline="30000" dirty="0" smtClean="0"/>
              <a:t>It is useful to consider for some purposes this momentum transfer as the product of the maximum force exerted and a characteristic time.</a:t>
            </a:r>
            <a:endParaRPr lang="en-GB" sz="2400" dirty="0"/>
          </a:p>
        </p:txBody>
      </p:sp>
      <p:pic>
        <p:nvPicPr>
          <p:cNvPr id="28" name="Picture 27" descr="eq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57200" y="5585863"/>
            <a:ext cx="1313434" cy="562900"/>
          </a:xfrm>
          <a:prstGeom prst="rect">
            <a:avLst/>
          </a:prstGeom>
        </p:spPr>
      </p:pic>
      <p:pic>
        <p:nvPicPr>
          <p:cNvPr id="30" name="Picture 29" descr="eq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5688603" y="5223130"/>
            <a:ext cx="1614379" cy="1255628"/>
          </a:xfrm>
          <a:prstGeom prst="rect">
            <a:avLst/>
          </a:prstGeom>
        </p:spPr>
      </p:pic>
      <p:sp>
        <p:nvSpPr>
          <p:cNvPr id="31" name="Rectangle 30"/>
          <p:cNvSpPr/>
          <p:nvPr/>
        </p:nvSpPr>
        <p:spPr>
          <a:xfrm>
            <a:off x="1907584" y="5627916"/>
            <a:ext cx="3557334" cy="461665"/>
          </a:xfrm>
          <a:prstGeom prst="rect">
            <a:avLst/>
          </a:prstGeom>
        </p:spPr>
        <p:txBody>
          <a:bodyPr wrap="none">
            <a:spAutoFit/>
          </a:bodyPr>
          <a:lstStyle/>
          <a:p>
            <a:r>
              <a:rPr lang="en-US" sz="2400" baseline="30000" dirty="0" smtClean="0"/>
              <a:t>Where, </a:t>
            </a:r>
            <a:r>
              <a:rPr lang="en-US" sz="2400" baseline="30000" dirty="0" err="1" smtClean="0"/>
              <a:t>Fx</a:t>
            </a:r>
            <a:r>
              <a:rPr lang="en-US" sz="2400" dirty="0" smtClean="0"/>
              <a:t> </a:t>
            </a:r>
            <a:r>
              <a:rPr lang="en-US" sz="2400" baseline="30000" dirty="0" smtClean="0"/>
              <a:t>and the “collision time” </a:t>
            </a:r>
            <a:r>
              <a:rPr lang="en-US" sz="2400" baseline="30000" dirty="0" err="1" smtClean="0">
                <a:latin typeface="Symbol"/>
              </a:rPr>
              <a:t>t</a:t>
            </a:r>
            <a:r>
              <a:rPr lang="en-US" sz="2400" baseline="30000" dirty="0" smtClean="0"/>
              <a:t> are:</a:t>
            </a:r>
            <a:endParaRPr lang="en-GB"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c</a:t>
            </a:r>
            <a:r>
              <a:rPr lang="en-GB" sz="3600" dirty="0" smtClean="0"/>
              <a:t>)</a:t>
            </a:r>
            <a:endParaRPr lang="en-GB" sz="3600" dirty="0"/>
          </a:p>
        </p:txBody>
      </p:sp>
      <p:sp>
        <p:nvSpPr>
          <p:cNvPr id="4" name="Date Placeholder 3"/>
          <p:cNvSpPr>
            <a:spLocks noGrp="1"/>
          </p:cNvSpPr>
          <p:nvPr>
            <p:ph type="dt" sz="half" idx="10"/>
          </p:nvPr>
        </p:nvSpPr>
        <p:spPr/>
        <p:txBody>
          <a:bodyPr/>
          <a:lstStyle/>
          <a:p>
            <a:fld id="{070C0EFE-5ACE-C642-920F-DA738784FD8D}"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4</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7" name="Rectangle 16"/>
          <p:cNvSpPr/>
          <p:nvPr/>
        </p:nvSpPr>
        <p:spPr>
          <a:xfrm>
            <a:off x="457200" y="989621"/>
            <a:ext cx="8141828" cy="954107"/>
          </a:xfrm>
          <a:prstGeom prst="rect">
            <a:avLst/>
          </a:prstGeom>
        </p:spPr>
        <p:txBody>
          <a:bodyPr wrap="square">
            <a:spAutoFit/>
          </a:bodyPr>
          <a:lstStyle/>
          <a:p>
            <a:r>
              <a:rPr lang="en-US" sz="2400" baseline="30000" dirty="0" smtClean="0"/>
              <a:t>Two</a:t>
            </a:r>
            <a:r>
              <a:rPr lang="en-US" sz="2400" dirty="0" smtClean="0"/>
              <a:t> </a:t>
            </a:r>
            <a:r>
              <a:rPr lang="en-US" sz="2400" baseline="30000" dirty="0" smtClean="0"/>
              <a:t>assumptions have been made:</a:t>
            </a:r>
          </a:p>
          <a:p>
            <a:r>
              <a:rPr lang="en-US" sz="2400" baseline="30000" dirty="0" smtClean="0"/>
              <a:t>1) Impulse approximation – the target does not move (significantly) during the collision</a:t>
            </a:r>
          </a:p>
          <a:p>
            <a:r>
              <a:rPr lang="en-US" sz="2400" baseline="30000" dirty="0" smtClean="0"/>
              <a:t>2) The target remains non-relativistic.</a:t>
            </a:r>
            <a:endParaRPr lang="en-GB" sz="2400" dirty="0"/>
          </a:p>
        </p:txBody>
      </p:sp>
      <p:sp>
        <p:nvSpPr>
          <p:cNvPr id="20" name="Rectangle 19"/>
          <p:cNvSpPr/>
          <p:nvPr/>
        </p:nvSpPr>
        <p:spPr>
          <a:xfrm>
            <a:off x="661905" y="2057805"/>
            <a:ext cx="6897542" cy="338554"/>
          </a:xfrm>
          <a:prstGeom prst="rect">
            <a:avLst/>
          </a:prstGeom>
        </p:spPr>
        <p:txBody>
          <a:bodyPr wrap="square">
            <a:spAutoFit/>
          </a:bodyPr>
          <a:lstStyle/>
          <a:p>
            <a:r>
              <a:rPr lang="en-US" sz="2400" baseline="30000" dirty="0" smtClean="0"/>
              <a:t>If the assumptions hold, then the target gains kinetic energy given by:</a:t>
            </a:r>
            <a:endParaRPr lang="en-GB" sz="2400" dirty="0"/>
          </a:p>
        </p:txBody>
      </p:sp>
      <p:sp>
        <p:nvSpPr>
          <p:cNvPr id="23" name="Rectangle 22"/>
          <p:cNvSpPr/>
          <p:nvPr/>
        </p:nvSpPr>
        <p:spPr>
          <a:xfrm>
            <a:off x="274020" y="3453422"/>
            <a:ext cx="8686800" cy="584776"/>
          </a:xfrm>
          <a:prstGeom prst="rect">
            <a:avLst/>
          </a:prstGeom>
        </p:spPr>
        <p:txBody>
          <a:bodyPr wrap="square">
            <a:spAutoFit/>
          </a:bodyPr>
          <a:lstStyle/>
          <a:p>
            <a:r>
              <a:rPr lang="en-US" sz="2400" baseline="30000" dirty="0" smtClean="0"/>
              <a:t>The matter the particle travels through consists of nuclei, of charge </a:t>
            </a:r>
            <a:r>
              <a:rPr lang="en-US" sz="2400" i="1" baseline="30000" dirty="0" err="1" smtClean="0"/>
              <a:t>Ze</a:t>
            </a:r>
            <a:r>
              <a:rPr lang="en-US" sz="2400" i="1" baseline="30000" dirty="0" smtClean="0"/>
              <a:t> and an approximate mass  Am</a:t>
            </a:r>
            <a:r>
              <a:rPr lang="en-US" sz="2400" i="1" baseline="15000" dirty="0" smtClean="0"/>
              <a:t>p</a:t>
            </a:r>
            <a:r>
              <a:rPr lang="en-US" sz="2400" i="1" baseline="30000" dirty="0" smtClean="0"/>
              <a:t>, each surrounded by Z electrons each of charge </a:t>
            </a:r>
            <a:r>
              <a:rPr lang="en-US" sz="2400" i="1" baseline="30000" dirty="0" err="1" smtClean="0"/>
              <a:t>e</a:t>
            </a:r>
            <a:r>
              <a:rPr lang="en-US" sz="2400" i="1" baseline="30000" dirty="0" smtClean="0"/>
              <a:t> and mass m</a:t>
            </a:r>
            <a:r>
              <a:rPr lang="en-US" sz="2400" i="1" baseline="-1000" dirty="0" smtClean="0"/>
              <a:t>e</a:t>
            </a:r>
            <a:r>
              <a:rPr lang="en-US" sz="2400" i="1" baseline="30000" dirty="0" smtClean="0"/>
              <a:t>.</a:t>
            </a:r>
            <a:endParaRPr lang="en-GB" sz="2400" dirty="0"/>
          </a:p>
        </p:txBody>
      </p:sp>
      <p:pic>
        <p:nvPicPr>
          <p:cNvPr id="29" name="Picture 28" descr="eq7.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051209" y="4001565"/>
            <a:ext cx="5567455" cy="1193026"/>
          </a:xfrm>
          <a:prstGeom prst="rect">
            <a:avLst/>
          </a:prstGeom>
        </p:spPr>
      </p:pic>
      <p:pic>
        <p:nvPicPr>
          <p:cNvPr id="32" name="Picture 31" descr="eq6.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40298" y="2320089"/>
            <a:ext cx="4965202" cy="1182191"/>
          </a:xfrm>
          <a:prstGeom prst="rect">
            <a:avLst/>
          </a:prstGeom>
        </p:spPr>
      </p:pic>
      <p:sp>
        <p:nvSpPr>
          <p:cNvPr id="33" name="Rectangle 32"/>
          <p:cNvSpPr/>
          <p:nvPr/>
        </p:nvSpPr>
        <p:spPr>
          <a:xfrm>
            <a:off x="358587" y="4505857"/>
            <a:ext cx="582211" cy="338554"/>
          </a:xfrm>
          <a:prstGeom prst="rect">
            <a:avLst/>
          </a:prstGeom>
        </p:spPr>
        <p:txBody>
          <a:bodyPr wrap="none">
            <a:spAutoFit/>
          </a:bodyPr>
          <a:lstStyle/>
          <a:p>
            <a:r>
              <a:rPr lang="en-US" sz="2400" baseline="30000" dirty="0" smtClean="0"/>
              <a:t>Thus</a:t>
            </a:r>
          </a:p>
        </p:txBody>
      </p:sp>
      <p:sp>
        <p:nvSpPr>
          <p:cNvPr id="34" name="Rectangle 33"/>
          <p:cNvSpPr/>
          <p:nvPr/>
        </p:nvSpPr>
        <p:spPr>
          <a:xfrm>
            <a:off x="304800" y="5157958"/>
            <a:ext cx="8382000" cy="584776"/>
          </a:xfrm>
          <a:prstGeom prst="rect">
            <a:avLst/>
          </a:prstGeom>
        </p:spPr>
        <p:txBody>
          <a:bodyPr wrap="square">
            <a:spAutoFit/>
          </a:bodyPr>
          <a:lstStyle/>
          <a:p>
            <a:r>
              <a:rPr lang="en-US" sz="2400" baseline="30000" dirty="0" smtClean="0"/>
              <a:t>Given the ratio between the electron and proton masses, it is therefore reasonable to consider only the energy lost to electrons. For a single electron, we have:</a:t>
            </a:r>
            <a:endParaRPr lang="en-GB" sz="2400" dirty="0"/>
          </a:p>
        </p:txBody>
      </p:sp>
      <p:pic>
        <p:nvPicPr>
          <p:cNvPr id="36" name="Picture 35" descr="eq8.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2747547" y="5538186"/>
            <a:ext cx="3272254" cy="96242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d</a:t>
            </a:r>
            <a:r>
              <a:rPr lang="en-GB" sz="3600" dirty="0" smtClean="0"/>
              <a:t>)</a:t>
            </a:r>
            <a:endParaRPr lang="en-GB" sz="3600" dirty="0"/>
          </a:p>
        </p:txBody>
      </p:sp>
      <p:sp>
        <p:nvSpPr>
          <p:cNvPr id="4" name="Date Placeholder 3"/>
          <p:cNvSpPr>
            <a:spLocks noGrp="1"/>
          </p:cNvSpPr>
          <p:nvPr>
            <p:ph type="dt" sz="half" idx="10"/>
          </p:nvPr>
        </p:nvSpPr>
        <p:spPr/>
        <p:txBody>
          <a:bodyPr/>
          <a:lstStyle/>
          <a:p>
            <a:fld id="{560CD1BE-64A4-0E41-9E21-C1BD3BAECD52}"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5</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5" name="Rectangle 14"/>
          <p:cNvSpPr/>
          <p:nvPr/>
        </p:nvSpPr>
        <p:spPr>
          <a:xfrm>
            <a:off x="457199" y="1196677"/>
            <a:ext cx="8229601" cy="1077218"/>
          </a:xfrm>
          <a:prstGeom prst="rect">
            <a:avLst/>
          </a:prstGeom>
        </p:spPr>
        <p:txBody>
          <a:bodyPr wrap="square">
            <a:spAutoFit/>
          </a:bodyPr>
          <a:lstStyle/>
          <a:p>
            <a:r>
              <a:rPr lang="en-US" sz="2400" i="1" baseline="30000" dirty="0" smtClean="0"/>
              <a:t>Since </a:t>
            </a:r>
            <a:r>
              <a:rPr lang="en-US" sz="2400" i="1" baseline="30000" dirty="0" err="1" smtClean="0"/>
              <a:t>E</a:t>
            </a:r>
            <a:r>
              <a:rPr lang="en-US" sz="2400" i="1" baseline="1000" dirty="0" err="1" smtClean="0"/>
              <a:t>e</a:t>
            </a:r>
            <a:r>
              <a:rPr lang="en-US" sz="2400" i="1" baseline="1000" dirty="0" smtClean="0"/>
              <a:t> </a:t>
            </a:r>
            <a:r>
              <a:rPr lang="en-US" sz="2400" i="1" baseline="30000" dirty="0" smtClean="0"/>
              <a:t>is determined by the impact parameter </a:t>
            </a:r>
            <a:r>
              <a:rPr lang="en-US" sz="2400" i="1" baseline="30000" dirty="0" err="1" smtClean="0"/>
              <a:t>b</a:t>
            </a:r>
            <a:r>
              <a:rPr lang="en-US" sz="2400" i="1" baseline="30000" dirty="0" smtClean="0"/>
              <a:t>, the probability of an energy loss between E and </a:t>
            </a:r>
            <a:r>
              <a:rPr lang="en-US" sz="2400" i="1" baseline="30000" dirty="0" err="1" smtClean="0"/>
              <a:t>E+dE</a:t>
            </a:r>
            <a:r>
              <a:rPr lang="en-US" sz="2400" i="1" baseline="30000" dirty="0" smtClean="0"/>
              <a:t> is given by the probability of an impact parameter between </a:t>
            </a:r>
            <a:r>
              <a:rPr lang="en-US" sz="2400" i="1" baseline="30000" dirty="0" err="1" smtClean="0"/>
              <a:t>b</a:t>
            </a:r>
            <a:r>
              <a:rPr lang="en-US" sz="2400" i="1" baseline="30000" dirty="0" smtClean="0"/>
              <a:t> and </a:t>
            </a:r>
            <a:r>
              <a:rPr lang="en-US" sz="2400" i="1" baseline="30000" dirty="0" err="1" smtClean="0"/>
              <a:t>b+db</a:t>
            </a:r>
            <a:r>
              <a:rPr lang="en-US" sz="2400" i="1" baseline="30000" dirty="0" smtClean="0"/>
              <a:t>, where </a:t>
            </a:r>
            <a:r>
              <a:rPr lang="en-US" sz="2400" i="1" baseline="30000" dirty="0" err="1" smtClean="0"/>
              <a:t>b</a:t>
            </a:r>
            <a:r>
              <a:rPr lang="en-US" sz="2400" i="1" baseline="30000" dirty="0" smtClean="0"/>
              <a:t> corresponds to E and </a:t>
            </a:r>
            <a:r>
              <a:rPr lang="en-US" sz="2400" i="1" baseline="30000" dirty="0" err="1" smtClean="0"/>
              <a:t>b+db</a:t>
            </a:r>
            <a:r>
              <a:rPr lang="en-US" sz="2400" i="1" baseline="30000" dirty="0" smtClean="0"/>
              <a:t> corresponds to </a:t>
            </a:r>
            <a:r>
              <a:rPr lang="en-US" sz="2400" i="1" baseline="30000" dirty="0" err="1" smtClean="0"/>
              <a:t>E+dE</a:t>
            </a:r>
            <a:r>
              <a:rPr lang="en-US" sz="2400" i="1" baseline="30000" dirty="0" smtClean="0"/>
              <a:t>.</a:t>
            </a:r>
          </a:p>
          <a:p>
            <a:r>
              <a:rPr lang="en-US" sz="2400" i="1" baseline="30000" dirty="0" smtClean="0"/>
              <a:t>So, </a:t>
            </a:r>
            <a:r>
              <a:rPr lang="en-US" sz="2400" i="1" baseline="30000" dirty="0" err="1" smtClean="0"/>
              <a:t>P(E</a:t>
            </a:r>
            <a:r>
              <a:rPr lang="en-US" sz="2400" i="1" baseline="1000" dirty="0" err="1" smtClean="0"/>
              <a:t>e</a:t>
            </a:r>
            <a:r>
              <a:rPr lang="en-US" sz="2400" i="1" baseline="-25000" dirty="0" smtClean="0"/>
              <a:t> </a:t>
            </a:r>
            <a:r>
              <a:rPr lang="en-US" sz="2400" i="1" baseline="30000" dirty="0" smtClean="0"/>
              <a:t>)</a:t>
            </a:r>
            <a:r>
              <a:rPr lang="en-US" sz="2400" i="1" baseline="30000" dirty="0" err="1" smtClean="0"/>
              <a:t>dE</a:t>
            </a:r>
            <a:r>
              <a:rPr lang="en-US" sz="2400" i="1" baseline="30000" dirty="0" smtClean="0"/>
              <a:t> = −</a:t>
            </a:r>
            <a:r>
              <a:rPr lang="en-US" sz="2400" i="1" baseline="30000" dirty="0" err="1" smtClean="0"/>
              <a:t>Pʹ(b)db</a:t>
            </a:r>
            <a:r>
              <a:rPr lang="en-US" sz="2400" i="1" baseline="30000" dirty="0" smtClean="0"/>
              <a:t> -the minus sign arising as an increase in </a:t>
            </a:r>
            <a:r>
              <a:rPr lang="en-US" sz="2400" i="1" baseline="30000" dirty="0" err="1" smtClean="0"/>
              <a:t>b</a:t>
            </a:r>
            <a:r>
              <a:rPr lang="en-US" sz="2400" i="1" baseline="30000" dirty="0" smtClean="0"/>
              <a:t> results in a decrease in E.</a:t>
            </a:r>
            <a:endParaRPr lang="en-GB" sz="2400" dirty="0"/>
          </a:p>
        </p:txBody>
      </p:sp>
      <p:sp>
        <p:nvSpPr>
          <p:cNvPr id="16" name="Rectangle 15"/>
          <p:cNvSpPr/>
          <p:nvPr/>
        </p:nvSpPr>
        <p:spPr>
          <a:xfrm>
            <a:off x="439639" y="2417778"/>
            <a:ext cx="7718207" cy="584776"/>
          </a:xfrm>
          <a:prstGeom prst="rect">
            <a:avLst/>
          </a:prstGeom>
        </p:spPr>
        <p:txBody>
          <a:bodyPr wrap="square">
            <a:spAutoFit/>
          </a:bodyPr>
          <a:lstStyle/>
          <a:p>
            <a:r>
              <a:rPr lang="en-US" sz="2400" baseline="30000" dirty="0" smtClean="0"/>
              <a:t>The energy loss is not due to an interaction with a single target electron. </a:t>
            </a:r>
          </a:p>
          <a:p>
            <a:r>
              <a:rPr lang="en-US" sz="2400" baseline="30000" dirty="0" smtClean="0"/>
              <a:t>However, consider a thin slice of material, of density </a:t>
            </a:r>
            <a:r>
              <a:rPr lang="en-US" sz="2400" baseline="30000" dirty="0" err="1" smtClean="0"/>
              <a:t>ρ</a:t>
            </a:r>
            <a:r>
              <a:rPr lang="en-US" sz="2400" baseline="30000" dirty="0" smtClean="0"/>
              <a:t> and thickness </a:t>
            </a:r>
            <a:r>
              <a:rPr lang="en-US" sz="2400" baseline="30000" dirty="0" err="1" smtClean="0"/>
              <a:t>Δ</a:t>
            </a:r>
            <a:r>
              <a:rPr lang="en-US" sz="2400" i="1" baseline="30000" dirty="0" err="1" smtClean="0"/>
              <a:t>x</a:t>
            </a:r>
            <a:r>
              <a:rPr lang="en-US" sz="2400" i="1" baseline="30000" dirty="0" smtClean="0"/>
              <a:t>.</a:t>
            </a:r>
            <a:endParaRPr lang="en-GB" sz="2400" dirty="0"/>
          </a:p>
        </p:txBody>
      </p:sp>
      <p:pic>
        <p:nvPicPr>
          <p:cNvPr id="18" name="Picture 17" descr="circl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42261" y="3113803"/>
            <a:ext cx="2188704" cy="1936161"/>
          </a:xfrm>
          <a:prstGeom prst="rect">
            <a:avLst/>
          </a:prstGeom>
        </p:spPr>
      </p:pic>
      <p:pic>
        <p:nvPicPr>
          <p:cNvPr id="19" name="Picture 18" descr="eq9.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979944" y="3343523"/>
            <a:ext cx="5474828" cy="1113490"/>
          </a:xfrm>
          <a:prstGeom prst="rect">
            <a:avLst/>
          </a:prstGeom>
        </p:spPr>
      </p:pic>
      <p:pic>
        <p:nvPicPr>
          <p:cNvPr id="21" name="Picture 20" descr="eq10.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57200" y="4969875"/>
            <a:ext cx="7401794" cy="102802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e</a:t>
            </a:r>
            <a:r>
              <a:rPr lang="en-GB" sz="3600" dirty="0" smtClean="0"/>
              <a:t>)</a:t>
            </a:r>
            <a:endParaRPr lang="en-GB" sz="3600" dirty="0"/>
          </a:p>
        </p:txBody>
      </p:sp>
      <p:sp>
        <p:nvSpPr>
          <p:cNvPr id="4" name="Date Placeholder 3"/>
          <p:cNvSpPr>
            <a:spLocks noGrp="1"/>
          </p:cNvSpPr>
          <p:nvPr>
            <p:ph type="dt" sz="half" idx="10"/>
          </p:nvPr>
        </p:nvSpPr>
        <p:spPr/>
        <p:txBody>
          <a:bodyPr/>
          <a:lstStyle/>
          <a:p>
            <a:fld id="{9CC26170-CD07-D446-9677-BFE4E3972390}"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6</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pic>
        <p:nvPicPr>
          <p:cNvPr id="12" name="Picture 11" descr="eq1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052421"/>
            <a:ext cx="7187734" cy="1089051"/>
          </a:xfrm>
          <a:prstGeom prst="rect">
            <a:avLst/>
          </a:prstGeom>
        </p:spPr>
      </p:pic>
      <p:sp>
        <p:nvSpPr>
          <p:cNvPr id="13" name="Rectangle 12"/>
          <p:cNvSpPr/>
          <p:nvPr/>
        </p:nvSpPr>
        <p:spPr>
          <a:xfrm>
            <a:off x="356318" y="2161346"/>
            <a:ext cx="4993963" cy="338554"/>
          </a:xfrm>
          <a:prstGeom prst="rect">
            <a:avLst/>
          </a:prstGeom>
        </p:spPr>
        <p:txBody>
          <a:bodyPr wrap="square">
            <a:spAutoFit/>
          </a:bodyPr>
          <a:lstStyle/>
          <a:p>
            <a:r>
              <a:rPr lang="en-US" sz="2400" baseline="30000" dirty="0" smtClean="0"/>
              <a:t>So the most probable energy loss in traversing this slice is:</a:t>
            </a:r>
            <a:endParaRPr lang="en-GB" sz="2400" dirty="0"/>
          </a:p>
        </p:txBody>
      </p:sp>
      <p:pic>
        <p:nvPicPr>
          <p:cNvPr id="20" name="Picture 19" descr="eq1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36773" y="2501035"/>
            <a:ext cx="6196053" cy="854628"/>
          </a:xfrm>
          <a:prstGeom prst="rect">
            <a:avLst/>
          </a:prstGeom>
        </p:spPr>
      </p:pic>
      <p:sp>
        <p:nvSpPr>
          <p:cNvPr id="22" name="Rectangle 21"/>
          <p:cNvSpPr/>
          <p:nvPr/>
        </p:nvSpPr>
        <p:spPr>
          <a:xfrm>
            <a:off x="264095" y="3541188"/>
            <a:ext cx="8141829" cy="584776"/>
          </a:xfrm>
          <a:prstGeom prst="rect">
            <a:avLst/>
          </a:prstGeom>
        </p:spPr>
        <p:txBody>
          <a:bodyPr wrap="square">
            <a:spAutoFit/>
          </a:bodyPr>
          <a:lstStyle/>
          <a:p>
            <a:r>
              <a:rPr lang="en-US" sz="2400" baseline="30000" dirty="0" smtClean="0"/>
              <a:t>This can be simplified by grouping together a number of physical constants, which depend on the properties of neither the projectile particle nor the target material. Lets define:</a:t>
            </a:r>
            <a:endParaRPr lang="en-GB" sz="2400" dirty="0"/>
          </a:p>
        </p:txBody>
      </p:sp>
      <p:pic>
        <p:nvPicPr>
          <p:cNvPr id="23" name="Picture 22" descr="eq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22868" y="4052698"/>
            <a:ext cx="7948724" cy="794872"/>
          </a:xfrm>
          <a:prstGeom prst="rect">
            <a:avLst/>
          </a:prstGeom>
        </p:spPr>
      </p:pic>
      <p:pic>
        <p:nvPicPr>
          <p:cNvPr id="24" name="Picture 23" descr="eq1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1863803" y="4945258"/>
            <a:ext cx="4155997" cy="1454599"/>
          </a:xfrm>
          <a:prstGeom prst="rect">
            <a:avLst/>
          </a:prstGeom>
        </p:spPr>
      </p:pic>
      <p:sp>
        <p:nvSpPr>
          <p:cNvPr id="25" name="Rectangle 24"/>
          <p:cNvSpPr/>
          <p:nvPr/>
        </p:nvSpPr>
        <p:spPr>
          <a:xfrm>
            <a:off x="722257" y="5226306"/>
            <a:ext cx="711252" cy="338554"/>
          </a:xfrm>
          <a:prstGeom prst="rect">
            <a:avLst/>
          </a:prstGeom>
        </p:spPr>
        <p:txBody>
          <a:bodyPr wrap="none">
            <a:spAutoFit/>
          </a:bodyPr>
          <a:lstStyle/>
          <a:p>
            <a:r>
              <a:rPr lang="en-US" sz="2400" baseline="30000" dirty="0" smtClean="0"/>
              <a:t>Hence</a:t>
            </a:r>
            <a:endParaRPr lang="en-GB"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f</a:t>
            </a:r>
            <a:r>
              <a:rPr lang="en-GB" sz="3600" dirty="0" smtClean="0"/>
              <a:t>)</a:t>
            </a:r>
            <a:endParaRPr lang="en-GB" sz="3600" dirty="0"/>
          </a:p>
        </p:txBody>
      </p:sp>
      <p:sp>
        <p:nvSpPr>
          <p:cNvPr id="4" name="Date Placeholder 3"/>
          <p:cNvSpPr>
            <a:spLocks noGrp="1"/>
          </p:cNvSpPr>
          <p:nvPr>
            <p:ph type="dt" sz="half" idx="10"/>
          </p:nvPr>
        </p:nvSpPr>
        <p:spPr/>
        <p:txBody>
          <a:bodyPr/>
          <a:lstStyle/>
          <a:p>
            <a:fld id="{891E4000-E6B6-5742-9B92-F878A6D46997}"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7</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15" name="Rectangle 14"/>
          <p:cNvSpPr/>
          <p:nvPr/>
        </p:nvSpPr>
        <p:spPr>
          <a:xfrm>
            <a:off x="457200" y="1172256"/>
            <a:ext cx="8229600" cy="1323439"/>
          </a:xfrm>
          <a:prstGeom prst="rect">
            <a:avLst/>
          </a:prstGeom>
        </p:spPr>
        <p:txBody>
          <a:bodyPr wrap="square">
            <a:spAutoFit/>
          </a:bodyPr>
          <a:lstStyle/>
          <a:p>
            <a:pPr algn="just"/>
            <a:r>
              <a:rPr lang="en-US" sz="2400" baseline="30000" dirty="0" smtClean="0"/>
              <a:t>Obviously there must be some limits on </a:t>
            </a:r>
            <a:r>
              <a:rPr lang="en-US" sz="2400" i="1" baseline="30000" dirty="0" err="1" smtClean="0"/>
              <a:t>E</a:t>
            </a:r>
            <a:r>
              <a:rPr lang="en-US" sz="2400" i="1" baseline="1000" dirty="0" err="1" smtClean="0"/>
              <a:t>min</a:t>
            </a:r>
            <a:r>
              <a:rPr lang="en-US" sz="2400" i="1" baseline="-25000" dirty="0" smtClean="0"/>
              <a:t> </a:t>
            </a:r>
            <a:r>
              <a:rPr lang="en-US" sz="2400" i="1" baseline="30000" dirty="0" smtClean="0"/>
              <a:t>and </a:t>
            </a:r>
            <a:r>
              <a:rPr lang="en-US" sz="2400" i="1" baseline="30000" dirty="0" err="1" smtClean="0"/>
              <a:t>E</a:t>
            </a:r>
            <a:r>
              <a:rPr lang="en-US" sz="2400" i="1" baseline="1000" dirty="0" err="1" smtClean="0"/>
              <a:t>max</a:t>
            </a:r>
            <a:r>
              <a:rPr lang="en-US" sz="2400" i="1" baseline="-25000" dirty="0" smtClean="0"/>
              <a:t> </a:t>
            </a:r>
            <a:r>
              <a:rPr lang="en-US" sz="2400" i="1" baseline="30000" dirty="0" smtClean="0"/>
              <a:t>(or </a:t>
            </a:r>
            <a:r>
              <a:rPr lang="en-US" sz="2400" i="1" baseline="30000" dirty="0" err="1" smtClean="0"/>
              <a:t>b</a:t>
            </a:r>
            <a:r>
              <a:rPr lang="en-US" sz="2400" i="1" baseline="1000" dirty="0" err="1" smtClean="0"/>
              <a:t>min</a:t>
            </a:r>
            <a:r>
              <a:rPr lang="en-US" sz="2400" i="1" baseline="-25000" dirty="0" smtClean="0"/>
              <a:t> </a:t>
            </a:r>
            <a:r>
              <a:rPr lang="en-US" sz="2400" i="1" baseline="30000" dirty="0" smtClean="0"/>
              <a:t>and </a:t>
            </a:r>
            <a:r>
              <a:rPr lang="en-US" sz="2400" i="1" baseline="30000" dirty="0" err="1" smtClean="0"/>
              <a:t>b</a:t>
            </a:r>
            <a:r>
              <a:rPr lang="en-US" sz="2400" i="1" baseline="1000" dirty="0" err="1" smtClean="0"/>
              <a:t>max</a:t>
            </a:r>
            <a:r>
              <a:rPr lang="en-US" sz="2400" i="1" baseline="30000" dirty="0" smtClean="0"/>
              <a:t>) to prevent the value of the integral being infinite, which is of course unphysical. For </a:t>
            </a:r>
            <a:r>
              <a:rPr lang="en-US" sz="2400" i="1" baseline="30000" dirty="0" err="1" smtClean="0"/>
              <a:t>E</a:t>
            </a:r>
            <a:r>
              <a:rPr lang="en-US" sz="2400" i="1" baseline="1000" dirty="0" err="1" smtClean="0"/>
              <a:t>min</a:t>
            </a:r>
            <a:r>
              <a:rPr lang="en-US" sz="2400" i="1" baseline="-25000" dirty="0" smtClean="0"/>
              <a:t> </a:t>
            </a:r>
            <a:r>
              <a:rPr lang="en-US" sz="2400" i="1" baseline="30000" dirty="0" smtClean="0"/>
              <a:t>, this is where the collision becomes very “soft”, and the electric field of the passing particle simply perturbs the atomic electron adiabatically, with no energy being absorbed. This occurs when the collision time is long compared with the period of the electron in its atomic orbit.</a:t>
            </a:r>
            <a:endParaRPr lang="en-GB" sz="2400" dirty="0"/>
          </a:p>
        </p:txBody>
      </p:sp>
      <p:pic>
        <p:nvPicPr>
          <p:cNvPr id="16" name="Picture 15" descr="eq16.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98978" y="2374113"/>
            <a:ext cx="4853042" cy="849282"/>
          </a:xfrm>
          <a:prstGeom prst="rect">
            <a:avLst/>
          </a:prstGeom>
        </p:spPr>
      </p:pic>
      <p:sp>
        <p:nvSpPr>
          <p:cNvPr id="17" name="Rectangle 16"/>
          <p:cNvSpPr/>
          <p:nvPr/>
        </p:nvSpPr>
        <p:spPr>
          <a:xfrm>
            <a:off x="554896" y="3355734"/>
            <a:ext cx="5562600" cy="584776"/>
          </a:xfrm>
          <a:prstGeom prst="rect">
            <a:avLst/>
          </a:prstGeom>
        </p:spPr>
        <p:txBody>
          <a:bodyPr wrap="square">
            <a:spAutoFit/>
          </a:bodyPr>
          <a:lstStyle/>
          <a:p>
            <a:r>
              <a:rPr lang="en-US" sz="2400" baseline="30000" dirty="0" smtClean="0"/>
              <a:t>Now, </a:t>
            </a:r>
            <a:r>
              <a:rPr lang="en-US" sz="2400" i="1" baseline="30000" dirty="0" err="1" smtClean="0"/>
              <a:t>hf</a:t>
            </a:r>
            <a:r>
              <a:rPr lang="en-US" sz="2400" i="1" baseline="1000" dirty="0" err="1" smtClean="0"/>
              <a:t>rot</a:t>
            </a:r>
            <a:r>
              <a:rPr lang="en-US" sz="2400" i="1" baseline="-25000" dirty="0" smtClean="0"/>
              <a:t> </a:t>
            </a:r>
            <a:r>
              <a:rPr lang="en-US" sz="2400" i="1" baseline="30000" dirty="0" smtClean="0"/>
              <a:t>≈ I</a:t>
            </a:r>
            <a:r>
              <a:rPr lang="en-US" sz="2400" i="1" baseline="1000" dirty="0" smtClean="0"/>
              <a:t>0</a:t>
            </a:r>
            <a:r>
              <a:rPr lang="en-US" sz="2400" i="1" baseline="30000" dirty="0" smtClean="0"/>
              <a:t>, </a:t>
            </a:r>
          </a:p>
          <a:p>
            <a:r>
              <a:rPr lang="en-US" sz="2400" i="1" baseline="30000" dirty="0" smtClean="0"/>
              <a:t>where I</a:t>
            </a:r>
            <a:r>
              <a:rPr lang="en-US" sz="2400" i="1" baseline="1000" dirty="0" smtClean="0"/>
              <a:t>0</a:t>
            </a:r>
            <a:r>
              <a:rPr lang="en-US" sz="2400" i="1" baseline="-25000" dirty="0" smtClean="0"/>
              <a:t> </a:t>
            </a:r>
            <a:r>
              <a:rPr lang="en-US" sz="2400" i="1" baseline="30000" dirty="0" smtClean="0"/>
              <a:t>is the mean </a:t>
            </a:r>
            <a:r>
              <a:rPr lang="en-US" sz="2400" i="1" baseline="30000" dirty="0" err="1" smtClean="0"/>
              <a:t>ionisation</a:t>
            </a:r>
            <a:r>
              <a:rPr lang="en-US" sz="2400" i="1" baseline="30000" dirty="0" smtClean="0"/>
              <a:t> potential of the atom, thus:</a:t>
            </a:r>
            <a:endParaRPr lang="en-GB" sz="2400" dirty="0"/>
          </a:p>
        </p:txBody>
      </p:sp>
      <p:pic>
        <p:nvPicPr>
          <p:cNvPr id="18" name="Picture 17" descr="eq17.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228303" y="3216010"/>
            <a:ext cx="2310001" cy="924000"/>
          </a:xfrm>
          <a:prstGeom prst="rect">
            <a:avLst/>
          </a:prstGeom>
        </p:spPr>
      </p:pic>
      <p:sp>
        <p:nvSpPr>
          <p:cNvPr id="19" name="Rectangle 18"/>
          <p:cNvSpPr/>
          <p:nvPr/>
        </p:nvSpPr>
        <p:spPr>
          <a:xfrm>
            <a:off x="219822" y="4206267"/>
            <a:ext cx="8736324" cy="2062103"/>
          </a:xfrm>
          <a:prstGeom prst="rect">
            <a:avLst/>
          </a:prstGeom>
        </p:spPr>
        <p:txBody>
          <a:bodyPr wrap="square">
            <a:spAutoFit/>
          </a:bodyPr>
          <a:lstStyle/>
          <a:p>
            <a:pPr algn="just"/>
            <a:r>
              <a:rPr lang="en-US" sz="2400" baseline="30000" dirty="0" smtClean="0"/>
              <a:t>For </a:t>
            </a:r>
            <a:r>
              <a:rPr lang="en-US" sz="2400" i="1" baseline="30000" dirty="0" err="1" smtClean="0"/>
              <a:t>E</a:t>
            </a:r>
            <a:r>
              <a:rPr lang="en-US" sz="2400" i="1" baseline="1000" dirty="0" err="1" smtClean="0"/>
              <a:t>max</a:t>
            </a:r>
            <a:r>
              <a:rPr lang="en-US" sz="2400" i="1" baseline="30000" dirty="0" smtClean="0"/>
              <a:t>, there are a number of possible limits. The above calculation becomes invalid when the electron receives enough energy for it to become relativistic. There are also absolute limits on the maximum transferable energy. For example, it clearly cannot be greater than the energy of the incoming particle. A proper quantum mechanical, relativistic calculation is needed for the full result. However, it can be determined approximately by relatively simple quantum mechanical arguments. It can be shown that for any incoming particle significantly heavier than an electron (i.e. </a:t>
            </a:r>
            <a:r>
              <a:rPr lang="en-US" sz="2400" i="1" baseline="30000" dirty="0" err="1" smtClean="0"/>
              <a:t>muon</a:t>
            </a:r>
            <a:r>
              <a:rPr lang="en-US" sz="2400" i="1" baseline="30000" dirty="0" smtClean="0"/>
              <a:t>, </a:t>
            </a:r>
            <a:r>
              <a:rPr lang="en-US" sz="2400" i="1" baseline="30000" dirty="0" err="1" smtClean="0"/>
              <a:t>pion</a:t>
            </a:r>
            <a:r>
              <a:rPr lang="en-US" sz="2400" i="1" baseline="30000" dirty="0" smtClean="0"/>
              <a:t>, proton or nuclear fragment), then the most important limit comes from the fact that the uncertainty principle does not allow </a:t>
            </a:r>
            <a:r>
              <a:rPr lang="en-US" sz="2400" i="1" baseline="30000" dirty="0" err="1" smtClean="0"/>
              <a:t>b</a:t>
            </a:r>
            <a:r>
              <a:rPr lang="en-US" sz="2400" i="1" baseline="30000" dirty="0" smtClean="0"/>
              <a:t> to be specified too precisely, and so limits </a:t>
            </a:r>
            <a:r>
              <a:rPr lang="en-US" sz="2400" i="1" baseline="30000" dirty="0" err="1" smtClean="0"/>
              <a:t>b</a:t>
            </a:r>
            <a:r>
              <a:rPr lang="en-US" sz="2400" i="1" baseline="1000" dirty="0" err="1" smtClean="0"/>
              <a:t>min</a:t>
            </a:r>
            <a:r>
              <a:rPr lang="en-US" sz="2400" i="1" baseline="1000" dirty="0" smtClean="0"/>
              <a:t>.</a:t>
            </a:r>
            <a:endParaRPr lang="en-GB"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 y="180446"/>
            <a:ext cx="5093433" cy="665609"/>
          </a:xfrm>
        </p:spPr>
        <p:txBody>
          <a:bodyPr>
            <a:normAutofit fontScale="90000"/>
          </a:bodyPr>
          <a:lstStyle/>
          <a:p>
            <a:pPr algn="l"/>
            <a:r>
              <a:rPr lang="en-GB" sz="3600" dirty="0" smtClean="0"/>
              <a:t>Charged Particle Interaction with Matter (</a:t>
            </a:r>
            <a:r>
              <a:rPr lang="en-GB" sz="3600" dirty="0" err="1" smtClean="0"/>
              <a:t>g</a:t>
            </a:r>
            <a:r>
              <a:rPr lang="en-GB" sz="3600" dirty="0" smtClean="0"/>
              <a:t>)</a:t>
            </a:r>
            <a:endParaRPr lang="en-GB" sz="3600" dirty="0"/>
          </a:p>
        </p:txBody>
      </p:sp>
      <p:sp>
        <p:nvSpPr>
          <p:cNvPr id="4" name="Date Placeholder 3"/>
          <p:cNvSpPr>
            <a:spLocks noGrp="1"/>
          </p:cNvSpPr>
          <p:nvPr>
            <p:ph type="dt" sz="half" idx="10"/>
          </p:nvPr>
        </p:nvSpPr>
        <p:spPr/>
        <p:txBody>
          <a:bodyPr/>
          <a:lstStyle/>
          <a:p>
            <a:fld id="{F33BD7D1-56CF-E549-A23A-C4571791E8C1}" type="datetime4">
              <a:rPr lang="en-GB" smtClean="0"/>
              <a:pPr/>
              <a:t>01 February 2013</a:t>
            </a:fld>
            <a:endParaRPr lang="en-GB" dirty="0"/>
          </a:p>
        </p:txBody>
      </p:sp>
      <p:sp>
        <p:nvSpPr>
          <p:cNvPr id="5" name="Footer Placeholder 4"/>
          <p:cNvSpPr>
            <a:spLocks noGrp="1"/>
          </p:cNvSpPr>
          <p:nvPr>
            <p:ph type="ftr" sz="quarter" idx="11"/>
          </p:nvPr>
        </p:nvSpPr>
        <p:spPr/>
        <p:txBody>
          <a:bodyPr/>
          <a:lstStyle/>
          <a:p>
            <a:r>
              <a:rPr lang="en-US" smtClean="0"/>
              <a:t>HEP Gas Detectors</a:t>
            </a:r>
            <a:endParaRPr lang="en-GB"/>
          </a:p>
        </p:txBody>
      </p:sp>
      <p:sp>
        <p:nvSpPr>
          <p:cNvPr id="6" name="Slide Number Placeholder 5"/>
          <p:cNvSpPr>
            <a:spLocks noGrp="1"/>
          </p:cNvSpPr>
          <p:nvPr>
            <p:ph type="sldNum" sz="quarter" idx="12"/>
          </p:nvPr>
        </p:nvSpPr>
        <p:spPr/>
        <p:txBody>
          <a:bodyPr/>
          <a:lstStyle/>
          <a:p>
            <a:fld id="{BCB34F7E-F9F2-6A46-B8FF-CD94C21C399F}" type="slidenum">
              <a:rPr lang="en-GB" smtClean="0"/>
              <a:pPr/>
              <a:t>8</a:t>
            </a:fld>
            <a:endParaRPr lang="en-GB"/>
          </a:p>
        </p:txBody>
      </p:sp>
      <p:pic>
        <p:nvPicPr>
          <p:cNvPr id="14" name="Picture 6" descr="colour_logo_1312"/>
          <p:cNvPicPr>
            <a:picLocks noChangeAspect="1" noChangeArrowheads="1"/>
          </p:cNvPicPr>
          <p:nvPr/>
        </p:nvPicPr>
        <p:blipFill>
          <a:blip r:embed="rId2"/>
          <a:srcRect t="27303" b="24432"/>
          <a:stretch>
            <a:fillRect/>
          </a:stretch>
        </p:blipFill>
        <p:spPr bwMode="auto">
          <a:xfrm>
            <a:off x="5440933" y="180446"/>
            <a:ext cx="3515213" cy="784753"/>
          </a:xfrm>
          <a:prstGeom prst="rect">
            <a:avLst/>
          </a:prstGeom>
          <a:noFill/>
          <a:ln w="9525">
            <a:noFill/>
            <a:miter lim="800000"/>
            <a:headEnd/>
            <a:tailEnd/>
          </a:ln>
        </p:spPr>
      </p:pic>
      <p:sp>
        <p:nvSpPr>
          <p:cNvPr id="21" name="Rectangle 20"/>
          <p:cNvSpPr/>
          <p:nvPr/>
        </p:nvSpPr>
        <p:spPr>
          <a:xfrm>
            <a:off x="263148" y="1248875"/>
            <a:ext cx="5756652" cy="584776"/>
          </a:xfrm>
          <a:prstGeom prst="rect">
            <a:avLst/>
          </a:prstGeom>
        </p:spPr>
        <p:txBody>
          <a:bodyPr wrap="square">
            <a:spAutoFit/>
          </a:bodyPr>
          <a:lstStyle/>
          <a:p>
            <a:r>
              <a:rPr lang="en-US" sz="2400" i="1" baseline="30000" dirty="0" smtClean="0"/>
              <a:t>For a projectile particle which is not extremely relativistic (</a:t>
            </a:r>
            <a:r>
              <a:rPr lang="en-US" sz="2400" i="1" baseline="30000" dirty="0" err="1" smtClean="0"/>
              <a:t>γ</a:t>
            </a:r>
            <a:r>
              <a:rPr lang="en-US" sz="2400" i="1" baseline="30000" dirty="0" smtClean="0"/>
              <a:t> &lt; 100), then the limit on </a:t>
            </a:r>
            <a:r>
              <a:rPr lang="en-US" sz="2400" i="1" baseline="30000" dirty="0" err="1" smtClean="0"/>
              <a:t>b</a:t>
            </a:r>
            <a:r>
              <a:rPr lang="en-US" sz="2400" i="1" baseline="1000" dirty="0" err="1" smtClean="0"/>
              <a:t>min</a:t>
            </a:r>
            <a:r>
              <a:rPr lang="en-US" sz="2400" i="1" baseline="-25000" dirty="0" smtClean="0"/>
              <a:t> </a:t>
            </a:r>
            <a:r>
              <a:rPr lang="en-US" sz="2400" i="1" baseline="30000" dirty="0" smtClean="0"/>
              <a:t>is:</a:t>
            </a:r>
            <a:endParaRPr lang="en-GB" sz="2400" dirty="0"/>
          </a:p>
        </p:txBody>
      </p:sp>
      <p:pic>
        <p:nvPicPr>
          <p:cNvPr id="13" name="Picture 12" descr="eq18.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19800" y="1187820"/>
            <a:ext cx="1622666" cy="757244"/>
          </a:xfrm>
          <a:prstGeom prst="rect">
            <a:avLst/>
          </a:prstGeom>
        </p:spPr>
      </p:pic>
      <p:sp>
        <p:nvSpPr>
          <p:cNvPr id="20" name="Rectangle 19"/>
          <p:cNvSpPr/>
          <p:nvPr/>
        </p:nvSpPr>
        <p:spPr>
          <a:xfrm>
            <a:off x="263147" y="2016055"/>
            <a:ext cx="7870281" cy="584776"/>
          </a:xfrm>
          <a:prstGeom prst="rect">
            <a:avLst/>
          </a:prstGeom>
        </p:spPr>
        <p:txBody>
          <a:bodyPr wrap="square">
            <a:spAutoFit/>
          </a:bodyPr>
          <a:lstStyle/>
          <a:p>
            <a:r>
              <a:rPr lang="en-US" sz="2400" baseline="30000" dirty="0" smtClean="0"/>
              <a:t>Substituting these limits in to eq. 6 gives the following approximate expression for the </a:t>
            </a:r>
            <a:r>
              <a:rPr lang="en-US" sz="2400" b="1" baseline="30000" dirty="0" smtClean="0"/>
              <a:t>mean energy loss</a:t>
            </a:r>
            <a:r>
              <a:rPr lang="en-US" sz="2400" baseline="30000" dirty="0" smtClean="0"/>
              <a:t>:</a:t>
            </a:r>
            <a:endParaRPr lang="en-GB" sz="2400" dirty="0"/>
          </a:p>
        </p:txBody>
      </p:sp>
      <p:pic>
        <p:nvPicPr>
          <p:cNvPr id="22" name="Picture 21" descr="eq19.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7200" y="2613042"/>
            <a:ext cx="7149943" cy="676346"/>
          </a:xfrm>
          <a:prstGeom prst="rect">
            <a:avLst/>
          </a:prstGeom>
        </p:spPr>
      </p:pic>
      <p:sp>
        <p:nvSpPr>
          <p:cNvPr id="23" name="Rectangle 22"/>
          <p:cNvSpPr/>
          <p:nvPr/>
        </p:nvSpPr>
        <p:spPr>
          <a:xfrm>
            <a:off x="0" y="3418076"/>
            <a:ext cx="8304400" cy="584776"/>
          </a:xfrm>
          <a:prstGeom prst="rect">
            <a:avLst/>
          </a:prstGeom>
        </p:spPr>
        <p:txBody>
          <a:bodyPr wrap="square">
            <a:spAutoFit/>
          </a:bodyPr>
          <a:lstStyle/>
          <a:p>
            <a:r>
              <a:rPr lang="en-US" sz="2400" baseline="30000" dirty="0" smtClean="0"/>
              <a:t>The full quantum mechanical treatment (by Bethe and Bloch) for “heavy” particles (not electrons) gives the result:</a:t>
            </a:r>
            <a:endParaRPr lang="en-GB" sz="2400" dirty="0"/>
          </a:p>
        </p:txBody>
      </p:sp>
      <p:pic>
        <p:nvPicPr>
          <p:cNvPr id="24" name="Picture 23" descr="eq20.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464837" y="3917375"/>
            <a:ext cx="5665904" cy="879192"/>
          </a:xfrm>
          <a:prstGeom prst="rect">
            <a:avLst/>
          </a:prstGeom>
        </p:spPr>
      </p:pic>
      <p:sp>
        <p:nvSpPr>
          <p:cNvPr id="25" name="Rectangle 24"/>
          <p:cNvSpPr/>
          <p:nvPr/>
        </p:nvSpPr>
        <p:spPr>
          <a:xfrm>
            <a:off x="263148" y="4898089"/>
            <a:ext cx="8692998" cy="1569660"/>
          </a:xfrm>
          <a:prstGeom prst="rect">
            <a:avLst/>
          </a:prstGeom>
        </p:spPr>
        <p:txBody>
          <a:bodyPr wrap="square">
            <a:spAutoFit/>
          </a:bodyPr>
          <a:lstStyle/>
          <a:p>
            <a:r>
              <a:rPr lang="en-US" sz="2400" baseline="30000" dirty="0" smtClean="0"/>
              <a:t>The two additional terms are:</a:t>
            </a:r>
          </a:p>
          <a:p>
            <a:r>
              <a:rPr lang="en-US" sz="2400" baseline="30000" dirty="0" err="1" smtClean="0">
                <a:latin typeface="Symbol"/>
              </a:rPr>
              <a:t>e</a:t>
            </a:r>
            <a:r>
              <a:rPr lang="en-US" sz="2400" baseline="30000" dirty="0" smtClean="0"/>
              <a:t>, a small correction due to screening of the inner atomic electrons (the “shell correction”). It is often ignored.</a:t>
            </a:r>
          </a:p>
          <a:p>
            <a:r>
              <a:rPr lang="en-US" sz="2400" baseline="30000" dirty="0" err="1" smtClean="0">
                <a:latin typeface="Symbol"/>
              </a:rPr>
              <a:t>d</a:t>
            </a:r>
            <a:r>
              <a:rPr lang="en-US" sz="2400" baseline="30000" dirty="0" smtClean="0"/>
              <a:t>, a function of </a:t>
            </a:r>
            <a:r>
              <a:rPr lang="en-US" sz="2400" baseline="30000" dirty="0" err="1" smtClean="0"/>
              <a:t>β</a:t>
            </a:r>
            <a:r>
              <a:rPr lang="en-US" sz="2400" baseline="30000" dirty="0" smtClean="0"/>
              <a:t> and the dielectric constant of the medium, and is known as the “density effect”. </a:t>
            </a:r>
            <a:r>
              <a:rPr lang="en-US" sz="2400" baseline="30000" dirty="0" err="1" smtClean="0"/>
              <a:t>Polarisation</a:t>
            </a:r>
            <a:r>
              <a:rPr lang="en-US" sz="2400" baseline="30000" dirty="0" smtClean="0"/>
              <a:t> of the material at large values of </a:t>
            </a:r>
            <a:r>
              <a:rPr lang="en-US" sz="2400" i="1" baseline="30000" dirty="0" err="1" smtClean="0"/>
              <a:t>b</a:t>
            </a:r>
            <a:r>
              <a:rPr lang="en-US" sz="2400" i="1" baseline="30000" dirty="0" smtClean="0"/>
              <a:t> (which are only important for large </a:t>
            </a:r>
            <a:r>
              <a:rPr lang="en-US" sz="2400" i="1" baseline="30000" dirty="0" err="1" smtClean="0"/>
              <a:t>γ</a:t>
            </a:r>
            <a:r>
              <a:rPr lang="en-US" sz="2400" i="1" baseline="30000" dirty="0" smtClean="0"/>
              <a:t>) screens the effect of the traversing charge. It is much more important for dense media, such as solids, than it is for gases.</a:t>
            </a:r>
            <a:endParaRPr lang="en-GB"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10603</TotalTime>
  <Words>2672</Words>
  <Application>Microsoft Office PowerPoint</Application>
  <PresentationFormat>On-screen Show (4:3)</PresentationFormat>
  <Paragraphs>359</Paragraphs>
  <Slides>29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Equation</vt:lpstr>
      <vt:lpstr>Slide 0</vt:lpstr>
      <vt:lpstr>Lecture 2 “Gaseous Tracking Detectors”</vt:lpstr>
      <vt:lpstr>Charged Particle Interaction with Matter (a)</vt:lpstr>
      <vt:lpstr>Charged Particle Interaction with Matter (b)</vt:lpstr>
      <vt:lpstr>Charged Particle Interaction with Matter (c)</vt:lpstr>
      <vt:lpstr>Charged Particle Interaction with Matter (d)</vt:lpstr>
      <vt:lpstr>Charged Particle Interaction with Matter (e)</vt:lpstr>
      <vt:lpstr>Charged Particle Interaction with Matter (f)</vt:lpstr>
      <vt:lpstr>Charged Particle Interaction with Matter (g)</vt:lpstr>
      <vt:lpstr>Charged Particle Interaction with Matter (h)</vt:lpstr>
      <vt:lpstr>Other Mechanisms</vt:lpstr>
      <vt:lpstr>Where does the lost energy go?</vt:lpstr>
      <vt:lpstr>Electron Drift:</vt:lpstr>
      <vt:lpstr>Drift and Diffussion in a Magnetic Field</vt:lpstr>
      <vt:lpstr>Detecting e/ion Pairs Produced  by a Charged Particle</vt:lpstr>
      <vt:lpstr>Gas Amplification</vt:lpstr>
      <vt:lpstr>Operational Modes of Gas Amplification</vt:lpstr>
      <vt:lpstr>The Choice of Gas(-Mixture)</vt:lpstr>
      <vt:lpstr>Multi Wire Proportional Chamber (MWPC)</vt:lpstr>
      <vt:lpstr>The y-Coordinate</vt:lpstr>
      <vt:lpstr>Drift Chambers</vt:lpstr>
      <vt:lpstr>Other Drift Chamber Geometries</vt:lpstr>
      <vt:lpstr>Position Resolution  in Drift Chambers</vt:lpstr>
      <vt:lpstr>Moving Towards Small Gaseous Tracking Detectors </vt:lpstr>
      <vt:lpstr>Micro-Strip Gas Chambers (MSGC)</vt:lpstr>
      <vt:lpstr>Thick Gas Electron Multipliers (TGEMs) </vt:lpstr>
      <vt:lpstr>Micromegas</vt:lpstr>
      <vt:lpstr>The T2K Time Projection Chamber (TPC)</vt:lpstr>
      <vt:lpstr>Difficulties With Gaseous Tracking Detectors</vt:lpstr>
    </vt:vector>
  </TitlesOfParts>
  <Company>university of sheffield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Neutrino Detector Physics</dc:title>
  <dc:creator>kostas</dc:creator>
  <cp:lastModifiedBy>casse</cp:lastModifiedBy>
  <cp:revision>26</cp:revision>
  <cp:lastPrinted>2012-11-07T14:47:00Z</cp:lastPrinted>
  <dcterms:created xsi:type="dcterms:W3CDTF">2012-11-16T20:57:03Z</dcterms:created>
  <dcterms:modified xsi:type="dcterms:W3CDTF">2013-02-01T09:58:16Z</dcterms:modified>
</cp:coreProperties>
</file>