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511" r:id="rId2"/>
    <p:sldId id="512" r:id="rId3"/>
    <p:sldId id="537" r:id="rId4"/>
    <p:sldId id="538" r:id="rId5"/>
    <p:sldId id="516" r:id="rId6"/>
    <p:sldId id="517" r:id="rId7"/>
    <p:sldId id="518" r:id="rId8"/>
    <p:sldId id="525" r:id="rId9"/>
    <p:sldId id="526" r:id="rId10"/>
    <p:sldId id="527" r:id="rId11"/>
    <p:sldId id="528" r:id="rId12"/>
    <p:sldId id="520" r:id="rId13"/>
    <p:sldId id="539" r:id="rId14"/>
    <p:sldId id="540" r:id="rId15"/>
    <p:sldId id="541" r:id="rId16"/>
    <p:sldId id="542" r:id="rId17"/>
    <p:sldId id="524" r:id="rId18"/>
    <p:sldId id="521" r:id="rId19"/>
    <p:sldId id="522" r:id="rId20"/>
    <p:sldId id="523" r:id="rId21"/>
    <p:sldId id="532" r:id="rId22"/>
    <p:sldId id="530" r:id="rId23"/>
    <p:sldId id="543" r:id="rId24"/>
    <p:sldId id="531" r:id="rId25"/>
    <p:sldId id="519" r:id="rId26"/>
    <p:sldId id="544" r:id="rId27"/>
  </p:sldIdLst>
  <p:sldSz cx="9144000" cy="6858000" type="screen4x3"/>
  <p:notesSz cx="6781800" cy="99187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56F8FB"/>
    <a:srgbClr val="CCE6FF"/>
    <a:srgbClr val="000066"/>
    <a:srgbClr val="00007F"/>
    <a:srgbClr val="3F3FBF"/>
    <a:srgbClr val="FF0000"/>
    <a:srgbClr val="F2F2F2"/>
    <a:srgbClr val="EAEAE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99" autoAdjust="0"/>
    <p:restoredTop sz="94660"/>
  </p:normalViewPr>
  <p:slideViewPr>
    <p:cSldViewPr>
      <p:cViewPr>
        <p:scale>
          <a:sx n="75" d="100"/>
          <a:sy n="75" d="100"/>
        </p:scale>
        <p:origin x="-684" y="-78"/>
      </p:cViewPr>
      <p:guideLst>
        <p:guide orient="horz" pos="2352"/>
        <p:guide pos="3024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2064" y="-96"/>
      </p:cViewPr>
      <p:guideLst>
        <p:guide orient="horz" pos="3124"/>
        <p:guide pos="21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14.xml"/><Relationship Id="rId1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image" Target="../media/image5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image" Target="../media/image5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67818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600" b="1" smtClean="0"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0" y="9588500"/>
            <a:ext cx="67818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 smtClean="0"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en-GB"/>
              <a:t>AJB  </a:t>
            </a:r>
            <a:fld id="{7F4AEC7C-E3EF-4B35-A766-B5E5AEF17271}" type="datetime4">
              <a:rPr lang="en-GB"/>
              <a:pPr>
                <a:defRPr/>
              </a:pPr>
              <a:t>29 November 2011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3338" y="0"/>
            <a:ext cx="293846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8676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54587" cy="3717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711700"/>
            <a:ext cx="4972050" cy="446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1813"/>
            <a:ext cx="29384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3338" y="9421813"/>
            <a:ext cx="293846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C4EF7EF9-A4EA-43AF-89A8-5A29BB5E6A5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DBB5F1-33D6-4028-8F6D-96147B704570}" type="slidenum">
              <a:rPr lang="en-GB"/>
              <a:pPr/>
              <a:t>3</a:t>
            </a:fld>
            <a:endParaRPr lang="en-GB"/>
          </a:p>
        </p:txBody>
      </p:sp>
      <p:sp>
        <p:nvSpPr>
          <p:cNvPr id="29699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896938" y="762000"/>
            <a:ext cx="4986337" cy="3740150"/>
          </a:xfrm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732338"/>
            <a:ext cx="4949825" cy="4424362"/>
          </a:xfrm>
          <a:noFill/>
          <a:ln/>
        </p:spPr>
        <p:txBody>
          <a:bodyPr/>
          <a:lstStyle/>
          <a:p>
            <a:pPr eaLnBrk="1" hangingPunct="1"/>
            <a:r>
              <a:rPr lang="en-GB" sz="1400" b="1" smtClean="0">
                <a:latin typeface="Comic Sans MS" pitchFamily="66" charset="0"/>
              </a:rPr>
              <a:t>What has to be done to perform tracking</a:t>
            </a:r>
          </a:p>
          <a:p>
            <a:pPr eaLnBrk="1" hangingPunct="1"/>
            <a:r>
              <a:rPr lang="en-GB" sz="1400" b="1" smtClean="0">
                <a:latin typeface="Comic Sans MS" pitchFamily="66" charset="0"/>
              </a:rPr>
              <a:t>What are the ingredients</a:t>
            </a:r>
          </a:p>
          <a:p>
            <a:pPr eaLnBrk="1" hangingPunct="1"/>
            <a:r>
              <a:rPr lang="en-GB" sz="1400" b="1" smtClean="0">
                <a:latin typeface="Comic Sans MS" pitchFamily="66" charset="0"/>
              </a:rPr>
              <a:t>Detectors highly segmented, encapsulated, cryostats</a:t>
            </a:r>
          </a:p>
          <a:p>
            <a:pPr eaLnBrk="1" hangingPunct="1"/>
            <a:r>
              <a:rPr lang="en-GB" sz="1400" b="1" smtClean="0">
                <a:latin typeface="Comic Sans MS" pitchFamily="66" charset="0"/>
              </a:rPr>
              <a:t>Electronics Digital</a:t>
            </a:r>
          </a:p>
          <a:p>
            <a:pPr eaLnBrk="1" hangingPunct="1"/>
            <a:r>
              <a:rPr lang="en-GB" sz="1400" b="1" smtClean="0">
                <a:latin typeface="Comic Sans MS" pitchFamily="66" charset="0"/>
              </a:rPr>
              <a:t>PSA to extract Energy Time and Position</a:t>
            </a:r>
          </a:p>
          <a:p>
            <a:pPr eaLnBrk="1" hangingPunct="1"/>
            <a:r>
              <a:rPr lang="en-GB" sz="1400" b="1" smtClean="0">
                <a:latin typeface="Comic Sans MS" pitchFamily="66" charset="0"/>
              </a:rPr>
              <a:t>Algorithm development particularly for position</a:t>
            </a:r>
          </a:p>
          <a:p>
            <a:pPr eaLnBrk="1" hangingPunct="1"/>
            <a:r>
              <a:rPr lang="en-GB" sz="1400" b="1" smtClean="0">
                <a:latin typeface="Comic Sans MS" pitchFamily="66" charset="0"/>
              </a:rPr>
              <a:t>Area where effort is required Thorsten Kroell. See him.</a:t>
            </a:r>
          </a:p>
          <a:p>
            <a:pPr eaLnBrk="1" hangingPunct="1"/>
            <a:r>
              <a:rPr lang="en-GB" sz="1400" b="1" smtClean="0">
                <a:latin typeface="Comic Sans MS" pitchFamily="66" charset="0"/>
              </a:rPr>
              <a:t>Tracking algorithms, reconstruction of the events for full array</a:t>
            </a:r>
          </a:p>
          <a:p>
            <a:pPr eaLnBrk="1" hangingPunct="1"/>
            <a:r>
              <a:rPr lang="en-GB" sz="1400" b="1" smtClean="0">
                <a:latin typeface="Comic Sans MS" pitchFamily="66" charset="0"/>
              </a:rPr>
              <a:t>Obtain full energy</a:t>
            </a:r>
          </a:p>
          <a:p>
            <a:pPr eaLnBrk="1" hangingPunct="1"/>
            <a:r>
              <a:rPr lang="en-GB" sz="1400" b="1" smtClean="0">
                <a:latin typeface="Comic Sans MS" pitchFamily="66" charset="0"/>
              </a:rPr>
              <a:t>Many technical development in all areas.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PHYS389 Semiconductor Applications: Lecture 15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0813F8-3A1E-471A-8A71-6761E95CBB9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PHYS389 Semiconductor Applications: Lecture 15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AA1E86-0678-4448-9590-EFCB614ADBC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5150" y="152400"/>
            <a:ext cx="2152650" cy="5973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305550" cy="59737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PHYS389 Semiconductor Applications: Lecture 15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0AC107-A0E8-41D9-900F-A49B2A1F277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152400"/>
            <a:ext cx="8610600" cy="59737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PHYS389 Semiconductor Applications: Lecture 15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ADF3FB-410E-4EC0-B94E-94219CAABB2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533400" y="152400"/>
            <a:ext cx="8534400" cy="381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PHYS389 Semiconductor Applications: Lecture 15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E76114-24A3-40ED-B733-E0B4224E334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534400" cy="381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PHYS389 Semiconductor Applications: Lecture 15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9B4885-304E-4204-842C-9A09D7DC690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534400" cy="381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PHYS389 Semiconductor Applications: Lecture 15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598CA3-8F7B-4808-A0A4-B34CCB2536B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PHYS389 Semiconductor Applications: Lecture 15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5CE8F0-BF62-4293-96ED-DA54506E779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PHYS389 Semiconductor Applications: Lecture 15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0D5882-77FA-4244-9D87-585B596D629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PHYS389 Semiconductor Applications: Lecture 15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BC3CA-9A19-4F19-892A-6F64D84606F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PHYS389 Semiconductor Applications: Lecture 15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20976B-11B9-42A5-B2A0-B6DC6859990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PHYS389 Semiconductor Applications: Lecture 15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62F511-A484-47DF-8981-6A5F6CCA8A1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PHYS389 Semiconductor Applications: Lecture 15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2B58B9-59A5-4BBE-9DAC-CCE345EEE89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PHYS389 Semiconductor Applications: Lecture 15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002C95-2CDA-4951-ADDC-89A5C2BB656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PHYS389 Semiconductor Applications: Lecture 15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F11572-7EAB-4353-B1F1-5EDCAAC44DA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152400"/>
            <a:ext cx="8534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 rot="-5400000">
            <a:off x="-2209800" y="4191000"/>
            <a:ext cx="4876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+mn-lt"/>
              </a:defRPr>
            </a:lvl1pPr>
          </a:lstStyle>
          <a:p>
            <a:pPr>
              <a:defRPr/>
            </a:pPr>
            <a:r>
              <a:rPr lang="en-GB"/>
              <a:t>PHYS389 Semiconductor Applications: Lecture 15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228600"/>
            <a:ext cx="45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>
              <a:defRPr/>
            </a:pPr>
            <a:fld id="{05058FDB-F771-4478-BD70-A80B25A8977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31" name="Line 7"/>
          <p:cNvSpPr>
            <a:spLocks noChangeShapeType="1"/>
          </p:cNvSpPr>
          <p:nvPr userDrawn="1"/>
        </p:nvSpPr>
        <p:spPr bwMode="auto">
          <a:xfrm>
            <a:off x="34925" y="609600"/>
            <a:ext cx="9067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1034" name="Line 10"/>
          <p:cNvSpPr>
            <a:spLocks noChangeShapeType="1"/>
          </p:cNvSpPr>
          <p:nvPr userDrawn="1"/>
        </p:nvSpPr>
        <p:spPr bwMode="auto">
          <a:xfrm>
            <a:off x="457200" y="34925"/>
            <a:ext cx="0" cy="6781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/>
  <p:hf sldNum="0" hd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5621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19812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438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895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352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10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7" Type="http://schemas.openxmlformats.org/officeDocument/2006/relationships/image" Target="../media/image35.wmf"/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wmf"/><Relationship Id="rId5" Type="http://schemas.openxmlformats.org/officeDocument/2006/relationships/image" Target="../media/image33.wmf"/><Relationship Id="rId4" Type="http://schemas.openxmlformats.org/officeDocument/2006/relationships/image" Target="../media/image32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7" Type="http://schemas.openxmlformats.org/officeDocument/2006/relationships/image" Target="../media/image41.wmf"/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wmf"/><Relationship Id="rId5" Type="http://schemas.openxmlformats.org/officeDocument/2006/relationships/image" Target="../media/image39.wmf"/><Relationship Id="rId4" Type="http://schemas.openxmlformats.org/officeDocument/2006/relationships/image" Target="../media/image38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8.wmf"/><Relationship Id="rId5" Type="http://schemas.openxmlformats.org/officeDocument/2006/relationships/image" Target="../media/image47.wmf"/><Relationship Id="rId4" Type="http://schemas.openxmlformats.org/officeDocument/2006/relationships/image" Target="../media/image46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4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9.jpeg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jpeg"/><Relationship Id="rId5" Type="http://schemas.openxmlformats.org/officeDocument/2006/relationships/oleObject" Target="../embeddings/oleObject1.bin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6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7" Type="http://schemas.openxmlformats.org/officeDocument/2006/relationships/image" Target="../media/image29.wmf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3"/>
          <p:cNvSpPr>
            <a:spLocks noGrp="1"/>
          </p:cNvSpPr>
          <p:nvPr>
            <p:ph type="ftr" sz="quarter" idx="10"/>
          </p:nvPr>
        </p:nvSpPr>
        <p:spPr>
          <a:xfrm rot="16200000">
            <a:off x="-2209800" y="4191000"/>
            <a:ext cx="4876800" cy="304800"/>
          </a:xfrm>
        </p:spPr>
        <p:txBody>
          <a:bodyPr/>
          <a:lstStyle/>
          <a:p>
            <a:pPr>
              <a:defRPr/>
            </a:pPr>
            <a:r>
              <a:rPr lang="en-GB" dirty="0"/>
              <a:t>PHYS389 Semiconductor Applications: Lecture </a:t>
            </a:r>
            <a:r>
              <a:rPr lang="en-GB" dirty="0" smtClean="0"/>
              <a:t>15</a:t>
            </a:r>
            <a:endParaRPr lang="en-GB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03288" y="519113"/>
            <a:ext cx="7772400" cy="1470025"/>
          </a:xfrm>
        </p:spPr>
        <p:txBody>
          <a:bodyPr/>
          <a:lstStyle/>
          <a:p>
            <a:pPr algn="ctr" eaLnBrk="1" hangingPunct="1"/>
            <a:r>
              <a:rPr lang="en-GB" smtClean="0"/>
              <a:t>Digital Gamma-ray Spectroscopy</a:t>
            </a:r>
          </a:p>
        </p:txBody>
      </p:sp>
      <p:sp>
        <p:nvSpPr>
          <p:cNvPr id="6148" name="Text Box 6"/>
          <p:cNvSpPr txBox="1">
            <a:spLocks noChangeArrowheads="1"/>
          </p:cNvSpPr>
          <p:nvPr/>
        </p:nvSpPr>
        <p:spPr bwMode="auto">
          <a:xfrm>
            <a:off x="755650" y="2790825"/>
            <a:ext cx="8137525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800">
                <a:latin typeface="Verdana" pitchFamily="34" charset="0"/>
              </a:rPr>
              <a:t>Frontiers of gamma-ray spectroscopy </a:t>
            </a:r>
          </a:p>
          <a:p>
            <a:pPr algn="r"/>
            <a:endParaRPr lang="en-GB" sz="2800">
              <a:latin typeface="Verdana" pitchFamily="34" charset="0"/>
            </a:endParaRPr>
          </a:p>
          <a:p>
            <a:pPr algn="r"/>
            <a:endParaRPr lang="en-GB" sz="2800">
              <a:latin typeface="Verdana" pitchFamily="34" charset="0"/>
            </a:endParaRPr>
          </a:p>
          <a:p>
            <a:pPr algn="r"/>
            <a:endParaRPr lang="en-GB" sz="2800">
              <a:latin typeface="Verdana" pitchFamily="34" charset="0"/>
            </a:endParaRPr>
          </a:p>
          <a:p>
            <a:pPr algn="r"/>
            <a:endParaRPr lang="en-GB" sz="2800">
              <a:latin typeface="Verdana" pitchFamily="34" charset="0"/>
            </a:endParaRPr>
          </a:p>
          <a:p>
            <a:pPr algn="r"/>
            <a:endParaRPr lang="en-GB" sz="2800">
              <a:latin typeface="Verdana" pitchFamily="34" charset="0"/>
            </a:endParaRPr>
          </a:p>
        </p:txBody>
      </p:sp>
      <p:pic>
        <p:nvPicPr>
          <p:cNvPr id="6149" name="Picture 7"/>
          <p:cNvPicPr>
            <a:picLocks noChangeAspect="1" noChangeArrowheads="1"/>
          </p:cNvPicPr>
          <p:nvPr/>
        </p:nvPicPr>
        <p:blipFill>
          <a:blip r:embed="rId2" cstate="print"/>
          <a:srcRect l="2051" t="7326" r="2563" b="2197"/>
          <a:stretch>
            <a:fillRect/>
          </a:stretch>
        </p:blipFill>
        <p:spPr bwMode="auto">
          <a:xfrm>
            <a:off x="7021513" y="3448050"/>
            <a:ext cx="1727200" cy="171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8"/>
          <p:cNvPicPr>
            <a:picLocks noChangeAspect="1" noChangeArrowheads="1"/>
          </p:cNvPicPr>
          <p:nvPr/>
        </p:nvPicPr>
        <p:blipFill>
          <a:blip r:embed="rId3" cstate="print"/>
          <a:srcRect l="32813" t="21875" r="27344" b="22917"/>
          <a:stretch>
            <a:fillRect/>
          </a:stretch>
        </p:blipFill>
        <p:spPr bwMode="auto">
          <a:xfrm>
            <a:off x="4211638" y="3632200"/>
            <a:ext cx="1200150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1" name="Text Box 9"/>
          <p:cNvSpPr txBox="1">
            <a:spLocks noChangeArrowheads="1"/>
          </p:cNvSpPr>
          <p:nvPr/>
        </p:nvSpPr>
        <p:spPr bwMode="auto">
          <a:xfrm>
            <a:off x="5580063" y="3768725"/>
            <a:ext cx="12319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latin typeface="Verdana" pitchFamily="34" charset="0"/>
              </a:rPr>
              <a:t>AGATA</a:t>
            </a:r>
          </a:p>
          <a:p>
            <a:r>
              <a:rPr lang="en-GB">
                <a:latin typeface="Verdana" pitchFamily="34" charset="0"/>
              </a:rPr>
              <a:t>GRETA</a:t>
            </a:r>
          </a:p>
        </p:txBody>
      </p:sp>
      <p:sp>
        <p:nvSpPr>
          <p:cNvPr id="6152" name="Line 11"/>
          <p:cNvSpPr>
            <a:spLocks noChangeShapeType="1"/>
          </p:cNvSpPr>
          <p:nvPr/>
        </p:nvSpPr>
        <p:spPr bwMode="auto">
          <a:xfrm>
            <a:off x="2339975" y="3367088"/>
            <a:ext cx="0" cy="792162"/>
          </a:xfrm>
          <a:prstGeom prst="line">
            <a:avLst/>
          </a:prstGeom>
          <a:noFill/>
          <a:ln w="57150">
            <a:solidFill>
              <a:srgbClr val="00CC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153" name="Line 12"/>
          <p:cNvSpPr>
            <a:spLocks noChangeShapeType="1"/>
          </p:cNvSpPr>
          <p:nvPr/>
        </p:nvSpPr>
        <p:spPr bwMode="auto">
          <a:xfrm>
            <a:off x="2339975" y="4159250"/>
            <a:ext cx="1439863" cy="0"/>
          </a:xfrm>
          <a:prstGeom prst="line">
            <a:avLst/>
          </a:prstGeom>
          <a:noFill/>
          <a:ln w="57150">
            <a:solidFill>
              <a:srgbClr val="00CC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3"/>
          <p:cNvSpPr>
            <a:spLocks noGrp="1"/>
          </p:cNvSpPr>
          <p:nvPr>
            <p:ph type="ftr" sz="quarter" idx="10"/>
          </p:nvPr>
        </p:nvSpPr>
        <p:spPr>
          <a:xfrm rot="16200000">
            <a:off x="-2209800" y="4191000"/>
            <a:ext cx="4876800" cy="304800"/>
          </a:xfrm>
        </p:spPr>
        <p:txBody>
          <a:bodyPr/>
          <a:lstStyle/>
          <a:p>
            <a:pPr>
              <a:defRPr/>
            </a:pPr>
            <a:r>
              <a:rPr lang="en-GB" dirty="0"/>
              <a:t>PHYS389 Semiconductor Applications: Lecture 15</a:t>
            </a:r>
            <a:endParaRPr lang="en-GB" dirty="0"/>
          </a:p>
        </p:txBody>
      </p:sp>
      <p:grpSp>
        <p:nvGrpSpPr>
          <p:cNvPr id="14339" name="Group 9"/>
          <p:cNvGrpSpPr>
            <a:grpSpLocks/>
          </p:cNvGrpSpPr>
          <p:nvPr/>
        </p:nvGrpSpPr>
        <p:grpSpPr bwMode="auto">
          <a:xfrm>
            <a:off x="539750" y="1411288"/>
            <a:ext cx="8388350" cy="4465637"/>
            <a:chOff x="0" y="799"/>
            <a:chExt cx="5760" cy="3179"/>
          </a:xfrm>
        </p:grpSpPr>
        <p:pic>
          <p:nvPicPr>
            <p:cNvPr id="14341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845"/>
              <a:ext cx="1791" cy="14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2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27" y="845"/>
              <a:ext cx="1815" cy="14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3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900" y="799"/>
              <a:ext cx="1860" cy="1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4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2478"/>
              <a:ext cx="1791" cy="14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5" name="Picture 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927" y="2478"/>
              <a:ext cx="1815" cy="14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6" name="Picture 7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923" y="2478"/>
              <a:ext cx="1837" cy="1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340" name="Rectangle 10"/>
          <p:cNvSpPr>
            <a:spLocks noChangeArrowheads="1"/>
          </p:cNvSpPr>
          <p:nvPr/>
        </p:nvSpPr>
        <p:spPr bwMode="auto">
          <a:xfrm>
            <a:off x="533400" y="152400"/>
            <a:ext cx="8534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r>
              <a:rPr lang="en-US" sz="2800" b="1">
                <a:latin typeface="Verdana" pitchFamily="34" charset="0"/>
              </a:rPr>
              <a:t>Core 662keV &amp; Fold 1, Core T30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3"/>
          <p:cNvSpPr>
            <a:spLocks noGrp="1"/>
          </p:cNvSpPr>
          <p:nvPr>
            <p:ph type="ftr" sz="quarter" idx="10"/>
          </p:nvPr>
        </p:nvSpPr>
        <p:spPr>
          <a:xfrm rot="16200000">
            <a:off x="-2209800" y="4191000"/>
            <a:ext cx="4876800" cy="304800"/>
          </a:xfrm>
        </p:spPr>
        <p:txBody>
          <a:bodyPr/>
          <a:lstStyle/>
          <a:p>
            <a:pPr>
              <a:defRPr/>
            </a:pPr>
            <a:r>
              <a:rPr lang="en-GB" dirty="0"/>
              <a:t>PHYS389 Semiconductor Applications: Lecture 15</a:t>
            </a:r>
            <a:endParaRPr lang="en-GB" dirty="0"/>
          </a:p>
        </p:txBody>
      </p:sp>
      <p:grpSp>
        <p:nvGrpSpPr>
          <p:cNvPr id="15363" name="Group 10"/>
          <p:cNvGrpSpPr>
            <a:grpSpLocks/>
          </p:cNvGrpSpPr>
          <p:nvPr/>
        </p:nvGrpSpPr>
        <p:grpSpPr bwMode="auto">
          <a:xfrm>
            <a:off x="684213" y="1412875"/>
            <a:ext cx="8280400" cy="4608513"/>
            <a:chOff x="0" y="890"/>
            <a:chExt cx="5647" cy="3094"/>
          </a:xfrm>
        </p:grpSpPr>
        <p:pic>
          <p:nvPicPr>
            <p:cNvPr id="15365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927" y="890"/>
              <a:ext cx="1837" cy="14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66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890"/>
              <a:ext cx="1860" cy="14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67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833" y="890"/>
              <a:ext cx="1792" cy="14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68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2478"/>
              <a:ext cx="1882" cy="15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69" name="Picture 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927" y="2478"/>
              <a:ext cx="1815" cy="1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0" name="Picture 7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878" y="2478"/>
              <a:ext cx="1769" cy="14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364" name="Rectangle 9"/>
          <p:cNvSpPr>
            <a:spLocks noChangeArrowheads="1"/>
          </p:cNvSpPr>
          <p:nvPr/>
        </p:nvSpPr>
        <p:spPr bwMode="auto">
          <a:xfrm>
            <a:off x="533400" y="152400"/>
            <a:ext cx="8534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r>
              <a:rPr lang="en-US" sz="2800" b="1">
                <a:latin typeface="Verdana" pitchFamily="34" charset="0"/>
              </a:rPr>
              <a:t>Core 662keV &amp; Fold 1, Core T90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ooter Placeholder 3"/>
          <p:cNvSpPr>
            <a:spLocks noGrp="1"/>
          </p:cNvSpPr>
          <p:nvPr>
            <p:ph type="ftr" sz="quarter" idx="10"/>
          </p:nvPr>
        </p:nvSpPr>
        <p:spPr>
          <a:xfrm rot="16200000">
            <a:off x="-2209800" y="4191000"/>
            <a:ext cx="4876800" cy="304800"/>
          </a:xfrm>
        </p:spPr>
        <p:txBody>
          <a:bodyPr/>
          <a:lstStyle/>
          <a:p>
            <a:pPr>
              <a:defRPr/>
            </a:pPr>
            <a:r>
              <a:rPr lang="en-GB" dirty="0"/>
              <a:t>PHYS389 Semiconductor Applications: Lecture 15</a:t>
            </a:r>
            <a:endParaRPr lang="en-GB" dirty="0"/>
          </a:p>
        </p:txBody>
      </p:sp>
      <p:grpSp>
        <p:nvGrpSpPr>
          <p:cNvPr id="16387" name="Group 3"/>
          <p:cNvGrpSpPr>
            <a:grpSpLocks noChangeAspect="1"/>
          </p:cNvGrpSpPr>
          <p:nvPr/>
        </p:nvGrpSpPr>
        <p:grpSpPr bwMode="auto">
          <a:xfrm>
            <a:off x="684213" y="1076325"/>
            <a:ext cx="5143500" cy="2057400"/>
            <a:chOff x="1800" y="2976"/>
            <a:chExt cx="8100" cy="3240"/>
          </a:xfrm>
        </p:grpSpPr>
        <p:sp>
          <p:nvSpPr>
            <p:cNvPr id="16392" name="AutoShape 4"/>
            <p:cNvSpPr>
              <a:spLocks noChangeAspect="1" noChangeArrowheads="1"/>
            </p:cNvSpPr>
            <p:nvPr/>
          </p:nvSpPr>
          <p:spPr bwMode="auto">
            <a:xfrm>
              <a:off x="1800" y="2976"/>
              <a:ext cx="8100" cy="3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6393" name="Group 5"/>
            <p:cNvGrpSpPr>
              <a:grpSpLocks/>
            </p:cNvGrpSpPr>
            <p:nvPr/>
          </p:nvGrpSpPr>
          <p:grpSpPr bwMode="auto">
            <a:xfrm>
              <a:off x="1800" y="2976"/>
              <a:ext cx="8100" cy="3240"/>
              <a:chOff x="1800" y="2976"/>
              <a:chExt cx="8100" cy="3240"/>
            </a:xfrm>
          </p:grpSpPr>
          <p:sp>
            <p:nvSpPr>
              <p:cNvPr id="16394" name="Text Box 6"/>
              <p:cNvSpPr txBox="1">
                <a:spLocks noChangeArrowheads="1"/>
              </p:cNvSpPr>
              <p:nvPr/>
            </p:nvSpPr>
            <p:spPr bwMode="auto">
              <a:xfrm>
                <a:off x="1800" y="2976"/>
                <a:ext cx="1439" cy="1080"/>
              </a:xfrm>
              <a:prstGeom prst="rect">
                <a:avLst/>
              </a:prstGeom>
              <a:solidFill>
                <a:srgbClr val="FFFFFF"/>
              </a:soli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FFFFFF"/>
                </a:extrusionClr>
              </a:sp3d>
            </p:spPr>
            <p:txBody>
              <a:bodyPr tIns="108000">
                <a:flatTx/>
              </a:bodyPr>
              <a:lstStyle/>
              <a:p>
                <a:pPr algn="ctr"/>
                <a:r>
                  <a:rPr lang="en-GB" sz="1200" b="1" i="1"/>
                  <a:t>I</a:t>
                </a:r>
              </a:p>
              <a:p>
                <a:pPr algn="ctr"/>
                <a:r>
                  <a:rPr lang="en-GB" sz="1200" b="1"/>
                  <a:t>Geometry</a:t>
                </a:r>
                <a:endParaRPr lang="en-GB"/>
              </a:p>
            </p:txBody>
          </p:sp>
          <p:sp>
            <p:nvSpPr>
              <p:cNvPr id="16395" name="Text Box 7"/>
              <p:cNvSpPr txBox="1">
                <a:spLocks noChangeArrowheads="1"/>
              </p:cNvSpPr>
              <p:nvPr/>
            </p:nvSpPr>
            <p:spPr bwMode="auto">
              <a:xfrm>
                <a:off x="3960" y="2976"/>
                <a:ext cx="1620" cy="1080"/>
              </a:xfrm>
              <a:prstGeom prst="rect">
                <a:avLst/>
              </a:prstGeom>
              <a:solidFill>
                <a:srgbClr val="FFFFFF"/>
              </a:soli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FFFFFF"/>
                </a:extrusionClr>
              </a:sp3d>
            </p:spPr>
            <p:txBody>
              <a:bodyPr>
                <a:flatTx/>
              </a:bodyPr>
              <a:lstStyle/>
              <a:p>
                <a:pPr algn="ctr"/>
                <a:r>
                  <a:rPr lang="en-GB" sz="1200" b="1" i="1"/>
                  <a:t>II</a:t>
                </a:r>
              </a:p>
              <a:p>
                <a:pPr algn="ctr"/>
                <a:r>
                  <a:rPr lang="en-GB" sz="1200" b="1"/>
                  <a:t>Potential</a:t>
                </a:r>
              </a:p>
              <a:p>
                <a:pPr algn="ctr"/>
                <a:r>
                  <a:rPr lang="en-GB" sz="1200" b="1"/>
                  <a:t>Elec field</a:t>
                </a:r>
                <a:endParaRPr lang="en-GB"/>
              </a:p>
            </p:txBody>
          </p:sp>
          <p:sp>
            <p:nvSpPr>
              <p:cNvPr id="16396" name="Text Box 8"/>
              <p:cNvSpPr txBox="1">
                <a:spLocks noChangeArrowheads="1"/>
              </p:cNvSpPr>
              <p:nvPr/>
            </p:nvSpPr>
            <p:spPr bwMode="auto">
              <a:xfrm>
                <a:off x="6299" y="2976"/>
                <a:ext cx="1441" cy="1080"/>
              </a:xfrm>
              <a:prstGeom prst="rect">
                <a:avLst/>
              </a:prstGeom>
              <a:solidFill>
                <a:srgbClr val="FFFFFF"/>
              </a:soli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FFFFFF"/>
                </a:extrusionClr>
              </a:sp3d>
            </p:spPr>
            <p:txBody>
              <a:bodyPr>
                <a:flatTx/>
              </a:bodyPr>
              <a:lstStyle/>
              <a:p>
                <a:pPr algn="ctr"/>
                <a:r>
                  <a:rPr lang="en-GB" sz="1200" b="1" i="1"/>
                  <a:t>III</a:t>
                </a:r>
              </a:p>
              <a:p>
                <a:pPr algn="ctr"/>
                <a:r>
                  <a:rPr lang="en-GB" sz="1200" b="1"/>
                  <a:t>Drift velocities</a:t>
                </a:r>
                <a:endParaRPr lang="en-GB"/>
              </a:p>
            </p:txBody>
          </p:sp>
          <p:sp>
            <p:nvSpPr>
              <p:cNvPr id="16397" name="Text Box 9"/>
              <p:cNvSpPr txBox="1">
                <a:spLocks noChangeArrowheads="1"/>
              </p:cNvSpPr>
              <p:nvPr/>
            </p:nvSpPr>
            <p:spPr bwMode="auto">
              <a:xfrm>
                <a:off x="8462" y="2976"/>
                <a:ext cx="1438" cy="1080"/>
              </a:xfrm>
              <a:prstGeom prst="rect">
                <a:avLst/>
              </a:prstGeom>
              <a:solidFill>
                <a:srgbClr val="FFFFFF"/>
              </a:soli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FFFFFF"/>
                </a:extrusionClr>
              </a:sp3d>
            </p:spPr>
            <p:txBody>
              <a:bodyPr>
                <a:flatTx/>
              </a:bodyPr>
              <a:lstStyle/>
              <a:p>
                <a:pPr algn="ctr"/>
                <a:r>
                  <a:rPr lang="en-GB" sz="1200" b="1" i="1"/>
                  <a:t>IV</a:t>
                </a:r>
              </a:p>
              <a:p>
                <a:pPr algn="ctr"/>
                <a:r>
                  <a:rPr lang="en-GB" sz="1200" b="1"/>
                  <a:t>Weighting fields</a:t>
                </a:r>
                <a:endParaRPr lang="en-GB"/>
              </a:p>
            </p:txBody>
          </p:sp>
          <p:sp>
            <p:nvSpPr>
              <p:cNvPr id="16398" name="Line 10"/>
              <p:cNvSpPr>
                <a:spLocks noChangeShapeType="1"/>
              </p:cNvSpPr>
              <p:nvPr/>
            </p:nvSpPr>
            <p:spPr bwMode="auto">
              <a:xfrm>
                <a:off x="3393" y="3374"/>
                <a:ext cx="567" cy="14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399" name="Text Box 11"/>
              <p:cNvSpPr txBox="1">
                <a:spLocks noChangeArrowheads="1"/>
              </p:cNvSpPr>
              <p:nvPr/>
            </p:nvSpPr>
            <p:spPr bwMode="auto">
              <a:xfrm>
                <a:off x="3960" y="4776"/>
                <a:ext cx="3780" cy="1440"/>
              </a:xfrm>
              <a:prstGeom prst="rect">
                <a:avLst/>
              </a:prstGeom>
              <a:solidFill>
                <a:srgbClr val="FFFFFF"/>
              </a:soli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FFFFFF"/>
                </a:extrusionClr>
              </a:sp3d>
            </p:spPr>
            <p:txBody>
              <a:bodyPr tIns="154800">
                <a:flatTx/>
              </a:bodyPr>
              <a:lstStyle/>
              <a:p>
                <a:pPr algn="ctr"/>
                <a:r>
                  <a:rPr lang="en-GB" sz="1400" b="1"/>
                  <a:t>AGATA symmetric crystal simulation</a:t>
                </a:r>
                <a:endParaRPr lang="en-GB"/>
              </a:p>
            </p:txBody>
          </p:sp>
          <p:sp>
            <p:nvSpPr>
              <p:cNvPr id="16400" name="Line 12"/>
              <p:cNvSpPr>
                <a:spLocks noChangeShapeType="1"/>
              </p:cNvSpPr>
              <p:nvPr/>
            </p:nvSpPr>
            <p:spPr bwMode="auto">
              <a:xfrm>
                <a:off x="2520" y="4056"/>
                <a:ext cx="1" cy="144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401" name="Line 13"/>
              <p:cNvSpPr>
                <a:spLocks noChangeShapeType="1"/>
              </p:cNvSpPr>
              <p:nvPr/>
            </p:nvSpPr>
            <p:spPr bwMode="auto">
              <a:xfrm>
                <a:off x="2520" y="5495"/>
                <a:ext cx="1440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402" name="Line 14"/>
              <p:cNvSpPr>
                <a:spLocks noChangeShapeType="1"/>
              </p:cNvSpPr>
              <p:nvPr/>
            </p:nvSpPr>
            <p:spPr bwMode="auto">
              <a:xfrm>
                <a:off x="4860" y="4056"/>
                <a:ext cx="1" cy="54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403" name="Line 15"/>
              <p:cNvSpPr>
                <a:spLocks noChangeShapeType="1"/>
              </p:cNvSpPr>
              <p:nvPr/>
            </p:nvSpPr>
            <p:spPr bwMode="auto">
              <a:xfrm>
                <a:off x="7020" y="4056"/>
                <a:ext cx="1" cy="54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404" name="Line 16"/>
              <p:cNvSpPr>
                <a:spLocks noChangeShapeType="1"/>
              </p:cNvSpPr>
              <p:nvPr/>
            </p:nvSpPr>
            <p:spPr bwMode="auto">
              <a:xfrm flipH="1">
                <a:off x="9180" y="4056"/>
                <a:ext cx="1" cy="144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405" name="Line 17"/>
              <p:cNvSpPr>
                <a:spLocks noChangeShapeType="1"/>
              </p:cNvSpPr>
              <p:nvPr/>
            </p:nvSpPr>
            <p:spPr bwMode="auto">
              <a:xfrm flipH="1">
                <a:off x="7920" y="5495"/>
                <a:ext cx="1260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406" name="Line 18"/>
              <p:cNvSpPr>
                <a:spLocks noChangeShapeType="1"/>
              </p:cNvSpPr>
              <p:nvPr/>
            </p:nvSpPr>
            <p:spPr bwMode="auto">
              <a:xfrm>
                <a:off x="5733" y="3374"/>
                <a:ext cx="567" cy="14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407" name="Line 19"/>
              <p:cNvSpPr>
                <a:spLocks noChangeShapeType="1"/>
              </p:cNvSpPr>
              <p:nvPr/>
            </p:nvSpPr>
            <p:spPr bwMode="auto">
              <a:xfrm>
                <a:off x="7893" y="3374"/>
                <a:ext cx="567" cy="14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GB"/>
              </a:p>
            </p:txBody>
          </p:sp>
        </p:grpSp>
      </p:grpSp>
      <p:sp>
        <p:nvSpPr>
          <p:cNvPr id="16388" name="Rectangle 20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40425" y="908050"/>
            <a:ext cx="3240088" cy="324008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z="1400" smtClean="0">
                <a:latin typeface="Comic Sans MS" pitchFamily="66" charset="0"/>
              </a:rPr>
              <a:t>Electric field simulations have been performed and details comparisons have been made with experimental pulse shape data.</a:t>
            </a:r>
          </a:p>
        </p:txBody>
      </p:sp>
      <p:pic>
        <p:nvPicPr>
          <p:cNvPr id="16389" name="Picture 21" descr="geometr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3141663"/>
            <a:ext cx="5111750" cy="383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22" descr="potenti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175" y="3149600"/>
            <a:ext cx="5076825" cy="380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1" name="Rectangle 2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Electric Field Simulations : MGS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Footer Placeholder 3"/>
          <p:cNvSpPr>
            <a:spLocks noGrp="1"/>
          </p:cNvSpPr>
          <p:nvPr>
            <p:ph type="ftr" sz="quarter" idx="10"/>
          </p:nvPr>
        </p:nvSpPr>
        <p:spPr>
          <a:xfrm rot="16200000">
            <a:off x="-2209800" y="4191000"/>
            <a:ext cx="4876800" cy="304800"/>
          </a:xfrm>
        </p:spPr>
        <p:txBody>
          <a:bodyPr/>
          <a:lstStyle/>
          <a:p>
            <a:pPr>
              <a:defRPr/>
            </a:pPr>
            <a:r>
              <a:rPr lang="en-GB" dirty="0"/>
              <a:t>PHYS389 Semiconductor Applications: Lecture 15</a:t>
            </a:r>
            <a:endParaRPr lang="en-GB" dirty="0"/>
          </a:p>
        </p:txBody>
      </p:sp>
      <p:sp>
        <p:nvSpPr>
          <p:cNvPr id="437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Calculation of pulse shapes</a:t>
            </a:r>
            <a:endParaRPr lang="en-GB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2053" name="Group 3"/>
          <p:cNvGrpSpPr>
            <a:grpSpLocks/>
          </p:cNvGrpSpPr>
          <p:nvPr/>
        </p:nvGrpSpPr>
        <p:grpSpPr bwMode="auto">
          <a:xfrm>
            <a:off x="684213" y="609600"/>
            <a:ext cx="5362575" cy="6172200"/>
            <a:chOff x="2946" y="1284"/>
            <a:chExt cx="2600" cy="2884"/>
          </a:xfrm>
        </p:grpSpPr>
        <p:pic>
          <p:nvPicPr>
            <p:cNvPr id="2055" name="Picture 4" descr="points1_0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50" y="1304"/>
              <a:ext cx="1286" cy="1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56" name="Text Box 5"/>
            <p:cNvSpPr txBox="1">
              <a:spLocks noChangeArrowheads="1"/>
            </p:cNvSpPr>
            <p:nvPr/>
          </p:nvSpPr>
          <p:spPr bwMode="auto">
            <a:xfrm>
              <a:off x="3178" y="2616"/>
              <a:ext cx="1062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800" b="1">
                  <a:solidFill>
                    <a:srgbClr val="008000"/>
                  </a:solidFill>
                  <a:latin typeface="Arial" charset="0"/>
                </a:rPr>
                <a:t>net charge signals</a:t>
              </a:r>
            </a:p>
          </p:txBody>
        </p:sp>
        <p:pic>
          <p:nvPicPr>
            <p:cNvPr id="2057" name="Picture 6" descr="pulse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217" y="2816"/>
              <a:ext cx="1329" cy="13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8" name="Picture 7" descr="pulse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946" y="2824"/>
              <a:ext cx="1356" cy="1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9" name="Picture 8" descr="det25_1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899" y="1408"/>
              <a:ext cx="505" cy="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60" name="Text Box 9"/>
            <p:cNvSpPr txBox="1">
              <a:spLocks noChangeArrowheads="1"/>
            </p:cNvSpPr>
            <p:nvPr/>
          </p:nvSpPr>
          <p:spPr bwMode="auto">
            <a:xfrm>
              <a:off x="4890" y="1961"/>
              <a:ext cx="300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1800" b="1">
                  <a:solidFill>
                    <a:srgbClr val="FF3300"/>
                  </a:solidFill>
                  <a:latin typeface="Symbol" pitchFamily="18" charset="2"/>
                </a:rPr>
                <a:t>*</a:t>
              </a:r>
            </a:p>
          </p:txBody>
        </p:sp>
        <p:sp>
          <p:nvSpPr>
            <p:cNvPr id="2061" name="Text Box 10"/>
            <p:cNvSpPr txBox="1">
              <a:spLocks noChangeArrowheads="1"/>
            </p:cNvSpPr>
            <p:nvPr/>
          </p:nvSpPr>
          <p:spPr bwMode="auto">
            <a:xfrm>
              <a:off x="4505" y="2616"/>
              <a:ext cx="970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800" b="1">
                  <a:solidFill>
                    <a:srgbClr val="0099CC"/>
                  </a:solidFill>
                  <a:latin typeface="Arial" charset="0"/>
                </a:rPr>
                <a:t>transient signals</a:t>
              </a:r>
            </a:p>
          </p:txBody>
        </p:sp>
        <p:sp>
          <p:nvSpPr>
            <p:cNvPr id="2062" name="Line 11"/>
            <p:cNvSpPr>
              <a:spLocks noChangeShapeType="1"/>
            </p:cNvSpPr>
            <p:nvPr/>
          </p:nvSpPr>
          <p:spPr bwMode="auto">
            <a:xfrm flipH="1">
              <a:off x="4276" y="2368"/>
              <a:ext cx="842" cy="24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63" name="Line 12"/>
            <p:cNvSpPr>
              <a:spLocks noChangeShapeType="1"/>
            </p:cNvSpPr>
            <p:nvPr/>
          </p:nvSpPr>
          <p:spPr bwMode="auto">
            <a:xfrm flipH="1">
              <a:off x="5287" y="2072"/>
              <a:ext cx="0" cy="528"/>
            </a:xfrm>
            <a:prstGeom prst="line">
              <a:avLst/>
            </a:prstGeom>
            <a:noFill/>
            <a:ln w="25400">
              <a:solidFill>
                <a:srgbClr val="0099CC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64" name="Text Box 13"/>
            <p:cNvSpPr txBox="1">
              <a:spLocks noChangeAspect="1" noChangeArrowheads="1"/>
            </p:cNvSpPr>
            <p:nvPr/>
          </p:nvSpPr>
          <p:spPr bwMode="auto">
            <a:xfrm>
              <a:off x="4434" y="3805"/>
              <a:ext cx="134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GB" sz="1800" b="1">
                  <a:solidFill>
                    <a:srgbClr val="33CC33"/>
                  </a:solidFill>
                  <a:latin typeface="Symbol" pitchFamily="18" charset="2"/>
                </a:rPr>
                <a:t>·</a:t>
              </a:r>
            </a:p>
          </p:txBody>
        </p:sp>
        <p:sp>
          <p:nvSpPr>
            <p:cNvPr id="2065" name="Text Box 14"/>
            <p:cNvSpPr txBox="1">
              <a:spLocks noChangeAspect="1" noChangeArrowheads="1"/>
            </p:cNvSpPr>
            <p:nvPr/>
          </p:nvSpPr>
          <p:spPr bwMode="auto">
            <a:xfrm>
              <a:off x="3556" y="1776"/>
              <a:ext cx="221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GB" sz="1800" b="1">
                  <a:solidFill>
                    <a:schemeClr val="accent2"/>
                  </a:solidFill>
                  <a:latin typeface="Symbol" pitchFamily="18" charset="2"/>
                </a:rPr>
                <a:t>·</a:t>
              </a:r>
            </a:p>
          </p:txBody>
        </p:sp>
        <p:sp>
          <p:nvSpPr>
            <p:cNvPr id="2066" name="Text Box 15"/>
            <p:cNvSpPr txBox="1">
              <a:spLocks noChangeAspect="1" noChangeArrowheads="1"/>
            </p:cNvSpPr>
            <p:nvPr/>
          </p:nvSpPr>
          <p:spPr bwMode="auto">
            <a:xfrm>
              <a:off x="3637" y="1284"/>
              <a:ext cx="167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GB" sz="1800" b="1">
                  <a:solidFill>
                    <a:srgbClr val="FF3300"/>
                  </a:solidFill>
                  <a:latin typeface="Symbol" pitchFamily="18" charset="2"/>
                </a:rPr>
                <a:t>·</a:t>
              </a:r>
            </a:p>
          </p:txBody>
        </p:sp>
        <p:sp>
          <p:nvSpPr>
            <p:cNvPr id="2067" name="Text Box 16"/>
            <p:cNvSpPr txBox="1">
              <a:spLocks noChangeAspect="1" noChangeArrowheads="1"/>
            </p:cNvSpPr>
            <p:nvPr/>
          </p:nvSpPr>
          <p:spPr bwMode="auto">
            <a:xfrm>
              <a:off x="4047" y="1984"/>
              <a:ext cx="167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GB" sz="1800" b="1">
                  <a:solidFill>
                    <a:srgbClr val="FFFF00"/>
                  </a:solidFill>
                  <a:latin typeface="Symbol" pitchFamily="18" charset="2"/>
                </a:rPr>
                <a:t>·</a:t>
              </a:r>
            </a:p>
          </p:txBody>
        </p:sp>
        <p:sp>
          <p:nvSpPr>
            <p:cNvPr id="2068" name="Text Box 17"/>
            <p:cNvSpPr txBox="1">
              <a:spLocks noChangeAspect="1" noChangeArrowheads="1"/>
            </p:cNvSpPr>
            <p:nvPr/>
          </p:nvSpPr>
          <p:spPr bwMode="auto">
            <a:xfrm>
              <a:off x="3182" y="3805"/>
              <a:ext cx="134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GB" sz="1800" b="1">
                  <a:solidFill>
                    <a:srgbClr val="33CC33"/>
                  </a:solidFill>
                  <a:latin typeface="Symbol" pitchFamily="18" charset="2"/>
                </a:rPr>
                <a:t>·</a:t>
              </a:r>
            </a:p>
          </p:txBody>
        </p:sp>
        <p:sp>
          <p:nvSpPr>
            <p:cNvPr id="2069" name="Text Box 18"/>
            <p:cNvSpPr txBox="1">
              <a:spLocks noChangeAspect="1" noChangeArrowheads="1"/>
            </p:cNvSpPr>
            <p:nvPr/>
          </p:nvSpPr>
          <p:spPr bwMode="auto">
            <a:xfrm>
              <a:off x="3556" y="2060"/>
              <a:ext cx="134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GB" sz="1800" b="1">
                  <a:solidFill>
                    <a:srgbClr val="33CC33"/>
                  </a:solidFill>
                  <a:latin typeface="Symbol" pitchFamily="18" charset="2"/>
                </a:rPr>
                <a:t>·</a:t>
              </a:r>
            </a:p>
          </p:txBody>
        </p:sp>
        <p:sp>
          <p:nvSpPr>
            <p:cNvPr id="2070" name="Text Box 19"/>
            <p:cNvSpPr txBox="1">
              <a:spLocks noChangeAspect="1" noChangeArrowheads="1"/>
            </p:cNvSpPr>
            <p:nvPr/>
          </p:nvSpPr>
          <p:spPr bwMode="auto">
            <a:xfrm>
              <a:off x="3175" y="3244"/>
              <a:ext cx="222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GB" sz="1800" b="1">
                  <a:solidFill>
                    <a:schemeClr val="accent2"/>
                  </a:solidFill>
                  <a:latin typeface="Symbol" pitchFamily="18" charset="2"/>
                </a:rPr>
                <a:t>·</a:t>
              </a:r>
            </a:p>
          </p:txBody>
        </p:sp>
        <p:sp>
          <p:nvSpPr>
            <p:cNvPr id="2071" name="Text Box 20"/>
            <p:cNvSpPr txBox="1">
              <a:spLocks noChangeAspect="1" noChangeArrowheads="1"/>
            </p:cNvSpPr>
            <p:nvPr/>
          </p:nvSpPr>
          <p:spPr bwMode="auto">
            <a:xfrm>
              <a:off x="4434" y="3242"/>
              <a:ext cx="222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GB" sz="1800" b="1">
                  <a:solidFill>
                    <a:schemeClr val="accent2"/>
                  </a:solidFill>
                  <a:latin typeface="Symbol" pitchFamily="18" charset="2"/>
                </a:rPr>
                <a:t>·</a:t>
              </a:r>
            </a:p>
          </p:txBody>
        </p:sp>
        <p:sp>
          <p:nvSpPr>
            <p:cNvPr id="2072" name="Text Box 21"/>
            <p:cNvSpPr txBox="1">
              <a:spLocks noChangeAspect="1" noChangeArrowheads="1"/>
            </p:cNvSpPr>
            <p:nvPr/>
          </p:nvSpPr>
          <p:spPr bwMode="auto">
            <a:xfrm>
              <a:off x="3556" y="1688"/>
              <a:ext cx="221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GB" sz="1800" b="1">
                  <a:solidFill>
                    <a:schemeClr val="accent2"/>
                  </a:solidFill>
                  <a:latin typeface="Symbol" pitchFamily="18" charset="2"/>
                </a:rPr>
                <a:t>·</a:t>
              </a:r>
            </a:p>
          </p:txBody>
        </p:sp>
        <p:sp>
          <p:nvSpPr>
            <p:cNvPr id="2073" name="Text Box 22"/>
            <p:cNvSpPr txBox="1">
              <a:spLocks noChangeAspect="1" noChangeArrowheads="1"/>
            </p:cNvSpPr>
            <p:nvPr/>
          </p:nvSpPr>
          <p:spPr bwMode="auto">
            <a:xfrm>
              <a:off x="3556" y="1616"/>
              <a:ext cx="221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GB" sz="1800" b="1">
                  <a:solidFill>
                    <a:schemeClr val="accent2"/>
                  </a:solidFill>
                  <a:latin typeface="Symbol" pitchFamily="18" charset="2"/>
                </a:rPr>
                <a:t>·</a:t>
              </a:r>
            </a:p>
          </p:txBody>
        </p:sp>
        <p:sp>
          <p:nvSpPr>
            <p:cNvPr id="2074" name="Text Box 23"/>
            <p:cNvSpPr txBox="1">
              <a:spLocks noChangeAspect="1" noChangeArrowheads="1"/>
            </p:cNvSpPr>
            <p:nvPr/>
          </p:nvSpPr>
          <p:spPr bwMode="auto">
            <a:xfrm>
              <a:off x="3556" y="1856"/>
              <a:ext cx="221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GB" sz="1800" b="1">
                  <a:solidFill>
                    <a:schemeClr val="accent2"/>
                  </a:solidFill>
                  <a:latin typeface="Symbol" pitchFamily="18" charset="2"/>
                </a:rPr>
                <a:t>·</a:t>
              </a:r>
            </a:p>
          </p:txBody>
        </p:sp>
        <p:sp>
          <p:nvSpPr>
            <p:cNvPr id="2075" name="Text Box 24"/>
            <p:cNvSpPr txBox="1">
              <a:spLocks noChangeAspect="1" noChangeArrowheads="1"/>
            </p:cNvSpPr>
            <p:nvPr/>
          </p:nvSpPr>
          <p:spPr bwMode="auto">
            <a:xfrm>
              <a:off x="3556" y="1536"/>
              <a:ext cx="221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GB" sz="1800" b="1">
                  <a:solidFill>
                    <a:schemeClr val="accent2"/>
                  </a:solidFill>
                  <a:latin typeface="Symbol" pitchFamily="18" charset="2"/>
                </a:rPr>
                <a:t>·</a:t>
              </a:r>
            </a:p>
          </p:txBody>
        </p:sp>
        <p:sp>
          <p:nvSpPr>
            <p:cNvPr id="2076" name="Text Box 25"/>
            <p:cNvSpPr txBox="1">
              <a:spLocks noChangeAspect="1" noChangeArrowheads="1"/>
            </p:cNvSpPr>
            <p:nvPr/>
          </p:nvSpPr>
          <p:spPr bwMode="auto">
            <a:xfrm>
              <a:off x="3556" y="1448"/>
              <a:ext cx="221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GB" sz="1800" b="1">
                  <a:solidFill>
                    <a:schemeClr val="accent2"/>
                  </a:solidFill>
                  <a:latin typeface="Symbol" pitchFamily="18" charset="2"/>
                </a:rPr>
                <a:t>·</a:t>
              </a:r>
            </a:p>
          </p:txBody>
        </p:sp>
        <p:sp>
          <p:nvSpPr>
            <p:cNvPr id="2077" name="Text Box 26"/>
            <p:cNvSpPr txBox="1">
              <a:spLocks noChangeAspect="1" noChangeArrowheads="1"/>
            </p:cNvSpPr>
            <p:nvPr/>
          </p:nvSpPr>
          <p:spPr bwMode="auto">
            <a:xfrm>
              <a:off x="3556" y="1296"/>
              <a:ext cx="221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GB" sz="1800" b="1">
                  <a:solidFill>
                    <a:schemeClr val="accent2"/>
                  </a:solidFill>
                  <a:latin typeface="Symbol" pitchFamily="18" charset="2"/>
                </a:rPr>
                <a:t>·</a:t>
              </a:r>
            </a:p>
          </p:txBody>
        </p:sp>
        <p:sp>
          <p:nvSpPr>
            <p:cNvPr id="2078" name="Text Box 27"/>
            <p:cNvSpPr txBox="1">
              <a:spLocks noChangeAspect="1" noChangeArrowheads="1"/>
            </p:cNvSpPr>
            <p:nvPr/>
          </p:nvSpPr>
          <p:spPr bwMode="auto">
            <a:xfrm>
              <a:off x="3556" y="1372"/>
              <a:ext cx="221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GB" sz="1800" b="1">
                  <a:solidFill>
                    <a:schemeClr val="accent2"/>
                  </a:solidFill>
                  <a:latin typeface="Symbol" pitchFamily="18" charset="2"/>
                </a:rPr>
                <a:t>·</a:t>
              </a:r>
            </a:p>
          </p:txBody>
        </p:sp>
        <p:sp>
          <p:nvSpPr>
            <p:cNvPr id="2079" name="Text Box 28"/>
            <p:cNvSpPr txBox="1">
              <a:spLocks noChangeAspect="1" noChangeArrowheads="1"/>
            </p:cNvSpPr>
            <p:nvPr/>
          </p:nvSpPr>
          <p:spPr bwMode="auto">
            <a:xfrm>
              <a:off x="4955" y="3805"/>
              <a:ext cx="167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GB" sz="1800" b="1">
                  <a:solidFill>
                    <a:srgbClr val="FFFF00"/>
                  </a:solidFill>
                  <a:latin typeface="Symbol" pitchFamily="18" charset="2"/>
                </a:rPr>
                <a:t>·</a:t>
              </a:r>
            </a:p>
          </p:txBody>
        </p:sp>
        <p:sp>
          <p:nvSpPr>
            <p:cNvPr id="2080" name="Text Box 29"/>
            <p:cNvSpPr txBox="1">
              <a:spLocks noChangeAspect="1" noChangeArrowheads="1"/>
            </p:cNvSpPr>
            <p:nvPr/>
          </p:nvSpPr>
          <p:spPr bwMode="auto">
            <a:xfrm>
              <a:off x="3700" y="3809"/>
              <a:ext cx="167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GB" sz="1800" b="1">
                  <a:solidFill>
                    <a:srgbClr val="FFFF00"/>
                  </a:solidFill>
                  <a:latin typeface="Symbol" pitchFamily="18" charset="2"/>
                </a:rPr>
                <a:t>·</a:t>
              </a:r>
            </a:p>
          </p:txBody>
        </p:sp>
        <p:sp>
          <p:nvSpPr>
            <p:cNvPr id="2081" name="Text Box 30"/>
            <p:cNvSpPr txBox="1">
              <a:spLocks noChangeAspect="1" noChangeArrowheads="1"/>
            </p:cNvSpPr>
            <p:nvPr/>
          </p:nvSpPr>
          <p:spPr bwMode="auto">
            <a:xfrm>
              <a:off x="3692" y="1352"/>
              <a:ext cx="167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GB" sz="1800" b="1">
                  <a:solidFill>
                    <a:srgbClr val="FF3300"/>
                  </a:solidFill>
                  <a:latin typeface="Symbol" pitchFamily="18" charset="2"/>
                </a:rPr>
                <a:t>·</a:t>
              </a:r>
            </a:p>
          </p:txBody>
        </p:sp>
        <p:sp>
          <p:nvSpPr>
            <p:cNvPr id="2082" name="Text Box 31"/>
            <p:cNvSpPr txBox="1">
              <a:spLocks noChangeAspect="1" noChangeArrowheads="1"/>
            </p:cNvSpPr>
            <p:nvPr/>
          </p:nvSpPr>
          <p:spPr bwMode="auto">
            <a:xfrm>
              <a:off x="3751" y="1420"/>
              <a:ext cx="167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GB" sz="1800" b="1">
                  <a:solidFill>
                    <a:srgbClr val="FF3300"/>
                  </a:solidFill>
                  <a:latin typeface="Symbol" pitchFamily="18" charset="2"/>
                </a:rPr>
                <a:t>·</a:t>
              </a:r>
            </a:p>
          </p:txBody>
        </p:sp>
        <p:sp>
          <p:nvSpPr>
            <p:cNvPr id="2083" name="Text Box 32"/>
            <p:cNvSpPr txBox="1">
              <a:spLocks noChangeAspect="1" noChangeArrowheads="1"/>
            </p:cNvSpPr>
            <p:nvPr/>
          </p:nvSpPr>
          <p:spPr bwMode="auto">
            <a:xfrm>
              <a:off x="3810" y="1500"/>
              <a:ext cx="168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GB" sz="1800" b="1">
                  <a:solidFill>
                    <a:srgbClr val="FF3300"/>
                  </a:solidFill>
                  <a:latin typeface="Symbol" pitchFamily="18" charset="2"/>
                </a:rPr>
                <a:t>·</a:t>
              </a:r>
            </a:p>
          </p:txBody>
        </p:sp>
        <p:sp>
          <p:nvSpPr>
            <p:cNvPr id="2084" name="Text Box 33"/>
            <p:cNvSpPr txBox="1">
              <a:spLocks noChangeAspect="1" noChangeArrowheads="1"/>
            </p:cNvSpPr>
            <p:nvPr/>
          </p:nvSpPr>
          <p:spPr bwMode="auto">
            <a:xfrm>
              <a:off x="3876" y="1572"/>
              <a:ext cx="167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GB" sz="1800" b="1">
                  <a:solidFill>
                    <a:srgbClr val="FF3300"/>
                  </a:solidFill>
                  <a:latin typeface="Symbol" pitchFamily="18" charset="2"/>
                </a:rPr>
                <a:t>·</a:t>
              </a:r>
            </a:p>
          </p:txBody>
        </p:sp>
        <p:sp>
          <p:nvSpPr>
            <p:cNvPr id="2085" name="Text Box 34"/>
            <p:cNvSpPr txBox="1">
              <a:spLocks noChangeAspect="1" noChangeArrowheads="1"/>
            </p:cNvSpPr>
            <p:nvPr/>
          </p:nvSpPr>
          <p:spPr bwMode="auto">
            <a:xfrm>
              <a:off x="3921" y="1640"/>
              <a:ext cx="167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GB" sz="1800" b="1">
                  <a:solidFill>
                    <a:srgbClr val="FF3300"/>
                  </a:solidFill>
                  <a:latin typeface="Symbol" pitchFamily="18" charset="2"/>
                </a:rPr>
                <a:t>·</a:t>
              </a:r>
            </a:p>
          </p:txBody>
        </p:sp>
        <p:sp>
          <p:nvSpPr>
            <p:cNvPr id="2086" name="Text Box 35"/>
            <p:cNvSpPr txBox="1">
              <a:spLocks noChangeAspect="1" noChangeArrowheads="1"/>
            </p:cNvSpPr>
            <p:nvPr/>
          </p:nvSpPr>
          <p:spPr bwMode="auto">
            <a:xfrm>
              <a:off x="3980" y="1708"/>
              <a:ext cx="167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GB" sz="1800" b="1">
                  <a:solidFill>
                    <a:srgbClr val="FF3300"/>
                  </a:solidFill>
                  <a:latin typeface="Symbol" pitchFamily="18" charset="2"/>
                </a:rPr>
                <a:t>·</a:t>
              </a:r>
            </a:p>
          </p:txBody>
        </p:sp>
        <p:sp>
          <p:nvSpPr>
            <p:cNvPr id="2087" name="Text Box 36"/>
            <p:cNvSpPr txBox="1">
              <a:spLocks noChangeAspect="1" noChangeArrowheads="1"/>
            </p:cNvSpPr>
            <p:nvPr/>
          </p:nvSpPr>
          <p:spPr bwMode="auto">
            <a:xfrm>
              <a:off x="4043" y="1788"/>
              <a:ext cx="167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GB" sz="1800" b="1">
                  <a:solidFill>
                    <a:srgbClr val="FF3300"/>
                  </a:solidFill>
                  <a:latin typeface="Symbol" pitchFamily="18" charset="2"/>
                </a:rPr>
                <a:t>·</a:t>
              </a:r>
            </a:p>
          </p:txBody>
        </p:sp>
        <p:sp>
          <p:nvSpPr>
            <p:cNvPr id="2088" name="Text Box 37"/>
            <p:cNvSpPr txBox="1">
              <a:spLocks noChangeAspect="1" noChangeArrowheads="1"/>
            </p:cNvSpPr>
            <p:nvPr/>
          </p:nvSpPr>
          <p:spPr bwMode="auto">
            <a:xfrm>
              <a:off x="3700" y="3245"/>
              <a:ext cx="167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GB" sz="1800" b="1">
                  <a:solidFill>
                    <a:srgbClr val="FF3300"/>
                  </a:solidFill>
                  <a:latin typeface="Symbol" pitchFamily="18" charset="2"/>
                </a:rPr>
                <a:t>·</a:t>
              </a:r>
            </a:p>
          </p:txBody>
        </p:sp>
        <p:sp>
          <p:nvSpPr>
            <p:cNvPr id="2089" name="Text Box 38"/>
            <p:cNvSpPr txBox="1">
              <a:spLocks noChangeAspect="1" noChangeArrowheads="1"/>
            </p:cNvSpPr>
            <p:nvPr/>
          </p:nvSpPr>
          <p:spPr bwMode="auto">
            <a:xfrm>
              <a:off x="4951" y="3240"/>
              <a:ext cx="167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GB" sz="1800" b="1">
                  <a:solidFill>
                    <a:srgbClr val="FF3300"/>
                  </a:solidFill>
                  <a:latin typeface="Symbol" pitchFamily="18" charset="2"/>
                </a:rPr>
                <a:t>·</a:t>
              </a:r>
            </a:p>
          </p:txBody>
        </p:sp>
        <p:sp>
          <p:nvSpPr>
            <p:cNvPr id="2090" name="Line 39"/>
            <p:cNvSpPr>
              <a:spLocks noChangeShapeType="1"/>
            </p:cNvSpPr>
            <p:nvPr/>
          </p:nvSpPr>
          <p:spPr bwMode="auto">
            <a:xfrm flipH="1" flipV="1">
              <a:off x="4098" y="1312"/>
              <a:ext cx="938" cy="6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91" name="Line 40"/>
            <p:cNvSpPr>
              <a:spLocks noChangeShapeType="1"/>
            </p:cNvSpPr>
            <p:nvPr/>
          </p:nvSpPr>
          <p:spPr bwMode="auto">
            <a:xfrm flipH="1">
              <a:off x="4320" y="2120"/>
              <a:ext cx="702" cy="2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92" name="Line 41"/>
            <p:cNvSpPr>
              <a:spLocks noChangeShapeType="1"/>
            </p:cNvSpPr>
            <p:nvPr/>
          </p:nvSpPr>
          <p:spPr bwMode="auto">
            <a:xfrm flipV="1">
              <a:off x="5118" y="2128"/>
              <a:ext cx="0" cy="24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aphicFrame>
        <p:nvGraphicFramePr>
          <p:cNvPr id="2050" name="Object 42"/>
          <p:cNvGraphicFramePr>
            <a:graphicFrameLocks noGrp="1" noChangeAspect="1"/>
          </p:cNvGraphicFramePr>
          <p:nvPr/>
        </p:nvGraphicFramePr>
        <p:xfrm>
          <a:off x="5940425" y="2924175"/>
          <a:ext cx="2965450" cy="534988"/>
        </p:xfrm>
        <a:graphic>
          <a:graphicData uri="http://schemas.openxmlformats.org/presentationml/2006/ole">
            <p:oleObj spid="_x0000_s2050" name="Equation" r:id="rId7" imgW="1663560" imgH="266400" progId="Equation.3">
              <p:embed/>
            </p:oleObj>
          </a:graphicData>
        </a:graphic>
      </p:graphicFrame>
      <p:sp>
        <p:nvSpPr>
          <p:cNvPr id="2054" name="Rectangle 43"/>
          <p:cNvSpPr>
            <a:spLocks noChangeArrowheads="1"/>
          </p:cNvSpPr>
          <p:nvPr/>
        </p:nvSpPr>
        <p:spPr bwMode="auto">
          <a:xfrm>
            <a:off x="5867400" y="2806700"/>
            <a:ext cx="3097213" cy="720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>
          <a:xfrm rot="16200000">
            <a:off x="-2209800" y="4191000"/>
            <a:ext cx="4876800" cy="304800"/>
          </a:xfrm>
        </p:spPr>
        <p:txBody>
          <a:bodyPr/>
          <a:lstStyle/>
          <a:p>
            <a:pPr>
              <a:defRPr/>
            </a:pPr>
            <a:r>
              <a:rPr lang="en-GB" dirty="0"/>
              <a:t>PHYS389 Semiconductor Applications: Lecture 15</a:t>
            </a:r>
            <a:endParaRPr lang="en-GB" dirty="0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Pulse shape database</a:t>
            </a:r>
          </a:p>
        </p:txBody>
      </p:sp>
      <p:pic>
        <p:nvPicPr>
          <p:cNvPr id="17412" name="Picture 3" descr="combinedborde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622300"/>
            <a:ext cx="4495800" cy="621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Rectangle 4"/>
          <p:cNvSpPr>
            <a:spLocks noChangeArrowheads="1"/>
          </p:cNvSpPr>
          <p:nvPr/>
        </p:nvSpPr>
        <p:spPr bwMode="auto">
          <a:xfrm>
            <a:off x="3962400" y="2819400"/>
            <a:ext cx="51816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GB" sz="2000">
                <a:latin typeface="Verdana" pitchFamily="34" charset="0"/>
              </a:rPr>
              <a:t>A 1mm grid was used to evaluate the pulse shapes.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GB" sz="2000">
                <a:latin typeface="Verdana" pitchFamily="34" charset="0"/>
              </a:rPr>
              <a:t>Following cylindrical symmetry arguments interactions only in seg. B </a:t>
            </a:r>
            <a:r>
              <a:rPr lang="en-GB" sz="2000">
                <a:latin typeface="Verdana" pitchFamily="34" charset="0"/>
                <a:sym typeface="Symbol" pitchFamily="18" charset="2"/>
              </a:rPr>
              <a:t> </a:t>
            </a:r>
            <a:r>
              <a:rPr lang="en-GB" sz="2000">
                <a:latin typeface="Verdana" pitchFamily="34" charset="0"/>
              </a:rPr>
              <a:t>25,000 grid points were used.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GB" sz="2000">
                <a:latin typeface="Verdana" pitchFamily="34" charset="0"/>
              </a:rPr>
              <a:t>Net and image charge considered.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GB" sz="2000">
                <a:latin typeface="Verdana" pitchFamily="34" charset="0"/>
              </a:rPr>
              <a:t>662 keV photons from </a:t>
            </a:r>
            <a:r>
              <a:rPr lang="en-GB" sz="2000" baseline="30000">
                <a:latin typeface="Verdana" pitchFamily="34" charset="0"/>
              </a:rPr>
              <a:t>137</a:t>
            </a:r>
            <a:r>
              <a:rPr lang="en-GB" sz="2000">
                <a:latin typeface="Verdana" pitchFamily="34" charset="0"/>
              </a:rPr>
              <a:t>Cs considered.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endParaRPr lang="en-GB" sz="2000">
              <a:latin typeface="Verdana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endParaRPr lang="en-GB" sz="200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/>
          <p:cNvSpPr>
            <a:spLocks noGrp="1"/>
          </p:cNvSpPr>
          <p:nvPr>
            <p:ph type="ftr" sz="quarter" idx="10"/>
          </p:nvPr>
        </p:nvSpPr>
        <p:spPr>
          <a:xfrm rot="16200000">
            <a:off x="-2209800" y="4191000"/>
            <a:ext cx="4876800" cy="304800"/>
          </a:xfrm>
        </p:spPr>
        <p:txBody>
          <a:bodyPr/>
          <a:lstStyle/>
          <a:p>
            <a:pPr>
              <a:defRPr/>
            </a:pPr>
            <a:r>
              <a:rPr lang="en-GB" dirty="0"/>
              <a:t>PHYS389 Semiconductor Applications: Lecture 15</a:t>
            </a:r>
            <a:endParaRPr lang="en-GB" dirty="0"/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Sensitivity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90600"/>
            <a:ext cx="7772400" cy="5715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mtClean="0"/>
              <a:t>Total average sensitivity:</a:t>
            </a:r>
          </a:p>
          <a:p>
            <a:pPr eaLnBrk="1" hangingPunct="1"/>
            <a:endParaRPr lang="en-GB" smtClean="0"/>
          </a:p>
          <a:p>
            <a:pPr eaLnBrk="1" hangingPunct="1"/>
            <a:endParaRPr lang="en-GB" smtClean="0"/>
          </a:p>
          <a:p>
            <a:pPr eaLnBrk="1" hangingPunct="1"/>
            <a:endParaRPr lang="en-GB" smtClean="0"/>
          </a:p>
          <a:p>
            <a:pPr eaLnBrk="1" hangingPunct="1"/>
            <a:endParaRPr lang="en-GB" smtClean="0"/>
          </a:p>
          <a:p>
            <a:pPr eaLnBrk="1" hangingPunct="1"/>
            <a:endParaRPr lang="en-GB" smtClean="0"/>
          </a:p>
          <a:p>
            <a:pPr eaLnBrk="1" hangingPunct="1"/>
            <a:endParaRPr lang="en-GB" smtClean="0"/>
          </a:p>
          <a:p>
            <a:pPr eaLnBrk="1" hangingPunct="1"/>
            <a:endParaRPr lang="en-GB" smtClean="0"/>
          </a:p>
          <a:p>
            <a:pPr eaLnBrk="1" hangingPunct="1"/>
            <a:endParaRPr lang="en-GB" smtClean="0"/>
          </a:p>
          <a:p>
            <a:pPr eaLnBrk="1" hangingPunct="1"/>
            <a:endParaRPr lang="en-GB" smtClean="0"/>
          </a:p>
          <a:p>
            <a:pPr eaLnBrk="1" hangingPunct="1"/>
            <a:endParaRPr lang="en-GB" smtClean="0"/>
          </a:p>
          <a:p>
            <a:pPr eaLnBrk="1" hangingPunct="1"/>
            <a:endParaRPr lang="en-GB" smtClean="0"/>
          </a:p>
          <a:p>
            <a:pPr eaLnBrk="1" hangingPunct="1"/>
            <a:r>
              <a:rPr lang="en-GB" smtClean="0">
                <a:sym typeface="Symbol" pitchFamily="18" charset="2"/>
              </a:rPr>
              <a:t> &lt; 1 : Difference in signal is less than noise</a:t>
            </a:r>
          </a:p>
          <a:p>
            <a:pPr eaLnBrk="1" hangingPunct="1"/>
            <a:r>
              <a:rPr lang="en-GB" smtClean="0">
                <a:sym typeface="Symbol" pitchFamily="18" charset="2"/>
              </a:rPr>
              <a:t> = 1 : Difference in signal is noise</a:t>
            </a:r>
          </a:p>
          <a:p>
            <a:pPr eaLnBrk="1" hangingPunct="1"/>
            <a:r>
              <a:rPr lang="en-GB" smtClean="0">
                <a:sym typeface="Symbol" pitchFamily="18" charset="2"/>
              </a:rPr>
              <a:t> &gt; 1 : Difference in signal is well above noise</a:t>
            </a:r>
          </a:p>
          <a:p>
            <a:pPr eaLnBrk="1" hangingPunct="1"/>
            <a:endParaRPr lang="en-GB" smtClean="0"/>
          </a:p>
        </p:txBody>
      </p:sp>
      <p:graphicFrame>
        <p:nvGraphicFramePr>
          <p:cNvPr id="3074" name="Object 4"/>
          <p:cNvGraphicFramePr>
            <a:graphicFrameLocks noChangeAspect="1"/>
          </p:cNvGraphicFramePr>
          <p:nvPr/>
        </p:nvGraphicFramePr>
        <p:xfrm>
          <a:off x="4419600" y="854075"/>
          <a:ext cx="2590800" cy="661988"/>
        </p:xfrm>
        <a:graphic>
          <a:graphicData uri="http://schemas.openxmlformats.org/presentationml/2006/ole">
            <p:oleObj spid="_x0000_s3074" name="Equation" r:id="rId3" imgW="1193760" imgH="304560" progId="Equation.3">
              <p:embed/>
            </p:oleObj>
          </a:graphicData>
        </a:graphic>
      </p:graphicFrame>
      <p:graphicFrame>
        <p:nvGraphicFramePr>
          <p:cNvPr id="3075" name="Object 5"/>
          <p:cNvGraphicFramePr>
            <a:graphicFrameLocks noChangeAspect="1"/>
          </p:cNvGraphicFramePr>
          <p:nvPr/>
        </p:nvGraphicFramePr>
        <p:xfrm>
          <a:off x="1905000" y="2508250"/>
          <a:ext cx="5486400" cy="996950"/>
        </p:xfrm>
        <a:graphic>
          <a:graphicData uri="http://schemas.openxmlformats.org/presentationml/2006/ole">
            <p:oleObj spid="_x0000_s3075" name="Equation" r:id="rId4" imgW="2514600" imgH="457200" progId="Equation.3">
              <p:embed/>
            </p:oleObj>
          </a:graphicData>
        </a:graphic>
      </p:graphicFrame>
      <p:sp>
        <p:nvSpPr>
          <p:cNvPr id="3079" name="Line 6"/>
          <p:cNvSpPr>
            <a:spLocks noChangeShapeType="1"/>
          </p:cNvSpPr>
          <p:nvPr/>
        </p:nvSpPr>
        <p:spPr bwMode="auto">
          <a:xfrm>
            <a:off x="3124200" y="2057400"/>
            <a:ext cx="4572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080" name="Text Box 7"/>
          <p:cNvSpPr txBox="1">
            <a:spLocks noChangeArrowheads="1"/>
          </p:cNvSpPr>
          <p:nvPr/>
        </p:nvSpPr>
        <p:spPr bwMode="auto">
          <a:xfrm>
            <a:off x="685800" y="1682750"/>
            <a:ext cx="7978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>
                <a:latin typeface="Verdana" pitchFamily="34" charset="0"/>
              </a:rPr>
              <a:t>Charge collected at time t in segment i for interaction (x,y,z)</a:t>
            </a:r>
          </a:p>
        </p:txBody>
      </p:sp>
      <p:sp>
        <p:nvSpPr>
          <p:cNvPr id="3081" name="Line 8"/>
          <p:cNvSpPr>
            <a:spLocks noChangeShapeType="1"/>
          </p:cNvSpPr>
          <p:nvPr/>
        </p:nvSpPr>
        <p:spPr bwMode="auto">
          <a:xfrm flipV="1">
            <a:off x="1981200" y="3505200"/>
            <a:ext cx="762000" cy="1066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082" name="Text Box 9"/>
          <p:cNvSpPr txBox="1">
            <a:spLocks noChangeArrowheads="1"/>
          </p:cNvSpPr>
          <p:nvPr/>
        </p:nvSpPr>
        <p:spPr bwMode="auto">
          <a:xfrm>
            <a:off x="746125" y="4708525"/>
            <a:ext cx="80057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>
                <a:latin typeface="Verdana" pitchFamily="34" charset="0"/>
              </a:rPr>
              <a:t>Segment that collects net charge and eight direct neighbours</a:t>
            </a:r>
          </a:p>
        </p:txBody>
      </p:sp>
      <p:sp>
        <p:nvSpPr>
          <p:cNvPr id="3083" name="Line 10"/>
          <p:cNvSpPr>
            <a:spLocks noChangeShapeType="1"/>
          </p:cNvSpPr>
          <p:nvPr/>
        </p:nvSpPr>
        <p:spPr bwMode="auto">
          <a:xfrm flipH="1" flipV="1">
            <a:off x="3276600" y="3429000"/>
            <a:ext cx="45720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084" name="Text Box 11"/>
          <p:cNvSpPr txBox="1">
            <a:spLocks noChangeArrowheads="1"/>
          </p:cNvSpPr>
          <p:nvPr/>
        </p:nvSpPr>
        <p:spPr bwMode="auto">
          <a:xfrm>
            <a:off x="3108325" y="4098925"/>
            <a:ext cx="4870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>
                <a:latin typeface="Verdana" pitchFamily="34" charset="0"/>
              </a:rPr>
              <a:t>Integration over time in steps of 1ns</a:t>
            </a:r>
          </a:p>
        </p:txBody>
      </p:sp>
      <p:sp>
        <p:nvSpPr>
          <p:cNvPr id="3085" name="Line 12"/>
          <p:cNvSpPr>
            <a:spLocks noChangeShapeType="1"/>
          </p:cNvSpPr>
          <p:nvPr/>
        </p:nvSpPr>
        <p:spPr bwMode="auto">
          <a:xfrm flipH="1" flipV="1">
            <a:off x="5334000" y="3429000"/>
            <a:ext cx="7620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086" name="Text Box 13"/>
          <p:cNvSpPr txBox="1">
            <a:spLocks noChangeArrowheads="1"/>
          </p:cNvSpPr>
          <p:nvPr/>
        </p:nvSpPr>
        <p:spPr bwMode="auto">
          <a:xfrm>
            <a:off x="4586288" y="3663950"/>
            <a:ext cx="41767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>
                <a:latin typeface="Verdana" pitchFamily="34" charset="0"/>
              </a:rPr>
              <a:t>Noise factor 1% of total charge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Placeholder 3"/>
          <p:cNvSpPr>
            <a:spLocks noGrp="1"/>
          </p:cNvSpPr>
          <p:nvPr>
            <p:ph type="ftr" sz="quarter" idx="10"/>
          </p:nvPr>
        </p:nvSpPr>
        <p:spPr>
          <a:xfrm rot="16200000">
            <a:off x="-2209800" y="4191000"/>
            <a:ext cx="4876800" cy="304800"/>
          </a:xfrm>
        </p:spPr>
        <p:txBody>
          <a:bodyPr/>
          <a:lstStyle/>
          <a:p>
            <a:pPr>
              <a:defRPr/>
            </a:pPr>
            <a:r>
              <a:rPr lang="en-GB" dirty="0"/>
              <a:t>PHYS389 Semiconductor Applications: Lecture 15</a:t>
            </a:r>
            <a:endParaRPr lang="en-GB" dirty="0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Sensitivity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38400" y="762000"/>
            <a:ext cx="6477000" cy="3276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mtClean="0"/>
              <a:t>Demonstration of sensitivity: the position sensitivity peaks at the (effective) segment borders</a:t>
            </a:r>
          </a:p>
          <a:p>
            <a:pPr eaLnBrk="1" hangingPunct="1"/>
            <a:r>
              <a:rPr lang="en-GB" smtClean="0"/>
              <a:t>Regions near the outer surface between segment borders have the poorest sensitivity</a:t>
            </a:r>
          </a:p>
        </p:txBody>
      </p:sp>
      <p:grpSp>
        <p:nvGrpSpPr>
          <p:cNvPr id="18437" name="Group 4"/>
          <p:cNvGrpSpPr>
            <a:grpSpLocks/>
          </p:cNvGrpSpPr>
          <p:nvPr/>
        </p:nvGrpSpPr>
        <p:grpSpPr bwMode="auto">
          <a:xfrm>
            <a:off x="609600" y="2776538"/>
            <a:ext cx="8077200" cy="3776662"/>
            <a:chOff x="384" y="837"/>
            <a:chExt cx="4592" cy="2096"/>
          </a:xfrm>
        </p:grpSpPr>
        <p:pic>
          <p:nvPicPr>
            <p:cNvPr id="18445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84" y="864"/>
              <a:ext cx="2056" cy="20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46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16" y="861"/>
              <a:ext cx="2178" cy="20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47" name="Picture 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738" y="837"/>
              <a:ext cx="238" cy="20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8438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762000"/>
            <a:ext cx="1763713" cy="157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9" name="Text Box 9"/>
          <p:cNvSpPr txBox="1">
            <a:spLocks noChangeArrowheads="1"/>
          </p:cNvSpPr>
          <p:nvPr/>
        </p:nvSpPr>
        <p:spPr bwMode="auto">
          <a:xfrm>
            <a:off x="3530600" y="2895600"/>
            <a:ext cx="615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800">
                <a:solidFill>
                  <a:schemeClr val="bg1"/>
                </a:solidFill>
                <a:latin typeface="Arial" charset="0"/>
              </a:rPr>
              <a:t>total</a:t>
            </a:r>
            <a:endParaRPr lang="fr-FR" sz="18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8440" name="Text Box 10"/>
          <p:cNvSpPr txBox="1">
            <a:spLocks noChangeArrowheads="1"/>
          </p:cNvSpPr>
          <p:nvPr/>
        </p:nvSpPr>
        <p:spPr bwMode="auto">
          <a:xfrm>
            <a:off x="3746500" y="4630738"/>
            <a:ext cx="425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800">
                <a:solidFill>
                  <a:schemeClr val="bg1"/>
                </a:solidFill>
                <a:latin typeface="Arial" charset="0"/>
              </a:rPr>
              <a:t>dz</a:t>
            </a:r>
            <a:endParaRPr lang="fr-FR" sz="18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8441" name="Text Box 11"/>
          <p:cNvSpPr txBox="1">
            <a:spLocks noChangeArrowheads="1"/>
          </p:cNvSpPr>
          <p:nvPr/>
        </p:nvSpPr>
        <p:spPr bwMode="auto">
          <a:xfrm>
            <a:off x="7575550" y="2901950"/>
            <a:ext cx="425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800">
                <a:solidFill>
                  <a:schemeClr val="bg1"/>
                </a:solidFill>
                <a:latin typeface="Arial" charset="0"/>
              </a:rPr>
              <a:t>dy</a:t>
            </a:r>
            <a:endParaRPr lang="fr-FR" sz="18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8442" name="Text Box 12"/>
          <p:cNvSpPr txBox="1">
            <a:spLocks noChangeArrowheads="1"/>
          </p:cNvSpPr>
          <p:nvPr/>
        </p:nvSpPr>
        <p:spPr bwMode="auto">
          <a:xfrm>
            <a:off x="7620000" y="4630738"/>
            <a:ext cx="425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800">
                <a:solidFill>
                  <a:schemeClr val="bg1"/>
                </a:solidFill>
                <a:latin typeface="Arial" charset="0"/>
              </a:rPr>
              <a:t>dx</a:t>
            </a:r>
            <a:endParaRPr lang="fr-FR" sz="18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8443" name="Text Box 13"/>
          <p:cNvSpPr txBox="1">
            <a:spLocks noChangeArrowheads="1"/>
          </p:cNvSpPr>
          <p:nvPr/>
        </p:nvSpPr>
        <p:spPr bwMode="auto">
          <a:xfrm>
            <a:off x="8645525" y="2895600"/>
            <a:ext cx="4222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000">
                <a:latin typeface="Arial" charset="0"/>
              </a:rPr>
              <a:t>high</a:t>
            </a:r>
            <a:endParaRPr lang="fr-FR" sz="1000">
              <a:latin typeface="Arial" charset="0"/>
            </a:endParaRPr>
          </a:p>
        </p:txBody>
      </p:sp>
      <p:sp>
        <p:nvSpPr>
          <p:cNvPr id="18444" name="Text Box 14"/>
          <p:cNvSpPr txBox="1">
            <a:spLocks noChangeArrowheads="1"/>
          </p:cNvSpPr>
          <p:nvPr/>
        </p:nvSpPr>
        <p:spPr bwMode="auto">
          <a:xfrm>
            <a:off x="8624888" y="6016625"/>
            <a:ext cx="3746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000">
                <a:latin typeface="Arial" charset="0"/>
              </a:rPr>
              <a:t>low</a:t>
            </a:r>
            <a:endParaRPr lang="fr-FR" sz="1000">
              <a:latin typeface="Arial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Footer Placeholder 3"/>
          <p:cNvSpPr>
            <a:spLocks noGrp="1"/>
          </p:cNvSpPr>
          <p:nvPr>
            <p:ph type="ftr" sz="quarter" idx="10"/>
          </p:nvPr>
        </p:nvSpPr>
        <p:spPr>
          <a:xfrm rot="16200000">
            <a:off x="-2209800" y="4191000"/>
            <a:ext cx="4876800" cy="304800"/>
          </a:xfrm>
        </p:spPr>
        <p:txBody>
          <a:bodyPr/>
          <a:lstStyle/>
          <a:p>
            <a:pPr>
              <a:defRPr/>
            </a:pPr>
            <a:r>
              <a:rPr lang="en-GB" dirty="0"/>
              <a:t>PHYS389 Semiconductor Applications: Lecture 15</a:t>
            </a:r>
            <a:endParaRPr lang="en-GB" dirty="0"/>
          </a:p>
        </p:txBody>
      </p:sp>
      <p:graphicFrame>
        <p:nvGraphicFramePr>
          <p:cNvPr id="412675" name="Group 3"/>
          <p:cNvGraphicFramePr>
            <a:graphicFrameLocks noGrp="1"/>
          </p:cNvGraphicFramePr>
          <p:nvPr>
            <p:ph idx="1"/>
          </p:nvPr>
        </p:nvGraphicFramePr>
        <p:xfrm>
          <a:off x="503238" y="1052513"/>
          <a:ext cx="8532812" cy="5278439"/>
        </p:xfrm>
        <a:graphic>
          <a:graphicData uri="http://schemas.openxmlformats.org/drawingml/2006/table">
            <a:tbl>
              <a:tblPr/>
              <a:tblGrid>
                <a:gridCol w="2519362"/>
                <a:gridCol w="1549400"/>
                <a:gridCol w="2232025"/>
                <a:gridCol w="2232025"/>
              </a:tblGrid>
              <a:tr h="473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mbol" pitchFamily="18" charset="2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mbol" pitchFamily="18" charset="2"/>
                      </a:endParaRP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advantages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drawbacks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758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mbol" pitchFamily="18" charset="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r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,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q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cst. values of </a:t>
                      </a:r>
                      <a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</a:t>
                      </a:r>
                      <a:r>
                        <a:rPr kumimoji="0" lang="en-US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10-90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…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cylindrical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not homogenous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738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mbol" pitchFamily="18" charset="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√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r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,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q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cst. values of </a:t>
                      </a:r>
                      <a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</a:t>
                      </a:r>
                      <a:r>
                        <a:rPr kumimoji="0" lang="en-US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10-90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…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homogen., cylindr.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not the same </a:t>
                      </a:r>
                      <a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x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/</a:t>
                      </a:r>
                      <a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y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accuracy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776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x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,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y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,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homogenous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simple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not cylindrical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large distances to grid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735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hexagon, 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cylindrical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compact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not compact in </a:t>
                      </a:r>
                      <a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z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not homogenous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898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hexagonal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compact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cylindrical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maximum compacity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less “standard”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898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Adaptive grid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optimum conditioning of the problem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not homogenous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098" name="Object 47"/>
          <p:cNvGraphicFramePr>
            <a:graphicFrameLocks/>
          </p:cNvGraphicFramePr>
          <p:nvPr/>
        </p:nvGraphicFramePr>
        <p:xfrm>
          <a:off x="1330325" y="4554538"/>
          <a:ext cx="857250" cy="860425"/>
        </p:xfrm>
        <a:graphic>
          <a:graphicData uri="http://schemas.openxmlformats.org/presentationml/2006/ole">
            <p:oleObj spid="_x0000_s4098" name="Bitmap Image" r:id="rId3" imgW="12193702" imgH="9142857" progId="Paint.Picture">
              <p:embed/>
            </p:oleObj>
          </a:graphicData>
        </a:graphic>
      </p:graphicFrame>
      <p:grpSp>
        <p:nvGrpSpPr>
          <p:cNvPr id="4139" name="Group 48"/>
          <p:cNvGrpSpPr>
            <a:grpSpLocks/>
          </p:cNvGrpSpPr>
          <p:nvPr/>
        </p:nvGrpSpPr>
        <p:grpSpPr bwMode="auto">
          <a:xfrm>
            <a:off x="1438275" y="3089275"/>
            <a:ext cx="612775" cy="647700"/>
            <a:chOff x="2061" y="1440"/>
            <a:chExt cx="1683" cy="1827"/>
          </a:xfrm>
        </p:grpSpPr>
        <p:sp>
          <p:nvSpPr>
            <p:cNvPr id="4163" name="Rectangle 49"/>
            <p:cNvSpPr>
              <a:spLocks noChangeArrowheads="1"/>
            </p:cNvSpPr>
            <p:nvPr/>
          </p:nvSpPr>
          <p:spPr bwMode="auto">
            <a:xfrm>
              <a:off x="2400" y="1920"/>
              <a:ext cx="1344" cy="134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64" name="Line 50"/>
            <p:cNvSpPr>
              <a:spLocks noChangeShapeType="1"/>
            </p:cNvSpPr>
            <p:nvPr/>
          </p:nvSpPr>
          <p:spPr bwMode="auto">
            <a:xfrm>
              <a:off x="3072" y="1923"/>
              <a:ext cx="0" cy="13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65" name="Line 51"/>
            <p:cNvSpPr>
              <a:spLocks noChangeShapeType="1"/>
            </p:cNvSpPr>
            <p:nvPr/>
          </p:nvSpPr>
          <p:spPr bwMode="auto">
            <a:xfrm rot="5400000">
              <a:off x="3069" y="1911"/>
              <a:ext cx="0" cy="13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66" name="Line 52"/>
            <p:cNvSpPr>
              <a:spLocks noChangeShapeType="1"/>
            </p:cNvSpPr>
            <p:nvPr/>
          </p:nvSpPr>
          <p:spPr bwMode="auto">
            <a:xfrm>
              <a:off x="2064" y="1440"/>
              <a:ext cx="336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67" name="Line 53"/>
            <p:cNvSpPr>
              <a:spLocks noChangeShapeType="1"/>
            </p:cNvSpPr>
            <p:nvPr/>
          </p:nvSpPr>
          <p:spPr bwMode="auto">
            <a:xfrm rot="5400000">
              <a:off x="2735" y="781"/>
              <a:ext cx="0" cy="13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68" name="Line 54"/>
            <p:cNvSpPr>
              <a:spLocks noChangeShapeType="1"/>
            </p:cNvSpPr>
            <p:nvPr/>
          </p:nvSpPr>
          <p:spPr bwMode="auto">
            <a:xfrm>
              <a:off x="2064" y="1461"/>
              <a:ext cx="0" cy="13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69" name="Line 55"/>
            <p:cNvSpPr>
              <a:spLocks noChangeShapeType="1"/>
            </p:cNvSpPr>
            <p:nvPr/>
          </p:nvSpPr>
          <p:spPr bwMode="auto">
            <a:xfrm>
              <a:off x="3399" y="1446"/>
              <a:ext cx="336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70" name="Line 56"/>
            <p:cNvSpPr>
              <a:spLocks noChangeShapeType="1"/>
            </p:cNvSpPr>
            <p:nvPr/>
          </p:nvSpPr>
          <p:spPr bwMode="auto">
            <a:xfrm>
              <a:off x="2061" y="2787"/>
              <a:ext cx="336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71" name="Line 57"/>
            <p:cNvSpPr>
              <a:spLocks noChangeShapeType="1"/>
            </p:cNvSpPr>
            <p:nvPr/>
          </p:nvSpPr>
          <p:spPr bwMode="auto">
            <a:xfrm>
              <a:off x="2070" y="2106"/>
              <a:ext cx="336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72" name="Line 58"/>
            <p:cNvSpPr>
              <a:spLocks noChangeShapeType="1"/>
            </p:cNvSpPr>
            <p:nvPr/>
          </p:nvSpPr>
          <p:spPr bwMode="auto">
            <a:xfrm>
              <a:off x="2736" y="1449"/>
              <a:ext cx="336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aphicFrame>
        <p:nvGraphicFramePr>
          <p:cNvPr id="4099" name="Object 59"/>
          <p:cNvGraphicFramePr>
            <a:graphicFrameLocks noChangeAspect="1"/>
          </p:cNvGraphicFramePr>
          <p:nvPr/>
        </p:nvGraphicFramePr>
        <p:xfrm>
          <a:off x="1398588" y="1544638"/>
          <a:ext cx="652462" cy="719137"/>
        </p:xfrm>
        <a:graphic>
          <a:graphicData uri="http://schemas.openxmlformats.org/presentationml/2006/ole">
            <p:oleObj spid="_x0000_s4099" name="Bitmap Image" r:id="rId4" imgW="2980952" imgH="3572374" progId="Paint.Picture">
              <p:embed/>
            </p:oleObj>
          </a:graphicData>
        </a:graphic>
      </p:graphicFrame>
      <p:graphicFrame>
        <p:nvGraphicFramePr>
          <p:cNvPr id="4100" name="Object 60"/>
          <p:cNvGraphicFramePr>
            <a:graphicFrameLocks noChangeAspect="1"/>
          </p:cNvGraphicFramePr>
          <p:nvPr/>
        </p:nvGraphicFramePr>
        <p:xfrm>
          <a:off x="1403350" y="2336800"/>
          <a:ext cx="650875" cy="647700"/>
        </p:xfrm>
        <a:graphic>
          <a:graphicData uri="http://schemas.openxmlformats.org/presentationml/2006/ole">
            <p:oleObj spid="_x0000_s4100" name="Bitmap Image" r:id="rId5" imgW="2962689" imgH="3333333" progId="Paint.Picture">
              <p:embed/>
            </p:oleObj>
          </a:graphicData>
        </a:graphic>
      </p:graphicFrame>
      <p:grpSp>
        <p:nvGrpSpPr>
          <p:cNvPr id="4140" name="Group 61"/>
          <p:cNvGrpSpPr>
            <a:grpSpLocks/>
          </p:cNvGrpSpPr>
          <p:nvPr/>
        </p:nvGrpSpPr>
        <p:grpSpPr bwMode="auto">
          <a:xfrm>
            <a:off x="1479550" y="3849688"/>
            <a:ext cx="566738" cy="611187"/>
            <a:chOff x="751" y="2500"/>
            <a:chExt cx="357" cy="385"/>
          </a:xfrm>
        </p:grpSpPr>
        <p:sp>
          <p:nvSpPr>
            <p:cNvPr id="4153" name="Line 62"/>
            <p:cNvSpPr>
              <a:spLocks noChangeShapeType="1"/>
            </p:cNvSpPr>
            <p:nvPr/>
          </p:nvSpPr>
          <p:spPr bwMode="auto">
            <a:xfrm>
              <a:off x="804" y="2507"/>
              <a:ext cx="25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54" name="Line 63"/>
            <p:cNvSpPr>
              <a:spLocks noChangeShapeType="1"/>
            </p:cNvSpPr>
            <p:nvPr/>
          </p:nvSpPr>
          <p:spPr bwMode="auto">
            <a:xfrm rot="3600000">
              <a:off x="734" y="2630"/>
              <a:ext cx="9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55" name="Rectangle 64"/>
            <p:cNvSpPr>
              <a:spLocks noChangeArrowheads="1"/>
            </p:cNvSpPr>
            <p:nvPr/>
          </p:nvSpPr>
          <p:spPr bwMode="auto">
            <a:xfrm>
              <a:off x="804" y="2664"/>
              <a:ext cx="252" cy="21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56" name="Line 65"/>
            <p:cNvSpPr>
              <a:spLocks noChangeShapeType="1"/>
            </p:cNvSpPr>
            <p:nvPr/>
          </p:nvSpPr>
          <p:spPr bwMode="auto">
            <a:xfrm rot="-3600000">
              <a:off x="1031" y="2629"/>
              <a:ext cx="9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57" name="Line 66"/>
            <p:cNvSpPr>
              <a:spLocks noChangeShapeType="1"/>
            </p:cNvSpPr>
            <p:nvPr/>
          </p:nvSpPr>
          <p:spPr bwMode="auto">
            <a:xfrm rot="3600000">
              <a:off x="1037" y="2547"/>
              <a:ext cx="9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58" name="Line 67"/>
            <p:cNvSpPr>
              <a:spLocks noChangeShapeType="1"/>
            </p:cNvSpPr>
            <p:nvPr/>
          </p:nvSpPr>
          <p:spPr bwMode="auto">
            <a:xfrm rot="-3600000">
              <a:off x="730" y="2547"/>
              <a:ext cx="9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59" name="Line 68"/>
            <p:cNvSpPr>
              <a:spLocks noChangeShapeType="1"/>
            </p:cNvSpPr>
            <p:nvPr/>
          </p:nvSpPr>
          <p:spPr bwMode="auto">
            <a:xfrm rot="-3600000">
              <a:off x="1038" y="2835"/>
              <a:ext cx="9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60" name="Line 69"/>
            <p:cNvSpPr>
              <a:spLocks noChangeShapeType="1"/>
            </p:cNvSpPr>
            <p:nvPr/>
          </p:nvSpPr>
          <p:spPr bwMode="auto">
            <a:xfrm rot="5400000">
              <a:off x="1001" y="2693"/>
              <a:ext cx="21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61" name="Line 70"/>
            <p:cNvSpPr>
              <a:spLocks noChangeShapeType="1"/>
            </p:cNvSpPr>
            <p:nvPr/>
          </p:nvSpPr>
          <p:spPr bwMode="auto">
            <a:xfrm rot="5400000">
              <a:off x="644" y="2693"/>
              <a:ext cx="21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62" name="Line 71"/>
            <p:cNvSpPr>
              <a:spLocks noChangeShapeType="1"/>
            </p:cNvSpPr>
            <p:nvPr/>
          </p:nvSpPr>
          <p:spPr bwMode="auto">
            <a:xfrm rot="3600000">
              <a:off x="728" y="2839"/>
              <a:ext cx="9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4141" name="Line 72"/>
          <p:cNvSpPr>
            <a:spLocks noChangeShapeType="1"/>
          </p:cNvSpPr>
          <p:nvPr/>
        </p:nvSpPr>
        <p:spPr bwMode="auto">
          <a:xfrm flipV="1">
            <a:off x="3706813" y="2357438"/>
            <a:ext cx="144462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none" w="lg" len="lg"/>
          </a:ln>
        </p:spPr>
        <p:txBody>
          <a:bodyPr/>
          <a:lstStyle/>
          <a:p>
            <a:endParaRPr lang="en-GB"/>
          </a:p>
        </p:txBody>
      </p:sp>
      <p:sp>
        <p:nvSpPr>
          <p:cNvPr id="4142" name="Line 73"/>
          <p:cNvSpPr>
            <a:spLocks noChangeShapeType="1"/>
          </p:cNvSpPr>
          <p:nvPr/>
        </p:nvSpPr>
        <p:spPr bwMode="auto">
          <a:xfrm>
            <a:off x="503238" y="2301875"/>
            <a:ext cx="84963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 type="none" w="lg" len="lg"/>
          </a:ln>
        </p:spPr>
        <p:txBody>
          <a:bodyPr/>
          <a:lstStyle/>
          <a:p>
            <a:endParaRPr lang="en-GB"/>
          </a:p>
        </p:txBody>
      </p:sp>
      <p:sp>
        <p:nvSpPr>
          <p:cNvPr id="4143" name="Line 74"/>
          <p:cNvSpPr>
            <a:spLocks noChangeShapeType="1"/>
          </p:cNvSpPr>
          <p:nvPr/>
        </p:nvSpPr>
        <p:spPr bwMode="auto">
          <a:xfrm>
            <a:off x="503238" y="3022600"/>
            <a:ext cx="84963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 type="none" w="lg" len="lg"/>
          </a:ln>
        </p:spPr>
        <p:txBody>
          <a:bodyPr/>
          <a:lstStyle/>
          <a:p>
            <a:endParaRPr lang="en-GB"/>
          </a:p>
        </p:txBody>
      </p:sp>
      <p:sp>
        <p:nvSpPr>
          <p:cNvPr id="4144" name="Line 75"/>
          <p:cNvSpPr>
            <a:spLocks noChangeShapeType="1"/>
          </p:cNvSpPr>
          <p:nvPr/>
        </p:nvSpPr>
        <p:spPr bwMode="auto">
          <a:xfrm>
            <a:off x="503238" y="3802063"/>
            <a:ext cx="84963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 type="none" w="lg" len="lg"/>
          </a:ln>
        </p:spPr>
        <p:txBody>
          <a:bodyPr/>
          <a:lstStyle/>
          <a:p>
            <a:endParaRPr lang="en-GB"/>
          </a:p>
        </p:txBody>
      </p:sp>
      <p:sp>
        <p:nvSpPr>
          <p:cNvPr id="4145" name="Line 76"/>
          <p:cNvSpPr>
            <a:spLocks noChangeShapeType="1"/>
          </p:cNvSpPr>
          <p:nvPr/>
        </p:nvSpPr>
        <p:spPr bwMode="auto">
          <a:xfrm>
            <a:off x="503238" y="4533900"/>
            <a:ext cx="84963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 type="none" w="lg" len="lg"/>
          </a:ln>
        </p:spPr>
        <p:txBody>
          <a:bodyPr/>
          <a:lstStyle/>
          <a:p>
            <a:endParaRPr lang="en-GB"/>
          </a:p>
        </p:txBody>
      </p:sp>
      <p:sp>
        <p:nvSpPr>
          <p:cNvPr id="4146" name="Line 77"/>
          <p:cNvSpPr>
            <a:spLocks noChangeShapeType="1"/>
          </p:cNvSpPr>
          <p:nvPr/>
        </p:nvSpPr>
        <p:spPr bwMode="auto">
          <a:xfrm flipV="1">
            <a:off x="490538" y="1509713"/>
            <a:ext cx="8545512" cy="12700"/>
          </a:xfrm>
          <a:prstGeom prst="line">
            <a:avLst/>
          </a:prstGeom>
          <a:noFill/>
          <a:ln w="31750">
            <a:solidFill>
              <a:schemeClr val="bg2"/>
            </a:solidFill>
            <a:round/>
            <a:headEnd/>
            <a:tailEnd type="none" w="lg" len="lg"/>
          </a:ln>
        </p:spPr>
        <p:txBody>
          <a:bodyPr/>
          <a:lstStyle/>
          <a:p>
            <a:endParaRPr lang="en-GB"/>
          </a:p>
        </p:txBody>
      </p:sp>
      <p:pic>
        <p:nvPicPr>
          <p:cNvPr id="4147" name="Picture 79" descr="lattice"/>
          <p:cNvPicPr>
            <a:picLocks noChangeAspect="1" noChangeArrowheads="1"/>
          </p:cNvPicPr>
          <p:nvPr/>
        </p:nvPicPr>
        <p:blipFill>
          <a:blip r:embed="rId6" cstate="print"/>
          <a:srcRect l="33333" t="6992" r="18373" b="20274"/>
          <a:stretch>
            <a:fillRect/>
          </a:stretch>
        </p:blipFill>
        <p:spPr bwMode="auto">
          <a:xfrm>
            <a:off x="1403350" y="5454650"/>
            <a:ext cx="741363" cy="83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48" name="Rectangle 80"/>
          <p:cNvSpPr>
            <a:spLocks noChangeArrowheads="1"/>
          </p:cNvSpPr>
          <p:nvPr/>
        </p:nvSpPr>
        <p:spPr bwMode="auto">
          <a:xfrm>
            <a:off x="1998663" y="6148388"/>
            <a:ext cx="144462" cy="144462"/>
          </a:xfrm>
          <a:prstGeom prst="rect">
            <a:avLst/>
          </a:prstGeom>
          <a:solidFill>
            <a:schemeClr val="tx1"/>
          </a:solidFill>
          <a:ln w="3175" algn="ctr">
            <a:noFill/>
            <a:miter lim="800000"/>
            <a:headEnd/>
            <a:tailEnd type="none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49" name="Rectangle 81"/>
          <p:cNvSpPr>
            <a:spLocks noChangeArrowheads="1"/>
          </p:cNvSpPr>
          <p:nvPr/>
        </p:nvSpPr>
        <p:spPr bwMode="auto">
          <a:xfrm>
            <a:off x="2047875" y="6122988"/>
            <a:ext cx="71438" cy="34925"/>
          </a:xfrm>
          <a:prstGeom prst="rect">
            <a:avLst/>
          </a:prstGeom>
          <a:solidFill>
            <a:schemeClr val="tx1"/>
          </a:solidFill>
          <a:ln w="3175" algn="ctr">
            <a:noFill/>
            <a:miter lim="800000"/>
            <a:headEnd/>
            <a:tailEnd type="none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50" name="Rectangle 82"/>
          <p:cNvSpPr>
            <a:spLocks noChangeArrowheads="1"/>
          </p:cNvSpPr>
          <p:nvPr/>
        </p:nvSpPr>
        <p:spPr bwMode="auto">
          <a:xfrm>
            <a:off x="1943100" y="6219825"/>
            <a:ext cx="73025" cy="71438"/>
          </a:xfrm>
          <a:prstGeom prst="rect">
            <a:avLst/>
          </a:prstGeom>
          <a:solidFill>
            <a:schemeClr val="tx1"/>
          </a:solidFill>
          <a:ln w="3175" algn="ctr">
            <a:noFill/>
            <a:miter lim="800000"/>
            <a:headEnd/>
            <a:tailEnd type="none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51" name="Rectangle 83"/>
          <p:cNvSpPr>
            <a:spLocks noChangeArrowheads="1"/>
          </p:cNvSpPr>
          <p:nvPr/>
        </p:nvSpPr>
        <p:spPr bwMode="auto">
          <a:xfrm>
            <a:off x="2066925" y="6113463"/>
            <a:ext cx="36513" cy="36512"/>
          </a:xfrm>
          <a:prstGeom prst="rect">
            <a:avLst/>
          </a:prstGeom>
          <a:solidFill>
            <a:schemeClr val="tx1"/>
          </a:solidFill>
          <a:ln w="3175" algn="ctr">
            <a:noFill/>
            <a:miter lim="800000"/>
            <a:headEnd/>
            <a:tailEnd type="none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52" name="Rectangle 8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Which grid to choose 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>
          <a:xfrm rot="16200000">
            <a:off x="-2209800" y="4191000"/>
            <a:ext cx="4876800" cy="304800"/>
          </a:xfrm>
        </p:spPr>
        <p:txBody>
          <a:bodyPr/>
          <a:lstStyle/>
          <a:p>
            <a:pPr>
              <a:defRPr/>
            </a:pPr>
            <a:r>
              <a:rPr lang="en-GB" dirty="0"/>
              <a:t>PHYS389 Semiconductor Applications: Lecture 15</a:t>
            </a:r>
            <a:endParaRPr lang="en-GB" dirty="0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2133600"/>
            <a:ext cx="8459787" cy="406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381000" y="1143000"/>
            <a:ext cx="87296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buFontTx/>
              <a:buChar char="•"/>
            </a:pPr>
            <a:r>
              <a:rPr lang="en-US">
                <a:latin typeface="Arial" charset="0"/>
              </a:rPr>
              <a:t> Different colors show active regions for the different segments</a:t>
            </a: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533400" y="152400"/>
            <a:ext cx="8534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r>
              <a:rPr lang="en-GB" sz="2800" b="1">
                <a:latin typeface="Verdana" pitchFamily="34" charset="0"/>
              </a:rPr>
              <a:t>Cartesian Grid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>
          <a:xfrm rot="16200000">
            <a:off x="-2209800" y="4191000"/>
            <a:ext cx="4876800" cy="304800"/>
          </a:xfrm>
        </p:spPr>
        <p:txBody>
          <a:bodyPr/>
          <a:lstStyle/>
          <a:p>
            <a:pPr>
              <a:defRPr/>
            </a:pPr>
            <a:r>
              <a:rPr lang="en-GB" dirty="0"/>
              <a:t>PHYS389 Semiconductor Applications: Lecture 15</a:t>
            </a:r>
            <a:endParaRPr lang="en-GB" dirty="0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2001838"/>
            <a:ext cx="8532812" cy="418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381000" y="990600"/>
            <a:ext cx="88026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buClr>
                <a:srgbClr val="FF0000"/>
              </a:buClr>
              <a:buSzPct val="130000"/>
              <a:buFont typeface="Wingdings" pitchFamily="2" charset="2"/>
              <a:buChar char="§"/>
            </a:pPr>
            <a:r>
              <a:rPr lang="en-US">
                <a:latin typeface="Arial" charset="0"/>
              </a:rPr>
              <a:t> Different colors show active regions for the different segments</a:t>
            </a:r>
          </a:p>
          <a:p>
            <a:pPr eaLnBrk="1" hangingPunct="1">
              <a:buClr>
                <a:srgbClr val="FF0000"/>
              </a:buClr>
              <a:buSzPct val="130000"/>
              <a:buFont typeface="Wingdings" pitchFamily="2" charset="2"/>
              <a:buChar char="§"/>
            </a:pPr>
            <a:r>
              <a:rPr lang="en-US">
                <a:latin typeface="Arial" charset="0"/>
              </a:rPr>
              <a:t> Spacing is equidistant in sensitivity</a:t>
            </a:r>
            <a:endParaRPr lang="en-US" baseline="30000">
              <a:latin typeface="Arial" charset="0"/>
            </a:endParaRPr>
          </a:p>
        </p:txBody>
      </p:sp>
      <p:sp>
        <p:nvSpPr>
          <p:cNvPr id="2048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New Quasi-cylindrical Grid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Footer Placeholder 2"/>
          <p:cNvSpPr>
            <a:spLocks noGrp="1"/>
          </p:cNvSpPr>
          <p:nvPr>
            <p:ph type="ftr" sz="quarter" idx="10"/>
          </p:nvPr>
        </p:nvSpPr>
        <p:spPr>
          <a:xfrm rot="16200000">
            <a:off x="-2209800" y="4191000"/>
            <a:ext cx="4876800" cy="304800"/>
          </a:xfrm>
        </p:spPr>
        <p:txBody>
          <a:bodyPr/>
          <a:lstStyle/>
          <a:p>
            <a:pPr>
              <a:defRPr/>
            </a:pPr>
            <a:r>
              <a:rPr lang="en-GB" dirty="0"/>
              <a:t>PHYS389 Semiconductor Applications: Lecture 15</a:t>
            </a:r>
            <a:endParaRPr lang="en-GB" dirty="0"/>
          </a:p>
        </p:txBody>
      </p:sp>
      <p:pic>
        <p:nvPicPr>
          <p:cNvPr id="400386" name="Picture 2" descr="ge_gamma_spectrum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3663" y="1066800"/>
            <a:ext cx="2519362" cy="12969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00387" name="AutoShape 3"/>
          <p:cNvSpPr>
            <a:spLocks noChangeArrowheads="1"/>
          </p:cNvSpPr>
          <p:nvPr/>
        </p:nvSpPr>
        <p:spPr bwMode="auto">
          <a:xfrm rot="5400000">
            <a:off x="3462338" y="1339850"/>
            <a:ext cx="742950" cy="828675"/>
          </a:xfrm>
          <a:custGeom>
            <a:avLst/>
            <a:gdLst>
              <a:gd name="T0" fmla="*/ 650081 w 21600"/>
              <a:gd name="T1" fmla="*/ 414337 h 21600"/>
              <a:gd name="T2" fmla="*/ 371475 w 21600"/>
              <a:gd name="T3" fmla="*/ 828675 h 21600"/>
              <a:gd name="T4" fmla="*/ 92869 w 21600"/>
              <a:gd name="T5" fmla="*/ 414337 h 21600"/>
              <a:gd name="T6" fmla="*/ 371475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0388" name="AutoShape 4"/>
          <p:cNvSpPr>
            <a:spLocks noChangeArrowheads="1"/>
          </p:cNvSpPr>
          <p:nvPr/>
        </p:nvSpPr>
        <p:spPr bwMode="auto">
          <a:xfrm rot="3600000">
            <a:off x="3304381" y="794544"/>
            <a:ext cx="744538" cy="863600"/>
          </a:xfrm>
          <a:custGeom>
            <a:avLst/>
            <a:gdLst>
              <a:gd name="T0" fmla="*/ 651471 w 21600"/>
              <a:gd name="T1" fmla="*/ 431800 h 21600"/>
              <a:gd name="T2" fmla="*/ 372269 w 21600"/>
              <a:gd name="T3" fmla="*/ 863600 h 21600"/>
              <a:gd name="T4" fmla="*/ 93067 w 21600"/>
              <a:gd name="T5" fmla="*/ 431800 h 21600"/>
              <a:gd name="T6" fmla="*/ 372269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6080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0389" name="AutoShape 5"/>
          <p:cNvSpPr>
            <a:spLocks noChangeArrowheads="1"/>
          </p:cNvSpPr>
          <p:nvPr/>
        </p:nvSpPr>
        <p:spPr bwMode="auto">
          <a:xfrm rot="7200000">
            <a:off x="3304381" y="1848644"/>
            <a:ext cx="744538" cy="863600"/>
          </a:xfrm>
          <a:custGeom>
            <a:avLst/>
            <a:gdLst>
              <a:gd name="T0" fmla="*/ 651471 w 21600"/>
              <a:gd name="T1" fmla="*/ 431800 h 21600"/>
              <a:gd name="T2" fmla="*/ 372269 w 21600"/>
              <a:gd name="T3" fmla="*/ 863600 h 21600"/>
              <a:gd name="T4" fmla="*/ 93067 w 21600"/>
              <a:gd name="T5" fmla="*/ 431800 h 21600"/>
              <a:gd name="T6" fmla="*/ 372269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33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0390" name="AutoShape 6"/>
          <p:cNvSpPr>
            <a:spLocks noChangeArrowheads="1"/>
          </p:cNvSpPr>
          <p:nvPr/>
        </p:nvSpPr>
        <p:spPr bwMode="auto">
          <a:xfrm>
            <a:off x="3460750" y="1658938"/>
            <a:ext cx="211138" cy="201612"/>
          </a:xfrm>
          <a:prstGeom prst="irregularSeal1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0391" name="AutoShape 7"/>
          <p:cNvSpPr>
            <a:spLocks noChangeArrowheads="1"/>
          </p:cNvSpPr>
          <p:nvPr/>
        </p:nvSpPr>
        <p:spPr bwMode="auto">
          <a:xfrm rot="5400000">
            <a:off x="3365501" y="3101975"/>
            <a:ext cx="863600" cy="828675"/>
          </a:xfrm>
          <a:custGeom>
            <a:avLst/>
            <a:gdLst>
              <a:gd name="T0" fmla="*/ 755650 w 21600"/>
              <a:gd name="T1" fmla="*/ 414337 h 21600"/>
              <a:gd name="T2" fmla="*/ 431800 w 21600"/>
              <a:gd name="T3" fmla="*/ 828675 h 21600"/>
              <a:gd name="T4" fmla="*/ 107950 w 21600"/>
              <a:gd name="T5" fmla="*/ 414337 h 21600"/>
              <a:gd name="T6" fmla="*/ 43180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0392" name="Rectangle 8"/>
          <p:cNvSpPr>
            <a:spLocks noChangeArrowheads="1"/>
          </p:cNvSpPr>
          <p:nvPr/>
        </p:nvSpPr>
        <p:spPr bwMode="auto">
          <a:xfrm rot="9900000">
            <a:off x="3313113" y="3084513"/>
            <a:ext cx="935037" cy="1444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0393" name="Rectangle 9"/>
          <p:cNvSpPr>
            <a:spLocks noChangeArrowheads="1"/>
          </p:cNvSpPr>
          <p:nvPr/>
        </p:nvSpPr>
        <p:spPr bwMode="auto">
          <a:xfrm rot="900000">
            <a:off x="3311525" y="3805238"/>
            <a:ext cx="935038" cy="1428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0394" name="AutoShape 10"/>
          <p:cNvSpPr>
            <a:spLocks noChangeArrowheads="1"/>
          </p:cNvSpPr>
          <p:nvPr/>
        </p:nvSpPr>
        <p:spPr bwMode="auto">
          <a:xfrm>
            <a:off x="3598863" y="3084513"/>
            <a:ext cx="212725" cy="201612"/>
          </a:xfrm>
          <a:prstGeom prst="irregularSeal2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0395" name="AutoShape 11"/>
          <p:cNvSpPr>
            <a:spLocks noChangeArrowheads="1"/>
          </p:cNvSpPr>
          <p:nvPr/>
        </p:nvSpPr>
        <p:spPr bwMode="auto">
          <a:xfrm>
            <a:off x="4392613" y="1428750"/>
            <a:ext cx="647700" cy="649288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0396" name="Text Box 12"/>
          <p:cNvSpPr txBox="1">
            <a:spLocks noChangeArrowheads="1"/>
          </p:cNvSpPr>
          <p:nvPr/>
        </p:nvSpPr>
        <p:spPr bwMode="auto">
          <a:xfrm>
            <a:off x="5113338" y="973138"/>
            <a:ext cx="1531937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sz="1800">
                <a:latin typeface="Comic Sans MS" pitchFamily="66" charset="0"/>
              </a:rPr>
              <a:t>Compton continuum.</a:t>
            </a:r>
          </a:p>
          <a:p>
            <a:pPr eaLnBrk="1" hangingPunct="1"/>
            <a:r>
              <a:rPr lang="en-GB" sz="1800">
                <a:latin typeface="Comic Sans MS" pitchFamily="66" charset="0"/>
              </a:rPr>
              <a:t>=&gt; Large peak to total ratio</a:t>
            </a:r>
            <a:endParaRPr lang="en-US" sz="1800">
              <a:latin typeface="Comic Sans MS" pitchFamily="66" charset="0"/>
            </a:endParaRPr>
          </a:p>
        </p:txBody>
      </p:sp>
      <p:sp>
        <p:nvSpPr>
          <p:cNvPr id="400397" name="AutoShape 13"/>
          <p:cNvSpPr>
            <a:spLocks noChangeArrowheads="1"/>
          </p:cNvSpPr>
          <p:nvPr/>
        </p:nvSpPr>
        <p:spPr bwMode="auto">
          <a:xfrm>
            <a:off x="4392613" y="3155950"/>
            <a:ext cx="647700" cy="649288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0398" name="Text Box 14"/>
          <p:cNvSpPr txBox="1">
            <a:spLocks noChangeArrowheads="1"/>
          </p:cNvSpPr>
          <p:nvPr/>
        </p:nvSpPr>
        <p:spPr bwMode="auto">
          <a:xfrm>
            <a:off x="7596188" y="2652713"/>
            <a:ext cx="1692275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sz="1800">
                <a:latin typeface="Comic Sans MS" pitchFamily="66" charset="0"/>
              </a:rPr>
              <a:t>Less solid angle coverage</a:t>
            </a:r>
          </a:p>
          <a:p>
            <a:pPr eaLnBrk="1" hangingPunct="1"/>
            <a:r>
              <a:rPr lang="en-GB" sz="1800">
                <a:latin typeface="Comic Sans MS" pitchFamily="66" charset="0"/>
              </a:rPr>
              <a:t>=&gt; Big drop in efficiency</a:t>
            </a:r>
            <a:endParaRPr lang="en-US" sz="1800">
              <a:latin typeface="Comic Sans MS" pitchFamily="66" charset="0"/>
            </a:endParaRPr>
          </a:p>
        </p:txBody>
      </p:sp>
      <p:grpSp>
        <p:nvGrpSpPr>
          <p:cNvPr id="1041" name="Group 15"/>
          <p:cNvGrpSpPr>
            <a:grpSpLocks/>
          </p:cNvGrpSpPr>
          <p:nvPr/>
        </p:nvGrpSpPr>
        <p:grpSpPr bwMode="auto">
          <a:xfrm>
            <a:off x="3275013" y="4278313"/>
            <a:ext cx="973137" cy="1830387"/>
            <a:chOff x="1202" y="2912"/>
            <a:chExt cx="613" cy="1153"/>
          </a:xfrm>
        </p:grpSpPr>
        <p:grpSp>
          <p:nvGrpSpPr>
            <p:cNvPr id="1060" name="Group 16"/>
            <p:cNvGrpSpPr>
              <a:grpSpLocks/>
            </p:cNvGrpSpPr>
            <p:nvPr/>
          </p:nvGrpSpPr>
          <p:grpSpPr bwMode="auto">
            <a:xfrm>
              <a:off x="1293" y="3247"/>
              <a:ext cx="522" cy="473"/>
              <a:chOff x="3152" y="2976"/>
              <a:chExt cx="522" cy="544"/>
            </a:xfrm>
          </p:grpSpPr>
          <p:sp>
            <p:nvSpPr>
              <p:cNvPr id="1077" name="AutoShape 17"/>
              <p:cNvSpPr>
                <a:spLocks noChangeArrowheads="1"/>
              </p:cNvSpPr>
              <p:nvPr/>
            </p:nvSpPr>
            <p:spPr bwMode="auto">
              <a:xfrm rot="5400000">
                <a:off x="3141" y="2987"/>
                <a:ext cx="544" cy="522"/>
              </a:xfrm>
              <a:custGeom>
                <a:avLst/>
                <a:gdLst>
                  <a:gd name="T0" fmla="*/ 476 w 21600"/>
                  <a:gd name="T1" fmla="*/ 261 h 21600"/>
                  <a:gd name="T2" fmla="*/ 272 w 21600"/>
                  <a:gd name="T3" fmla="*/ 522 h 21600"/>
                  <a:gd name="T4" fmla="*/ 68 w 21600"/>
                  <a:gd name="T5" fmla="*/ 261 h 21600"/>
                  <a:gd name="T6" fmla="*/ 272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487 w 21600"/>
                  <a:gd name="T13" fmla="*/ 4510 h 21600"/>
                  <a:gd name="T14" fmla="*/ 17113 w 21600"/>
                  <a:gd name="T15" fmla="*/ 1709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66FF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8" name="Line 18"/>
              <p:cNvSpPr>
                <a:spLocks noChangeShapeType="1"/>
              </p:cNvSpPr>
              <p:nvPr/>
            </p:nvSpPr>
            <p:spPr bwMode="auto">
              <a:xfrm>
                <a:off x="3152" y="3248"/>
                <a:ext cx="52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79" name="Line 19"/>
              <p:cNvSpPr>
                <a:spLocks noChangeShapeType="1"/>
              </p:cNvSpPr>
              <p:nvPr/>
            </p:nvSpPr>
            <p:spPr bwMode="auto">
              <a:xfrm>
                <a:off x="3219" y="3089"/>
                <a:ext cx="0" cy="31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80" name="Line 20"/>
              <p:cNvSpPr>
                <a:spLocks noChangeShapeType="1"/>
              </p:cNvSpPr>
              <p:nvPr/>
            </p:nvSpPr>
            <p:spPr bwMode="auto">
              <a:xfrm>
                <a:off x="3310" y="3067"/>
                <a:ext cx="0" cy="3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81" name="Line 21"/>
              <p:cNvSpPr>
                <a:spLocks noChangeShapeType="1"/>
              </p:cNvSpPr>
              <p:nvPr/>
            </p:nvSpPr>
            <p:spPr bwMode="auto">
              <a:xfrm>
                <a:off x="3606" y="2992"/>
                <a:ext cx="0" cy="49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82" name="Line 22"/>
              <p:cNvSpPr>
                <a:spLocks noChangeShapeType="1"/>
              </p:cNvSpPr>
              <p:nvPr/>
            </p:nvSpPr>
            <p:spPr bwMode="auto">
              <a:xfrm>
                <a:off x="3515" y="3022"/>
                <a:ext cx="0" cy="45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83" name="Line 23"/>
              <p:cNvSpPr>
                <a:spLocks noChangeShapeType="1"/>
              </p:cNvSpPr>
              <p:nvPr/>
            </p:nvSpPr>
            <p:spPr bwMode="auto">
              <a:xfrm>
                <a:off x="3424" y="3037"/>
                <a:ext cx="0" cy="40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061" name="Group 24"/>
            <p:cNvGrpSpPr>
              <a:grpSpLocks/>
            </p:cNvGrpSpPr>
            <p:nvPr/>
          </p:nvGrpSpPr>
          <p:grpSpPr bwMode="auto">
            <a:xfrm rot="-1800000">
              <a:off x="1202" y="2912"/>
              <a:ext cx="522" cy="473"/>
              <a:chOff x="3152" y="2976"/>
              <a:chExt cx="522" cy="544"/>
            </a:xfrm>
          </p:grpSpPr>
          <p:sp>
            <p:nvSpPr>
              <p:cNvPr id="1070" name="AutoShape 25"/>
              <p:cNvSpPr>
                <a:spLocks noChangeArrowheads="1"/>
              </p:cNvSpPr>
              <p:nvPr/>
            </p:nvSpPr>
            <p:spPr bwMode="auto">
              <a:xfrm rot="5400000">
                <a:off x="3141" y="2987"/>
                <a:ext cx="544" cy="522"/>
              </a:xfrm>
              <a:custGeom>
                <a:avLst/>
                <a:gdLst>
                  <a:gd name="T0" fmla="*/ 476 w 21600"/>
                  <a:gd name="T1" fmla="*/ 261 h 21600"/>
                  <a:gd name="T2" fmla="*/ 272 w 21600"/>
                  <a:gd name="T3" fmla="*/ 522 h 21600"/>
                  <a:gd name="T4" fmla="*/ 68 w 21600"/>
                  <a:gd name="T5" fmla="*/ 261 h 21600"/>
                  <a:gd name="T6" fmla="*/ 272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487 w 21600"/>
                  <a:gd name="T13" fmla="*/ 4510 h 21600"/>
                  <a:gd name="T14" fmla="*/ 17113 w 21600"/>
                  <a:gd name="T15" fmla="*/ 1709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6080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1" name="Line 26"/>
              <p:cNvSpPr>
                <a:spLocks noChangeShapeType="1"/>
              </p:cNvSpPr>
              <p:nvPr/>
            </p:nvSpPr>
            <p:spPr bwMode="auto">
              <a:xfrm>
                <a:off x="3152" y="3248"/>
                <a:ext cx="52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72" name="Line 27"/>
              <p:cNvSpPr>
                <a:spLocks noChangeShapeType="1"/>
              </p:cNvSpPr>
              <p:nvPr/>
            </p:nvSpPr>
            <p:spPr bwMode="auto">
              <a:xfrm>
                <a:off x="3219" y="3089"/>
                <a:ext cx="0" cy="31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73" name="Line 28"/>
              <p:cNvSpPr>
                <a:spLocks noChangeShapeType="1"/>
              </p:cNvSpPr>
              <p:nvPr/>
            </p:nvSpPr>
            <p:spPr bwMode="auto">
              <a:xfrm>
                <a:off x="3310" y="3067"/>
                <a:ext cx="0" cy="3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74" name="Line 29"/>
              <p:cNvSpPr>
                <a:spLocks noChangeShapeType="1"/>
              </p:cNvSpPr>
              <p:nvPr/>
            </p:nvSpPr>
            <p:spPr bwMode="auto">
              <a:xfrm>
                <a:off x="3606" y="2992"/>
                <a:ext cx="0" cy="49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75" name="Line 30"/>
              <p:cNvSpPr>
                <a:spLocks noChangeShapeType="1"/>
              </p:cNvSpPr>
              <p:nvPr/>
            </p:nvSpPr>
            <p:spPr bwMode="auto">
              <a:xfrm>
                <a:off x="3515" y="3022"/>
                <a:ext cx="0" cy="45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76" name="Line 31"/>
              <p:cNvSpPr>
                <a:spLocks noChangeShapeType="1"/>
              </p:cNvSpPr>
              <p:nvPr/>
            </p:nvSpPr>
            <p:spPr bwMode="auto">
              <a:xfrm>
                <a:off x="3424" y="3037"/>
                <a:ext cx="0" cy="40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062" name="Group 32"/>
            <p:cNvGrpSpPr>
              <a:grpSpLocks/>
            </p:cNvGrpSpPr>
            <p:nvPr/>
          </p:nvGrpSpPr>
          <p:grpSpPr bwMode="auto">
            <a:xfrm rot="1800000">
              <a:off x="1202" y="3592"/>
              <a:ext cx="522" cy="473"/>
              <a:chOff x="3152" y="2976"/>
              <a:chExt cx="522" cy="544"/>
            </a:xfrm>
          </p:grpSpPr>
          <p:sp>
            <p:nvSpPr>
              <p:cNvPr id="1063" name="AutoShape 33"/>
              <p:cNvSpPr>
                <a:spLocks noChangeArrowheads="1"/>
              </p:cNvSpPr>
              <p:nvPr/>
            </p:nvSpPr>
            <p:spPr bwMode="auto">
              <a:xfrm rot="5400000">
                <a:off x="3141" y="2987"/>
                <a:ext cx="544" cy="522"/>
              </a:xfrm>
              <a:custGeom>
                <a:avLst/>
                <a:gdLst>
                  <a:gd name="T0" fmla="*/ 476 w 21600"/>
                  <a:gd name="T1" fmla="*/ 261 h 21600"/>
                  <a:gd name="T2" fmla="*/ 272 w 21600"/>
                  <a:gd name="T3" fmla="*/ 522 h 21600"/>
                  <a:gd name="T4" fmla="*/ 68 w 21600"/>
                  <a:gd name="T5" fmla="*/ 261 h 21600"/>
                  <a:gd name="T6" fmla="*/ 272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487 w 21600"/>
                  <a:gd name="T13" fmla="*/ 4510 h 21600"/>
                  <a:gd name="T14" fmla="*/ 17113 w 21600"/>
                  <a:gd name="T15" fmla="*/ 1709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3333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4" name="Line 34"/>
              <p:cNvSpPr>
                <a:spLocks noChangeShapeType="1"/>
              </p:cNvSpPr>
              <p:nvPr/>
            </p:nvSpPr>
            <p:spPr bwMode="auto">
              <a:xfrm>
                <a:off x="3152" y="3248"/>
                <a:ext cx="52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65" name="Line 35"/>
              <p:cNvSpPr>
                <a:spLocks noChangeShapeType="1"/>
              </p:cNvSpPr>
              <p:nvPr/>
            </p:nvSpPr>
            <p:spPr bwMode="auto">
              <a:xfrm>
                <a:off x="3219" y="3089"/>
                <a:ext cx="0" cy="31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66" name="Line 36"/>
              <p:cNvSpPr>
                <a:spLocks noChangeShapeType="1"/>
              </p:cNvSpPr>
              <p:nvPr/>
            </p:nvSpPr>
            <p:spPr bwMode="auto">
              <a:xfrm>
                <a:off x="3310" y="3067"/>
                <a:ext cx="0" cy="3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67" name="Line 37"/>
              <p:cNvSpPr>
                <a:spLocks noChangeShapeType="1"/>
              </p:cNvSpPr>
              <p:nvPr/>
            </p:nvSpPr>
            <p:spPr bwMode="auto">
              <a:xfrm>
                <a:off x="3606" y="2992"/>
                <a:ext cx="0" cy="49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68" name="Line 38"/>
              <p:cNvSpPr>
                <a:spLocks noChangeShapeType="1"/>
              </p:cNvSpPr>
              <p:nvPr/>
            </p:nvSpPr>
            <p:spPr bwMode="auto">
              <a:xfrm>
                <a:off x="3515" y="3022"/>
                <a:ext cx="0" cy="45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69" name="Line 39"/>
              <p:cNvSpPr>
                <a:spLocks noChangeShapeType="1"/>
              </p:cNvSpPr>
              <p:nvPr/>
            </p:nvSpPr>
            <p:spPr bwMode="auto">
              <a:xfrm>
                <a:off x="3424" y="3037"/>
                <a:ext cx="0" cy="40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</p:grpSp>
      <p:sp>
        <p:nvSpPr>
          <p:cNvPr id="1042" name="AutoShape 40"/>
          <p:cNvSpPr>
            <a:spLocks noChangeArrowheads="1"/>
          </p:cNvSpPr>
          <p:nvPr/>
        </p:nvSpPr>
        <p:spPr bwMode="auto">
          <a:xfrm>
            <a:off x="4392613" y="4883150"/>
            <a:ext cx="647700" cy="649288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0425" name="Oval 41"/>
          <p:cNvSpPr>
            <a:spLocks noChangeArrowheads="1"/>
          </p:cNvSpPr>
          <p:nvPr/>
        </p:nvSpPr>
        <p:spPr bwMode="auto">
          <a:xfrm>
            <a:off x="2016125" y="4956175"/>
            <a:ext cx="144463" cy="1444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180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400426" name="AutoShape 42"/>
          <p:cNvSpPr>
            <a:spLocks noChangeArrowheads="1"/>
          </p:cNvSpPr>
          <p:nvPr/>
        </p:nvSpPr>
        <p:spPr bwMode="auto">
          <a:xfrm>
            <a:off x="3527425" y="1284288"/>
            <a:ext cx="211138" cy="201612"/>
          </a:xfrm>
          <a:prstGeom prst="irregularSeal1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0427" name="AutoShape 43"/>
          <p:cNvSpPr>
            <a:spLocks noChangeArrowheads="1"/>
          </p:cNvSpPr>
          <p:nvPr/>
        </p:nvSpPr>
        <p:spPr bwMode="auto">
          <a:xfrm>
            <a:off x="3960813" y="2149475"/>
            <a:ext cx="211137" cy="201613"/>
          </a:xfrm>
          <a:prstGeom prst="irregularSeal1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0428" name="AutoShape 44"/>
          <p:cNvSpPr>
            <a:spLocks noChangeArrowheads="1"/>
          </p:cNvSpPr>
          <p:nvPr/>
        </p:nvSpPr>
        <p:spPr bwMode="auto">
          <a:xfrm>
            <a:off x="3635375" y="4740275"/>
            <a:ext cx="212725" cy="201613"/>
          </a:xfrm>
          <a:prstGeom prst="irregularSeal1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0429" name="AutoShape 45"/>
          <p:cNvSpPr>
            <a:spLocks noChangeArrowheads="1"/>
          </p:cNvSpPr>
          <p:nvPr/>
        </p:nvSpPr>
        <p:spPr bwMode="auto">
          <a:xfrm>
            <a:off x="3995738" y="5605463"/>
            <a:ext cx="212725" cy="201612"/>
          </a:xfrm>
          <a:prstGeom prst="irregularSeal1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0430" name="AutoShape 46"/>
          <p:cNvSpPr>
            <a:spLocks noChangeArrowheads="1"/>
          </p:cNvSpPr>
          <p:nvPr/>
        </p:nvSpPr>
        <p:spPr bwMode="auto">
          <a:xfrm>
            <a:off x="3532188" y="4970463"/>
            <a:ext cx="212725" cy="201612"/>
          </a:xfrm>
          <a:prstGeom prst="irregularSeal1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0431" name="AutoShape 47"/>
          <p:cNvSpPr>
            <a:spLocks noChangeArrowheads="1"/>
          </p:cNvSpPr>
          <p:nvPr/>
        </p:nvSpPr>
        <p:spPr bwMode="auto">
          <a:xfrm>
            <a:off x="3454400" y="3516313"/>
            <a:ext cx="212725" cy="201612"/>
          </a:xfrm>
          <a:prstGeom prst="irregularSeal1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0432" name="Text Box 48"/>
          <p:cNvSpPr txBox="1">
            <a:spLocks noChangeArrowheads="1"/>
          </p:cNvSpPr>
          <p:nvPr/>
        </p:nvSpPr>
        <p:spPr bwMode="auto">
          <a:xfrm>
            <a:off x="1187450" y="1101725"/>
            <a:ext cx="1512888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sz="1800" b="1">
                <a:latin typeface="Comic Sans MS" pitchFamily="66" charset="0"/>
              </a:rPr>
              <a:t>Without Compton suppression shields</a:t>
            </a:r>
            <a:endParaRPr lang="en-US" sz="1800" b="1">
              <a:latin typeface="Comic Sans MS" pitchFamily="66" charset="0"/>
            </a:endParaRPr>
          </a:p>
        </p:txBody>
      </p:sp>
      <p:sp>
        <p:nvSpPr>
          <p:cNvPr id="400433" name="Text Box 49"/>
          <p:cNvSpPr txBox="1">
            <a:spLocks noChangeArrowheads="1"/>
          </p:cNvSpPr>
          <p:nvPr/>
        </p:nvSpPr>
        <p:spPr bwMode="auto">
          <a:xfrm>
            <a:off x="576263" y="3228975"/>
            <a:ext cx="15128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sz="1800" b="1">
                <a:latin typeface="Comic Sans MS" pitchFamily="66" charset="0"/>
              </a:rPr>
              <a:t>With BGO shielding</a:t>
            </a:r>
            <a:endParaRPr lang="en-US" sz="1800" b="1">
              <a:latin typeface="Comic Sans MS" pitchFamily="66" charset="0"/>
            </a:endParaRPr>
          </a:p>
        </p:txBody>
      </p:sp>
      <p:sp>
        <p:nvSpPr>
          <p:cNvPr id="1052" name="Text Box 50"/>
          <p:cNvSpPr txBox="1">
            <a:spLocks noChangeArrowheads="1"/>
          </p:cNvSpPr>
          <p:nvPr/>
        </p:nvSpPr>
        <p:spPr bwMode="auto">
          <a:xfrm>
            <a:off x="576263" y="4675188"/>
            <a:ext cx="1512887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sz="1800" b="1">
                <a:latin typeface="Comic Sans MS" pitchFamily="66" charset="0"/>
              </a:rPr>
              <a:t>With highly segmented detectors</a:t>
            </a:r>
            <a:endParaRPr lang="en-US" sz="1800" b="1">
              <a:latin typeface="Comic Sans MS" pitchFamily="66" charset="0"/>
            </a:endParaRPr>
          </a:p>
        </p:txBody>
      </p:sp>
      <p:sp>
        <p:nvSpPr>
          <p:cNvPr id="1053" name="Text Box 51"/>
          <p:cNvSpPr txBox="1">
            <a:spLocks noChangeArrowheads="1"/>
          </p:cNvSpPr>
          <p:nvPr/>
        </p:nvSpPr>
        <p:spPr bwMode="auto">
          <a:xfrm>
            <a:off x="5003800" y="4308475"/>
            <a:ext cx="414020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sz="1800">
                <a:latin typeface="Comic Sans MS" pitchFamily="66" charset="0"/>
              </a:rPr>
              <a:t>Path of </a:t>
            </a:r>
            <a:r>
              <a:rPr lang="en-GB" sz="1800">
                <a:latin typeface="Comic Sans MS" pitchFamily="66" charset="0"/>
                <a:sym typeface="Symbol" pitchFamily="18" charset="2"/>
              </a:rPr>
              <a:t>-ray reconstructed to form full energy event</a:t>
            </a:r>
          </a:p>
          <a:p>
            <a:pPr eaLnBrk="1" hangingPunct="1"/>
            <a:r>
              <a:rPr lang="en-GB" sz="1800">
                <a:latin typeface="Comic Sans MS" pitchFamily="66" charset="0"/>
                <a:sym typeface="Symbol" pitchFamily="18" charset="2"/>
              </a:rPr>
              <a:t>=&gt; </a:t>
            </a:r>
            <a:r>
              <a:rPr lang="en-GB" sz="1800">
                <a:latin typeface="Comic Sans MS" pitchFamily="66" charset="0"/>
              </a:rPr>
              <a:t>Compton continuum reduced</a:t>
            </a:r>
          </a:p>
          <a:p>
            <a:pPr eaLnBrk="1" hangingPunct="1">
              <a:buFont typeface="Symbol" pitchFamily="18" charset="2"/>
              <a:buNone/>
            </a:pPr>
            <a:r>
              <a:rPr lang="en-GB" sz="1800">
                <a:latin typeface="Comic Sans MS" pitchFamily="66" charset="0"/>
              </a:rPr>
              <a:t>=&gt; Excellent efficiency ~</a:t>
            </a:r>
            <a:r>
              <a:rPr lang="en-GB" sz="1800">
                <a:solidFill>
                  <a:srgbClr val="F60802"/>
                </a:solidFill>
                <a:latin typeface="Comic Sans MS" pitchFamily="66" charset="0"/>
              </a:rPr>
              <a:t>50%</a:t>
            </a:r>
            <a:r>
              <a:rPr lang="en-GB" sz="1800">
                <a:latin typeface="Comic Sans MS" pitchFamily="66" charset="0"/>
              </a:rPr>
              <a:t> @1MeV </a:t>
            </a:r>
          </a:p>
          <a:p>
            <a:pPr eaLnBrk="1" hangingPunct="1"/>
            <a:r>
              <a:rPr lang="en-GB" sz="1800">
                <a:latin typeface="Comic Sans MS" pitchFamily="66" charset="0"/>
              </a:rPr>
              <a:t>=&gt; Greatly improved </a:t>
            </a:r>
            <a:r>
              <a:rPr lang="en-GB" sz="1800">
                <a:solidFill>
                  <a:srgbClr val="F60802"/>
                </a:solidFill>
                <a:latin typeface="Comic Sans MS" pitchFamily="66" charset="0"/>
              </a:rPr>
              <a:t>angular resolution</a:t>
            </a:r>
            <a:r>
              <a:rPr lang="en-GB" sz="1800">
                <a:latin typeface="Comic Sans MS" pitchFamily="66" charset="0"/>
              </a:rPr>
              <a:t> (~1</a:t>
            </a:r>
            <a:r>
              <a:rPr lang="en-GB" sz="1800" baseline="30000">
                <a:latin typeface="Comic Sans MS" pitchFamily="66" charset="0"/>
              </a:rPr>
              <a:t>0</a:t>
            </a:r>
            <a:r>
              <a:rPr lang="en-GB" sz="1800">
                <a:latin typeface="Comic Sans MS" pitchFamily="66" charset="0"/>
              </a:rPr>
              <a:t>) to reduce </a:t>
            </a:r>
            <a:r>
              <a:rPr lang="en-GB" sz="1800">
                <a:solidFill>
                  <a:srgbClr val="F60802"/>
                </a:solidFill>
                <a:latin typeface="Comic Sans MS" pitchFamily="66" charset="0"/>
              </a:rPr>
              <a:t>Doppler</a:t>
            </a:r>
            <a:r>
              <a:rPr lang="en-GB" sz="1800">
                <a:latin typeface="Comic Sans MS" pitchFamily="66" charset="0"/>
              </a:rPr>
              <a:t> effects</a:t>
            </a:r>
          </a:p>
          <a:p>
            <a:pPr eaLnBrk="1" hangingPunct="1"/>
            <a:endParaRPr lang="en-US" sz="1800">
              <a:latin typeface="Comic Sans MS" pitchFamily="66" charset="0"/>
            </a:endParaRPr>
          </a:p>
        </p:txBody>
      </p:sp>
      <p:pic>
        <p:nvPicPr>
          <p:cNvPr id="400436" name="Picture 52" descr="ge_gamma_spectrum_CSS2"/>
          <p:cNvPicPr preferRelativeResize="0">
            <a:picLocks noChangeArrowheads="1"/>
          </p:cNvPicPr>
          <p:nvPr/>
        </p:nvPicPr>
        <p:blipFill>
          <a:blip r:embed="rId4" cstate="print"/>
          <a:srcRect l="9167" t="11604" r="5641" b="10774"/>
          <a:stretch>
            <a:fillRect/>
          </a:stretch>
        </p:blipFill>
        <p:spPr bwMode="auto">
          <a:xfrm>
            <a:off x="5148263" y="2693988"/>
            <a:ext cx="2376487" cy="13525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00437" name="Line 53"/>
          <p:cNvSpPr>
            <a:spLocks noChangeShapeType="1"/>
          </p:cNvSpPr>
          <p:nvPr/>
        </p:nvSpPr>
        <p:spPr bwMode="auto">
          <a:xfrm>
            <a:off x="2089150" y="5100638"/>
            <a:ext cx="15843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00438" name="Line 54"/>
          <p:cNvSpPr>
            <a:spLocks noChangeShapeType="1"/>
          </p:cNvSpPr>
          <p:nvPr/>
        </p:nvSpPr>
        <p:spPr bwMode="auto">
          <a:xfrm flipV="1">
            <a:off x="3600450" y="4813300"/>
            <a:ext cx="144463" cy="2873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00439" name="Line 55"/>
          <p:cNvSpPr>
            <a:spLocks noChangeShapeType="1"/>
          </p:cNvSpPr>
          <p:nvPr/>
        </p:nvSpPr>
        <p:spPr bwMode="auto">
          <a:xfrm>
            <a:off x="3744913" y="4813300"/>
            <a:ext cx="360362" cy="863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graphicFrame>
        <p:nvGraphicFramePr>
          <p:cNvPr id="400440" name="Object 56"/>
          <p:cNvGraphicFramePr>
            <a:graphicFrameLocks noChangeAspect="1"/>
          </p:cNvGraphicFramePr>
          <p:nvPr>
            <p:ph/>
          </p:nvPr>
        </p:nvGraphicFramePr>
        <p:xfrm>
          <a:off x="612775" y="5602288"/>
          <a:ext cx="2733675" cy="722312"/>
        </p:xfrm>
        <a:graphic>
          <a:graphicData uri="http://schemas.openxmlformats.org/presentationml/2006/ole">
            <p:oleObj spid="_x0000_s1026" name="Equation" r:id="rId5" imgW="1777680" imgH="469800" progId="Equation.3">
              <p:embed/>
            </p:oleObj>
          </a:graphicData>
        </a:graphic>
      </p:graphicFrame>
      <p:sp>
        <p:nvSpPr>
          <p:cNvPr id="1058" name="Rectangle 57"/>
          <p:cNvSpPr>
            <a:spLocks noChangeArrowheads="1"/>
          </p:cNvSpPr>
          <p:nvPr/>
        </p:nvSpPr>
        <p:spPr bwMode="auto">
          <a:xfrm>
            <a:off x="533400" y="152400"/>
            <a:ext cx="8534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r>
              <a:rPr lang="en-GB" sz="2800" b="1">
                <a:latin typeface="Verdana" pitchFamily="34" charset="0"/>
              </a:rPr>
              <a:t>The AGATA Concept</a:t>
            </a:r>
          </a:p>
        </p:txBody>
      </p:sp>
      <p:pic>
        <p:nvPicPr>
          <p:cNvPr id="1059" name="Picture 58" descr="logo-amza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11113" y="20638"/>
            <a:ext cx="1136651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003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003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0038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003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4003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4003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40038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003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4003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4003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40038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4003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4003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4003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40038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4003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4003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4003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40039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4003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4003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4003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40039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4003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4003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4003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40039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4003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4003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4003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40039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4003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4003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4003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40039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4003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1" dur="500" fill="hold"/>
                                        <p:tgtEl>
                                          <p:spTgt spid="4003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4003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40039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4003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6" dur="500" fill="hold"/>
                                        <p:tgtEl>
                                          <p:spTgt spid="4003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4003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40039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4003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1" dur="500" fill="hold"/>
                                        <p:tgtEl>
                                          <p:spTgt spid="4003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4003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40039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4003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4003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4003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40039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4003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1" dur="500" fill="hold"/>
                                        <p:tgtEl>
                                          <p:spTgt spid="4004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2" dur="500" fill="hold"/>
                                        <p:tgtEl>
                                          <p:spTgt spid="4004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3" dur="500" fill="hold"/>
                                        <p:tgtEl>
                                          <p:spTgt spid="4004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4004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6" dur="500" fill="hold"/>
                                        <p:tgtEl>
                                          <p:spTgt spid="4004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4004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8" dur="500" fill="hold"/>
                                        <p:tgtEl>
                                          <p:spTgt spid="4004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4004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1" dur="500" fill="hold"/>
                                        <p:tgtEl>
                                          <p:spTgt spid="4004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2" dur="500" fill="hold"/>
                                        <p:tgtEl>
                                          <p:spTgt spid="4004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3" dur="500" fill="hold"/>
                                        <p:tgtEl>
                                          <p:spTgt spid="4004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4004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6" dur="500" fill="hold"/>
                                        <p:tgtEl>
                                          <p:spTgt spid="4004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7" dur="500" fill="hold"/>
                                        <p:tgtEl>
                                          <p:spTgt spid="4004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8" dur="500" fill="hold"/>
                                        <p:tgtEl>
                                          <p:spTgt spid="4004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4004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1" dur="500" fill="hold"/>
                                        <p:tgtEl>
                                          <p:spTgt spid="4004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2" dur="500" fill="hold"/>
                                        <p:tgtEl>
                                          <p:spTgt spid="4004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3" dur="500" fill="hold"/>
                                        <p:tgtEl>
                                          <p:spTgt spid="4004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4004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6" dur="500" fill="hold"/>
                                        <p:tgtEl>
                                          <p:spTgt spid="4004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7" dur="500" fill="hold"/>
                                        <p:tgtEl>
                                          <p:spTgt spid="4004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8" dur="500" fill="hold"/>
                                        <p:tgtEl>
                                          <p:spTgt spid="4004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4004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0.01042 L 0.16527 0.01065 " pathEditMode="relative" rAng="0" ptsTypes="AA">
                                      <p:cBhvr>
                                        <p:cTn id="103" dur="500" fill="hold"/>
                                        <p:tgtEl>
                                          <p:spTgt spid="4004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528 0.01065 L 0.17674 -0.03657 " pathEditMode="relative" rAng="0" ptsTypes="AA">
                                      <p:cBhvr>
                                        <p:cTn id="109" dur="500" fill="hold"/>
                                        <p:tgtEl>
                                          <p:spTgt spid="4004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" y="-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326 -0.03125 L 0.21267 0.09468 " pathEditMode="relative" rAng="0" ptsTypes="AA">
                                      <p:cBhvr>
                                        <p:cTn id="115" dur="500" fill="hold"/>
                                        <p:tgtEl>
                                          <p:spTgt spid="4004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" y="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500"/>
                            </p:stCondLst>
                            <p:childTnLst>
                              <p:par>
                                <p:cTn id="120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500"/>
                            </p:stCondLst>
                            <p:childTnLst>
                              <p:par>
                                <p:cTn id="1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500"/>
                            </p:stCondLst>
                            <p:childTnLst>
                              <p:par>
                                <p:cTn id="1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500"/>
                            </p:stCondLst>
                            <p:childTnLst>
                              <p:par>
                                <p:cTn id="1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387" grpId="0" animBg="1"/>
      <p:bldP spid="400388" grpId="0" animBg="1"/>
      <p:bldP spid="400389" grpId="0" animBg="1"/>
      <p:bldP spid="400390" grpId="0" animBg="1"/>
      <p:bldP spid="400391" grpId="0" animBg="1"/>
      <p:bldP spid="400392" grpId="0" animBg="1"/>
      <p:bldP spid="400393" grpId="0" animBg="1"/>
      <p:bldP spid="400394" grpId="0" animBg="1"/>
      <p:bldP spid="400395" grpId="0" animBg="1"/>
      <p:bldP spid="400396" grpId="0"/>
      <p:bldP spid="400397" grpId="0" animBg="1"/>
      <p:bldP spid="400398" grpId="0"/>
      <p:bldP spid="400425" grpId="0" animBg="1"/>
      <p:bldP spid="400425" grpId="1" animBg="1"/>
      <p:bldP spid="400425" grpId="2" animBg="1"/>
      <p:bldP spid="400426" grpId="0" animBg="1"/>
      <p:bldP spid="400427" grpId="0" animBg="1"/>
      <p:bldP spid="400428" grpId="0" animBg="1"/>
      <p:bldP spid="400429" grpId="0" animBg="1"/>
      <p:bldP spid="400430" grpId="0" animBg="1"/>
      <p:bldP spid="400431" grpId="0" animBg="1"/>
      <p:bldP spid="400432" grpId="0"/>
      <p:bldP spid="400433" grpId="0"/>
      <p:bldP spid="400437" grpId="0" animBg="1"/>
      <p:bldP spid="400438" grpId="0" animBg="1"/>
      <p:bldP spid="40043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>
          <a:xfrm rot="16200000">
            <a:off x="-2209800" y="4191000"/>
            <a:ext cx="4876800" cy="304800"/>
          </a:xfrm>
        </p:spPr>
        <p:txBody>
          <a:bodyPr/>
          <a:lstStyle/>
          <a:p>
            <a:pPr>
              <a:defRPr/>
            </a:pPr>
            <a:r>
              <a:rPr lang="en-GB" dirty="0"/>
              <a:t>PHYS389 Semiconductor Applications: Lecture 15</a:t>
            </a:r>
            <a:endParaRPr lang="en-GB" dirty="0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67063" y="1011238"/>
            <a:ext cx="5562600" cy="541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611188" y="1495425"/>
            <a:ext cx="2784475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Clr>
                <a:srgbClr val="FF0000"/>
              </a:buClr>
              <a:buSzPct val="130000"/>
              <a:buFontTx/>
              <a:buChar char="•"/>
            </a:pPr>
            <a:r>
              <a:rPr lang="en-US">
                <a:latin typeface="Arial" charset="0"/>
              </a:rPr>
              <a:t> Different colors show active regions for the different segments</a:t>
            </a:r>
          </a:p>
          <a:p>
            <a:pPr eaLnBrk="1" hangingPunct="1">
              <a:buClr>
                <a:srgbClr val="FF0000"/>
              </a:buClr>
              <a:buSzPct val="130000"/>
              <a:buFontTx/>
              <a:buChar char="•"/>
            </a:pPr>
            <a:endParaRPr lang="en-US">
              <a:latin typeface="Arial" charset="0"/>
            </a:endParaRPr>
          </a:p>
          <a:p>
            <a:pPr eaLnBrk="1" hangingPunct="1">
              <a:buClr>
                <a:srgbClr val="FF0000"/>
              </a:buClr>
              <a:buSzPct val="130000"/>
              <a:buFontTx/>
              <a:buChar char="•"/>
            </a:pPr>
            <a:r>
              <a:rPr lang="en-US">
                <a:latin typeface="Arial" charset="0"/>
              </a:rPr>
              <a:t> Spacing is equidistant in sensitivity</a:t>
            </a:r>
            <a:endParaRPr lang="en-US" baseline="30000">
              <a:latin typeface="Arial" charset="0"/>
            </a:endParaRPr>
          </a:p>
        </p:txBody>
      </p:sp>
      <p:sp>
        <p:nvSpPr>
          <p:cNvPr id="21509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New Quasi-cylindrical Grid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ooter Placeholder 2"/>
          <p:cNvSpPr>
            <a:spLocks noGrp="1"/>
          </p:cNvSpPr>
          <p:nvPr>
            <p:ph type="ftr" sz="quarter" idx="10"/>
          </p:nvPr>
        </p:nvSpPr>
        <p:spPr>
          <a:xfrm rot="16200000">
            <a:off x="-2209800" y="4191000"/>
            <a:ext cx="4876800" cy="304800"/>
          </a:xfrm>
        </p:spPr>
        <p:txBody>
          <a:bodyPr/>
          <a:lstStyle/>
          <a:p>
            <a:pPr>
              <a:defRPr/>
            </a:pPr>
            <a:r>
              <a:rPr lang="en-GB" dirty="0"/>
              <a:t>PHYS389 Semiconductor Applications: Lecture 15</a:t>
            </a:r>
            <a:endParaRPr lang="en-GB" dirty="0"/>
          </a:p>
        </p:txBody>
      </p:sp>
      <p:grpSp>
        <p:nvGrpSpPr>
          <p:cNvPr id="22531" name="Group 3"/>
          <p:cNvGrpSpPr>
            <a:grpSpLocks/>
          </p:cNvGrpSpPr>
          <p:nvPr/>
        </p:nvGrpSpPr>
        <p:grpSpPr bwMode="auto">
          <a:xfrm>
            <a:off x="504825" y="1628775"/>
            <a:ext cx="7715250" cy="4087813"/>
            <a:chOff x="424" y="1121"/>
            <a:chExt cx="4860" cy="2575"/>
          </a:xfrm>
        </p:grpSpPr>
        <p:pic>
          <p:nvPicPr>
            <p:cNvPr id="22535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33" y="1397"/>
              <a:ext cx="2086" cy="2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36" name="Line 5"/>
            <p:cNvSpPr>
              <a:spLocks noChangeShapeType="1"/>
            </p:cNvSpPr>
            <p:nvPr/>
          </p:nvSpPr>
          <p:spPr bwMode="auto">
            <a:xfrm flipV="1">
              <a:off x="2811" y="3385"/>
              <a:ext cx="1452" cy="0"/>
            </a:xfrm>
            <a:prstGeom prst="line">
              <a:avLst/>
            </a:prstGeom>
            <a:noFill/>
            <a:ln w="9525">
              <a:solidFill>
                <a:srgbClr val="3333CC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537" name="Line 6"/>
            <p:cNvSpPr>
              <a:spLocks noChangeShapeType="1"/>
            </p:cNvSpPr>
            <p:nvPr/>
          </p:nvSpPr>
          <p:spPr bwMode="auto">
            <a:xfrm flipV="1">
              <a:off x="2811" y="3158"/>
              <a:ext cx="1452" cy="0"/>
            </a:xfrm>
            <a:prstGeom prst="line">
              <a:avLst/>
            </a:prstGeom>
            <a:noFill/>
            <a:ln w="9525">
              <a:solidFill>
                <a:srgbClr val="3333CC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538" name="Line 7"/>
            <p:cNvSpPr>
              <a:spLocks noChangeShapeType="1"/>
            </p:cNvSpPr>
            <p:nvPr/>
          </p:nvSpPr>
          <p:spPr bwMode="auto">
            <a:xfrm flipV="1">
              <a:off x="2811" y="2889"/>
              <a:ext cx="1452" cy="2"/>
            </a:xfrm>
            <a:prstGeom prst="line">
              <a:avLst/>
            </a:prstGeom>
            <a:noFill/>
            <a:ln w="9525">
              <a:solidFill>
                <a:srgbClr val="3333CC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539" name="Line 8"/>
            <p:cNvSpPr>
              <a:spLocks noChangeShapeType="1"/>
            </p:cNvSpPr>
            <p:nvPr/>
          </p:nvSpPr>
          <p:spPr bwMode="auto">
            <a:xfrm flipV="1">
              <a:off x="2811" y="2613"/>
              <a:ext cx="1406" cy="2"/>
            </a:xfrm>
            <a:prstGeom prst="line">
              <a:avLst/>
            </a:prstGeom>
            <a:noFill/>
            <a:ln w="9525">
              <a:solidFill>
                <a:srgbClr val="3333CC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540" name="Line 9"/>
            <p:cNvSpPr>
              <a:spLocks noChangeShapeType="1"/>
            </p:cNvSpPr>
            <p:nvPr/>
          </p:nvSpPr>
          <p:spPr bwMode="auto">
            <a:xfrm flipV="1">
              <a:off x="2834" y="2300"/>
              <a:ext cx="1406" cy="2"/>
            </a:xfrm>
            <a:prstGeom prst="line">
              <a:avLst/>
            </a:prstGeom>
            <a:noFill/>
            <a:ln w="9525">
              <a:solidFill>
                <a:srgbClr val="3333CC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541" name="Line 10"/>
            <p:cNvSpPr>
              <a:spLocks noChangeShapeType="1"/>
            </p:cNvSpPr>
            <p:nvPr/>
          </p:nvSpPr>
          <p:spPr bwMode="auto">
            <a:xfrm flipV="1">
              <a:off x="2811" y="1938"/>
              <a:ext cx="1361" cy="2"/>
            </a:xfrm>
            <a:prstGeom prst="line">
              <a:avLst/>
            </a:prstGeom>
            <a:noFill/>
            <a:ln w="9525">
              <a:solidFill>
                <a:srgbClr val="3333CC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542" name="Text Box 11"/>
            <p:cNvSpPr txBox="1">
              <a:spLocks noChangeArrowheads="1"/>
            </p:cNvSpPr>
            <p:nvPr/>
          </p:nvSpPr>
          <p:spPr bwMode="auto">
            <a:xfrm>
              <a:off x="3107" y="1166"/>
              <a:ext cx="2177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1" hangingPunct="1"/>
              <a:r>
                <a:rPr lang="en-GB" sz="1800">
                  <a:solidFill>
                    <a:srgbClr val="3333CC"/>
                  </a:solidFill>
                  <a:latin typeface="Lucida Sans" pitchFamily="34" charset="0"/>
                  <a:cs typeface="Arial" charset="0"/>
                </a:rPr>
                <a:t>Collimation gap centred on (w.r.t. crystal base):</a:t>
              </a:r>
              <a:endParaRPr lang="en-US" sz="1800">
                <a:solidFill>
                  <a:srgbClr val="3333CC"/>
                </a:solidFill>
                <a:latin typeface="Lucida Sans" pitchFamily="34" charset="0"/>
                <a:cs typeface="Arial" charset="0"/>
              </a:endParaRPr>
            </a:p>
          </p:txBody>
        </p:sp>
        <p:sp>
          <p:nvSpPr>
            <p:cNvPr id="22543" name="Text Box 12"/>
            <p:cNvSpPr txBox="1">
              <a:spLocks noChangeArrowheads="1"/>
            </p:cNvSpPr>
            <p:nvPr/>
          </p:nvSpPr>
          <p:spPr bwMode="auto">
            <a:xfrm>
              <a:off x="4354" y="3249"/>
              <a:ext cx="47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GB" sz="1800">
                  <a:solidFill>
                    <a:srgbClr val="3333CC"/>
                  </a:solidFill>
                  <a:latin typeface="Lucida Sans" pitchFamily="34" charset="0"/>
                  <a:cs typeface="Arial" charset="0"/>
                </a:rPr>
                <a:t>2mm</a:t>
              </a:r>
              <a:endParaRPr lang="en-US" sz="1800">
                <a:solidFill>
                  <a:srgbClr val="3333CC"/>
                </a:solidFill>
                <a:latin typeface="Lucida Sans" pitchFamily="34" charset="0"/>
                <a:cs typeface="Arial" charset="0"/>
              </a:endParaRPr>
            </a:p>
          </p:txBody>
        </p:sp>
        <p:sp>
          <p:nvSpPr>
            <p:cNvPr id="22544" name="Text Box 13"/>
            <p:cNvSpPr txBox="1">
              <a:spLocks noChangeArrowheads="1"/>
            </p:cNvSpPr>
            <p:nvPr/>
          </p:nvSpPr>
          <p:spPr bwMode="auto">
            <a:xfrm>
              <a:off x="4354" y="3018"/>
              <a:ext cx="70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GB" sz="1800">
                  <a:solidFill>
                    <a:srgbClr val="3333CC"/>
                  </a:solidFill>
                  <a:latin typeface="Lucida Sans" pitchFamily="34" charset="0"/>
                  <a:cs typeface="Arial" charset="0"/>
                </a:rPr>
                <a:t>13.5mm</a:t>
              </a:r>
              <a:endParaRPr lang="en-US" sz="1800">
                <a:solidFill>
                  <a:srgbClr val="3333CC"/>
                </a:solidFill>
                <a:latin typeface="Lucida Sans" pitchFamily="34" charset="0"/>
                <a:cs typeface="Arial" charset="0"/>
              </a:endParaRPr>
            </a:p>
          </p:txBody>
        </p:sp>
        <p:sp>
          <p:nvSpPr>
            <p:cNvPr id="22545" name="Text Box 14"/>
            <p:cNvSpPr txBox="1">
              <a:spLocks noChangeArrowheads="1"/>
            </p:cNvSpPr>
            <p:nvPr/>
          </p:nvSpPr>
          <p:spPr bwMode="auto">
            <a:xfrm>
              <a:off x="4354" y="2745"/>
              <a:ext cx="56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GB" sz="1800">
                  <a:solidFill>
                    <a:srgbClr val="3333CC"/>
                  </a:solidFill>
                  <a:latin typeface="Lucida Sans" pitchFamily="34" charset="0"/>
                  <a:cs typeface="Arial" charset="0"/>
                </a:rPr>
                <a:t>29mm</a:t>
              </a:r>
              <a:endParaRPr lang="en-US" sz="1800">
                <a:solidFill>
                  <a:srgbClr val="3333CC"/>
                </a:solidFill>
                <a:latin typeface="Lucida Sans" pitchFamily="34" charset="0"/>
                <a:cs typeface="Arial" charset="0"/>
              </a:endParaRPr>
            </a:p>
          </p:txBody>
        </p:sp>
        <p:sp>
          <p:nvSpPr>
            <p:cNvPr id="22546" name="Text Box 15"/>
            <p:cNvSpPr txBox="1">
              <a:spLocks noChangeArrowheads="1"/>
            </p:cNvSpPr>
            <p:nvPr/>
          </p:nvSpPr>
          <p:spPr bwMode="auto">
            <a:xfrm>
              <a:off x="4354" y="2477"/>
              <a:ext cx="56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GB" sz="1800">
                  <a:solidFill>
                    <a:srgbClr val="3333CC"/>
                  </a:solidFill>
                  <a:latin typeface="Lucida Sans" pitchFamily="34" charset="0"/>
                  <a:cs typeface="Arial" charset="0"/>
                </a:rPr>
                <a:t>48mm</a:t>
              </a:r>
              <a:endParaRPr lang="en-US" sz="1800">
                <a:solidFill>
                  <a:srgbClr val="3333CC"/>
                </a:solidFill>
                <a:latin typeface="Lucida Sans" pitchFamily="34" charset="0"/>
                <a:cs typeface="Arial" charset="0"/>
              </a:endParaRPr>
            </a:p>
          </p:txBody>
        </p:sp>
        <p:sp>
          <p:nvSpPr>
            <p:cNvPr id="22547" name="Text Box 16"/>
            <p:cNvSpPr txBox="1">
              <a:spLocks noChangeArrowheads="1"/>
            </p:cNvSpPr>
            <p:nvPr/>
          </p:nvSpPr>
          <p:spPr bwMode="auto">
            <a:xfrm>
              <a:off x="4377" y="2156"/>
              <a:ext cx="56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GB" sz="1800">
                  <a:solidFill>
                    <a:srgbClr val="3333CC"/>
                  </a:solidFill>
                  <a:latin typeface="Lucida Sans" pitchFamily="34" charset="0"/>
                  <a:cs typeface="Arial" charset="0"/>
                </a:rPr>
                <a:t>65mm</a:t>
              </a:r>
              <a:endParaRPr lang="en-US" sz="1800">
                <a:solidFill>
                  <a:srgbClr val="3333CC"/>
                </a:solidFill>
                <a:latin typeface="Lucida Sans" pitchFamily="34" charset="0"/>
                <a:cs typeface="Arial" charset="0"/>
              </a:endParaRPr>
            </a:p>
          </p:txBody>
        </p:sp>
        <p:sp>
          <p:nvSpPr>
            <p:cNvPr id="22548" name="Text Box 17"/>
            <p:cNvSpPr txBox="1">
              <a:spLocks noChangeArrowheads="1"/>
            </p:cNvSpPr>
            <p:nvPr/>
          </p:nvSpPr>
          <p:spPr bwMode="auto">
            <a:xfrm>
              <a:off x="4263" y="1752"/>
              <a:ext cx="74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GB" sz="1800">
                  <a:solidFill>
                    <a:srgbClr val="3333CC"/>
                  </a:solidFill>
                  <a:latin typeface="Lucida Sans" pitchFamily="34" charset="0"/>
                  <a:cs typeface="Arial" charset="0"/>
                </a:rPr>
                <a:t> 83.7mm</a:t>
              </a:r>
              <a:endParaRPr lang="en-US" sz="1800">
                <a:solidFill>
                  <a:srgbClr val="3333CC"/>
                </a:solidFill>
                <a:latin typeface="Lucida Sans" pitchFamily="34" charset="0"/>
                <a:cs typeface="Arial" charset="0"/>
              </a:endParaRPr>
            </a:p>
          </p:txBody>
        </p:sp>
        <p:sp>
          <p:nvSpPr>
            <p:cNvPr id="22549" name="Text Box 18"/>
            <p:cNvSpPr txBox="1">
              <a:spLocks noChangeArrowheads="1"/>
            </p:cNvSpPr>
            <p:nvPr/>
          </p:nvSpPr>
          <p:spPr bwMode="auto">
            <a:xfrm>
              <a:off x="456" y="1121"/>
              <a:ext cx="205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GB" sz="1800">
                  <a:solidFill>
                    <a:srgbClr val="F60802"/>
                  </a:solidFill>
                  <a:latin typeface="Lucida Sans" pitchFamily="34" charset="0"/>
                  <a:cs typeface="Arial" charset="0"/>
                </a:rPr>
                <a:t>Physical segmentation depth:</a:t>
              </a:r>
              <a:endParaRPr lang="en-US" sz="1800">
                <a:solidFill>
                  <a:srgbClr val="F60802"/>
                </a:solidFill>
                <a:latin typeface="Lucida Sans" pitchFamily="34" charset="0"/>
                <a:cs typeface="Arial" charset="0"/>
              </a:endParaRPr>
            </a:p>
          </p:txBody>
        </p:sp>
        <p:sp>
          <p:nvSpPr>
            <p:cNvPr id="22550" name="Line 19"/>
            <p:cNvSpPr>
              <a:spLocks noChangeShapeType="1"/>
            </p:cNvSpPr>
            <p:nvPr/>
          </p:nvSpPr>
          <p:spPr bwMode="auto">
            <a:xfrm flipH="1">
              <a:off x="877" y="3434"/>
              <a:ext cx="862" cy="1"/>
            </a:xfrm>
            <a:prstGeom prst="line">
              <a:avLst/>
            </a:prstGeom>
            <a:noFill/>
            <a:ln w="9525">
              <a:solidFill>
                <a:srgbClr val="F60802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551" name="Text Box 20"/>
            <p:cNvSpPr txBox="1">
              <a:spLocks noChangeArrowheads="1"/>
            </p:cNvSpPr>
            <p:nvPr/>
          </p:nvSpPr>
          <p:spPr bwMode="auto">
            <a:xfrm>
              <a:off x="495" y="3335"/>
              <a:ext cx="47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GB" sz="1800">
                  <a:solidFill>
                    <a:srgbClr val="F60802"/>
                  </a:solidFill>
                  <a:latin typeface="Lucida Sans" pitchFamily="34" charset="0"/>
                  <a:cs typeface="Arial" charset="0"/>
                </a:rPr>
                <a:t>0mm</a:t>
              </a:r>
              <a:endParaRPr lang="en-US" sz="1800">
                <a:solidFill>
                  <a:srgbClr val="F60802"/>
                </a:solidFill>
                <a:latin typeface="Lucida Sans" pitchFamily="34" charset="0"/>
                <a:cs typeface="Arial" charset="0"/>
              </a:endParaRPr>
            </a:p>
          </p:txBody>
        </p:sp>
        <p:grpSp>
          <p:nvGrpSpPr>
            <p:cNvPr id="22552" name="Group 21"/>
            <p:cNvGrpSpPr>
              <a:grpSpLocks/>
            </p:cNvGrpSpPr>
            <p:nvPr/>
          </p:nvGrpSpPr>
          <p:grpSpPr bwMode="auto">
            <a:xfrm>
              <a:off x="452" y="2927"/>
              <a:ext cx="1218" cy="231"/>
              <a:chOff x="0" y="2016"/>
              <a:chExt cx="1218" cy="231"/>
            </a:xfrm>
          </p:grpSpPr>
          <p:sp>
            <p:nvSpPr>
              <p:cNvPr id="22568" name="Line 22"/>
              <p:cNvSpPr>
                <a:spLocks noChangeShapeType="1"/>
              </p:cNvSpPr>
              <p:nvPr/>
            </p:nvSpPr>
            <p:spPr bwMode="auto">
              <a:xfrm flipH="1">
                <a:off x="447" y="2160"/>
                <a:ext cx="771" cy="1"/>
              </a:xfrm>
              <a:prstGeom prst="line">
                <a:avLst/>
              </a:prstGeom>
              <a:noFill/>
              <a:ln w="9525">
                <a:solidFill>
                  <a:srgbClr val="F60802"/>
                </a:solidFill>
                <a:round/>
                <a:headEnd type="triangle" w="med" len="med"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569" name="Text Box 23"/>
              <p:cNvSpPr txBox="1">
                <a:spLocks noChangeArrowheads="1"/>
              </p:cNvSpPr>
              <p:nvPr/>
            </p:nvSpPr>
            <p:spPr bwMode="auto">
              <a:xfrm>
                <a:off x="0" y="2016"/>
                <a:ext cx="56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GB" sz="1800">
                    <a:solidFill>
                      <a:srgbClr val="FD2E29"/>
                    </a:solidFill>
                    <a:latin typeface="Lucida Sans" pitchFamily="34" charset="0"/>
                    <a:cs typeface="Arial" charset="0"/>
                  </a:rPr>
                  <a:t>21mm</a:t>
                </a:r>
                <a:endParaRPr lang="en-US" sz="1800">
                  <a:solidFill>
                    <a:srgbClr val="FD2E29"/>
                  </a:solidFill>
                  <a:latin typeface="Lucida Sans" pitchFamily="34" charset="0"/>
                  <a:cs typeface="Arial" charset="0"/>
                </a:endParaRPr>
              </a:p>
            </p:txBody>
          </p:sp>
        </p:grpSp>
        <p:grpSp>
          <p:nvGrpSpPr>
            <p:cNvPr id="22553" name="Group 24"/>
            <p:cNvGrpSpPr>
              <a:grpSpLocks/>
            </p:cNvGrpSpPr>
            <p:nvPr/>
          </p:nvGrpSpPr>
          <p:grpSpPr bwMode="auto">
            <a:xfrm>
              <a:off x="436" y="2659"/>
              <a:ext cx="1196" cy="231"/>
              <a:chOff x="-23" y="1839"/>
              <a:chExt cx="1196" cy="231"/>
            </a:xfrm>
          </p:grpSpPr>
          <p:sp>
            <p:nvSpPr>
              <p:cNvPr id="22566" name="Line 25"/>
              <p:cNvSpPr>
                <a:spLocks noChangeShapeType="1"/>
              </p:cNvSpPr>
              <p:nvPr/>
            </p:nvSpPr>
            <p:spPr bwMode="auto">
              <a:xfrm flipH="1">
                <a:off x="447" y="1979"/>
                <a:ext cx="726" cy="1"/>
              </a:xfrm>
              <a:prstGeom prst="line">
                <a:avLst/>
              </a:prstGeom>
              <a:noFill/>
              <a:ln w="9525">
                <a:solidFill>
                  <a:srgbClr val="F60802"/>
                </a:solidFill>
                <a:round/>
                <a:headEnd type="triangle" w="med" len="med"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567" name="Text Box 26"/>
              <p:cNvSpPr txBox="1">
                <a:spLocks noChangeArrowheads="1"/>
              </p:cNvSpPr>
              <p:nvPr/>
            </p:nvSpPr>
            <p:spPr bwMode="auto">
              <a:xfrm>
                <a:off x="-23" y="1839"/>
                <a:ext cx="56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GB" sz="1800">
                    <a:solidFill>
                      <a:srgbClr val="F60802"/>
                    </a:solidFill>
                    <a:latin typeface="Lucida Sans" pitchFamily="34" charset="0"/>
                    <a:cs typeface="Arial" charset="0"/>
                  </a:rPr>
                  <a:t>36mm</a:t>
                </a:r>
                <a:endParaRPr lang="en-US" sz="1800">
                  <a:solidFill>
                    <a:srgbClr val="F60802"/>
                  </a:solidFill>
                  <a:latin typeface="Lucida Sans" pitchFamily="34" charset="0"/>
                  <a:cs typeface="Arial" charset="0"/>
                </a:endParaRPr>
              </a:p>
            </p:txBody>
          </p:sp>
        </p:grpSp>
        <p:grpSp>
          <p:nvGrpSpPr>
            <p:cNvPr id="22554" name="Group 27"/>
            <p:cNvGrpSpPr>
              <a:grpSpLocks/>
            </p:cNvGrpSpPr>
            <p:nvPr/>
          </p:nvGrpSpPr>
          <p:grpSpPr bwMode="auto">
            <a:xfrm>
              <a:off x="424" y="1978"/>
              <a:ext cx="1088" cy="231"/>
              <a:chOff x="-6" y="1431"/>
              <a:chExt cx="1088" cy="231"/>
            </a:xfrm>
          </p:grpSpPr>
          <p:sp>
            <p:nvSpPr>
              <p:cNvPr id="22564" name="Line 28"/>
              <p:cNvSpPr>
                <a:spLocks noChangeShapeType="1"/>
              </p:cNvSpPr>
              <p:nvPr/>
            </p:nvSpPr>
            <p:spPr bwMode="auto">
              <a:xfrm flipH="1">
                <a:off x="447" y="1571"/>
                <a:ext cx="635" cy="1"/>
              </a:xfrm>
              <a:prstGeom prst="line">
                <a:avLst/>
              </a:prstGeom>
              <a:noFill/>
              <a:ln w="9525">
                <a:solidFill>
                  <a:srgbClr val="F60802"/>
                </a:solidFill>
                <a:round/>
                <a:headEnd type="triangle" w="med" len="med"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565" name="Text Box 29"/>
              <p:cNvSpPr txBox="1">
                <a:spLocks noChangeArrowheads="1"/>
              </p:cNvSpPr>
              <p:nvPr/>
            </p:nvSpPr>
            <p:spPr bwMode="auto">
              <a:xfrm>
                <a:off x="-6" y="1431"/>
                <a:ext cx="56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GB" sz="1800">
                    <a:solidFill>
                      <a:srgbClr val="F60802"/>
                    </a:solidFill>
                    <a:latin typeface="Lucida Sans" pitchFamily="34" charset="0"/>
                    <a:cs typeface="Arial" charset="0"/>
                  </a:rPr>
                  <a:t>72mm</a:t>
                </a:r>
                <a:endParaRPr lang="en-US" sz="1800">
                  <a:solidFill>
                    <a:srgbClr val="F60802"/>
                  </a:solidFill>
                  <a:latin typeface="Lucida Sans" pitchFamily="34" charset="0"/>
                  <a:cs typeface="Arial" charset="0"/>
                </a:endParaRPr>
              </a:p>
            </p:txBody>
          </p:sp>
        </p:grpSp>
        <p:grpSp>
          <p:nvGrpSpPr>
            <p:cNvPr id="22555" name="Group 30"/>
            <p:cNvGrpSpPr>
              <a:grpSpLocks/>
            </p:cNvGrpSpPr>
            <p:nvPr/>
          </p:nvGrpSpPr>
          <p:grpSpPr bwMode="auto">
            <a:xfrm>
              <a:off x="424" y="2296"/>
              <a:ext cx="1134" cy="231"/>
              <a:chOff x="-6" y="1657"/>
              <a:chExt cx="1134" cy="231"/>
            </a:xfrm>
          </p:grpSpPr>
          <p:sp>
            <p:nvSpPr>
              <p:cNvPr id="22562" name="Line 31"/>
              <p:cNvSpPr>
                <a:spLocks noChangeShapeType="1"/>
              </p:cNvSpPr>
              <p:nvPr/>
            </p:nvSpPr>
            <p:spPr bwMode="auto">
              <a:xfrm flipH="1">
                <a:off x="447" y="1797"/>
                <a:ext cx="681" cy="1"/>
              </a:xfrm>
              <a:prstGeom prst="line">
                <a:avLst/>
              </a:prstGeom>
              <a:noFill/>
              <a:ln w="9525">
                <a:solidFill>
                  <a:srgbClr val="F60802"/>
                </a:solidFill>
                <a:round/>
                <a:headEnd type="triangle" w="med" len="med"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563" name="Text Box 32"/>
              <p:cNvSpPr txBox="1">
                <a:spLocks noChangeArrowheads="1"/>
              </p:cNvSpPr>
              <p:nvPr/>
            </p:nvSpPr>
            <p:spPr bwMode="auto">
              <a:xfrm>
                <a:off x="-6" y="1657"/>
                <a:ext cx="56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GB" sz="1800">
                    <a:solidFill>
                      <a:srgbClr val="F60802"/>
                    </a:solidFill>
                    <a:latin typeface="Lucida Sans" pitchFamily="34" charset="0"/>
                    <a:cs typeface="Arial" charset="0"/>
                  </a:rPr>
                  <a:t>54mm</a:t>
                </a:r>
                <a:endParaRPr lang="en-US" sz="1800">
                  <a:solidFill>
                    <a:srgbClr val="F60802"/>
                  </a:solidFill>
                  <a:latin typeface="Lucida Sans" pitchFamily="34" charset="0"/>
                  <a:cs typeface="Arial" charset="0"/>
                </a:endParaRPr>
              </a:p>
            </p:txBody>
          </p:sp>
        </p:grpSp>
        <p:grpSp>
          <p:nvGrpSpPr>
            <p:cNvPr id="22556" name="Group 33"/>
            <p:cNvGrpSpPr>
              <a:grpSpLocks/>
            </p:cNvGrpSpPr>
            <p:nvPr/>
          </p:nvGrpSpPr>
          <p:grpSpPr bwMode="auto">
            <a:xfrm>
              <a:off x="424" y="1616"/>
              <a:ext cx="1043" cy="231"/>
              <a:chOff x="-6" y="1204"/>
              <a:chExt cx="1043" cy="231"/>
            </a:xfrm>
          </p:grpSpPr>
          <p:sp>
            <p:nvSpPr>
              <p:cNvPr id="22560" name="Line 34"/>
              <p:cNvSpPr>
                <a:spLocks noChangeShapeType="1"/>
              </p:cNvSpPr>
              <p:nvPr/>
            </p:nvSpPr>
            <p:spPr bwMode="auto">
              <a:xfrm flipH="1">
                <a:off x="447" y="1344"/>
                <a:ext cx="590" cy="1"/>
              </a:xfrm>
              <a:prstGeom prst="line">
                <a:avLst/>
              </a:prstGeom>
              <a:noFill/>
              <a:ln w="9525">
                <a:solidFill>
                  <a:srgbClr val="F60802"/>
                </a:solidFill>
                <a:round/>
                <a:headEnd type="triangle" w="med" len="med"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561" name="Text Box 35"/>
              <p:cNvSpPr txBox="1">
                <a:spLocks noChangeArrowheads="1"/>
              </p:cNvSpPr>
              <p:nvPr/>
            </p:nvSpPr>
            <p:spPr bwMode="auto">
              <a:xfrm>
                <a:off x="-6" y="1204"/>
                <a:ext cx="56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GB" sz="1800">
                    <a:solidFill>
                      <a:srgbClr val="F60802"/>
                    </a:solidFill>
                    <a:latin typeface="Lucida Sans" pitchFamily="34" charset="0"/>
                    <a:cs typeface="Arial" charset="0"/>
                  </a:rPr>
                  <a:t>90mm</a:t>
                </a:r>
                <a:endParaRPr lang="en-US" sz="1800">
                  <a:solidFill>
                    <a:srgbClr val="F60802"/>
                  </a:solidFill>
                  <a:latin typeface="Lucida Sans" pitchFamily="34" charset="0"/>
                  <a:cs typeface="Arial" charset="0"/>
                </a:endParaRPr>
              </a:p>
            </p:txBody>
          </p:sp>
        </p:grpSp>
        <p:grpSp>
          <p:nvGrpSpPr>
            <p:cNvPr id="22557" name="Group 36"/>
            <p:cNvGrpSpPr>
              <a:grpSpLocks/>
            </p:cNvGrpSpPr>
            <p:nvPr/>
          </p:nvGrpSpPr>
          <p:grpSpPr bwMode="auto">
            <a:xfrm>
              <a:off x="498" y="3154"/>
              <a:ext cx="1199" cy="231"/>
              <a:chOff x="65" y="2152"/>
              <a:chExt cx="1199" cy="231"/>
            </a:xfrm>
          </p:grpSpPr>
          <p:sp>
            <p:nvSpPr>
              <p:cNvPr id="22558" name="Line 37"/>
              <p:cNvSpPr>
                <a:spLocks noChangeShapeType="1"/>
              </p:cNvSpPr>
              <p:nvPr/>
            </p:nvSpPr>
            <p:spPr bwMode="auto">
              <a:xfrm flipH="1">
                <a:off x="447" y="2296"/>
                <a:ext cx="817" cy="1"/>
              </a:xfrm>
              <a:prstGeom prst="line">
                <a:avLst/>
              </a:prstGeom>
              <a:noFill/>
              <a:ln w="9525">
                <a:solidFill>
                  <a:srgbClr val="F60802"/>
                </a:solidFill>
                <a:round/>
                <a:headEnd type="triangle" w="med" len="med"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559" name="Text Box 38"/>
              <p:cNvSpPr txBox="1">
                <a:spLocks noChangeArrowheads="1"/>
              </p:cNvSpPr>
              <p:nvPr/>
            </p:nvSpPr>
            <p:spPr bwMode="auto">
              <a:xfrm>
                <a:off x="65" y="2152"/>
                <a:ext cx="475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GB" sz="1800">
                    <a:solidFill>
                      <a:srgbClr val="F60802"/>
                    </a:solidFill>
                    <a:latin typeface="Lucida Sans" pitchFamily="34" charset="0"/>
                    <a:cs typeface="Arial" charset="0"/>
                  </a:rPr>
                  <a:t>8mm</a:t>
                </a:r>
                <a:endParaRPr lang="en-US" sz="1800">
                  <a:solidFill>
                    <a:srgbClr val="F60802"/>
                  </a:solidFill>
                  <a:latin typeface="Lucida Sans" pitchFamily="34" charset="0"/>
                  <a:cs typeface="Arial" charset="0"/>
                </a:endParaRPr>
              </a:p>
            </p:txBody>
          </p:sp>
        </p:grpSp>
      </p:grpSp>
      <p:sp>
        <p:nvSpPr>
          <p:cNvPr id="22532" name="Text Box 39"/>
          <p:cNvSpPr txBox="1">
            <a:spLocks noChangeArrowheads="1"/>
          </p:cNvSpPr>
          <p:nvPr/>
        </p:nvSpPr>
        <p:spPr bwMode="auto">
          <a:xfrm>
            <a:off x="7561263" y="3070225"/>
            <a:ext cx="161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GB" sz="1800" b="1">
                <a:latin typeface="Arial" charset="0"/>
                <a:cs typeface="Arial" charset="0"/>
              </a:rPr>
              <a:t>Div = 2.1mm</a:t>
            </a:r>
            <a:endParaRPr lang="en-US" sz="1800" b="1">
              <a:latin typeface="Arial" charset="0"/>
              <a:cs typeface="Arial" charset="0"/>
            </a:endParaRPr>
          </a:p>
        </p:txBody>
      </p:sp>
      <p:sp>
        <p:nvSpPr>
          <p:cNvPr id="22533" name="Text Box 40"/>
          <p:cNvSpPr txBox="1">
            <a:spLocks noChangeArrowheads="1"/>
          </p:cNvSpPr>
          <p:nvPr/>
        </p:nvSpPr>
        <p:spPr bwMode="auto">
          <a:xfrm>
            <a:off x="7561263" y="4941888"/>
            <a:ext cx="1619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GB" sz="1800" b="1">
                <a:latin typeface="Arial" charset="0"/>
                <a:cs typeface="Arial" charset="0"/>
              </a:rPr>
              <a:t>Div = 1.5mm</a:t>
            </a:r>
            <a:endParaRPr lang="en-US" sz="1800" b="1">
              <a:latin typeface="Arial" charset="0"/>
              <a:cs typeface="Arial" charset="0"/>
            </a:endParaRPr>
          </a:p>
        </p:txBody>
      </p:sp>
      <p:sp>
        <p:nvSpPr>
          <p:cNvPr id="22534" name="Rectangle 42"/>
          <p:cNvSpPr>
            <a:spLocks noGrp="1" noChangeArrowheads="1"/>
          </p:cNvSpPr>
          <p:nvPr>
            <p:ph type="title"/>
          </p:nvPr>
        </p:nvSpPr>
        <p:spPr>
          <a:xfrm>
            <a:off x="609600" y="115888"/>
            <a:ext cx="8534400" cy="381000"/>
          </a:xfrm>
        </p:spPr>
        <p:txBody>
          <a:bodyPr/>
          <a:lstStyle/>
          <a:p>
            <a:pPr eaLnBrk="1" hangingPunct="1"/>
            <a:r>
              <a:rPr lang="en-US" smtClean="0"/>
              <a:t>Coincidence scan: set up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 rot="16200000">
            <a:off x="-2209800" y="4191000"/>
            <a:ext cx="4876800" cy="304800"/>
          </a:xfrm>
        </p:spPr>
        <p:txBody>
          <a:bodyPr/>
          <a:lstStyle/>
          <a:p>
            <a:pPr>
              <a:defRPr/>
            </a:pPr>
            <a:r>
              <a:rPr lang="en-GB" dirty="0"/>
              <a:t>PHYS389 Semiconductor Applications: Lecture 15</a:t>
            </a:r>
            <a:endParaRPr lang="en-GB" dirty="0"/>
          </a:p>
        </p:txBody>
      </p:sp>
      <p:pic>
        <p:nvPicPr>
          <p:cNvPr id="23555" name="Picture 4" descr="DSC04097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59313" y="836613"/>
            <a:ext cx="4376737" cy="5832475"/>
          </a:xfrm>
          <a:noFill/>
          <a:ln>
            <a:miter lim="800000"/>
            <a:headEnd/>
            <a:tailEnd/>
          </a:ln>
        </p:spPr>
      </p:pic>
      <p:pic>
        <p:nvPicPr>
          <p:cNvPr id="23556" name="Picture 5" descr="DSC0409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3213100"/>
            <a:ext cx="4038600" cy="352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3" descr="DSC04095"/>
          <p:cNvPicPr>
            <a:picLocks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6100" y="765175"/>
            <a:ext cx="4038600" cy="3028950"/>
          </a:xfrm>
          <a:noFill/>
          <a:ln>
            <a:miter lim="800000"/>
            <a:headEnd/>
            <a:tailEnd/>
          </a:ln>
        </p:spPr>
      </p:pic>
      <p:sp>
        <p:nvSpPr>
          <p:cNvPr id="2355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Coincidence scan: set up</a:t>
            </a:r>
            <a:endParaRPr lang="en-US" smtClean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oter Placeholder 4"/>
          <p:cNvSpPr>
            <a:spLocks noGrp="1"/>
          </p:cNvSpPr>
          <p:nvPr>
            <p:ph type="ftr" sz="quarter" idx="10"/>
          </p:nvPr>
        </p:nvSpPr>
        <p:spPr>
          <a:xfrm rot="16200000">
            <a:off x="-2209800" y="4191000"/>
            <a:ext cx="4876800" cy="304800"/>
          </a:xfrm>
        </p:spPr>
        <p:txBody>
          <a:bodyPr/>
          <a:lstStyle/>
          <a:p>
            <a:pPr>
              <a:defRPr/>
            </a:pPr>
            <a:r>
              <a:rPr lang="en-GB" dirty="0"/>
              <a:t>PHYS389 Semiconductor Applications: Lecture 15</a:t>
            </a:r>
            <a:endParaRPr lang="en-GB" dirty="0"/>
          </a:p>
        </p:txBody>
      </p:sp>
      <p:grpSp>
        <p:nvGrpSpPr>
          <p:cNvPr id="24579" name="Group 2"/>
          <p:cNvGrpSpPr>
            <a:grpSpLocks/>
          </p:cNvGrpSpPr>
          <p:nvPr/>
        </p:nvGrpSpPr>
        <p:grpSpPr bwMode="auto">
          <a:xfrm>
            <a:off x="468313" y="1139825"/>
            <a:ext cx="5365750" cy="5097463"/>
            <a:chOff x="0" y="1061"/>
            <a:chExt cx="3380" cy="3211"/>
          </a:xfrm>
        </p:grpSpPr>
        <p:pic>
          <p:nvPicPr>
            <p:cNvPr id="24582" name="Picture 3" descr="NaIvsGe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36" y="1061"/>
              <a:ext cx="2952" cy="29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583" name="Oval 4"/>
            <p:cNvSpPr>
              <a:spLocks noChangeArrowheads="1"/>
            </p:cNvSpPr>
            <p:nvPr/>
          </p:nvSpPr>
          <p:spPr bwMode="auto">
            <a:xfrm>
              <a:off x="1247" y="2955"/>
              <a:ext cx="336" cy="384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4" name="Text Box 5"/>
            <p:cNvSpPr txBox="1">
              <a:spLocks noChangeArrowheads="1"/>
            </p:cNvSpPr>
            <p:nvPr/>
          </p:nvSpPr>
          <p:spPr bwMode="auto">
            <a:xfrm>
              <a:off x="1440" y="2688"/>
              <a:ext cx="16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GB">
                  <a:solidFill>
                    <a:srgbClr val="FF0000"/>
                  </a:solidFill>
                  <a:latin typeface="Arial" charset="0"/>
                </a:rPr>
                <a:t>Region of Interest</a:t>
              </a:r>
            </a:p>
          </p:txBody>
        </p:sp>
        <p:sp>
          <p:nvSpPr>
            <p:cNvPr id="24585" name="Line 6"/>
            <p:cNvSpPr>
              <a:spLocks noChangeShapeType="1"/>
            </p:cNvSpPr>
            <p:nvPr/>
          </p:nvSpPr>
          <p:spPr bwMode="auto">
            <a:xfrm>
              <a:off x="2160" y="3984"/>
              <a:ext cx="72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86" name="Text Box 7"/>
            <p:cNvSpPr txBox="1">
              <a:spLocks noChangeArrowheads="1"/>
            </p:cNvSpPr>
            <p:nvPr/>
          </p:nvSpPr>
          <p:spPr bwMode="auto">
            <a:xfrm>
              <a:off x="2346" y="3984"/>
              <a:ext cx="103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GB">
                  <a:solidFill>
                    <a:schemeClr val="accent2"/>
                  </a:solidFill>
                  <a:latin typeface="Arial" charset="0"/>
                </a:rPr>
                <a:t>Ge Energy</a:t>
              </a:r>
            </a:p>
          </p:txBody>
        </p:sp>
        <p:sp>
          <p:nvSpPr>
            <p:cNvPr id="24587" name="Text Box 8"/>
            <p:cNvSpPr txBox="1">
              <a:spLocks noChangeArrowheads="1"/>
            </p:cNvSpPr>
            <p:nvPr/>
          </p:nvSpPr>
          <p:spPr bwMode="auto">
            <a:xfrm rot="-5400000">
              <a:off x="-395" y="1691"/>
              <a:ext cx="107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GB">
                  <a:solidFill>
                    <a:schemeClr val="accent2"/>
                  </a:solidFill>
                  <a:latin typeface="Arial" charset="0"/>
                </a:rPr>
                <a:t>NaI Energy</a:t>
              </a:r>
            </a:p>
          </p:txBody>
        </p:sp>
        <p:sp>
          <p:nvSpPr>
            <p:cNvPr id="24588" name="Line 9"/>
            <p:cNvSpPr>
              <a:spLocks noChangeShapeType="1"/>
            </p:cNvSpPr>
            <p:nvPr/>
          </p:nvSpPr>
          <p:spPr bwMode="auto">
            <a:xfrm rot="-5400000">
              <a:off x="-23" y="1655"/>
              <a:ext cx="720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89" name="Line 10"/>
            <p:cNvSpPr>
              <a:spLocks noChangeShapeType="1"/>
            </p:cNvSpPr>
            <p:nvPr/>
          </p:nvSpPr>
          <p:spPr bwMode="auto">
            <a:xfrm>
              <a:off x="1429" y="3339"/>
              <a:ext cx="0" cy="68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90" name="Text Box 11"/>
            <p:cNvSpPr txBox="1">
              <a:spLocks noChangeArrowheads="1"/>
            </p:cNvSpPr>
            <p:nvPr/>
          </p:nvSpPr>
          <p:spPr bwMode="auto">
            <a:xfrm>
              <a:off x="1008" y="3984"/>
              <a:ext cx="82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GB">
                  <a:solidFill>
                    <a:schemeClr val="accent2"/>
                  </a:solidFill>
                  <a:latin typeface="Arial" charset="0"/>
                </a:rPr>
                <a:t>374 keV</a:t>
              </a:r>
            </a:p>
          </p:txBody>
        </p:sp>
        <p:sp>
          <p:nvSpPr>
            <p:cNvPr id="24591" name="Text Box 12"/>
            <p:cNvSpPr txBox="1">
              <a:spLocks noChangeArrowheads="1"/>
            </p:cNvSpPr>
            <p:nvPr/>
          </p:nvSpPr>
          <p:spPr bwMode="auto">
            <a:xfrm rot="-5400000">
              <a:off x="-267" y="3098"/>
              <a:ext cx="82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GB">
                  <a:solidFill>
                    <a:schemeClr val="accent2"/>
                  </a:solidFill>
                  <a:latin typeface="Arial" charset="0"/>
                </a:rPr>
                <a:t>288 keV</a:t>
              </a:r>
            </a:p>
          </p:txBody>
        </p:sp>
        <p:sp>
          <p:nvSpPr>
            <p:cNvPr id="24592" name="Line 13"/>
            <p:cNvSpPr>
              <a:spLocks noChangeShapeType="1"/>
            </p:cNvSpPr>
            <p:nvPr/>
          </p:nvSpPr>
          <p:spPr bwMode="auto">
            <a:xfrm flipH="1">
              <a:off x="288" y="3158"/>
              <a:ext cx="959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4580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2400" smtClean="0"/>
              <a:t>Coincidence results</a:t>
            </a:r>
          </a:p>
        </p:txBody>
      </p:sp>
      <p:sp>
        <p:nvSpPr>
          <p:cNvPr id="24581" name="Rectangle 15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5219700" y="1628775"/>
            <a:ext cx="4038600" cy="45370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z="1800" smtClean="0"/>
              <a:t>Matrix of Ge energy vs Total NaI derived from Silena ADCs</a:t>
            </a:r>
          </a:p>
          <a:p>
            <a:pPr eaLnBrk="1" hangingPunct="1"/>
            <a:r>
              <a:rPr lang="en-GB" sz="1800" smtClean="0"/>
              <a:t>The region of interest for “true” coincidences is highlighted in red.</a:t>
            </a:r>
          </a:p>
          <a:p>
            <a:pPr eaLnBrk="1" hangingPunct="1"/>
            <a:r>
              <a:rPr lang="en-GB" sz="1800" smtClean="0"/>
              <a:t>The data was presorted to keep only the data in this region.</a:t>
            </a:r>
          </a:p>
          <a:p>
            <a:pPr lvl="1" eaLnBrk="1" hangingPunct="1"/>
            <a:r>
              <a:rPr lang="en-GB" sz="1600" smtClean="0"/>
              <a:t>This leaves ~ 1.5Gb of data per line.</a:t>
            </a:r>
          </a:p>
          <a:p>
            <a:pPr lvl="1" eaLnBrk="1" hangingPunct="1"/>
            <a:r>
              <a:rPr lang="en-GB" sz="1600" smtClean="0"/>
              <a:t>Gzip compressed into three 400Mb files.</a:t>
            </a:r>
          </a:p>
          <a:p>
            <a:pPr eaLnBrk="1" hangingPunct="1"/>
            <a:r>
              <a:rPr lang="en-GB" sz="1800" smtClean="0"/>
              <a:t>Available for download now.</a:t>
            </a:r>
          </a:p>
          <a:p>
            <a:pPr eaLnBrk="1" hangingPunct="1">
              <a:buFontTx/>
              <a:buNone/>
            </a:pPr>
            <a:r>
              <a:rPr lang="en-GB" sz="1800" smtClean="0"/>
              <a:t>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ooter Placeholder 2"/>
          <p:cNvSpPr>
            <a:spLocks noGrp="1"/>
          </p:cNvSpPr>
          <p:nvPr>
            <p:ph type="ftr" sz="quarter" idx="10"/>
          </p:nvPr>
        </p:nvSpPr>
        <p:spPr>
          <a:xfrm rot="16200000">
            <a:off x="-2209800" y="4191000"/>
            <a:ext cx="4876800" cy="304800"/>
          </a:xfrm>
        </p:spPr>
        <p:txBody>
          <a:bodyPr/>
          <a:lstStyle/>
          <a:p>
            <a:pPr>
              <a:defRPr/>
            </a:pPr>
            <a:r>
              <a:rPr lang="en-GB" dirty="0"/>
              <a:t>PHYS389 Semiconductor Applications: Lecture 15</a:t>
            </a:r>
            <a:endParaRPr lang="en-GB" dirty="0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513" y="2133600"/>
            <a:ext cx="4114800" cy="386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3924300" y="170021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GB" sz="1800">
                <a:latin typeface="Arial" charset="0"/>
              </a:rPr>
              <a:t>1</a:t>
            </a: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3203575" y="177323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GB" sz="1800">
                <a:latin typeface="Arial" charset="0"/>
              </a:rPr>
              <a:t>2</a:t>
            </a: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2916238" y="198913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GB" sz="1800">
                <a:latin typeface="Arial" charset="0"/>
              </a:rPr>
              <a:t>3</a:t>
            </a:r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2627313" y="2276475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GB" sz="1800">
                <a:latin typeface="Arial" charset="0"/>
              </a:rPr>
              <a:t>4</a:t>
            </a:r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1908175" y="32131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GB" sz="1800">
                <a:latin typeface="Arial" charset="0"/>
              </a:rPr>
              <a:t>5</a:t>
            </a:r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4932363" y="2060575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GB" sz="1800">
                <a:latin typeface="Arial" charset="0"/>
              </a:rPr>
              <a:t>6</a:t>
            </a:r>
          </a:p>
        </p:txBody>
      </p:sp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5508625" y="23495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GB" sz="1800">
                <a:latin typeface="Arial" charset="0"/>
              </a:rPr>
              <a:t>7</a:t>
            </a:r>
          </a:p>
        </p:txBody>
      </p:sp>
      <p:sp>
        <p:nvSpPr>
          <p:cNvPr id="25611" name="Text Box 11"/>
          <p:cNvSpPr txBox="1">
            <a:spLocks noChangeArrowheads="1"/>
          </p:cNvSpPr>
          <p:nvPr/>
        </p:nvSpPr>
        <p:spPr bwMode="auto">
          <a:xfrm>
            <a:off x="5867400" y="2924175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GB" sz="1800">
                <a:latin typeface="Arial" charset="0"/>
              </a:rPr>
              <a:t>8</a:t>
            </a:r>
          </a:p>
        </p:txBody>
      </p:sp>
      <p:sp>
        <p:nvSpPr>
          <p:cNvPr id="25612" name="Text Box 12"/>
          <p:cNvSpPr txBox="1">
            <a:spLocks noChangeArrowheads="1"/>
          </p:cNvSpPr>
          <p:nvPr/>
        </p:nvSpPr>
        <p:spPr bwMode="auto">
          <a:xfrm>
            <a:off x="3348038" y="5876925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GB" sz="1800">
                <a:latin typeface="Arial" charset="0"/>
              </a:rPr>
              <a:t>10</a:t>
            </a:r>
          </a:p>
        </p:txBody>
      </p:sp>
      <p:sp>
        <p:nvSpPr>
          <p:cNvPr id="25613" name="Text Box 13"/>
          <p:cNvSpPr txBox="1">
            <a:spLocks noChangeArrowheads="1"/>
          </p:cNvSpPr>
          <p:nvPr/>
        </p:nvSpPr>
        <p:spPr bwMode="auto">
          <a:xfrm>
            <a:off x="6351588" y="366553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GB" sz="1800">
                <a:latin typeface="Arial" charset="0"/>
              </a:rPr>
              <a:t>9</a:t>
            </a:r>
          </a:p>
        </p:txBody>
      </p:sp>
      <p:sp>
        <p:nvSpPr>
          <p:cNvPr id="25614" name="Text Box 14"/>
          <p:cNvSpPr txBox="1">
            <a:spLocks noChangeArrowheads="1"/>
          </p:cNvSpPr>
          <p:nvPr/>
        </p:nvSpPr>
        <p:spPr bwMode="auto">
          <a:xfrm>
            <a:off x="2895600" y="5681663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GB" sz="1800">
                <a:latin typeface="Arial" charset="0"/>
              </a:rPr>
              <a:t>11</a:t>
            </a:r>
          </a:p>
        </p:txBody>
      </p:sp>
      <p:sp>
        <p:nvSpPr>
          <p:cNvPr id="25615" name="Text Box 15"/>
          <p:cNvSpPr txBox="1">
            <a:spLocks noChangeArrowheads="1"/>
          </p:cNvSpPr>
          <p:nvPr/>
        </p:nvSpPr>
        <p:spPr bwMode="auto">
          <a:xfrm>
            <a:off x="2608263" y="5465763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GB" sz="1800">
                <a:latin typeface="Arial" charset="0"/>
              </a:rPr>
              <a:t>12</a:t>
            </a:r>
          </a:p>
        </p:txBody>
      </p:sp>
      <p:sp>
        <p:nvSpPr>
          <p:cNvPr id="25616" name="Text Box 16"/>
          <p:cNvSpPr txBox="1">
            <a:spLocks noChangeArrowheads="1"/>
          </p:cNvSpPr>
          <p:nvPr/>
        </p:nvSpPr>
        <p:spPr bwMode="auto">
          <a:xfrm>
            <a:off x="1958975" y="4384675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GB" sz="1800">
                <a:latin typeface="Arial" charset="0"/>
              </a:rPr>
              <a:t>13</a:t>
            </a:r>
          </a:p>
        </p:txBody>
      </p:sp>
      <p:sp>
        <p:nvSpPr>
          <p:cNvPr id="25617" name="Text Box 17"/>
          <p:cNvSpPr txBox="1">
            <a:spLocks noChangeArrowheads="1"/>
          </p:cNvSpPr>
          <p:nvPr/>
        </p:nvSpPr>
        <p:spPr bwMode="auto">
          <a:xfrm>
            <a:off x="4911725" y="5753100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GB" sz="1800">
                <a:latin typeface="Arial" charset="0"/>
              </a:rPr>
              <a:t>14</a:t>
            </a:r>
          </a:p>
        </p:txBody>
      </p:sp>
      <p:sp>
        <p:nvSpPr>
          <p:cNvPr id="25618" name="Text Box 18"/>
          <p:cNvSpPr txBox="1">
            <a:spLocks noChangeArrowheads="1"/>
          </p:cNvSpPr>
          <p:nvPr/>
        </p:nvSpPr>
        <p:spPr bwMode="auto">
          <a:xfrm>
            <a:off x="5775325" y="5248275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GB" sz="1800">
                <a:latin typeface="Arial" charset="0"/>
              </a:rPr>
              <a:t>15</a:t>
            </a:r>
          </a:p>
        </p:txBody>
      </p:sp>
      <p:sp>
        <p:nvSpPr>
          <p:cNvPr id="25619" name="Text Box 19"/>
          <p:cNvSpPr txBox="1">
            <a:spLocks noChangeArrowheads="1"/>
          </p:cNvSpPr>
          <p:nvPr/>
        </p:nvSpPr>
        <p:spPr bwMode="auto">
          <a:xfrm>
            <a:off x="5848350" y="4816475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GB" sz="1800">
                <a:latin typeface="Arial" charset="0"/>
              </a:rPr>
              <a:t>16</a:t>
            </a:r>
          </a:p>
        </p:txBody>
      </p:sp>
      <p:sp>
        <p:nvSpPr>
          <p:cNvPr id="25620" name="Text Box 20"/>
          <p:cNvSpPr txBox="1">
            <a:spLocks noChangeArrowheads="1"/>
          </p:cNvSpPr>
          <p:nvPr/>
        </p:nvSpPr>
        <p:spPr bwMode="auto">
          <a:xfrm>
            <a:off x="6280150" y="3952875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GB" sz="1800">
                <a:latin typeface="Arial" charset="0"/>
              </a:rPr>
              <a:t>17</a:t>
            </a:r>
          </a:p>
        </p:txBody>
      </p:sp>
      <p:sp>
        <p:nvSpPr>
          <p:cNvPr id="25621" name="Text Box 21"/>
          <p:cNvSpPr txBox="1">
            <a:spLocks noChangeArrowheads="1"/>
          </p:cNvSpPr>
          <p:nvPr/>
        </p:nvSpPr>
        <p:spPr bwMode="auto">
          <a:xfrm>
            <a:off x="6208713" y="2008188"/>
            <a:ext cx="1200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GB" sz="1800">
                <a:latin typeface="Arial" charset="0"/>
              </a:rPr>
              <a:t>Azimuth 1</a:t>
            </a:r>
          </a:p>
        </p:txBody>
      </p:sp>
      <p:sp>
        <p:nvSpPr>
          <p:cNvPr id="25622" name="Text Box 22"/>
          <p:cNvSpPr txBox="1">
            <a:spLocks noChangeArrowheads="1"/>
          </p:cNvSpPr>
          <p:nvPr/>
        </p:nvSpPr>
        <p:spPr bwMode="auto">
          <a:xfrm>
            <a:off x="6496050" y="2368550"/>
            <a:ext cx="1200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GB" sz="1800">
                <a:latin typeface="Arial" charset="0"/>
              </a:rPr>
              <a:t>Azimuth 2</a:t>
            </a:r>
          </a:p>
        </p:txBody>
      </p:sp>
      <p:sp>
        <p:nvSpPr>
          <p:cNvPr id="25623" name="Text Box 23"/>
          <p:cNvSpPr txBox="1">
            <a:spLocks noChangeArrowheads="1"/>
          </p:cNvSpPr>
          <p:nvPr/>
        </p:nvSpPr>
        <p:spPr bwMode="auto">
          <a:xfrm>
            <a:off x="6567488" y="3089275"/>
            <a:ext cx="1200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GB" sz="1800">
                <a:latin typeface="Arial" charset="0"/>
              </a:rPr>
              <a:t>Azimuth 3</a:t>
            </a:r>
          </a:p>
        </p:txBody>
      </p:sp>
      <p:sp>
        <p:nvSpPr>
          <p:cNvPr id="25624" name="Line 24"/>
          <p:cNvSpPr>
            <a:spLocks noChangeShapeType="1"/>
          </p:cNvSpPr>
          <p:nvPr/>
        </p:nvSpPr>
        <p:spPr bwMode="auto">
          <a:xfrm flipH="1">
            <a:off x="5219700" y="2349500"/>
            <a:ext cx="1081088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5625" name="Line 25"/>
          <p:cNvSpPr>
            <a:spLocks noChangeShapeType="1"/>
          </p:cNvSpPr>
          <p:nvPr/>
        </p:nvSpPr>
        <p:spPr bwMode="auto">
          <a:xfrm flipH="1">
            <a:off x="5435600" y="2636838"/>
            <a:ext cx="936625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5626" name="Line 26"/>
          <p:cNvSpPr>
            <a:spLocks noChangeShapeType="1"/>
          </p:cNvSpPr>
          <p:nvPr/>
        </p:nvSpPr>
        <p:spPr bwMode="auto">
          <a:xfrm flipH="1">
            <a:off x="5867400" y="3357563"/>
            <a:ext cx="649288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5627" name="Text Box 27"/>
          <p:cNvSpPr txBox="1">
            <a:spLocks noChangeArrowheads="1"/>
          </p:cNvSpPr>
          <p:nvPr/>
        </p:nvSpPr>
        <p:spPr bwMode="auto">
          <a:xfrm>
            <a:off x="6784975" y="4529138"/>
            <a:ext cx="1200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GB" sz="1800">
                <a:latin typeface="Arial" charset="0"/>
              </a:rPr>
              <a:t>Azimuth 5</a:t>
            </a:r>
          </a:p>
        </p:txBody>
      </p:sp>
      <p:sp>
        <p:nvSpPr>
          <p:cNvPr id="25628" name="Text Box 28"/>
          <p:cNvSpPr txBox="1">
            <a:spLocks noChangeArrowheads="1"/>
          </p:cNvSpPr>
          <p:nvPr/>
        </p:nvSpPr>
        <p:spPr bwMode="auto">
          <a:xfrm>
            <a:off x="6732588" y="5084763"/>
            <a:ext cx="1200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GB" sz="1800">
                <a:latin typeface="Arial" charset="0"/>
              </a:rPr>
              <a:t>Azimuth 6</a:t>
            </a:r>
          </a:p>
        </p:txBody>
      </p:sp>
      <p:sp>
        <p:nvSpPr>
          <p:cNvPr id="25629" name="Text Box 29"/>
          <p:cNvSpPr txBox="1">
            <a:spLocks noChangeArrowheads="1"/>
          </p:cNvSpPr>
          <p:nvPr/>
        </p:nvSpPr>
        <p:spPr bwMode="auto">
          <a:xfrm>
            <a:off x="1311275" y="2439988"/>
            <a:ext cx="1200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GB" sz="1800">
                <a:latin typeface="Arial" charset="0"/>
              </a:rPr>
              <a:t>Azimuth 4</a:t>
            </a:r>
          </a:p>
        </p:txBody>
      </p:sp>
      <p:sp>
        <p:nvSpPr>
          <p:cNvPr id="25630" name="Text Box 30"/>
          <p:cNvSpPr txBox="1">
            <a:spLocks noChangeArrowheads="1"/>
          </p:cNvSpPr>
          <p:nvPr/>
        </p:nvSpPr>
        <p:spPr bwMode="auto">
          <a:xfrm>
            <a:off x="1239838" y="4889500"/>
            <a:ext cx="1200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GB" sz="1800">
                <a:latin typeface="Arial" charset="0"/>
              </a:rPr>
              <a:t>Azimuth 7</a:t>
            </a:r>
          </a:p>
        </p:txBody>
      </p:sp>
      <p:sp>
        <p:nvSpPr>
          <p:cNvPr id="25631" name="Line 31"/>
          <p:cNvSpPr>
            <a:spLocks noChangeShapeType="1"/>
          </p:cNvSpPr>
          <p:nvPr/>
        </p:nvSpPr>
        <p:spPr bwMode="auto">
          <a:xfrm flipH="1" flipV="1">
            <a:off x="5651500" y="4581525"/>
            <a:ext cx="1081088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5632" name="Line 32"/>
          <p:cNvSpPr>
            <a:spLocks noChangeShapeType="1"/>
          </p:cNvSpPr>
          <p:nvPr/>
        </p:nvSpPr>
        <p:spPr bwMode="auto">
          <a:xfrm flipH="1" flipV="1">
            <a:off x="5724525" y="5084763"/>
            <a:ext cx="792163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5633" name="Line 33"/>
          <p:cNvSpPr>
            <a:spLocks noChangeShapeType="1"/>
          </p:cNvSpPr>
          <p:nvPr/>
        </p:nvSpPr>
        <p:spPr bwMode="auto">
          <a:xfrm>
            <a:off x="2339975" y="2781300"/>
            <a:ext cx="1511300" cy="935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5634" name="Line 34"/>
          <p:cNvSpPr>
            <a:spLocks noChangeShapeType="1"/>
          </p:cNvSpPr>
          <p:nvPr/>
        </p:nvSpPr>
        <p:spPr bwMode="auto">
          <a:xfrm flipV="1">
            <a:off x="2339975" y="4292600"/>
            <a:ext cx="1439863" cy="865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5635" name="Text Box 35"/>
          <p:cNvSpPr txBox="1">
            <a:spLocks noChangeArrowheads="1"/>
          </p:cNvSpPr>
          <p:nvPr/>
        </p:nvSpPr>
        <p:spPr bwMode="auto">
          <a:xfrm>
            <a:off x="3111500" y="3305175"/>
            <a:ext cx="336550" cy="366713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GB" sz="1800">
                <a:latin typeface="Arial" charset="0"/>
              </a:rPr>
              <a:t>A</a:t>
            </a:r>
          </a:p>
        </p:txBody>
      </p:sp>
      <p:sp>
        <p:nvSpPr>
          <p:cNvPr id="25636" name="Text Box 36"/>
          <p:cNvSpPr txBox="1">
            <a:spLocks noChangeArrowheads="1"/>
          </p:cNvSpPr>
          <p:nvPr/>
        </p:nvSpPr>
        <p:spPr bwMode="auto">
          <a:xfrm>
            <a:off x="3975100" y="2873375"/>
            <a:ext cx="323850" cy="366713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GB" sz="1800">
                <a:latin typeface="Arial" charset="0"/>
              </a:rPr>
              <a:t>F</a:t>
            </a:r>
          </a:p>
        </p:txBody>
      </p:sp>
      <p:sp>
        <p:nvSpPr>
          <p:cNvPr id="25637" name="Text Box 37"/>
          <p:cNvSpPr txBox="1">
            <a:spLocks noChangeArrowheads="1"/>
          </p:cNvSpPr>
          <p:nvPr/>
        </p:nvSpPr>
        <p:spPr bwMode="auto">
          <a:xfrm>
            <a:off x="4695825" y="3376613"/>
            <a:ext cx="336550" cy="366712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GB" sz="1800">
                <a:latin typeface="Arial" charset="0"/>
              </a:rPr>
              <a:t>E</a:t>
            </a:r>
          </a:p>
        </p:txBody>
      </p:sp>
      <p:sp>
        <p:nvSpPr>
          <p:cNvPr id="25638" name="Text Box 38"/>
          <p:cNvSpPr txBox="1">
            <a:spLocks noChangeArrowheads="1"/>
          </p:cNvSpPr>
          <p:nvPr/>
        </p:nvSpPr>
        <p:spPr bwMode="auto">
          <a:xfrm>
            <a:off x="4840288" y="4384675"/>
            <a:ext cx="349250" cy="366713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GB" sz="1800">
                <a:latin typeface="Arial" charset="0"/>
              </a:rPr>
              <a:t>D</a:t>
            </a:r>
          </a:p>
        </p:txBody>
      </p:sp>
      <p:sp>
        <p:nvSpPr>
          <p:cNvPr id="25639" name="Text Box 39"/>
          <p:cNvSpPr txBox="1">
            <a:spLocks noChangeArrowheads="1"/>
          </p:cNvSpPr>
          <p:nvPr/>
        </p:nvSpPr>
        <p:spPr bwMode="auto">
          <a:xfrm>
            <a:off x="3995738" y="4797425"/>
            <a:ext cx="349250" cy="366713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GB" sz="1800">
                <a:latin typeface="Arial" charset="0"/>
              </a:rPr>
              <a:t>C</a:t>
            </a:r>
          </a:p>
        </p:txBody>
      </p:sp>
      <p:sp>
        <p:nvSpPr>
          <p:cNvPr id="25640" name="Text Box 40"/>
          <p:cNvSpPr txBox="1">
            <a:spLocks noChangeArrowheads="1"/>
          </p:cNvSpPr>
          <p:nvPr/>
        </p:nvSpPr>
        <p:spPr bwMode="auto">
          <a:xfrm>
            <a:off x="3059113" y="4365625"/>
            <a:ext cx="336550" cy="366713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GB" sz="1800">
                <a:latin typeface="Arial" charset="0"/>
              </a:rPr>
              <a:t>B</a:t>
            </a:r>
          </a:p>
        </p:txBody>
      </p:sp>
      <p:sp>
        <p:nvSpPr>
          <p:cNvPr id="25641" name="Rectangle 4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Coincidence scan: plan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ooter Placeholder 3"/>
          <p:cNvSpPr>
            <a:spLocks noGrp="1"/>
          </p:cNvSpPr>
          <p:nvPr>
            <p:ph type="ftr" sz="quarter" idx="10"/>
          </p:nvPr>
        </p:nvSpPr>
        <p:spPr>
          <a:xfrm rot="16200000">
            <a:off x="-2209800" y="4191000"/>
            <a:ext cx="4876800" cy="304800"/>
          </a:xfrm>
        </p:spPr>
        <p:txBody>
          <a:bodyPr/>
          <a:lstStyle/>
          <a:p>
            <a:pPr>
              <a:defRPr/>
            </a:pPr>
            <a:r>
              <a:rPr lang="en-GB"/>
              <a:t>PHYS389 Semiconductor Applications: Lecture 15</a:t>
            </a:r>
          </a:p>
        </p:txBody>
      </p:sp>
      <p:pic>
        <p:nvPicPr>
          <p:cNvPr id="26627" name="Picture 2" descr="30deg_all_superpulses"/>
          <p:cNvPicPr>
            <a:picLocks noChangeAspect="1" noChangeArrowheads="1"/>
          </p:cNvPicPr>
          <p:nvPr/>
        </p:nvPicPr>
        <p:blipFill>
          <a:blip r:embed="rId2" cstate="print"/>
          <a:srcRect l="7623" t="5473" r="5923" b="3738"/>
          <a:stretch>
            <a:fillRect/>
          </a:stretch>
        </p:blipFill>
        <p:spPr bwMode="auto">
          <a:xfrm>
            <a:off x="0" y="692150"/>
            <a:ext cx="9144000" cy="616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6628" name="Group 3"/>
          <p:cNvGrpSpPr>
            <a:grpSpLocks/>
          </p:cNvGrpSpPr>
          <p:nvPr/>
        </p:nvGrpSpPr>
        <p:grpSpPr bwMode="auto">
          <a:xfrm>
            <a:off x="3995738" y="981075"/>
            <a:ext cx="1223962" cy="822325"/>
            <a:chOff x="2789" y="1298"/>
            <a:chExt cx="771" cy="518"/>
          </a:xfrm>
        </p:grpSpPr>
        <p:sp>
          <p:nvSpPr>
            <p:cNvPr id="26644" name="Rectangle 4"/>
            <p:cNvSpPr>
              <a:spLocks noChangeArrowheads="1"/>
            </p:cNvSpPr>
            <p:nvPr/>
          </p:nvSpPr>
          <p:spPr bwMode="auto">
            <a:xfrm>
              <a:off x="2880" y="1298"/>
              <a:ext cx="635" cy="499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5" name="Text Box 5"/>
            <p:cNvSpPr txBox="1">
              <a:spLocks noChangeArrowheads="1"/>
            </p:cNvSpPr>
            <p:nvPr/>
          </p:nvSpPr>
          <p:spPr bwMode="auto">
            <a:xfrm>
              <a:off x="2789" y="1298"/>
              <a:ext cx="771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GB" b="1">
                  <a:latin typeface="Comic Sans MS" pitchFamily="66" charset="0"/>
                  <a:cs typeface="Arial" charset="0"/>
                </a:rPr>
                <a:t>6.0 mm</a:t>
              </a:r>
              <a:endParaRPr lang="en-US" b="1">
                <a:latin typeface="Comic Sans MS" pitchFamily="66" charset="0"/>
                <a:cs typeface="Arial" charset="0"/>
              </a:endParaRPr>
            </a:p>
          </p:txBody>
        </p:sp>
      </p:grpSp>
      <p:grpSp>
        <p:nvGrpSpPr>
          <p:cNvPr id="26629" name="Group 6"/>
          <p:cNvGrpSpPr>
            <a:grpSpLocks/>
          </p:cNvGrpSpPr>
          <p:nvPr/>
        </p:nvGrpSpPr>
        <p:grpSpPr bwMode="auto">
          <a:xfrm>
            <a:off x="3995738" y="5516563"/>
            <a:ext cx="1223962" cy="822325"/>
            <a:chOff x="2789" y="1298"/>
            <a:chExt cx="771" cy="518"/>
          </a:xfrm>
        </p:grpSpPr>
        <p:sp>
          <p:nvSpPr>
            <p:cNvPr id="26642" name="Rectangle 7"/>
            <p:cNvSpPr>
              <a:spLocks noChangeArrowheads="1"/>
            </p:cNvSpPr>
            <p:nvPr/>
          </p:nvSpPr>
          <p:spPr bwMode="auto">
            <a:xfrm>
              <a:off x="2880" y="1298"/>
              <a:ext cx="635" cy="499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3" name="Text Box 8"/>
            <p:cNvSpPr txBox="1">
              <a:spLocks noChangeArrowheads="1"/>
            </p:cNvSpPr>
            <p:nvPr/>
          </p:nvSpPr>
          <p:spPr bwMode="auto">
            <a:xfrm>
              <a:off x="2789" y="1298"/>
              <a:ext cx="771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GB" b="1">
                  <a:latin typeface="Comic Sans MS" pitchFamily="66" charset="0"/>
                  <a:cs typeface="Arial" charset="0"/>
                </a:rPr>
                <a:t>45.5 mm</a:t>
              </a:r>
              <a:endParaRPr lang="en-US" b="1">
                <a:latin typeface="Comic Sans MS" pitchFamily="66" charset="0"/>
                <a:cs typeface="Arial" charset="0"/>
              </a:endParaRPr>
            </a:p>
          </p:txBody>
        </p:sp>
      </p:grpSp>
      <p:grpSp>
        <p:nvGrpSpPr>
          <p:cNvPr id="26630" name="Group 9"/>
          <p:cNvGrpSpPr>
            <a:grpSpLocks/>
          </p:cNvGrpSpPr>
          <p:nvPr/>
        </p:nvGrpSpPr>
        <p:grpSpPr bwMode="auto">
          <a:xfrm>
            <a:off x="3995738" y="3933825"/>
            <a:ext cx="1223962" cy="822325"/>
            <a:chOff x="2789" y="1298"/>
            <a:chExt cx="771" cy="518"/>
          </a:xfrm>
        </p:grpSpPr>
        <p:sp>
          <p:nvSpPr>
            <p:cNvPr id="26640" name="Rectangle 10"/>
            <p:cNvSpPr>
              <a:spLocks noChangeArrowheads="1"/>
            </p:cNvSpPr>
            <p:nvPr/>
          </p:nvSpPr>
          <p:spPr bwMode="auto">
            <a:xfrm>
              <a:off x="2880" y="1298"/>
              <a:ext cx="635" cy="499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1" name="Text Box 11"/>
            <p:cNvSpPr txBox="1">
              <a:spLocks noChangeArrowheads="1"/>
            </p:cNvSpPr>
            <p:nvPr/>
          </p:nvSpPr>
          <p:spPr bwMode="auto">
            <a:xfrm>
              <a:off x="2789" y="1298"/>
              <a:ext cx="771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GB" b="1">
                  <a:latin typeface="Comic Sans MS" pitchFamily="66" charset="0"/>
                  <a:cs typeface="Arial" charset="0"/>
                </a:rPr>
                <a:t>28.5 mm</a:t>
              </a:r>
              <a:endParaRPr lang="en-US" b="1">
                <a:latin typeface="Comic Sans MS" pitchFamily="66" charset="0"/>
                <a:cs typeface="Arial" charset="0"/>
              </a:endParaRPr>
            </a:p>
          </p:txBody>
        </p:sp>
      </p:grpSp>
      <p:grpSp>
        <p:nvGrpSpPr>
          <p:cNvPr id="26631" name="Group 12"/>
          <p:cNvGrpSpPr>
            <a:grpSpLocks/>
          </p:cNvGrpSpPr>
          <p:nvPr/>
        </p:nvGrpSpPr>
        <p:grpSpPr bwMode="auto">
          <a:xfrm>
            <a:off x="3995738" y="2492375"/>
            <a:ext cx="1223962" cy="822325"/>
            <a:chOff x="2789" y="1298"/>
            <a:chExt cx="771" cy="518"/>
          </a:xfrm>
        </p:grpSpPr>
        <p:sp>
          <p:nvSpPr>
            <p:cNvPr id="26638" name="Rectangle 13"/>
            <p:cNvSpPr>
              <a:spLocks noChangeArrowheads="1"/>
            </p:cNvSpPr>
            <p:nvPr/>
          </p:nvSpPr>
          <p:spPr bwMode="auto">
            <a:xfrm>
              <a:off x="2880" y="1298"/>
              <a:ext cx="635" cy="499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9" name="Text Box 14"/>
            <p:cNvSpPr txBox="1">
              <a:spLocks noChangeArrowheads="1"/>
            </p:cNvSpPr>
            <p:nvPr/>
          </p:nvSpPr>
          <p:spPr bwMode="auto">
            <a:xfrm>
              <a:off x="2789" y="1298"/>
              <a:ext cx="771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GB" b="1">
                  <a:latin typeface="Comic Sans MS" pitchFamily="66" charset="0"/>
                  <a:cs typeface="Arial" charset="0"/>
                </a:rPr>
                <a:t>15.5 mm</a:t>
              </a:r>
              <a:endParaRPr lang="en-US" b="1">
                <a:latin typeface="Comic Sans MS" pitchFamily="66" charset="0"/>
                <a:cs typeface="Arial" charset="0"/>
              </a:endParaRPr>
            </a:p>
          </p:txBody>
        </p:sp>
      </p:grpSp>
      <p:grpSp>
        <p:nvGrpSpPr>
          <p:cNvPr id="26632" name="Group 15"/>
          <p:cNvGrpSpPr>
            <a:grpSpLocks/>
          </p:cNvGrpSpPr>
          <p:nvPr/>
        </p:nvGrpSpPr>
        <p:grpSpPr bwMode="auto">
          <a:xfrm>
            <a:off x="4932363" y="188913"/>
            <a:ext cx="4032250" cy="603250"/>
            <a:chOff x="3107" y="119"/>
            <a:chExt cx="2540" cy="380"/>
          </a:xfrm>
        </p:grpSpPr>
        <p:sp>
          <p:nvSpPr>
            <p:cNvPr id="26636" name="Rectangle 16"/>
            <p:cNvSpPr>
              <a:spLocks noChangeArrowheads="1"/>
            </p:cNvSpPr>
            <p:nvPr/>
          </p:nvSpPr>
          <p:spPr bwMode="auto">
            <a:xfrm>
              <a:off x="3152" y="119"/>
              <a:ext cx="2494" cy="38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7" name="Text Box 17"/>
            <p:cNvSpPr txBox="1">
              <a:spLocks noChangeArrowheads="1"/>
            </p:cNvSpPr>
            <p:nvPr/>
          </p:nvSpPr>
          <p:spPr bwMode="auto">
            <a:xfrm>
              <a:off x="3107" y="164"/>
              <a:ext cx="254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GB" sz="2800" b="1">
                  <a:solidFill>
                    <a:schemeClr val="bg1"/>
                  </a:solidFill>
                  <a:latin typeface="Comic Sans MS" pitchFamily="66" charset="0"/>
                  <a:cs typeface="Arial" charset="0"/>
                </a:rPr>
                <a:t>Centre contact pulses</a:t>
              </a:r>
              <a:endParaRPr lang="en-US" sz="2800" b="1">
                <a:solidFill>
                  <a:schemeClr val="bg1"/>
                </a:solidFill>
                <a:latin typeface="Comic Sans MS" pitchFamily="66" charset="0"/>
                <a:cs typeface="Arial" charset="0"/>
              </a:endParaRPr>
            </a:p>
          </p:txBody>
        </p:sp>
      </p:grpSp>
      <p:grpSp>
        <p:nvGrpSpPr>
          <p:cNvPr id="26633" name="Group 18"/>
          <p:cNvGrpSpPr>
            <a:grpSpLocks/>
          </p:cNvGrpSpPr>
          <p:nvPr/>
        </p:nvGrpSpPr>
        <p:grpSpPr bwMode="auto">
          <a:xfrm>
            <a:off x="684213" y="188913"/>
            <a:ext cx="3095625" cy="603250"/>
            <a:chOff x="431" y="119"/>
            <a:chExt cx="1950" cy="380"/>
          </a:xfrm>
        </p:grpSpPr>
        <p:sp>
          <p:nvSpPr>
            <p:cNvPr id="26634" name="Rectangle 19"/>
            <p:cNvSpPr>
              <a:spLocks noChangeArrowheads="1"/>
            </p:cNvSpPr>
            <p:nvPr/>
          </p:nvSpPr>
          <p:spPr bwMode="auto">
            <a:xfrm>
              <a:off x="476" y="119"/>
              <a:ext cx="1860" cy="38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5" name="Text Box 20"/>
            <p:cNvSpPr txBox="1">
              <a:spLocks noChangeArrowheads="1"/>
            </p:cNvSpPr>
            <p:nvPr/>
          </p:nvSpPr>
          <p:spPr bwMode="auto">
            <a:xfrm>
              <a:off x="431" y="119"/>
              <a:ext cx="195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GB" sz="2800" b="1">
                  <a:solidFill>
                    <a:schemeClr val="bg1"/>
                  </a:solidFill>
                  <a:latin typeface="Comic Sans MS" pitchFamily="66" charset="0"/>
                  <a:cs typeface="Arial" charset="0"/>
                </a:rPr>
                <a:t>Segment pulses</a:t>
              </a:r>
              <a:endParaRPr lang="en-US" sz="2800" b="1">
                <a:solidFill>
                  <a:schemeClr val="bg1"/>
                </a:solidFill>
                <a:latin typeface="Comic Sans MS" pitchFamily="66" charset="0"/>
                <a:cs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3"/>
          <p:cNvSpPr>
            <a:spLocks noGrp="1"/>
          </p:cNvSpPr>
          <p:nvPr>
            <p:ph type="ftr" sz="quarter" idx="10"/>
          </p:nvPr>
        </p:nvSpPr>
        <p:spPr>
          <a:xfrm rot="16200000">
            <a:off x="-2209800" y="4191000"/>
            <a:ext cx="4876800" cy="304800"/>
          </a:xfrm>
        </p:spPr>
        <p:txBody>
          <a:bodyPr/>
          <a:lstStyle/>
          <a:p>
            <a:pPr>
              <a:defRPr/>
            </a:pPr>
            <a:r>
              <a:rPr lang="en-GB" dirty="0"/>
              <a:t>PHYS389 Semiconductor Applications: Lecture 15</a:t>
            </a:r>
            <a:endParaRPr lang="en-GB" dirty="0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03288" y="519113"/>
            <a:ext cx="7772400" cy="1470025"/>
          </a:xfrm>
        </p:spPr>
        <p:txBody>
          <a:bodyPr/>
          <a:lstStyle/>
          <a:p>
            <a:pPr algn="ctr" eaLnBrk="1" hangingPunct="1"/>
            <a:r>
              <a:rPr lang="en-GB" smtClean="0"/>
              <a:t>Digital Gamma-ray Spectroscopy</a:t>
            </a:r>
          </a:p>
        </p:txBody>
      </p:sp>
      <p:sp>
        <p:nvSpPr>
          <p:cNvPr id="27652" name="Text Box 3"/>
          <p:cNvSpPr txBox="1">
            <a:spLocks noChangeArrowheads="1"/>
          </p:cNvSpPr>
          <p:nvPr/>
        </p:nvSpPr>
        <p:spPr bwMode="auto">
          <a:xfrm>
            <a:off x="755650" y="2790825"/>
            <a:ext cx="8137525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800">
                <a:latin typeface="Verdana" pitchFamily="34" charset="0"/>
              </a:rPr>
              <a:t>Frontiers of gamma-ray spectroscopy </a:t>
            </a:r>
          </a:p>
          <a:p>
            <a:pPr algn="r"/>
            <a:endParaRPr lang="en-GB" sz="2800">
              <a:latin typeface="Verdana" pitchFamily="34" charset="0"/>
            </a:endParaRPr>
          </a:p>
          <a:p>
            <a:pPr algn="r"/>
            <a:endParaRPr lang="en-GB" sz="2800">
              <a:latin typeface="Verdana" pitchFamily="34" charset="0"/>
            </a:endParaRPr>
          </a:p>
          <a:p>
            <a:pPr algn="r"/>
            <a:endParaRPr lang="en-GB" sz="2800">
              <a:latin typeface="Verdana" pitchFamily="34" charset="0"/>
            </a:endParaRPr>
          </a:p>
          <a:p>
            <a:pPr algn="r"/>
            <a:endParaRPr lang="en-GB" sz="2800">
              <a:latin typeface="Verdana" pitchFamily="34" charset="0"/>
            </a:endParaRPr>
          </a:p>
          <a:p>
            <a:pPr algn="r"/>
            <a:endParaRPr lang="en-GB" sz="2800">
              <a:latin typeface="Verdana" pitchFamily="34" charset="0"/>
            </a:endParaRPr>
          </a:p>
        </p:txBody>
      </p:sp>
      <p:pic>
        <p:nvPicPr>
          <p:cNvPr id="27653" name="Picture 4"/>
          <p:cNvPicPr>
            <a:picLocks noChangeAspect="1" noChangeArrowheads="1"/>
          </p:cNvPicPr>
          <p:nvPr/>
        </p:nvPicPr>
        <p:blipFill>
          <a:blip r:embed="rId2" cstate="print"/>
          <a:srcRect l="2051" t="7326" r="2563" b="2197"/>
          <a:stretch>
            <a:fillRect/>
          </a:stretch>
        </p:blipFill>
        <p:spPr bwMode="auto">
          <a:xfrm>
            <a:off x="7021513" y="3448050"/>
            <a:ext cx="1727200" cy="171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5"/>
          <p:cNvPicPr>
            <a:picLocks noChangeAspect="1" noChangeArrowheads="1"/>
          </p:cNvPicPr>
          <p:nvPr/>
        </p:nvPicPr>
        <p:blipFill>
          <a:blip r:embed="rId3" cstate="print"/>
          <a:srcRect l="32813" t="21875" r="27344" b="22917"/>
          <a:stretch>
            <a:fillRect/>
          </a:stretch>
        </p:blipFill>
        <p:spPr bwMode="auto">
          <a:xfrm>
            <a:off x="4211638" y="3632200"/>
            <a:ext cx="1200150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5" name="Text Box 6"/>
          <p:cNvSpPr txBox="1">
            <a:spLocks noChangeArrowheads="1"/>
          </p:cNvSpPr>
          <p:nvPr/>
        </p:nvSpPr>
        <p:spPr bwMode="auto">
          <a:xfrm>
            <a:off x="5580063" y="3768725"/>
            <a:ext cx="12319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latin typeface="Verdana" pitchFamily="34" charset="0"/>
              </a:rPr>
              <a:t>AGATA</a:t>
            </a:r>
          </a:p>
          <a:p>
            <a:r>
              <a:rPr lang="en-GB">
                <a:latin typeface="Verdana" pitchFamily="34" charset="0"/>
              </a:rPr>
              <a:t>GRETA</a:t>
            </a:r>
          </a:p>
        </p:txBody>
      </p:sp>
      <p:sp>
        <p:nvSpPr>
          <p:cNvPr id="27656" name="Line 7"/>
          <p:cNvSpPr>
            <a:spLocks noChangeShapeType="1"/>
          </p:cNvSpPr>
          <p:nvPr/>
        </p:nvSpPr>
        <p:spPr bwMode="auto">
          <a:xfrm>
            <a:off x="2339975" y="3367088"/>
            <a:ext cx="0" cy="792162"/>
          </a:xfrm>
          <a:prstGeom prst="line">
            <a:avLst/>
          </a:prstGeom>
          <a:noFill/>
          <a:ln w="57150">
            <a:solidFill>
              <a:srgbClr val="00CC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7657" name="Line 8"/>
          <p:cNvSpPr>
            <a:spLocks noChangeShapeType="1"/>
          </p:cNvSpPr>
          <p:nvPr/>
        </p:nvSpPr>
        <p:spPr bwMode="auto">
          <a:xfrm>
            <a:off x="2339975" y="4159250"/>
            <a:ext cx="1439863" cy="0"/>
          </a:xfrm>
          <a:prstGeom prst="line">
            <a:avLst/>
          </a:prstGeom>
          <a:noFill/>
          <a:ln w="57150">
            <a:solidFill>
              <a:srgbClr val="00CC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ooter Placeholder 2"/>
          <p:cNvSpPr>
            <a:spLocks noGrp="1"/>
          </p:cNvSpPr>
          <p:nvPr>
            <p:ph type="ftr" sz="quarter" idx="10"/>
          </p:nvPr>
        </p:nvSpPr>
        <p:spPr>
          <a:xfrm rot="16200000">
            <a:off x="-2209800" y="4191000"/>
            <a:ext cx="4876800" cy="304800"/>
          </a:xfrm>
        </p:spPr>
        <p:txBody>
          <a:bodyPr/>
          <a:lstStyle/>
          <a:p>
            <a:pPr>
              <a:defRPr/>
            </a:pPr>
            <a:r>
              <a:rPr lang="en-GB"/>
              <a:t>PHYS389 Semiconductor Applications: Lecture 15</a:t>
            </a:r>
          </a:p>
        </p:txBody>
      </p:sp>
      <p:sp>
        <p:nvSpPr>
          <p:cNvPr id="7171" name="Rectangle 2"/>
          <p:cNvSpPr>
            <a:spLocks noChangeArrowheads="1"/>
          </p:cNvSpPr>
          <p:nvPr/>
        </p:nvSpPr>
        <p:spPr bwMode="auto">
          <a:xfrm>
            <a:off x="0" y="620713"/>
            <a:ext cx="1042988" cy="62372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7172" name="Picture 3" descr="logo-amz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1113" y="-100013"/>
            <a:ext cx="1136651" cy="1536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Freeform 4"/>
          <p:cNvSpPr>
            <a:spLocks/>
          </p:cNvSpPr>
          <p:nvPr/>
        </p:nvSpPr>
        <p:spPr bwMode="auto">
          <a:xfrm>
            <a:off x="1295400" y="1054100"/>
            <a:ext cx="6324600" cy="5181600"/>
          </a:xfrm>
          <a:custGeom>
            <a:avLst/>
            <a:gdLst>
              <a:gd name="T0" fmla="*/ 0 w 3984"/>
              <a:gd name="T1" fmla="*/ 0 h 3264"/>
              <a:gd name="T2" fmla="*/ 0 w 3984"/>
              <a:gd name="T3" fmla="*/ 3264 h 3264"/>
              <a:gd name="T4" fmla="*/ 2016 w 3984"/>
              <a:gd name="T5" fmla="*/ 3264 h 3264"/>
              <a:gd name="T6" fmla="*/ 2016 w 3984"/>
              <a:gd name="T7" fmla="*/ 96 h 3264"/>
              <a:gd name="T8" fmla="*/ 3984 w 3984"/>
              <a:gd name="T9" fmla="*/ 96 h 3264"/>
              <a:gd name="T10" fmla="*/ 3984 w 3984"/>
              <a:gd name="T11" fmla="*/ 2640 h 326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984"/>
              <a:gd name="T19" fmla="*/ 0 h 3264"/>
              <a:gd name="T20" fmla="*/ 3984 w 3984"/>
              <a:gd name="T21" fmla="*/ 3264 h 326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984" h="3264">
                <a:moveTo>
                  <a:pt x="0" y="0"/>
                </a:moveTo>
                <a:lnTo>
                  <a:pt x="0" y="3264"/>
                </a:lnTo>
                <a:lnTo>
                  <a:pt x="2016" y="3264"/>
                </a:lnTo>
                <a:lnTo>
                  <a:pt x="2016" y="96"/>
                </a:lnTo>
                <a:lnTo>
                  <a:pt x="3984" y="96"/>
                </a:lnTo>
                <a:lnTo>
                  <a:pt x="3984" y="2640"/>
                </a:lnTo>
              </a:path>
            </a:pathLst>
          </a:custGeom>
          <a:noFill/>
          <a:ln w="635000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7174" name="Picture 5" descr="det25_15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7838" y="2722563"/>
            <a:ext cx="1579562" cy="105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5" name="Text Box 6"/>
          <p:cNvSpPr txBox="1">
            <a:spLocks noChangeArrowheads="1"/>
          </p:cNvSpPr>
          <p:nvPr/>
        </p:nvSpPr>
        <p:spPr bwMode="auto">
          <a:xfrm>
            <a:off x="3379788" y="3128963"/>
            <a:ext cx="2228850" cy="825500"/>
          </a:xfrm>
          <a:prstGeom prst="rect">
            <a:avLst/>
          </a:prstGeom>
          <a:solidFill>
            <a:srgbClr val="FFFF66"/>
          </a:solidFill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de-DE" sz="1600" b="1">
                <a:latin typeface="Comic Sans MS" pitchFamily="66" charset="0"/>
              </a:rPr>
              <a:t>Pulse Shape Analysis</a:t>
            </a:r>
            <a:r>
              <a:rPr lang="en-GB" sz="1600" b="1">
                <a:latin typeface="Comic Sans MS" pitchFamily="66" charset="0"/>
              </a:rPr>
              <a:t/>
            </a:r>
            <a:br>
              <a:rPr lang="en-GB" sz="1600" b="1">
                <a:latin typeface="Comic Sans MS" pitchFamily="66" charset="0"/>
              </a:rPr>
            </a:br>
            <a:r>
              <a:rPr lang="en-GB" sz="1600" b="1">
                <a:latin typeface="Comic Sans MS" pitchFamily="66" charset="0"/>
              </a:rPr>
              <a:t>to decompose</a:t>
            </a:r>
            <a:br>
              <a:rPr lang="en-GB" sz="1600" b="1">
                <a:latin typeface="Comic Sans MS" pitchFamily="66" charset="0"/>
              </a:rPr>
            </a:br>
            <a:r>
              <a:rPr lang="en-GB" sz="1600" b="1">
                <a:latin typeface="Comic Sans MS" pitchFamily="66" charset="0"/>
              </a:rPr>
              <a:t>recorded waves </a:t>
            </a:r>
          </a:p>
        </p:txBody>
      </p:sp>
      <p:sp>
        <p:nvSpPr>
          <p:cNvPr id="7176" name="Text Box 7"/>
          <p:cNvSpPr txBox="1">
            <a:spLocks noChangeArrowheads="1"/>
          </p:cNvSpPr>
          <p:nvPr/>
        </p:nvSpPr>
        <p:spPr bwMode="auto">
          <a:xfrm>
            <a:off x="311150" y="1857375"/>
            <a:ext cx="1982788" cy="581025"/>
          </a:xfrm>
          <a:prstGeom prst="rect">
            <a:avLst/>
          </a:prstGeom>
          <a:solidFill>
            <a:srgbClr val="FFFF66"/>
          </a:solidFill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GB" sz="1600" b="1">
                <a:latin typeface="Comic Sans MS" pitchFamily="66" charset="0"/>
              </a:rPr>
              <a:t>Highly segmented </a:t>
            </a:r>
          </a:p>
          <a:p>
            <a:pPr algn="ctr" eaLnBrk="1" hangingPunct="1"/>
            <a:r>
              <a:rPr lang="en-GB" sz="1600" b="1">
                <a:latin typeface="Comic Sans MS" pitchFamily="66" charset="0"/>
              </a:rPr>
              <a:t>HPGe detectors</a:t>
            </a:r>
          </a:p>
        </p:txBody>
      </p:sp>
      <p:sp>
        <p:nvSpPr>
          <p:cNvPr id="7177" name="Line 8"/>
          <p:cNvSpPr>
            <a:spLocks noChangeShapeType="1"/>
          </p:cNvSpPr>
          <p:nvPr/>
        </p:nvSpPr>
        <p:spPr bwMode="auto">
          <a:xfrm rot="16200000" flipV="1">
            <a:off x="950912" y="2730501"/>
            <a:ext cx="144463" cy="6969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7178" name="Line 9"/>
          <p:cNvSpPr>
            <a:spLocks noChangeShapeType="1"/>
          </p:cNvSpPr>
          <p:nvPr/>
        </p:nvSpPr>
        <p:spPr bwMode="auto">
          <a:xfrm rot="-5400000" flipH="1" flipV="1">
            <a:off x="1027113" y="3006725"/>
            <a:ext cx="190500" cy="511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7179" name="Line 10"/>
          <p:cNvSpPr>
            <a:spLocks noChangeShapeType="1"/>
          </p:cNvSpPr>
          <p:nvPr/>
        </p:nvSpPr>
        <p:spPr bwMode="auto">
          <a:xfrm rot="16200000" flipH="1">
            <a:off x="813594" y="3394869"/>
            <a:ext cx="271462" cy="1651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7180" name="Text Box 11"/>
          <p:cNvSpPr txBox="1">
            <a:spLocks noChangeAspect="1" noChangeArrowheads="1"/>
          </p:cNvSpPr>
          <p:nvPr/>
        </p:nvSpPr>
        <p:spPr bwMode="auto">
          <a:xfrm rot="5400000">
            <a:off x="565150" y="2833688"/>
            <a:ext cx="2873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sz="1800" b="1">
                <a:solidFill>
                  <a:srgbClr val="0000FF"/>
                </a:solidFill>
                <a:latin typeface="Comic Sans MS" pitchFamily="66" charset="0"/>
              </a:rPr>
              <a:t>·</a:t>
            </a:r>
          </a:p>
        </p:txBody>
      </p:sp>
      <p:sp>
        <p:nvSpPr>
          <p:cNvPr id="7181" name="Text Box 12"/>
          <p:cNvSpPr txBox="1">
            <a:spLocks noChangeAspect="1" noChangeArrowheads="1"/>
          </p:cNvSpPr>
          <p:nvPr/>
        </p:nvSpPr>
        <p:spPr bwMode="auto">
          <a:xfrm rot="5400000">
            <a:off x="1282700" y="2971801"/>
            <a:ext cx="2873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sz="1800" b="1">
                <a:solidFill>
                  <a:srgbClr val="669900"/>
                </a:solidFill>
                <a:latin typeface="Comic Sans MS" pitchFamily="66" charset="0"/>
              </a:rPr>
              <a:t>·</a:t>
            </a:r>
          </a:p>
        </p:txBody>
      </p:sp>
      <p:sp>
        <p:nvSpPr>
          <p:cNvPr id="7182" name="Text Box 13"/>
          <p:cNvSpPr txBox="1">
            <a:spLocks noChangeAspect="1" noChangeArrowheads="1"/>
          </p:cNvSpPr>
          <p:nvPr/>
        </p:nvSpPr>
        <p:spPr bwMode="auto">
          <a:xfrm rot="5400000">
            <a:off x="777875" y="3170238"/>
            <a:ext cx="2873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sz="1800" b="1">
                <a:solidFill>
                  <a:srgbClr val="669900"/>
                </a:solidFill>
                <a:latin typeface="Comic Sans MS" pitchFamily="66" charset="0"/>
              </a:rPr>
              <a:t>·</a:t>
            </a:r>
          </a:p>
        </p:txBody>
      </p:sp>
      <p:sp>
        <p:nvSpPr>
          <p:cNvPr id="7183" name="Text Box 14"/>
          <p:cNvSpPr txBox="1">
            <a:spLocks noChangeAspect="1" noChangeArrowheads="1"/>
          </p:cNvSpPr>
          <p:nvPr/>
        </p:nvSpPr>
        <p:spPr bwMode="auto">
          <a:xfrm rot="5400000">
            <a:off x="930275" y="3435351"/>
            <a:ext cx="2873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sz="1800" b="1">
                <a:solidFill>
                  <a:srgbClr val="669900"/>
                </a:solidFill>
                <a:latin typeface="Comic Sans MS" pitchFamily="66" charset="0"/>
              </a:rPr>
              <a:t>·</a:t>
            </a:r>
          </a:p>
        </p:txBody>
      </p:sp>
      <p:sp>
        <p:nvSpPr>
          <p:cNvPr id="7184" name="Text Box 15"/>
          <p:cNvSpPr txBox="1">
            <a:spLocks noChangeArrowheads="1"/>
          </p:cNvSpPr>
          <p:nvPr/>
        </p:nvSpPr>
        <p:spPr bwMode="auto">
          <a:xfrm>
            <a:off x="3549650" y="1671638"/>
            <a:ext cx="1890713" cy="1314450"/>
          </a:xfrm>
          <a:prstGeom prst="rect">
            <a:avLst/>
          </a:prstGeom>
          <a:solidFill>
            <a:srgbClr val="FFFF66"/>
          </a:solidFill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GB" sz="1600" b="1">
                <a:latin typeface="Comic Sans MS" pitchFamily="66" charset="0"/>
              </a:rPr>
              <a:t>Identified </a:t>
            </a:r>
          </a:p>
          <a:p>
            <a:pPr algn="ctr" eaLnBrk="1" hangingPunct="1"/>
            <a:r>
              <a:rPr lang="en-GB" sz="1600" b="1">
                <a:latin typeface="Comic Sans MS" pitchFamily="66" charset="0"/>
              </a:rPr>
              <a:t>interaction points</a:t>
            </a:r>
          </a:p>
          <a:p>
            <a:pPr algn="ctr" eaLnBrk="1" hangingPunct="1"/>
            <a:endParaRPr lang="en-GB" sz="1600" b="1">
              <a:latin typeface="Comic Sans MS" pitchFamily="66" charset="0"/>
            </a:endParaRPr>
          </a:p>
          <a:p>
            <a:pPr algn="ctr" eaLnBrk="1" hangingPunct="1"/>
            <a:endParaRPr lang="en-GB" sz="1600" b="1">
              <a:latin typeface="Comic Sans MS" pitchFamily="66" charset="0"/>
            </a:endParaRPr>
          </a:p>
        </p:txBody>
      </p:sp>
      <p:sp>
        <p:nvSpPr>
          <p:cNvPr id="7185" name="Text Box 16"/>
          <p:cNvSpPr txBox="1">
            <a:spLocks noChangeArrowheads="1"/>
          </p:cNvSpPr>
          <p:nvPr/>
        </p:nvSpPr>
        <p:spPr bwMode="auto">
          <a:xfrm>
            <a:off x="3808413" y="2270125"/>
            <a:ext cx="1590675" cy="428625"/>
          </a:xfrm>
          <a:prstGeom prst="rect">
            <a:avLst/>
          </a:prstGeom>
          <a:solidFill>
            <a:srgbClr val="DDDDDD"/>
          </a:solidFill>
          <a:ln w="31750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000" b="1">
                <a:latin typeface="Comic Sans MS" pitchFamily="66" charset="0"/>
              </a:rPr>
              <a:t>(x,y,z,E,t)</a:t>
            </a:r>
            <a:r>
              <a:rPr lang="en-US" sz="2000" b="1" baseline="-25000">
                <a:latin typeface="Comic Sans MS" pitchFamily="66" charset="0"/>
              </a:rPr>
              <a:t>i</a:t>
            </a:r>
          </a:p>
        </p:txBody>
      </p:sp>
      <p:sp>
        <p:nvSpPr>
          <p:cNvPr id="7186" name="Text Box 17"/>
          <p:cNvSpPr txBox="1">
            <a:spLocks noChangeArrowheads="1"/>
          </p:cNvSpPr>
          <p:nvPr/>
        </p:nvSpPr>
        <p:spPr bwMode="auto">
          <a:xfrm>
            <a:off x="6172200" y="1673225"/>
            <a:ext cx="2827338" cy="1069975"/>
          </a:xfrm>
          <a:prstGeom prst="rect">
            <a:avLst/>
          </a:prstGeom>
          <a:solidFill>
            <a:srgbClr val="FFFF66"/>
          </a:solidFill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GB" sz="1600" b="1">
                <a:latin typeface="Comic Sans MS" pitchFamily="66" charset="0"/>
              </a:rPr>
              <a:t>Reconstruction of tracks </a:t>
            </a:r>
          </a:p>
          <a:p>
            <a:pPr algn="ctr" eaLnBrk="1" hangingPunct="1"/>
            <a:r>
              <a:rPr lang="en-GB" sz="1600" b="1">
                <a:latin typeface="Comic Sans MS" pitchFamily="66" charset="0"/>
              </a:rPr>
              <a:t>e.g. by evaluation of</a:t>
            </a:r>
            <a:r>
              <a:rPr lang="de-DE" sz="1600" b="1">
                <a:latin typeface="Comic Sans MS" pitchFamily="66" charset="0"/>
              </a:rPr>
              <a:t> </a:t>
            </a:r>
            <a:r>
              <a:rPr lang="en-GB" sz="1600" b="1">
                <a:latin typeface="Comic Sans MS" pitchFamily="66" charset="0"/>
              </a:rPr>
              <a:t>permutations </a:t>
            </a:r>
          </a:p>
          <a:p>
            <a:pPr algn="ctr" eaLnBrk="1" hangingPunct="1"/>
            <a:r>
              <a:rPr lang="en-GB" sz="1600" b="1">
                <a:latin typeface="Comic Sans MS" pitchFamily="66" charset="0"/>
              </a:rPr>
              <a:t>of interaction points</a:t>
            </a:r>
          </a:p>
        </p:txBody>
      </p:sp>
      <p:pic>
        <p:nvPicPr>
          <p:cNvPr id="7187" name="Picture 18" descr="TrackingGamma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0" y="3101975"/>
            <a:ext cx="3019425" cy="124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88" name="Text Box 19"/>
          <p:cNvSpPr txBox="1">
            <a:spLocks noChangeArrowheads="1"/>
          </p:cNvSpPr>
          <p:nvPr/>
        </p:nvSpPr>
        <p:spPr bwMode="auto">
          <a:xfrm>
            <a:off x="152400" y="4797425"/>
            <a:ext cx="2300288" cy="1069975"/>
          </a:xfrm>
          <a:prstGeom prst="rect">
            <a:avLst/>
          </a:prstGeom>
          <a:solidFill>
            <a:srgbClr val="FFFF66"/>
          </a:solidFill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GB" sz="1600" b="1">
                <a:latin typeface="Comic Sans MS" pitchFamily="66" charset="0"/>
              </a:rPr>
              <a:t>Digital electronics</a:t>
            </a:r>
          </a:p>
          <a:p>
            <a:pPr algn="ctr" eaLnBrk="1" hangingPunct="1"/>
            <a:r>
              <a:rPr lang="en-GB" sz="1600" b="1">
                <a:latin typeface="Comic Sans MS" pitchFamily="66" charset="0"/>
              </a:rPr>
              <a:t>to record and </a:t>
            </a:r>
            <a:br>
              <a:rPr lang="en-GB" sz="1600" b="1">
                <a:latin typeface="Comic Sans MS" pitchFamily="66" charset="0"/>
              </a:rPr>
            </a:br>
            <a:r>
              <a:rPr lang="en-GB" sz="1600" b="1">
                <a:latin typeface="Comic Sans MS" pitchFamily="66" charset="0"/>
              </a:rPr>
              <a:t>process segment signals</a:t>
            </a:r>
          </a:p>
        </p:txBody>
      </p:sp>
      <p:sp>
        <p:nvSpPr>
          <p:cNvPr id="7189" name="Text Box 20"/>
          <p:cNvSpPr txBox="1">
            <a:spLocks noChangeArrowheads="1"/>
          </p:cNvSpPr>
          <p:nvPr/>
        </p:nvSpPr>
        <p:spPr bwMode="auto">
          <a:xfrm>
            <a:off x="71438" y="2590800"/>
            <a:ext cx="3095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de-DE" b="1">
                <a:latin typeface="Symbol" pitchFamily="18" charset="2"/>
              </a:rPr>
              <a:t>g</a:t>
            </a:r>
            <a:endParaRPr lang="en-GB" b="1">
              <a:latin typeface="Symbol" pitchFamily="18" charset="2"/>
            </a:endParaRPr>
          </a:p>
        </p:txBody>
      </p:sp>
      <p:sp>
        <p:nvSpPr>
          <p:cNvPr id="7190" name="Text Box 21"/>
          <p:cNvSpPr txBox="1">
            <a:spLocks noChangeArrowheads="1"/>
          </p:cNvSpPr>
          <p:nvPr/>
        </p:nvSpPr>
        <p:spPr bwMode="auto">
          <a:xfrm>
            <a:off x="1111250" y="1250950"/>
            <a:ext cx="344488" cy="519113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800">
                <a:latin typeface="Comic Sans MS" pitchFamily="66" charset="0"/>
              </a:rPr>
              <a:t>1</a:t>
            </a:r>
          </a:p>
        </p:txBody>
      </p:sp>
      <p:sp>
        <p:nvSpPr>
          <p:cNvPr id="7191" name="Text Box 22"/>
          <p:cNvSpPr txBox="1">
            <a:spLocks noChangeArrowheads="1"/>
          </p:cNvSpPr>
          <p:nvPr/>
        </p:nvSpPr>
        <p:spPr bwMode="auto">
          <a:xfrm>
            <a:off x="1111250" y="4122738"/>
            <a:ext cx="401638" cy="519112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800">
                <a:latin typeface="Comic Sans MS" pitchFamily="66" charset="0"/>
              </a:rPr>
              <a:t>2</a:t>
            </a:r>
          </a:p>
        </p:txBody>
      </p:sp>
      <p:sp>
        <p:nvSpPr>
          <p:cNvPr id="7192" name="Text Box 23"/>
          <p:cNvSpPr txBox="1">
            <a:spLocks noChangeArrowheads="1"/>
          </p:cNvSpPr>
          <p:nvPr/>
        </p:nvSpPr>
        <p:spPr bwMode="auto">
          <a:xfrm>
            <a:off x="4303713" y="4124325"/>
            <a:ext cx="401637" cy="519113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800">
                <a:latin typeface="Comic Sans MS" pitchFamily="66" charset="0"/>
              </a:rPr>
              <a:t>3</a:t>
            </a:r>
          </a:p>
        </p:txBody>
      </p:sp>
      <p:sp>
        <p:nvSpPr>
          <p:cNvPr id="7193" name="Text Box 24"/>
          <p:cNvSpPr txBox="1">
            <a:spLocks noChangeArrowheads="1"/>
          </p:cNvSpPr>
          <p:nvPr/>
        </p:nvSpPr>
        <p:spPr bwMode="auto">
          <a:xfrm>
            <a:off x="5865813" y="947738"/>
            <a:ext cx="401637" cy="519112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800">
                <a:latin typeface="Comic Sans MS" pitchFamily="66" charset="0"/>
              </a:rPr>
              <a:t>4</a:t>
            </a:r>
          </a:p>
        </p:txBody>
      </p:sp>
      <p:sp>
        <p:nvSpPr>
          <p:cNvPr id="7194" name="AutoShape 25"/>
          <p:cNvSpPr>
            <a:spLocks noChangeArrowheads="1"/>
          </p:cNvSpPr>
          <p:nvPr/>
        </p:nvSpPr>
        <p:spPr bwMode="auto">
          <a:xfrm flipV="1">
            <a:off x="6959600" y="5232400"/>
            <a:ext cx="1295400" cy="762000"/>
          </a:xfrm>
          <a:prstGeom prst="triangle">
            <a:avLst>
              <a:gd name="adj" fmla="val 50000"/>
            </a:avLst>
          </a:prstGeom>
          <a:solidFill>
            <a:schemeClr val="bg2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95" name="Text Box 26"/>
          <p:cNvSpPr txBox="1">
            <a:spLocks noChangeArrowheads="1"/>
          </p:cNvSpPr>
          <p:nvPr/>
        </p:nvSpPr>
        <p:spPr bwMode="auto">
          <a:xfrm>
            <a:off x="5562600" y="6019800"/>
            <a:ext cx="3505200" cy="457200"/>
          </a:xfrm>
          <a:prstGeom prst="rect">
            <a:avLst/>
          </a:prstGeom>
          <a:solidFill>
            <a:srgbClr val="FFFF66"/>
          </a:solidFill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b="1">
                <a:solidFill>
                  <a:srgbClr val="FF3300"/>
                </a:solidFill>
                <a:latin typeface="Comic Sans MS" pitchFamily="66" charset="0"/>
              </a:rPr>
              <a:t>reconstructed </a:t>
            </a:r>
            <a:r>
              <a:rPr lang="it-IT" b="1">
                <a:solidFill>
                  <a:srgbClr val="FF3300"/>
                </a:solidFill>
                <a:latin typeface="Symbol" pitchFamily="18" charset="2"/>
              </a:rPr>
              <a:t>g</a:t>
            </a:r>
            <a:r>
              <a:rPr lang="it-IT" b="1">
                <a:solidFill>
                  <a:srgbClr val="FF3300"/>
                </a:solidFill>
                <a:latin typeface="Comic Sans MS" pitchFamily="66" charset="0"/>
              </a:rPr>
              <a:t>-rays</a:t>
            </a:r>
            <a:endParaRPr lang="en-GB" b="1">
              <a:solidFill>
                <a:srgbClr val="FF3300"/>
              </a:solidFill>
              <a:latin typeface="Comic Sans MS" pitchFamily="66" charset="0"/>
            </a:endParaRPr>
          </a:p>
        </p:txBody>
      </p:sp>
      <p:pic>
        <p:nvPicPr>
          <p:cNvPr id="7196" name="Picture 27" descr="crysta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2438400"/>
            <a:ext cx="1905000" cy="161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197" name="Group 28"/>
          <p:cNvGrpSpPr>
            <a:grpSpLocks/>
          </p:cNvGrpSpPr>
          <p:nvPr/>
        </p:nvGrpSpPr>
        <p:grpSpPr bwMode="auto">
          <a:xfrm>
            <a:off x="3357563" y="4800600"/>
            <a:ext cx="2128837" cy="1447800"/>
            <a:chOff x="3128" y="2622"/>
            <a:chExt cx="2149" cy="1606"/>
          </a:xfrm>
        </p:grpSpPr>
        <p:pic>
          <p:nvPicPr>
            <p:cNvPr id="7199" name="Picture 29" descr="pt6a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128" y="2622"/>
              <a:ext cx="2149" cy="1606"/>
            </a:xfrm>
            <a:prstGeom prst="rect">
              <a:avLst/>
            </a:prstGeom>
            <a:noFill/>
            <a:ln w="57150">
              <a:solidFill>
                <a:srgbClr val="000000"/>
              </a:solidFill>
              <a:miter lim="800000"/>
              <a:headEnd/>
              <a:tailEnd/>
            </a:ln>
          </p:spPr>
        </p:pic>
        <p:sp>
          <p:nvSpPr>
            <p:cNvPr id="7200" name="Freeform 30"/>
            <p:cNvSpPr>
              <a:spLocks/>
            </p:cNvSpPr>
            <p:nvPr/>
          </p:nvSpPr>
          <p:spPr bwMode="auto">
            <a:xfrm>
              <a:off x="3305" y="3288"/>
              <a:ext cx="1335" cy="378"/>
            </a:xfrm>
            <a:custGeom>
              <a:avLst/>
              <a:gdLst>
                <a:gd name="T0" fmla="*/ 13 w 1335"/>
                <a:gd name="T1" fmla="*/ 29 h 378"/>
                <a:gd name="T2" fmla="*/ 35 w 1335"/>
                <a:gd name="T3" fmla="*/ 30 h 378"/>
                <a:gd name="T4" fmla="*/ 44 w 1335"/>
                <a:gd name="T5" fmla="*/ 18 h 378"/>
                <a:gd name="T6" fmla="*/ 66 w 1335"/>
                <a:gd name="T7" fmla="*/ 18 h 378"/>
                <a:gd name="T8" fmla="*/ 90 w 1335"/>
                <a:gd name="T9" fmla="*/ 12 h 378"/>
                <a:gd name="T10" fmla="*/ 113 w 1335"/>
                <a:gd name="T11" fmla="*/ 16 h 378"/>
                <a:gd name="T12" fmla="*/ 127 w 1335"/>
                <a:gd name="T13" fmla="*/ 14 h 378"/>
                <a:gd name="T14" fmla="*/ 158 w 1335"/>
                <a:gd name="T15" fmla="*/ 20 h 378"/>
                <a:gd name="T16" fmla="*/ 186 w 1335"/>
                <a:gd name="T17" fmla="*/ 30 h 378"/>
                <a:gd name="T18" fmla="*/ 209 w 1335"/>
                <a:gd name="T19" fmla="*/ 25 h 378"/>
                <a:gd name="T20" fmla="*/ 223 w 1335"/>
                <a:gd name="T21" fmla="*/ 19 h 378"/>
                <a:gd name="T22" fmla="*/ 236 w 1335"/>
                <a:gd name="T23" fmla="*/ 18 h 378"/>
                <a:gd name="T24" fmla="*/ 254 w 1335"/>
                <a:gd name="T25" fmla="*/ 12 h 378"/>
                <a:gd name="T26" fmla="*/ 276 w 1335"/>
                <a:gd name="T27" fmla="*/ 20 h 378"/>
                <a:gd name="T28" fmla="*/ 294 w 1335"/>
                <a:gd name="T29" fmla="*/ 31 h 378"/>
                <a:gd name="T30" fmla="*/ 317 w 1335"/>
                <a:gd name="T31" fmla="*/ 24 h 378"/>
                <a:gd name="T32" fmla="*/ 332 w 1335"/>
                <a:gd name="T33" fmla="*/ 13 h 378"/>
                <a:gd name="T34" fmla="*/ 356 w 1335"/>
                <a:gd name="T35" fmla="*/ 4 h 378"/>
                <a:gd name="T36" fmla="*/ 377 w 1335"/>
                <a:gd name="T37" fmla="*/ 5 h 378"/>
                <a:gd name="T38" fmla="*/ 393 w 1335"/>
                <a:gd name="T39" fmla="*/ 8 h 378"/>
                <a:gd name="T40" fmla="*/ 419 w 1335"/>
                <a:gd name="T41" fmla="*/ 8 h 378"/>
                <a:gd name="T42" fmla="*/ 443 w 1335"/>
                <a:gd name="T43" fmla="*/ 24 h 378"/>
                <a:gd name="T44" fmla="*/ 473 w 1335"/>
                <a:gd name="T45" fmla="*/ 25 h 378"/>
                <a:gd name="T46" fmla="*/ 482 w 1335"/>
                <a:gd name="T47" fmla="*/ 22 h 378"/>
                <a:gd name="T48" fmla="*/ 509 w 1335"/>
                <a:gd name="T49" fmla="*/ 7 h 378"/>
                <a:gd name="T50" fmla="*/ 552 w 1335"/>
                <a:gd name="T51" fmla="*/ 12 h 378"/>
                <a:gd name="T52" fmla="*/ 571 w 1335"/>
                <a:gd name="T53" fmla="*/ 19 h 378"/>
                <a:gd name="T54" fmla="*/ 591 w 1335"/>
                <a:gd name="T55" fmla="*/ 36 h 378"/>
                <a:gd name="T56" fmla="*/ 612 w 1335"/>
                <a:gd name="T57" fmla="*/ 54 h 378"/>
                <a:gd name="T58" fmla="*/ 624 w 1335"/>
                <a:gd name="T59" fmla="*/ 71 h 378"/>
                <a:gd name="T60" fmla="*/ 641 w 1335"/>
                <a:gd name="T61" fmla="*/ 103 h 378"/>
                <a:gd name="T62" fmla="*/ 654 w 1335"/>
                <a:gd name="T63" fmla="*/ 118 h 378"/>
                <a:gd name="T64" fmla="*/ 693 w 1335"/>
                <a:gd name="T65" fmla="*/ 157 h 378"/>
                <a:gd name="T66" fmla="*/ 719 w 1335"/>
                <a:gd name="T67" fmla="*/ 182 h 378"/>
                <a:gd name="T68" fmla="*/ 744 w 1335"/>
                <a:gd name="T69" fmla="*/ 204 h 378"/>
                <a:gd name="T70" fmla="*/ 762 w 1335"/>
                <a:gd name="T71" fmla="*/ 223 h 378"/>
                <a:gd name="T72" fmla="*/ 795 w 1335"/>
                <a:gd name="T73" fmla="*/ 253 h 378"/>
                <a:gd name="T74" fmla="*/ 810 w 1335"/>
                <a:gd name="T75" fmla="*/ 271 h 378"/>
                <a:gd name="T76" fmla="*/ 827 w 1335"/>
                <a:gd name="T77" fmla="*/ 292 h 378"/>
                <a:gd name="T78" fmla="*/ 869 w 1335"/>
                <a:gd name="T79" fmla="*/ 335 h 378"/>
                <a:gd name="T80" fmla="*/ 896 w 1335"/>
                <a:gd name="T81" fmla="*/ 354 h 378"/>
                <a:gd name="T82" fmla="*/ 911 w 1335"/>
                <a:gd name="T83" fmla="*/ 365 h 378"/>
                <a:gd name="T84" fmla="*/ 947 w 1335"/>
                <a:gd name="T85" fmla="*/ 371 h 378"/>
                <a:gd name="T86" fmla="*/ 965 w 1335"/>
                <a:gd name="T87" fmla="*/ 340 h 378"/>
                <a:gd name="T88" fmla="*/ 995 w 1335"/>
                <a:gd name="T89" fmla="*/ 246 h 378"/>
                <a:gd name="T90" fmla="*/ 1007 w 1335"/>
                <a:gd name="T91" fmla="*/ 179 h 378"/>
                <a:gd name="T92" fmla="*/ 1019 w 1335"/>
                <a:gd name="T93" fmla="*/ 140 h 378"/>
                <a:gd name="T94" fmla="*/ 1026 w 1335"/>
                <a:gd name="T95" fmla="*/ 106 h 378"/>
                <a:gd name="T96" fmla="*/ 1062 w 1335"/>
                <a:gd name="T97" fmla="*/ 17 h 378"/>
                <a:gd name="T98" fmla="*/ 1082 w 1335"/>
                <a:gd name="T99" fmla="*/ 19 h 378"/>
                <a:gd name="T100" fmla="*/ 1123 w 1335"/>
                <a:gd name="T101" fmla="*/ 8 h 378"/>
                <a:gd name="T102" fmla="*/ 1170 w 1335"/>
                <a:gd name="T103" fmla="*/ 20 h 378"/>
                <a:gd name="T104" fmla="*/ 1209 w 1335"/>
                <a:gd name="T105" fmla="*/ 23 h 378"/>
                <a:gd name="T106" fmla="*/ 1275 w 1335"/>
                <a:gd name="T107" fmla="*/ 25 h 378"/>
                <a:gd name="T108" fmla="*/ 1314 w 1335"/>
                <a:gd name="T109" fmla="*/ 29 h 378"/>
                <a:gd name="T110" fmla="*/ 1335 w 1335"/>
                <a:gd name="T111" fmla="*/ 16 h 37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335"/>
                <a:gd name="T169" fmla="*/ 0 h 378"/>
                <a:gd name="T170" fmla="*/ 1335 w 1335"/>
                <a:gd name="T171" fmla="*/ 378 h 37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335" h="378">
                  <a:moveTo>
                    <a:pt x="0" y="35"/>
                  </a:moveTo>
                  <a:cubicBezTo>
                    <a:pt x="7" y="34"/>
                    <a:pt x="9" y="35"/>
                    <a:pt x="13" y="29"/>
                  </a:cubicBezTo>
                  <a:cubicBezTo>
                    <a:pt x="24" y="30"/>
                    <a:pt x="18" y="32"/>
                    <a:pt x="26" y="35"/>
                  </a:cubicBezTo>
                  <a:cubicBezTo>
                    <a:pt x="30" y="34"/>
                    <a:pt x="30" y="31"/>
                    <a:pt x="35" y="30"/>
                  </a:cubicBezTo>
                  <a:cubicBezTo>
                    <a:pt x="37" y="24"/>
                    <a:pt x="36" y="27"/>
                    <a:pt x="38" y="20"/>
                  </a:cubicBezTo>
                  <a:cubicBezTo>
                    <a:pt x="39" y="18"/>
                    <a:pt x="44" y="18"/>
                    <a:pt x="44" y="18"/>
                  </a:cubicBezTo>
                  <a:cubicBezTo>
                    <a:pt x="48" y="19"/>
                    <a:pt x="51" y="20"/>
                    <a:pt x="54" y="22"/>
                  </a:cubicBezTo>
                  <a:cubicBezTo>
                    <a:pt x="58" y="20"/>
                    <a:pt x="62" y="19"/>
                    <a:pt x="66" y="18"/>
                  </a:cubicBezTo>
                  <a:cubicBezTo>
                    <a:pt x="71" y="9"/>
                    <a:pt x="71" y="17"/>
                    <a:pt x="78" y="19"/>
                  </a:cubicBezTo>
                  <a:cubicBezTo>
                    <a:pt x="86" y="17"/>
                    <a:pt x="84" y="16"/>
                    <a:pt x="90" y="12"/>
                  </a:cubicBezTo>
                  <a:cubicBezTo>
                    <a:pt x="98" y="13"/>
                    <a:pt x="94" y="15"/>
                    <a:pt x="101" y="17"/>
                  </a:cubicBezTo>
                  <a:cubicBezTo>
                    <a:pt x="106" y="20"/>
                    <a:pt x="108" y="18"/>
                    <a:pt x="113" y="16"/>
                  </a:cubicBezTo>
                  <a:cubicBezTo>
                    <a:pt x="114" y="13"/>
                    <a:pt x="120" y="11"/>
                    <a:pt x="120" y="11"/>
                  </a:cubicBezTo>
                  <a:cubicBezTo>
                    <a:pt x="122" y="5"/>
                    <a:pt x="125" y="11"/>
                    <a:pt x="127" y="14"/>
                  </a:cubicBezTo>
                  <a:cubicBezTo>
                    <a:pt x="135" y="13"/>
                    <a:pt x="139" y="12"/>
                    <a:pt x="147" y="13"/>
                  </a:cubicBezTo>
                  <a:cubicBezTo>
                    <a:pt x="151" y="17"/>
                    <a:pt x="153" y="18"/>
                    <a:pt x="158" y="20"/>
                  </a:cubicBezTo>
                  <a:cubicBezTo>
                    <a:pt x="160" y="26"/>
                    <a:pt x="164" y="20"/>
                    <a:pt x="168" y="19"/>
                  </a:cubicBezTo>
                  <a:cubicBezTo>
                    <a:pt x="178" y="20"/>
                    <a:pt x="178" y="25"/>
                    <a:pt x="186" y="30"/>
                  </a:cubicBezTo>
                  <a:cubicBezTo>
                    <a:pt x="190" y="28"/>
                    <a:pt x="192" y="26"/>
                    <a:pt x="193" y="22"/>
                  </a:cubicBezTo>
                  <a:cubicBezTo>
                    <a:pt x="199" y="23"/>
                    <a:pt x="204" y="23"/>
                    <a:pt x="209" y="25"/>
                  </a:cubicBezTo>
                  <a:cubicBezTo>
                    <a:pt x="212" y="29"/>
                    <a:pt x="213" y="30"/>
                    <a:pt x="218" y="28"/>
                  </a:cubicBezTo>
                  <a:cubicBezTo>
                    <a:pt x="222" y="24"/>
                    <a:pt x="221" y="26"/>
                    <a:pt x="223" y="19"/>
                  </a:cubicBezTo>
                  <a:cubicBezTo>
                    <a:pt x="224" y="17"/>
                    <a:pt x="225" y="13"/>
                    <a:pt x="225" y="13"/>
                  </a:cubicBezTo>
                  <a:cubicBezTo>
                    <a:pt x="229" y="14"/>
                    <a:pt x="232" y="17"/>
                    <a:pt x="236" y="18"/>
                  </a:cubicBezTo>
                  <a:cubicBezTo>
                    <a:pt x="240" y="17"/>
                    <a:pt x="244" y="16"/>
                    <a:pt x="248" y="14"/>
                  </a:cubicBezTo>
                  <a:cubicBezTo>
                    <a:pt x="250" y="13"/>
                    <a:pt x="254" y="12"/>
                    <a:pt x="254" y="12"/>
                  </a:cubicBezTo>
                  <a:cubicBezTo>
                    <a:pt x="258" y="13"/>
                    <a:pt x="260" y="22"/>
                    <a:pt x="260" y="22"/>
                  </a:cubicBezTo>
                  <a:cubicBezTo>
                    <a:pt x="265" y="21"/>
                    <a:pt x="271" y="18"/>
                    <a:pt x="276" y="20"/>
                  </a:cubicBezTo>
                  <a:cubicBezTo>
                    <a:pt x="277" y="24"/>
                    <a:pt x="279" y="26"/>
                    <a:pt x="282" y="28"/>
                  </a:cubicBezTo>
                  <a:cubicBezTo>
                    <a:pt x="285" y="37"/>
                    <a:pt x="285" y="34"/>
                    <a:pt x="294" y="31"/>
                  </a:cubicBezTo>
                  <a:cubicBezTo>
                    <a:pt x="296" y="24"/>
                    <a:pt x="294" y="26"/>
                    <a:pt x="299" y="24"/>
                  </a:cubicBezTo>
                  <a:cubicBezTo>
                    <a:pt x="307" y="25"/>
                    <a:pt x="308" y="26"/>
                    <a:pt x="317" y="24"/>
                  </a:cubicBezTo>
                  <a:cubicBezTo>
                    <a:pt x="319" y="24"/>
                    <a:pt x="323" y="22"/>
                    <a:pt x="323" y="22"/>
                  </a:cubicBezTo>
                  <a:cubicBezTo>
                    <a:pt x="324" y="18"/>
                    <a:pt x="328" y="14"/>
                    <a:pt x="332" y="13"/>
                  </a:cubicBezTo>
                  <a:cubicBezTo>
                    <a:pt x="338" y="14"/>
                    <a:pt x="342" y="14"/>
                    <a:pt x="348" y="12"/>
                  </a:cubicBezTo>
                  <a:cubicBezTo>
                    <a:pt x="351" y="8"/>
                    <a:pt x="352" y="5"/>
                    <a:pt x="356" y="4"/>
                  </a:cubicBezTo>
                  <a:cubicBezTo>
                    <a:pt x="362" y="6"/>
                    <a:pt x="363" y="9"/>
                    <a:pt x="368" y="12"/>
                  </a:cubicBezTo>
                  <a:cubicBezTo>
                    <a:pt x="371" y="10"/>
                    <a:pt x="374" y="7"/>
                    <a:pt x="377" y="5"/>
                  </a:cubicBezTo>
                  <a:cubicBezTo>
                    <a:pt x="378" y="1"/>
                    <a:pt x="380" y="1"/>
                    <a:pt x="384" y="2"/>
                  </a:cubicBezTo>
                  <a:cubicBezTo>
                    <a:pt x="387" y="5"/>
                    <a:pt x="390" y="6"/>
                    <a:pt x="393" y="8"/>
                  </a:cubicBezTo>
                  <a:cubicBezTo>
                    <a:pt x="397" y="7"/>
                    <a:pt x="400" y="5"/>
                    <a:pt x="404" y="4"/>
                  </a:cubicBezTo>
                  <a:cubicBezTo>
                    <a:pt x="409" y="5"/>
                    <a:pt x="414" y="7"/>
                    <a:pt x="419" y="8"/>
                  </a:cubicBezTo>
                  <a:cubicBezTo>
                    <a:pt x="422" y="8"/>
                    <a:pt x="428" y="6"/>
                    <a:pt x="431" y="8"/>
                  </a:cubicBezTo>
                  <a:cubicBezTo>
                    <a:pt x="438" y="12"/>
                    <a:pt x="433" y="22"/>
                    <a:pt x="443" y="24"/>
                  </a:cubicBezTo>
                  <a:cubicBezTo>
                    <a:pt x="447" y="29"/>
                    <a:pt x="449" y="29"/>
                    <a:pt x="450" y="35"/>
                  </a:cubicBezTo>
                  <a:cubicBezTo>
                    <a:pt x="466" y="30"/>
                    <a:pt x="447" y="27"/>
                    <a:pt x="473" y="25"/>
                  </a:cubicBezTo>
                  <a:cubicBezTo>
                    <a:pt x="475" y="26"/>
                    <a:pt x="477" y="29"/>
                    <a:pt x="479" y="28"/>
                  </a:cubicBezTo>
                  <a:cubicBezTo>
                    <a:pt x="481" y="27"/>
                    <a:pt x="480" y="23"/>
                    <a:pt x="482" y="22"/>
                  </a:cubicBezTo>
                  <a:cubicBezTo>
                    <a:pt x="487" y="18"/>
                    <a:pt x="491" y="17"/>
                    <a:pt x="497" y="16"/>
                  </a:cubicBezTo>
                  <a:cubicBezTo>
                    <a:pt x="500" y="12"/>
                    <a:pt x="504" y="8"/>
                    <a:pt x="509" y="7"/>
                  </a:cubicBezTo>
                  <a:cubicBezTo>
                    <a:pt x="516" y="0"/>
                    <a:pt x="515" y="10"/>
                    <a:pt x="522" y="12"/>
                  </a:cubicBezTo>
                  <a:cubicBezTo>
                    <a:pt x="531" y="6"/>
                    <a:pt x="541" y="11"/>
                    <a:pt x="552" y="12"/>
                  </a:cubicBezTo>
                  <a:cubicBezTo>
                    <a:pt x="560" y="13"/>
                    <a:pt x="557" y="12"/>
                    <a:pt x="563" y="8"/>
                  </a:cubicBezTo>
                  <a:cubicBezTo>
                    <a:pt x="570" y="13"/>
                    <a:pt x="569" y="12"/>
                    <a:pt x="571" y="19"/>
                  </a:cubicBezTo>
                  <a:cubicBezTo>
                    <a:pt x="561" y="22"/>
                    <a:pt x="579" y="26"/>
                    <a:pt x="582" y="28"/>
                  </a:cubicBezTo>
                  <a:cubicBezTo>
                    <a:pt x="584" y="31"/>
                    <a:pt x="588" y="35"/>
                    <a:pt x="591" y="36"/>
                  </a:cubicBezTo>
                  <a:cubicBezTo>
                    <a:pt x="595" y="40"/>
                    <a:pt x="605" y="46"/>
                    <a:pt x="605" y="46"/>
                  </a:cubicBezTo>
                  <a:cubicBezTo>
                    <a:pt x="610" y="53"/>
                    <a:pt x="607" y="51"/>
                    <a:pt x="612" y="54"/>
                  </a:cubicBezTo>
                  <a:cubicBezTo>
                    <a:pt x="613" y="59"/>
                    <a:pt x="613" y="60"/>
                    <a:pt x="618" y="62"/>
                  </a:cubicBezTo>
                  <a:cubicBezTo>
                    <a:pt x="619" y="66"/>
                    <a:pt x="621" y="68"/>
                    <a:pt x="624" y="71"/>
                  </a:cubicBezTo>
                  <a:cubicBezTo>
                    <a:pt x="626" y="77"/>
                    <a:pt x="630" y="93"/>
                    <a:pt x="635" y="95"/>
                  </a:cubicBezTo>
                  <a:cubicBezTo>
                    <a:pt x="636" y="99"/>
                    <a:pt x="638" y="101"/>
                    <a:pt x="641" y="103"/>
                  </a:cubicBezTo>
                  <a:cubicBezTo>
                    <a:pt x="642" y="107"/>
                    <a:pt x="643" y="109"/>
                    <a:pt x="647" y="110"/>
                  </a:cubicBezTo>
                  <a:cubicBezTo>
                    <a:pt x="648" y="114"/>
                    <a:pt x="650" y="116"/>
                    <a:pt x="654" y="118"/>
                  </a:cubicBezTo>
                  <a:cubicBezTo>
                    <a:pt x="656" y="127"/>
                    <a:pt x="658" y="134"/>
                    <a:pt x="668" y="137"/>
                  </a:cubicBezTo>
                  <a:cubicBezTo>
                    <a:pt x="672" y="150"/>
                    <a:pt x="683" y="150"/>
                    <a:pt x="693" y="157"/>
                  </a:cubicBezTo>
                  <a:cubicBezTo>
                    <a:pt x="698" y="165"/>
                    <a:pt x="701" y="172"/>
                    <a:pt x="710" y="175"/>
                  </a:cubicBezTo>
                  <a:cubicBezTo>
                    <a:pt x="713" y="178"/>
                    <a:pt x="719" y="182"/>
                    <a:pt x="719" y="182"/>
                  </a:cubicBezTo>
                  <a:cubicBezTo>
                    <a:pt x="724" y="189"/>
                    <a:pt x="730" y="191"/>
                    <a:pt x="737" y="196"/>
                  </a:cubicBezTo>
                  <a:cubicBezTo>
                    <a:pt x="742" y="203"/>
                    <a:pt x="739" y="201"/>
                    <a:pt x="744" y="204"/>
                  </a:cubicBezTo>
                  <a:cubicBezTo>
                    <a:pt x="745" y="210"/>
                    <a:pt x="750" y="214"/>
                    <a:pt x="755" y="217"/>
                  </a:cubicBezTo>
                  <a:cubicBezTo>
                    <a:pt x="756" y="221"/>
                    <a:pt x="758" y="222"/>
                    <a:pt x="762" y="223"/>
                  </a:cubicBezTo>
                  <a:cubicBezTo>
                    <a:pt x="763" y="227"/>
                    <a:pt x="769" y="231"/>
                    <a:pt x="773" y="234"/>
                  </a:cubicBezTo>
                  <a:cubicBezTo>
                    <a:pt x="778" y="243"/>
                    <a:pt x="787" y="248"/>
                    <a:pt x="795" y="253"/>
                  </a:cubicBezTo>
                  <a:cubicBezTo>
                    <a:pt x="797" y="256"/>
                    <a:pt x="803" y="260"/>
                    <a:pt x="803" y="260"/>
                  </a:cubicBezTo>
                  <a:cubicBezTo>
                    <a:pt x="804" y="264"/>
                    <a:pt x="806" y="269"/>
                    <a:pt x="810" y="271"/>
                  </a:cubicBezTo>
                  <a:cubicBezTo>
                    <a:pt x="812" y="276"/>
                    <a:pt x="817" y="281"/>
                    <a:pt x="822" y="283"/>
                  </a:cubicBezTo>
                  <a:cubicBezTo>
                    <a:pt x="824" y="286"/>
                    <a:pt x="825" y="289"/>
                    <a:pt x="827" y="292"/>
                  </a:cubicBezTo>
                  <a:cubicBezTo>
                    <a:pt x="829" y="299"/>
                    <a:pt x="836" y="309"/>
                    <a:pt x="843" y="311"/>
                  </a:cubicBezTo>
                  <a:cubicBezTo>
                    <a:pt x="849" y="320"/>
                    <a:pt x="859" y="332"/>
                    <a:pt x="869" y="335"/>
                  </a:cubicBezTo>
                  <a:cubicBezTo>
                    <a:pt x="874" y="340"/>
                    <a:pt x="881" y="344"/>
                    <a:pt x="887" y="348"/>
                  </a:cubicBezTo>
                  <a:cubicBezTo>
                    <a:pt x="887" y="348"/>
                    <a:pt x="894" y="353"/>
                    <a:pt x="896" y="354"/>
                  </a:cubicBezTo>
                  <a:cubicBezTo>
                    <a:pt x="897" y="355"/>
                    <a:pt x="899" y="356"/>
                    <a:pt x="899" y="356"/>
                  </a:cubicBezTo>
                  <a:cubicBezTo>
                    <a:pt x="901" y="361"/>
                    <a:pt x="906" y="364"/>
                    <a:pt x="911" y="365"/>
                  </a:cubicBezTo>
                  <a:cubicBezTo>
                    <a:pt x="918" y="369"/>
                    <a:pt x="928" y="375"/>
                    <a:pt x="936" y="378"/>
                  </a:cubicBezTo>
                  <a:cubicBezTo>
                    <a:pt x="944" y="375"/>
                    <a:pt x="940" y="374"/>
                    <a:pt x="947" y="371"/>
                  </a:cubicBezTo>
                  <a:cubicBezTo>
                    <a:pt x="949" y="366"/>
                    <a:pt x="955" y="357"/>
                    <a:pt x="960" y="355"/>
                  </a:cubicBezTo>
                  <a:cubicBezTo>
                    <a:pt x="962" y="340"/>
                    <a:pt x="958" y="342"/>
                    <a:pt x="965" y="340"/>
                  </a:cubicBezTo>
                  <a:cubicBezTo>
                    <a:pt x="970" y="332"/>
                    <a:pt x="965" y="322"/>
                    <a:pt x="969" y="314"/>
                  </a:cubicBezTo>
                  <a:cubicBezTo>
                    <a:pt x="979" y="292"/>
                    <a:pt x="988" y="269"/>
                    <a:pt x="995" y="246"/>
                  </a:cubicBezTo>
                  <a:cubicBezTo>
                    <a:pt x="996" y="231"/>
                    <a:pt x="1000" y="217"/>
                    <a:pt x="1003" y="203"/>
                  </a:cubicBezTo>
                  <a:cubicBezTo>
                    <a:pt x="1004" y="194"/>
                    <a:pt x="1004" y="187"/>
                    <a:pt x="1007" y="179"/>
                  </a:cubicBezTo>
                  <a:cubicBezTo>
                    <a:pt x="1008" y="171"/>
                    <a:pt x="1009" y="163"/>
                    <a:pt x="1013" y="157"/>
                  </a:cubicBezTo>
                  <a:cubicBezTo>
                    <a:pt x="1014" y="150"/>
                    <a:pt x="1016" y="146"/>
                    <a:pt x="1019" y="140"/>
                  </a:cubicBezTo>
                  <a:cubicBezTo>
                    <a:pt x="1020" y="136"/>
                    <a:pt x="1021" y="132"/>
                    <a:pt x="1022" y="128"/>
                  </a:cubicBezTo>
                  <a:cubicBezTo>
                    <a:pt x="1023" y="118"/>
                    <a:pt x="1024" y="114"/>
                    <a:pt x="1026" y="106"/>
                  </a:cubicBezTo>
                  <a:cubicBezTo>
                    <a:pt x="1027" y="93"/>
                    <a:pt x="1029" y="80"/>
                    <a:pt x="1038" y="71"/>
                  </a:cubicBezTo>
                  <a:cubicBezTo>
                    <a:pt x="1043" y="56"/>
                    <a:pt x="1051" y="28"/>
                    <a:pt x="1062" y="17"/>
                  </a:cubicBezTo>
                  <a:cubicBezTo>
                    <a:pt x="1064" y="10"/>
                    <a:pt x="1069" y="12"/>
                    <a:pt x="1074" y="14"/>
                  </a:cubicBezTo>
                  <a:cubicBezTo>
                    <a:pt x="1076" y="17"/>
                    <a:pt x="1082" y="19"/>
                    <a:pt x="1082" y="19"/>
                  </a:cubicBezTo>
                  <a:cubicBezTo>
                    <a:pt x="1103" y="12"/>
                    <a:pt x="1093" y="12"/>
                    <a:pt x="1125" y="11"/>
                  </a:cubicBezTo>
                  <a:cubicBezTo>
                    <a:pt x="1124" y="10"/>
                    <a:pt x="1122" y="8"/>
                    <a:pt x="1123" y="8"/>
                  </a:cubicBezTo>
                  <a:cubicBezTo>
                    <a:pt x="1137" y="7"/>
                    <a:pt x="1146" y="14"/>
                    <a:pt x="1158" y="17"/>
                  </a:cubicBezTo>
                  <a:cubicBezTo>
                    <a:pt x="1162" y="18"/>
                    <a:pt x="1170" y="20"/>
                    <a:pt x="1170" y="20"/>
                  </a:cubicBezTo>
                  <a:cubicBezTo>
                    <a:pt x="1173" y="24"/>
                    <a:pt x="1183" y="27"/>
                    <a:pt x="1188" y="29"/>
                  </a:cubicBezTo>
                  <a:cubicBezTo>
                    <a:pt x="1196" y="28"/>
                    <a:pt x="1201" y="26"/>
                    <a:pt x="1209" y="23"/>
                  </a:cubicBezTo>
                  <a:cubicBezTo>
                    <a:pt x="1212" y="22"/>
                    <a:pt x="1218" y="20"/>
                    <a:pt x="1218" y="20"/>
                  </a:cubicBezTo>
                  <a:cubicBezTo>
                    <a:pt x="1237" y="23"/>
                    <a:pt x="1275" y="25"/>
                    <a:pt x="1275" y="25"/>
                  </a:cubicBezTo>
                  <a:cubicBezTo>
                    <a:pt x="1282" y="26"/>
                    <a:pt x="1288" y="29"/>
                    <a:pt x="1295" y="30"/>
                  </a:cubicBezTo>
                  <a:cubicBezTo>
                    <a:pt x="1301" y="30"/>
                    <a:pt x="1308" y="30"/>
                    <a:pt x="1314" y="29"/>
                  </a:cubicBezTo>
                  <a:cubicBezTo>
                    <a:pt x="1318" y="29"/>
                    <a:pt x="1326" y="24"/>
                    <a:pt x="1326" y="24"/>
                  </a:cubicBezTo>
                  <a:cubicBezTo>
                    <a:pt x="1329" y="21"/>
                    <a:pt x="1332" y="19"/>
                    <a:pt x="1335" y="16"/>
                  </a:cubicBezTo>
                </a:path>
              </a:pathLst>
            </a:custGeom>
            <a:noFill/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01" name="Freeform 31"/>
            <p:cNvSpPr>
              <a:spLocks/>
            </p:cNvSpPr>
            <p:nvPr/>
          </p:nvSpPr>
          <p:spPr bwMode="auto">
            <a:xfrm>
              <a:off x="4616" y="3295"/>
              <a:ext cx="532" cy="22"/>
            </a:xfrm>
            <a:custGeom>
              <a:avLst/>
              <a:gdLst>
                <a:gd name="T0" fmla="*/ 0 w 532"/>
                <a:gd name="T1" fmla="*/ 22 h 22"/>
                <a:gd name="T2" fmla="*/ 29 w 532"/>
                <a:gd name="T3" fmla="*/ 15 h 22"/>
                <a:gd name="T4" fmla="*/ 69 w 532"/>
                <a:gd name="T5" fmla="*/ 18 h 22"/>
                <a:gd name="T6" fmla="*/ 104 w 532"/>
                <a:gd name="T7" fmla="*/ 3 h 22"/>
                <a:gd name="T8" fmla="*/ 122 w 532"/>
                <a:gd name="T9" fmla="*/ 6 h 22"/>
                <a:gd name="T10" fmla="*/ 131 w 532"/>
                <a:gd name="T11" fmla="*/ 9 h 22"/>
                <a:gd name="T12" fmla="*/ 170 w 532"/>
                <a:gd name="T13" fmla="*/ 4 h 22"/>
                <a:gd name="T14" fmla="*/ 226 w 532"/>
                <a:gd name="T15" fmla="*/ 7 h 22"/>
                <a:gd name="T16" fmla="*/ 236 w 532"/>
                <a:gd name="T17" fmla="*/ 11 h 22"/>
                <a:gd name="T18" fmla="*/ 242 w 532"/>
                <a:gd name="T19" fmla="*/ 13 h 22"/>
                <a:gd name="T20" fmla="*/ 281 w 532"/>
                <a:gd name="T21" fmla="*/ 12 h 22"/>
                <a:gd name="T22" fmla="*/ 299 w 532"/>
                <a:gd name="T23" fmla="*/ 15 h 22"/>
                <a:gd name="T24" fmla="*/ 320 w 532"/>
                <a:gd name="T25" fmla="*/ 7 h 22"/>
                <a:gd name="T26" fmla="*/ 356 w 532"/>
                <a:gd name="T27" fmla="*/ 16 h 22"/>
                <a:gd name="T28" fmla="*/ 399 w 532"/>
                <a:gd name="T29" fmla="*/ 15 h 22"/>
                <a:gd name="T30" fmla="*/ 413 w 532"/>
                <a:gd name="T31" fmla="*/ 6 h 22"/>
                <a:gd name="T32" fmla="*/ 446 w 532"/>
                <a:gd name="T33" fmla="*/ 5 h 22"/>
                <a:gd name="T34" fmla="*/ 479 w 532"/>
                <a:gd name="T35" fmla="*/ 10 h 22"/>
                <a:gd name="T36" fmla="*/ 519 w 532"/>
                <a:gd name="T37" fmla="*/ 6 h 22"/>
                <a:gd name="T38" fmla="*/ 530 w 532"/>
                <a:gd name="T39" fmla="*/ 0 h 22"/>
                <a:gd name="T40" fmla="*/ 532 w 532"/>
                <a:gd name="T41" fmla="*/ 4 h 2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32"/>
                <a:gd name="T64" fmla="*/ 0 h 22"/>
                <a:gd name="T65" fmla="*/ 532 w 532"/>
                <a:gd name="T66" fmla="*/ 22 h 2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32" h="22">
                  <a:moveTo>
                    <a:pt x="0" y="22"/>
                  </a:moveTo>
                  <a:cubicBezTo>
                    <a:pt x="6" y="14"/>
                    <a:pt x="29" y="15"/>
                    <a:pt x="29" y="15"/>
                  </a:cubicBezTo>
                  <a:cubicBezTo>
                    <a:pt x="47" y="16"/>
                    <a:pt x="55" y="13"/>
                    <a:pt x="69" y="18"/>
                  </a:cubicBezTo>
                  <a:cubicBezTo>
                    <a:pt x="80" y="11"/>
                    <a:pt x="90" y="5"/>
                    <a:pt x="104" y="3"/>
                  </a:cubicBezTo>
                  <a:cubicBezTo>
                    <a:pt x="110" y="0"/>
                    <a:pt x="116" y="4"/>
                    <a:pt x="122" y="6"/>
                  </a:cubicBezTo>
                  <a:cubicBezTo>
                    <a:pt x="125" y="7"/>
                    <a:pt x="131" y="9"/>
                    <a:pt x="131" y="9"/>
                  </a:cubicBezTo>
                  <a:cubicBezTo>
                    <a:pt x="145" y="5"/>
                    <a:pt x="155" y="5"/>
                    <a:pt x="170" y="4"/>
                  </a:cubicBezTo>
                  <a:cubicBezTo>
                    <a:pt x="189" y="5"/>
                    <a:pt x="207" y="6"/>
                    <a:pt x="226" y="7"/>
                  </a:cubicBezTo>
                  <a:cubicBezTo>
                    <a:pt x="232" y="10"/>
                    <a:pt x="229" y="9"/>
                    <a:pt x="236" y="11"/>
                  </a:cubicBezTo>
                  <a:cubicBezTo>
                    <a:pt x="238" y="12"/>
                    <a:pt x="242" y="13"/>
                    <a:pt x="242" y="13"/>
                  </a:cubicBezTo>
                  <a:cubicBezTo>
                    <a:pt x="257" y="12"/>
                    <a:pt x="267" y="11"/>
                    <a:pt x="281" y="12"/>
                  </a:cubicBezTo>
                  <a:cubicBezTo>
                    <a:pt x="289" y="17"/>
                    <a:pt x="290" y="17"/>
                    <a:pt x="299" y="15"/>
                  </a:cubicBezTo>
                  <a:cubicBezTo>
                    <a:pt x="305" y="11"/>
                    <a:pt x="313" y="11"/>
                    <a:pt x="320" y="7"/>
                  </a:cubicBezTo>
                  <a:cubicBezTo>
                    <a:pt x="333" y="9"/>
                    <a:pt x="344" y="12"/>
                    <a:pt x="356" y="16"/>
                  </a:cubicBezTo>
                  <a:cubicBezTo>
                    <a:pt x="370" y="16"/>
                    <a:pt x="385" y="16"/>
                    <a:pt x="399" y="15"/>
                  </a:cubicBezTo>
                  <a:cubicBezTo>
                    <a:pt x="402" y="15"/>
                    <a:pt x="408" y="6"/>
                    <a:pt x="413" y="6"/>
                  </a:cubicBezTo>
                  <a:cubicBezTo>
                    <a:pt x="424" y="5"/>
                    <a:pt x="435" y="5"/>
                    <a:pt x="446" y="5"/>
                  </a:cubicBezTo>
                  <a:cubicBezTo>
                    <a:pt x="471" y="6"/>
                    <a:pt x="464" y="5"/>
                    <a:pt x="479" y="10"/>
                  </a:cubicBezTo>
                  <a:cubicBezTo>
                    <a:pt x="495" y="9"/>
                    <a:pt x="504" y="7"/>
                    <a:pt x="519" y="6"/>
                  </a:cubicBezTo>
                  <a:cubicBezTo>
                    <a:pt x="526" y="4"/>
                    <a:pt x="524" y="1"/>
                    <a:pt x="530" y="0"/>
                  </a:cubicBezTo>
                  <a:cubicBezTo>
                    <a:pt x="532" y="3"/>
                    <a:pt x="532" y="2"/>
                    <a:pt x="532" y="4"/>
                  </a:cubicBezTo>
                </a:path>
              </a:pathLst>
            </a:custGeom>
            <a:noFill/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02" name="Freeform 32"/>
            <p:cNvSpPr>
              <a:spLocks/>
            </p:cNvSpPr>
            <p:nvPr/>
          </p:nvSpPr>
          <p:spPr bwMode="auto">
            <a:xfrm>
              <a:off x="3306" y="3168"/>
              <a:ext cx="1856" cy="480"/>
            </a:xfrm>
            <a:custGeom>
              <a:avLst/>
              <a:gdLst>
                <a:gd name="T0" fmla="*/ 0 w 1856"/>
                <a:gd name="T1" fmla="*/ 13 h 480"/>
                <a:gd name="T2" fmla="*/ 22 w 1856"/>
                <a:gd name="T3" fmla="*/ 10 h 480"/>
                <a:gd name="T4" fmla="*/ 35 w 1856"/>
                <a:gd name="T5" fmla="*/ 6 h 480"/>
                <a:gd name="T6" fmla="*/ 80 w 1856"/>
                <a:gd name="T7" fmla="*/ 0 h 480"/>
                <a:gd name="T8" fmla="*/ 454 w 1856"/>
                <a:gd name="T9" fmla="*/ 3 h 480"/>
                <a:gd name="T10" fmla="*/ 579 w 1856"/>
                <a:gd name="T11" fmla="*/ 6 h 480"/>
                <a:gd name="T12" fmla="*/ 665 w 1856"/>
                <a:gd name="T13" fmla="*/ 45 h 480"/>
                <a:gd name="T14" fmla="*/ 688 w 1856"/>
                <a:gd name="T15" fmla="*/ 64 h 480"/>
                <a:gd name="T16" fmla="*/ 707 w 1856"/>
                <a:gd name="T17" fmla="*/ 70 h 480"/>
                <a:gd name="T18" fmla="*/ 732 w 1856"/>
                <a:gd name="T19" fmla="*/ 83 h 480"/>
                <a:gd name="T20" fmla="*/ 764 w 1856"/>
                <a:gd name="T21" fmla="*/ 102 h 480"/>
                <a:gd name="T22" fmla="*/ 806 w 1856"/>
                <a:gd name="T23" fmla="*/ 125 h 480"/>
                <a:gd name="T24" fmla="*/ 844 w 1856"/>
                <a:gd name="T25" fmla="*/ 147 h 480"/>
                <a:gd name="T26" fmla="*/ 860 w 1856"/>
                <a:gd name="T27" fmla="*/ 163 h 480"/>
                <a:gd name="T28" fmla="*/ 867 w 1856"/>
                <a:gd name="T29" fmla="*/ 170 h 480"/>
                <a:gd name="T30" fmla="*/ 896 w 1856"/>
                <a:gd name="T31" fmla="*/ 208 h 480"/>
                <a:gd name="T32" fmla="*/ 915 w 1856"/>
                <a:gd name="T33" fmla="*/ 214 h 480"/>
                <a:gd name="T34" fmla="*/ 928 w 1856"/>
                <a:gd name="T35" fmla="*/ 227 h 480"/>
                <a:gd name="T36" fmla="*/ 944 w 1856"/>
                <a:gd name="T37" fmla="*/ 256 h 480"/>
                <a:gd name="T38" fmla="*/ 966 w 1856"/>
                <a:gd name="T39" fmla="*/ 298 h 480"/>
                <a:gd name="T40" fmla="*/ 976 w 1856"/>
                <a:gd name="T41" fmla="*/ 314 h 480"/>
                <a:gd name="T42" fmla="*/ 1001 w 1856"/>
                <a:gd name="T43" fmla="*/ 378 h 480"/>
                <a:gd name="T44" fmla="*/ 1030 w 1856"/>
                <a:gd name="T45" fmla="*/ 442 h 480"/>
                <a:gd name="T46" fmla="*/ 1056 w 1856"/>
                <a:gd name="T47" fmla="*/ 470 h 480"/>
                <a:gd name="T48" fmla="*/ 1209 w 1856"/>
                <a:gd name="T49" fmla="*/ 458 h 480"/>
                <a:gd name="T50" fmla="*/ 1856 w 1856"/>
                <a:gd name="T51" fmla="*/ 458 h 48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856"/>
                <a:gd name="T79" fmla="*/ 0 h 480"/>
                <a:gd name="T80" fmla="*/ 1856 w 1856"/>
                <a:gd name="T81" fmla="*/ 480 h 48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856" h="480">
                  <a:moveTo>
                    <a:pt x="0" y="13"/>
                  </a:moveTo>
                  <a:cubicBezTo>
                    <a:pt x="7" y="12"/>
                    <a:pt x="15" y="11"/>
                    <a:pt x="22" y="10"/>
                  </a:cubicBezTo>
                  <a:cubicBezTo>
                    <a:pt x="26" y="9"/>
                    <a:pt x="31" y="7"/>
                    <a:pt x="35" y="6"/>
                  </a:cubicBezTo>
                  <a:cubicBezTo>
                    <a:pt x="50" y="3"/>
                    <a:pt x="80" y="0"/>
                    <a:pt x="80" y="0"/>
                  </a:cubicBezTo>
                  <a:cubicBezTo>
                    <a:pt x="205" y="3"/>
                    <a:pt x="329" y="1"/>
                    <a:pt x="454" y="3"/>
                  </a:cubicBezTo>
                  <a:cubicBezTo>
                    <a:pt x="491" y="10"/>
                    <a:pt x="545" y="5"/>
                    <a:pt x="579" y="6"/>
                  </a:cubicBezTo>
                  <a:cubicBezTo>
                    <a:pt x="608" y="19"/>
                    <a:pt x="634" y="35"/>
                    <a:pt x="665" y="45"/>
                  </a:cubicBezTo>
                  <a:cubicBezTo>
                    <a:pt x="669" y="56"/>
                    <a:pt x="677" y="59"/>
                    <a:pt x="688" y="64"/>
                  </a:cubicBezTo>
                  <a:cubicBezTo>
                    <a:pt x="694" y="67"/>
                    <a:pt x="707" y="70"/>
                    <a:pt x="707" y="70"/>
                  </a:cubicBezTo>
                  <a:cubicBezTo>
                    <a:pt x="715" y="79"/>
                    <a:pt x="721" y="79"/>
                    <a:pt x="732" y="83"/>
                  </a:cubicBezTo>
                  <a:cubicBezTo>
                    <a:pt x="740" y="91"/>
                    <a:pt x="753" y="98"/>
                    <a:pt x="764" y="102"/>
                  </a:cubicBezTo>
                  <a:cubicBezTo>
                    <a:pt x="776" y="114"/>
                    <a:pt x="791" y="118"/>
                    <a:pt x="806" y="125"/>
                  </a:cubicBezTo>
                  <a:cubicBezTo>
                    <a:pt x="819" y="132"/>
                    <a:pt x="830" y="142"/>
                    <a:pt x="844" y="147"/>
                  </a:cubicBezTo>
                  <a:cubicBezTo>
                    <a:pt x="849" y="152"/>
                    <a:pt x="855" y="158"/>
                    <a:pt x="860" y="163"/>
                  </a:cubicBezTo>
                  <a:cubicBezTo>
                    <a:pt x="862" y="165"/>
                    <a:pt x="867" y="170"/>
                    <a:pt x="867" y="170"/>
                  </a:cubicBezTo>
                  <a:cubicBezTo>
                    <a:pt x="870" y="179"/>
                    <a:pt x="888" y="204"/>
                    <a:pt x="896" y="208"/>
                  </a:cubicBezTo>
                  <a:cubicBezTo>
                    <a:pt x="902" y="211"/>
                    <a:pt x="915" y="214"/>
                    <a:pt x="915" y="214"/>
                  </a:cubicBezTo>
                  <a:cubicBezTo>
                    <a:pt x="919" y="219"/>
                    <a:pt x="925" y="222"/>
                    <a:pt x="928" y="227"/>
                  </a:cubicBezTo>
                  <a:cubicBezTo>
                    <a:pt x="934" y="239"/>
                    <a:pt x="933" y="246"/>
                    <a:pt x="944" y="256"/>
                  </a:cubicBezTo>
                  <a:cubicBezTo>
                    <a:pt x="949" y="273"/>
                    <a:pt x="955" y="285"/>
                    <a:pt x="966" y="298"/>
                  </a:cubicBezTo>
                  <a:cubicBezTo>
                    <a:pt x="974" y="322"/>
                    <a:pt x="963" y="293"/>
                    <a:pt x="976" y="314"/>
                  </a:cubicBezTo>
                  <a:cubicBezTo>
                    <a:pt x="988" y="334"/>
                    <a:pt x="985" y="360"/>
                    <a:pt x="1001" y="378"/>
                  </a:cubicBezTo>
                  <a:cubicBezTo>
                    <a:pt x="1008" y="398"/>
                    <a:pt x="1010" y="434"/>
                    <a:pt x="1030" y="442"/>
                  </a:cubicBezTo>
                  <a:cubicBezTo>
                    <a:pt x="1034" y="455"/>
                    <a:pt x="1043" y="466"/>
                    <a:pt x="1056" y="470"/>
                  </a:cubicBezTo>
                  <a:cubicBezTo>
                    <a:pt x="1107" y="468"/>
                    <a:pt x="1158" y="466"/>
                    <a:pt x="1209" y="458"/>
                  </a:cubicBezTo>
                  <a:cubicBezTo>
                    <a:pt x="1419" y="480"/>
                    <a:pt x="1644" y="458"/>
                    <a:pt x="1856" y="458"/>
                  </a:cubicBezTo>
                </a:path>
              </a:pathLst>
            </a:custGeom>
            <a:noFill/>
            <a:ln w="3810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198" name="Rectangle 33"/>
          <p:cNvSpPr>
            <a:spLocks noChangeArrowheads="1"/>
          </p:cNvSpPr>
          <p:nvPr/>
        </p:nvSpPr>
        <p:spPr bwMode="auto">
          <a:xfrm>
            <a:off x="228600" y="76200"/>
            <a:ext cx="8686800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r>
              <a:rPr lang="en-US" sz="2800" b="1">
                <a:latin typeface="Verdana" pitchFamily="34" charset="0"/>
              </a:rPr>
              <a:t>Ingredients of Gamma-Tracking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2"/>
          <p:cNvSpPr>
            <a:spLocks noGrp="1"/>
          </p:cNvSpPr>
          <p:nvPr>
            <p:ph type="ftr" sz="quarter" idx="10"/>
          </p:nvPr>
        </p:nvSpPr>
        <p:spPr>
          <a:xfrm rot="16200000">
            <a:off x="-2209800" y="4191000"/>
            <a:ext cx="4876800" cy="304800"/>
          </a:xfrm>
        </p:spPr>
        <p:txBody>
          <a:bodyPr/>
          <a:lstStyle/>
          <a:p>
            <a:pPr>
              <a:defRPr/>
            </a:pPr>
            <a:r>
              <a:rPr lang="en-GB" dirty="0"/>
              <a:t>PHYS389 Semiconductor Applications: Lecture 15</a:t>
            </a:r>
            <a:endParaRPr lang="en-GB" dirty="0"/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2" cstate="print"/>
          <a:srcRect l="32813" t="21875" r="27344" b="22917"/>
          <a:stretch>
            <a:fillRect/>
          </a:stretch>
        </p:blipFill>
        <p:spPr bwMode="auto">
          <a:xfrm>
            <a:off x="5292725" y="1844675"/>
            <a:ext cx="168592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686800" cy="544513"/>
          </a:xfrm>
        </p:spPr>
        <p:txBody>
          <a:bodyPr/>
          <a:lstStyle/>
          <a:p>
            <a:pPr eaLnBrk="1" hangingPunct="1"/>
            <a:r>
              <a:rPr lang="en-US" smtClean="0"/>
              <a:t>AGATA : The configuration</a:t>
            </a:r>
          </a:p>
        </p:txBody>
      </p:sp>
      <p:sp>
        <p:nvSpPr>
          <p:cNvPr id="8197" name="Text Box 4"/>
          <p:cNvSpPr txBox="1">
            <a:spLocks noChangeArrowheads="1"/>
          </p:cNvSpPr>
          <p:nvPr/>
        </p:nvSpPr>
        <p:spPr bwMode="auto">
          <a:xfrm>
            <a:off x="5457825" y="765175"/>
            <a:ext cx="1922463" cy="9255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1030288" eaLnBrk="1" hangingPunct="1"/>
            <a:r>
              <a:rPr lang="en-US" sz="1800">
                <a:latin typeface="Arial" charset="0"/>
              </a:rPr>
              <a:t>Ge crystals size:</a:t>
            </a:r>
          </a:p>
          <a:p>
            <a:pPr algn="ctr" defTabSz="1030288" eaLnBrk="1" hangingPunct="1"/>
            <a:r>
              <a:rPr lang="en-US" sz="1800">
                <a:latin typeface="Arial" charset="0"/>
              </a:rPr>
              <a:t>length	90 mm</a:t>
            </a:r>
          </a:p>
          <a:p>
            <a:pPr algn="ctr" defTabSz="1030288" eaLnBrk="1" hangingPunct="1"/>
            <a:r>
              <a:rPr lang="en-US" sz="1800">
                <a:latin typeface="Arial" charset="0"/>
              </a:rPr>
              <a:t>diameter	80 mm</a:t>
            </a:r>
          </a:p>
        </p:txBody>
      </p:sp>
      <p:sp>
        <p:nvSpPr>
          <p:cNvPr id="8198" name="Text Box 5"/>
          <p:cNvSpPr txBox="1">
            <a:spLocks noChangeArrowheads="1"/>
          </p:cNvSpPr>
          <p:nvPr/>
        </p:nvSpPr>
        <p:spPr bwMode="auto">
          <a:xfrm>
            <a:off x="2736850" y="4076700"/>
            <a:ext cx="4283075" cy="2674938"/>
          </a:xfrm>
          <a:prstGeom prst="rect">
            <a:avLst/>
          </a:prstGeom>
          <a:solidFill>
            <a:srgbClr val="FFFF66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06388">
              <a:buFont typeface="Symbol" pitchFamily="18" charset="2"/>
              <a:buNone/>
            </a:pPr>
            <a:r>
              <a:rPr lang="it-IT" sz="1800" b="1">
                <a:latin typeface="Arial" charset="0"/>
              </a:rPr>
              <a:t>180</a:t>
            </a:r>
            <a:r>
              <a:rPr lang="it-IT" sz="1800">
                <a:latin typeface="Arial" charset="0"/>
              </a:rPr>
              <a:t> hexagonal crystals	</a:t>
            </a:r>
            <a:r>
              <a:rPr lang="it-IT" sz="1800">
                <a:solidFill>
                  <a:schemeClr val="accent2"/>
                </a:solidFill>
                <a:latin typeface="Arial" charset="0"/>
              </a:rPr>
              <a:t>3 shapes</a:t>
            </a:r>
          </a:p>
          <a:p>
            <a:pPr defTabSz="306388">
              <a:buFont typeface="Symbol" pitchFamily="18" charset="2"/>
              <a:buNone/>
            </a:pPr>
            <a:r>
              <a:rPr lang="it-IT" sz="1800">
                <a:latin typeface="Arial" charset="0"/>
              </a:rPr>
              <a:t>60 triple-clusters 			</a:t>
            </a:r>
            <a:r>
              <a:rPr lang="it-IT" sz="1800">
                <a:solidFill>
                  <a:schemeClr val="accent2"/>
                </a:solidFill>
                <a:latin typeface="Arial" charset="0"/>
              </a:rPr>
              <a:t>all equal</a:t>
            </a:r>
          </a:p>
          <a:p>
            <a:pPr defTabSz="306388">
              <a:buFont typeface="Symbol" pitchFamily="18" charset="2"/>
              <a:buNone/>
            </a:pPr>
            <a:r>
              <a:rPr lang="it-IT" sz="1800">
                <a:latin typeface="Arial" charset="0"/>
              </a:rPr>
              <a:t>Inner radius (Ge)			  22 cm</a:t>
            </a:r>
          </a:p>
          <a:p>
            <a:pPr defTabSz="306388">
              <a:buFont typeface="Symbol" pitchFamily="18" charset="2"/>
              <a:buNone/>
            </a:pPr>
            <a:r>
              <a:rPr lang="it-IT" sz="1800">
                <a:solidFill>
                  <a:schemeClr val="accent2"/>
                </a:solidFill>
                <a:latin typeface="Arial" charset="0"/>
              </a:rPr>
              <a:t>Amount of germanium	 310 kg</a:t>
            </a:r>
          </a:p>
          <a:p>
            <a:pPr defTabSz="306388">
              <a:buFont typeface="Symbol" pitchFamily="18" charset="2"/>
              <a:buNone/>
            </a:pPr>
            <a:r>
              <a:rPr lang="it-IT" sz="1800">
                <a:latin typeface="Arial" charset="0"/>
              </a:rPr>
              <a:t>Solid angle coverage		   80 %</a:t>
            </a:r>
          </a:p>
          <a:p>
            <a:pPr defTabSz="306388">
              <a:buFont typeface="Symbol" pitchFamily="18" charset="2"/>
              <a:buNone/>
            </a:pPr>
            <a:r>
              <a:rPr lang="it-IT" sz="1800">
                <a:latin typeface="Arial" charset="0"/>
              </a:rPr>
              <a:t>Singles rate					 ~50 kHz</a:t>
            </a:r>
          </a:p>
          <a:p>
            <a:pPr defTabSz="306388">
              <a:buFont typeface="Symbol" pitchFamily="18" charset="2"/>
              <a:buNone/>
            </a:pPr>
            <a:r>
              <a:rPr lang="it-IT" sz="1800">
                <a:latin typeface="Arial" charset="0"/>
              </a:rPr>
              <a:t>6480 segments</a:t>
            </a:r>
          </a:p>
          <a:p>
            <a:pPr defTabSz="306388">
              <a:lnSpc>
                <a:spcPct val="130000"/>
              </a:lnSpc>
              <a:buFont typeface="Symbol" pitchFamily="18" charset="2"/>
              <a:buNone/>
            </a:pPr>
            <a:r>
              <a:rPr lang="it-IT" sz="1800">
                <a:solidFill>
                  <a:schemeClr val="accent2"/>
                </a:solidFill>
                <a:latin typeface="Arial" charset="0"/>
              </a:rPr>
              <a:t>Efficiency:  	40% (M</a:t>
            </a:r>
            <a:r>
              <a:rPr lang="it-IT" sz="1800" baseline="-25000">
                <a:solidFill>
                  <a:schemeClr val="accent2"/>
                </a:solidFill>
                <a:latin typeface="Symbol" pitchFamily="18" charset="2"/>
              </a:rPr>
              <a:t>g</a:t>
            </a:r>
            <a:r>
              <a:rPr lang="it-IT" sz="1800">
                <a:solidFill>
                  <a:schemeClr val="accent2"/>
                </a:solidFill>
                <a:latin typeface="Arial" charset="0"/>
              </a:rPr>
              <a:t>=1) 	25% (M</a:t>
            </a:r>
            <a:r>
              <a:rPr lang="it-IT" sz="1800" baseline="-25000">
                <a:solidFill>
                  <a:schemeClr val="accent2"/>
                </a:solidFill>
                <a:latin typeface="Symbol" pitchFamily="18" charset="2"/>
              </a:rPr>
              <a:t>g</a:t>
            </a:r>
            <a:r>
              <a:rPr lang="it-IT" sz="1800">
                <a:solidFill>
                  <a:schemeClr val="accent2"/>
                </a:solidFill>
                <a:latin typeface="Arial" charset="0"/>
              </a:rPr>
              <a:t>=30)</a:t>
            </a:r>
          </a:p>
          <a:p>
            <a:pPr defTabSz="306388">
              <a:buFont typeface="Symbol" pitchFamily="18" charset="2"/>
              <a:buNone/>
            </a:pPr>
            <a:r>
              <a:rPr lang="it-IT" sz="1800">
                <a:solidFill>
                  <a:schemeClr val="accent2"/>
                </a:solidFill>
                <a:latin typeface="Arial" charset="0"/>
              </a:rPr>
              <a:t>Peak/Total:	65% (M</a:t>
            </a:r>
            <a:r>
              <a:rPr lang="it-IT" sz="1800" baseline="-25000">
                <a:solidFill>
                  <a:schemeClr val="accent2"/>
                </a:solidFill>
                <a:latin typeface="Symbol" pitchFamily="18" charset="2"/>
              </a:rPr>
              <a:t>g</a:t>
            </a:r>
            <a:r>
              <a:rPr lang="it-IT" sz="1800">
                <a:solidFill>
                  <a:schemeClr val="accent2"/>
                </a:solidFill>
                <a:latin typeface="Arial" charset="0"/>
              </a:rPr>
              <a:t>=1) 	50% (M</a:t>
            </a:r>
            <a:r>
              <a:rPr lang="it-IT" sz="1800" baseline="-25000">
                <a:solidFill>
                  <a:schemeClr val="accent2"/>
                </a:solidFill>
                <a:latin typeface="Symbol" pitchFamily="18" charset="2"/>
              </a:rPr>
              <a:t>g</a:t>
            </a:r>
            <a:r>
              <a:rPr lang="it-IT" sz="1800">
                <a:solidFill>
                  <a:schemeClr val="accent2"/>
                </a:solidFill>
                <a:latin typeface="Arial" charset="0"/>
              </a:rPr>
              <a:t>=30)</a:t>
            </a:r>
          </a:p>
        </p:txBody>
      </p:sp>
      <p:pic>
        <p:nvPicPr>
          <p:cNvPr id="8199" name="Picture 6" descr="logo-amz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1113" y="-100013"/>
            <a:ext cx="1136651" cy="1536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7"/>
          <p:cNvPicPr>
            <a:picLocks noChangeAspect="1" noChangeArrowheads="1"/>
          </p:cNvPicPr>
          <p:nvPr/>
        </p:nvPicPr>
        <p:blipFill>
          <a:blip r:embed="rId4" cstate="print"/>
          <a:srcRect l="2051" t="7326" r="2563" b="2197"/>
          <a:stretch>
            <a:fillRect/>
          </a:stretch>
        </p:blipFill>
        <p:spPr bwMode="auto">
          <a:xfrm>
            <a:off x="1763713" y="762000"/>
            <a:ext cx="3271837" cy="325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8" descr="agata_crystal"/>
          <p:cNvPicPr>
            <a:picLocks noChangeAspect="1" noChangeArrowheads="1"/>
          </p:cNvPicPr>
          <p:nvPr/>
        </p:nvPicPr>
        <p:blipFill>
          <a:blip r:embed="rId5" cstate="print"/>
          <a:srcRect l="30153" t="9689" r="10822" b="12061"/>
          <a:stretch>
            <a:fillRect/>
          </a:stretch>
        </p:blipFill>
        <p:spPr bwMode="auto">
          <a:xfrm>
            <a:off x="531813" y="4365625"/>
            <a:ext cx="2095500" cy="209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2" name="Picture 9" descr="triple_cro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3750" y="2492375"/>
            <a:ext cx="1892300" cy="421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Placeholder 2"/>
          <p:cNvSpPr>
            <a:spLocks noGrp="1"/>
          </p:cNvSpPr>
          <p:nvPr>
            <p:ph type="ftr" sz="quarter" idx="10"/>
          </p:nvPr>
        </p:nvSpPr>
        <p:spPr>
          <a:xfrm rot="16200000">
            <a:off x="-2209800" y="4191000"/>
            <a:ext cx="4876800" cy="304800"/>
          </a:xfrm>
        </p:spPr>
        <p:txBody>
          <a:bodyPr/>
          <a:lstStyle/>
          <a:p>
            <a:pPr>
              <a:defRPr/>
            </a:pPr>
            <a:r>
              <a:rPr lang="en-GB" dirty="0"/>
              <a:t>PHYS389 Semiconductor Applications: Lecture 15</a:t>
            </a:r>
            <a:endParaRPr lang="en-GB" dirty="0"/>
          </a:p>
        </p:txBody>
      </p:sp>
      <p:sp>
        <p:nvSpPr>
          <p:cNvPr id="9219" name="Rectangle 2"/>
          <p:cNvSpPr>
            <a:spLocks noChangeArrowheads="1"/>
          </p:cNvSpPr>
          <p:nvPr/>
        </p:nvSpPr>
        <p:spPr bwMode="auto">
          <a:xfrm>
            <a:off x="4752975" y="5715000"/>
            <a:ext cx="42386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17513">
              <a:spcBef>
                <a:spcPct val="50000"/>
              </a:spcBef>
            </a:pPr>
            <a:r>
              <a:rPr lang="it-IT" sz="1600" b="1">
                <a:solidFill>
                  <a:schemeClr val="accent2"/>
                </a:solidFill>
                <a:latin typeface="Arial" charset="0"/>
              </a:rPr>
              <a:t>27 gammas detected	--   23 in photopeak</a:t>
            </a:r>
            <a:br>
              <a:rPr lang="it-IT" sz="1600" b="1">
                <a:solidFill>
                  <a:schemeClr val="accent2"/>
                </a:solidFill>
                <a:latin typeface="Arial" charset="0"/>
              </a:rPr>
            </a:br>
            <a:r>
              <a:rPr lang="it-IT" sz="1600" b="1">
                <a:solidFill>
                  <a:schemeClr val="tx2"/>
                </a:solidFill>
                <a:latin typeface="Arial" charset="0"/>
              </a:rPr>
              <a:t>16 reconstructed		--   </a:t>
            </a:r>
            <a:r>
              <a:rPr lang="it-IT" sz="1600" b="1">
                <a:solidFill>
                  <a:srgbClr val="FF0000"/>
                </a:solidFill>
                <a:latin typeface="Arial" charset="0"/>
              </a:rPr>
              <a:t>14 in photopeak</a:t>
            </a:r>
            <a:endParaRPr lang="en-GB" sz="1600" b="1">
              <a:solidFill>
                <a:srgbClr val="FF0000"/>
              </a:solidFill>
              <a:latin typeface="Arial" charset="0"/>
            </a:endParaRPr>
          </a:p>
        </p:txBody>
      </p:sp>
      <p:grpSp>
        <p:nvGrpSpPr>
          <p:cNvPr id="9220" name="Group 3"/>
          <p:cNvGrpSpPr>
            <a:grpSpLocks/>
          </p:cNvGrpSpPr>
          <p:nvPr/>
        </p:nvGrpSpPr>
        <p:grpSpPr bwMode="auto">
          <a:xfrm>
            <a:off x="4572000" y="1447800"/>
            <a:ext cx="4219575" cy="4191000"/>
            <a:chOff x="2910" y="912"/>
            <a:chExt cx="2658" cy="2640"/>
          </a:xfrm>
        </p:grpSpPr>
        <p:grpSp>
          <p:nvGrpSpPr>
            <p:cNvPr id="9228" name="Group 4"/>
            <p:cNvGrpSpPr>
              <a:grpSpLocks/>
            </p:cNvGrpSpPr>
            <p:nvPr/>
          </p:nvGrpSpPr>
          <p:grpSpPr bwMode="auto">
            <a:xfrm>
              <a:off x="2910" y="912"/>
              <a:ext cx="2658" cy="2640"/>
              <a:chOff x="240" y="1160"/>
              <a:chExt cx="3552" cy="3431"/>
            </a:xfrm>
          </p:grpSpPr>
          <p:pic>
            <p:nvPicPr>
              <p:cNvPr id="9230" name="Picture 5" descr="wmap1B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40" y="1160"/>
                <a:ext cx="3552" cy="34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231" name="Picture 6" descr="legend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360" y="3511"/>
                <a:ext cx="336" cy="7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9229" name="Rectangle 7"/>
            <p:cNvSpPr>
              <a:spLocks noChangeArrowheads="1"/>
            </p:cNvSpPr>
            <p:nvPr/>
          </p:nvSpPr>
          <p:spPr bwMode="auto">
            <a:xfrm>
              <a:off x="3216" y="960"/>
              <a:ext cx="968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sz="1600" b="1">
                  <a:solidFill>
                    <a:schemeClr val="accent2"/>
                  </a:solidFill>
                  <a:latin typeface="Arial" charset="0"/>
                </a:rPr>
                <a:t>E</a:t>
              </a:r>
              <a:r>
                <a:rPr lang="it-IT" sz="1600" b="1" baseline="-25000">
                  <a:solidFill>
                    <a:schemeClr val="accent2"/>
                  </a:solidFill>
                  <a:latin typeface="Symbol" pitchFamily="18" charset="2"/>
                </a:rPr>
                <a:t>g</a:t>
              </a:r>
              <a:r>
                <a:rPr lang="it-IT" sz="1600" b="1">
                  <a:solidFill>
                    <a:schemeClr val="accent2"/>
                  </a:solidFill>
                  <a:latin typeface="Arial" charset="0"/>
                </a:rPr>
                <a:t>  = 1.33 MeV</a:t>
              </a:r>
            </a:p>
            <a:p>
              <a:r>
                <a:rPr lang="it-IT" sz="1600" b="1">
                  <a:solidFill>
                    <a:schemeClr val="accent2"/>
                  </a:solidFill>
                  <a:latin typeface="Arial" charset="0"/>
                </a:rPr>
                <a:t>M</a:t>
              </a:r>
              <a:r>
                <a:rPr lang="it-IT" sz="1600" b="1" baseline="-25000">
                  <a:solidFill>
                    <a:schemeClr val="accent2"/>
                  </a:solidFill>
                  <a:latin typeface="Symbol" pitchFamily="18" charset="2"/>
                </a:rPr>
                <a:t>g</a:t>
              </a:r>
              <a:r>
                <a:rPr lang="it-IT" sz="1600" b="1">
                  <a:solidFill>
                    <a:schemeClr val="accent2"/>
                  </a:solidFill>
                  <a:latin typeface="Arial" charset="0"/>
                </a:rPr>
                <a:t> = 30</a:t>
              </a:r>
              <a:endParaRPr lang="en-GB" sz="1600" b="1">
                <a:solidFill>
                  <a:schemeClr val="accent2"/>
                </a:solidFill>
                <a:latin typeface="Arial" charset="0"/>
              </a:endParaRPr>
            </a:p>
          </p:txBody>
        </p:sp>
      </p:grpSp>
      <p:sp>
        <p:nvSpPr>
          <p:cNvPr id="9221" name="Text Box 8"/>
          <p:cNvSpPr txBox="1">
            <a:spLocks noChangeArrowheads="1"/>
          </p:cNvSpPr>
          <p:nvPr/>
        </p:nvSpPr>
        <p:spPr bwMode="auto">
          <a:xfrm>
            <a:off x="5114925" y="914400"/>
            <a:ext cx="3702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it-IT" b="1">
                <a:solidFill>
                  <a:schemeClr val="tx2"/>
                </a:solidFill>
                <a:latin typeface="Arial" charset="0"/>
              </a:rPr>
              <a:t>A high multiplicity event</a:t>
            </a:r>
            <a:endParaRPr lang="en-GB" b="1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9222" name="Text Box 9"/>
          <p:cNvSpPr txBox="1">
            <a:spLocks noChangeArrowheads="1"/>
          </p:cNvSpPr>
          <p:nvPr/>
        </p:nvSpPr>
        <p:spPr bwMode="auto">
          <a:xfrm>
            <a:off x="533400" y="838200"/>
            <a:ext cx="3886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06400" eaLnBrk="1" hangingPunct="1"/>
            <a:r>
              <a:rPr lang="en-US" sz="1800">
                <a:latin typeface="Arial" charset="0"/>
              </a:rPr>
              <a:t>Idealized configuration to determine</a:t>
            </a:r>
            <a:br>
              <a:rPr lang="en-US" sz="1800">
                <a:latin typeface="Arial" charset="0"/>
              </a:rPr>
            </a:br>
            <a:r>
              <a:rPr lang="en-US" sz="1800">
                <a:latin typeface="Arial" charset="0"/>
              </a:rPr>
              <a:t>maximum attainable performance</a:t>
            </a:r>
            <a:endParaRPr lang="en-US" sz="1800">
              <a:solidFill>
                <a:schemeClr val="accent2"/>
              </a:solidFill>
              <a:latin typeface="Arial" charset="0"/>
            </a:endParaRPr>
          </a:p>
        </p:txBody>
      </p:sp>
      <p:pic>
        <p:nvPicPr>
          <p:cNvPr id="9223" name="Picture 10" descr="IdealShe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1519238"/>
            <a:ext cx="2438400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4" name="Text Box 11"/>
          <p:cNvSpPr txBox="1">
            <a:spLocks noChangeArrowheads="1"/>
          </p:cNvSpPr>
          <p:nvPr/>
        </p:nvSpPr>
        <p:spPr bwMode="auto">
          <a:xfrm>
            <a:off x="3146425" y="1447800"/>
            <a:ext cx="14922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it-IT" sz="1800">
                <a:latin typeface="Arial" charset="0"/>
              </a:rPr>
              <a:t>R</a:t>
            </a:r>
            <a:r>
              <a:rPr lang="it-IT" sz="1800" baseline="-25000">
                <a:latin typeface="Arial" charset="0"/>
              </a:rPr>
              <a:t>i</a:t>
            </a:r>
            <a:r>
              <a:rPr lang="it-IT" sz="1800">
                <a:latin typeface="Arial" charset="0"/>
              </a:rPr>
              <a:t>  = 15 cm</a:t>
            </a:r>
            <a:br>
              <a:rPr lang="it-IT" sz="1800">
                <a:latin typeface="Arial" charset="0"/>
              </a:rPr>
            </a:br>
            <a:r>
              <a:rPr lang="it-IT" sz="1800">
                <a:latin typeface="Arial" charset="0"/>
              </a:rPr>
              <a:t>R</a:t>
            </a:r>
            <a:r>
              <a:rPr lang="it-IT" sz="1800" baseline="-25000">
                <a:latin typeface="Arial" charset="0"/>
              </a:rPr>
              <a:t>o</a:t>
            </a:r>
            <a:r>
              <a:rPr lang="it-IT" sz="1800">
                <a:latin typeface="Arial" charset="0"/>
              </a:rPr>
              <a:t> = 24 cm</a:t>
            </a:r>
          </a:p>
          <a:p>
            <a:pPr eaLnBrk="1" hangingPunct="1"/>
            <a:r>
              <a:rPr lang="en-US" sz="1800">
                <a:latin typeface="Arial" charset="0"/>
              </a:rPr>
              <a:t>230 kg of Ge</a:t>
            </a:r>
          </a:p>
        </p:txBody>
      </p:sp>
      <p:sp>
        <p:nvSpPr>
          <p:cNvPr id="9225" name="Text Box 12"/>
          <p:cNvSpPr txBox="1">
            <a:spLocks noChangeArrowheads="1"/>
          </p:cNvSpPr>
          <p:nvPr/>
        </p:nvSpPr>
        <p:spPr bwMode="auto">
          <a:xfrm>
            <a:off x="520700" y="6186488"/>
            <a:ext cx="3841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800">
                <a:solidFill>
                  <a:schemeClr val="accent2"/>
                </a:solidFill>
                <a:latin typeface="Arial" charset="0"/>
              </a:rPr>
              <a:t>Assuming 5 mm Position Resolution</a:t>
            </a:r>
          </a:p>
        </p:txBody>
      </p:sp>
      <p:sp>
        <p:nvSpPr>
          <p:cNvPr id="9226" name="Text Box 13"/>
          <p:cNvSpPr txBox="1">
            <a:spLocks noChangeArrowheads="1"/>
          </p:cNvSpPr>
          <p:nvPr/>
        </p:nvSpPr>
        <p:spPr bwMode="auto">
          <a:xfrm>
            <a:off x="685800" y="3810000"/>
            <a:ext cx="3429000" cy="23622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225425" eaLnBrk="1" hangingPunct="1">
              <a:lnSpc>
                <a:spcPct val="80000"/>
              </a:lnSpc>
            </a:pPr>
            <a:r>
              <a:rPr lang="en-US" sz="2000" b="1">
                <a:latin typeface="Arial" charset="0"/>
                <a:sym typeface="Wingdings" pitchFamily="2" charset="2"/>
              </a:rPr>
              <a:t> M</a:t>
            </a:r>
            <a:r>
              <a:rPr lang="en-US" sz="2000" b="1" baseline="-25000">
                <a:latin typeface="Symbol" pitchFamily="18" charset="2"/>
                <a:sym typeface="Wingdings" pitchFamily="2" charset="2"/>
              </a:rPr>
              <a:t>g</a:t>
            </a:r>
            <a:r>
              <a:rPr lang="en-US" b="1">
                <a:latin typeface="Arial" charset="0"/>
                <a:sym typeface="Wingdings" pitchFamily="2" charset="2"/>
              </a:rPr>
              <a:t>=   1		</a:t>
            </a:r>
            <a:r>
              <a:rPr lang="en-US" sz="3200" b="1">
                <a:latin typeface="Symbol" pitchFamily="18" charset="2"/>
                <a:sym typeface="Wingdings" pitchFamily="2" charset="2"/>
              </a:rPr>
              <a:t>e</a:t>
            </a:r>
            <a:r>
              <a:rPr lang="en-US" sz="3200" b="1" baseline="-25000">
                <a:latin typeface="Arial" charset="0"/>
                <a:sym typeface="Wingdings" pitchFamily="2" charset="2"/>
              </a:rPr>
              <a:t>ph</a:t>
            </a:r>
            <a:r>
              <a:rPr lang="en-US" b="1">
                <a:latin typeface="Arial" charset="0"/>
                <a:sym typeface="Wingdings" pitchFamily="2" charset="2"/>
              </a:rPr>
              <a:t> = 65%</a:t>
            </a:r>
          </a:p>
          <a:p>
            <a:pPr defTabSz="225425" eaLnBrk="1" hangingPunct="1">
              <a:lnSpc>
                <a:spcPct val="80000"/>
              </a:lnSpc>
            </a:pPr>
            <a:endParaRPr lang="en-US" b="1">
              <a:latin typeface="Arial" charset="0"/>
              <a:sym typeface="Wingdings" pitchFamily="2" charset="2"/>
            </a:endParaRPr>
          </a:p>
          <a:p>
            <a:pPr defTabSz="225425" eaLnBrk="1" hangingPunct="1">
              <a:lnSpc>
                <a:spcPct val="80000"/>
              </a:lnSpc>
            </a:pPr>
            <a:r>
              <a:rPr lang="en-US" b="1">
                <a:latin typeface="Arial" charset="0"/>
                <a:sym typeface="Wingdings" pitchFamily="2" charset="2"/>
              </a:rPr>
              <a:t>							P/T = 85%</a:t>
            </a:r>
          </a:p>
          <a:p>
            <a:pPr defTabSz="225425" eaLnBrk="1" hangingPunct="1">
              <a:lnSpc>
                <a:spcPct val="80000"/>
              </a:lnSpc>
            </a:pPr>
            <a:endParaRPr lang="en-US" b="1">
              <a:latin typeface="Arial" charset="0"/>
              <a:sym typeface="Wingdings" pitchFamily="2" charset="2"/>
            </a:endParaRPr>
          </a:p>
          <a:p>
            <a:pPr defTabSz="225425" eaLnBrk="1" hangingPunct="1">
              <a:lnSpc>
                <a:spcPct val="80000"/>
              </a:lnSpc>
            </a:pPr>
            <a:r>
              <a:rPr lang="en-US" b="1">
                <a:latin typeface="Arial" charset="0"/>
                <a:sym typeface="Wingdings" pitchFamily="2" charset="2"/>
              </a:rPr>
              <a:t> </a:t>
            </a:r>
            <a:r>
              <a:rPr lang="en-US" sz="2000" b="1">
                <a:latin typeface="Arial" charset="0"/>
                <a:sym typeface="Wingdings" pitchFamily="2" charset="2"/>
              </a:rPr>
              <a:t>M</a:t>
            </a:r>
            <a:r>
              <a:rPr lang="en-US" sz="2000" b="1" baseline="-25000">
                <a:latin typeface="Symbol" pitchFamily="18" charset="2"/>
                <a:sym typeface="Wingdings" pitchFamily="2" charset="2"/>
              </a:rPr>
              <a:t>g</a:t>
            </a:r>
            <a:r>
              <a:rPr lang="en-US" b="1">
                <a:latin typeface="Arial" charset="0"/>
                <a:sym typeface="Wingdings" pitchFamily="2" charset="2"/>
              </a:rPr>
              <a:t>= 30		</a:t>
            </a:r>
            <a:r>
              <a:rPr lang="en-US" sz="3200" b="1">
                <a:latin typeface="Symbol" pitchFamily="18" charset="2"/>
                <a:sym typeface="Wingdings" pitchFamily="2" charset="2"/>
              </a:rPr>
              <a:t>e</a:t>
            </a:r>
            <a:r>
              <a:rPr lang="en-US" sz="3200" b="1" baseline="-25000">
                <a:latin typeface="Arial" charset="0"/>
                <a:sym typeface="Wingdings" pitchFamily="2" charset="2"/>
              </a:rPr>
              <a:t>ph</a:t>
            </a:r>
            <a:r>
              <a:rPr lang="en-US" b="1">
                <a:latin typeface="Arial" charset="0"/>
                <a:sym typeface="Wingdings" pitchFamily="2" charset="2"/>
              </a:rPr>
              <a:t> = 36%</a:t>
            </a:r>
          </a:p>
          <a:p>
            <a:pPr defTabSz="225425" eaLnBrk="1" hangingPunct="1">
              <a:lnSpc>
                <a:spcPct val="80000"/>
              </a:lnSpc>
            </a:pPr>
            <a:endParaRPr lang="en-US" b="1">
              <a:latin typeface="Arial" charset="0"/>
              <a:sym typeface="Wingdings" pitchFamily="2" charset="2"/>
            </a:endParaRPr>
          </a:p>
          <a:p>
            <a:pPr defTabSz="225425" eaLnBrk="1" hangingPunct="1">
              <a:lnSpc>
                <a:spcPct val="80000"/>
              </a:lnSpc>
            </a:pPr>
            <a:r>
              <a:rPr lang="en-US" b="1">
                <a:latin typeface="Arial" charset="0"/>
                <a:sym typeface="Wingdings" pitchFamily="2" charset="2"/>
              </a:rPr>
              <a:t>							P/T = 60%</a:t>
            </a:r>
            <a:endParaRPr lang="en-GB" b="1">
              <a:latin typeface="Arial" charset="0"/>
              <a:sym typeface="Wingdings" pitchFamily="2" charset="2"/>
            </a:endParaRPr>
          </a:p>
        </p:txBody>
      </p:sp>
      <p:sp>
        <p:nvSpPr>
          <p:cNvPr id="9227" name="Rectangle 14"/>
          <p:cNvSpPr>
            <a:spLocks noChangeArrowheads="1"/>
          </p:cNvSpPr>
          <p:nvPr/>
        </p:nvSpPr>
        <p:spPr bwMode="auto">
          <a:xfrm>
            <a:off x="228600" y="76200"/>
            <a:ext cx="8686800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r>
              <a:rPr lang="en-US" sz="2800" b="1">
                <a:latin typeface="Verdana" pitchFamily="34" charset="0"/>
              </a:rPr>
              <a:t>The “Standard” Germanium Shell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oter Placeholder 6"/>
          <p:cNvSpPr>
            <a:spLocks noGrp="1"/>
          </p:cNvSpPr>
          <p:nvPr>
            <p:ph type="ftr" sz="quarter" idx="10"/>
          </p:nvPr>
        </p:nvSpPr>
        <p:spPr>
          <a:xfrm rot="16200000">
            <a:off x="-2209800" y="4191000"/>
            <a:ext cx="4876800" cy="304800"/>
          </a:xfrm>
        </p:spPr>
        <p:txBody>
          <a:bodyPr/>
          <a:lstStyle/>
          <a:p>
            <a:pPr>
              <a:defRPr/>
            </a:pPr>
            <a:r>
              <a:rPr lang="en-GB" dirty="0"/>
              <a:t>PHYS389 Semiconductor Applications: Lecture 15</a:t>
            </a:r>
            <a:endParaRPr lang="en-GB" dirty="0"/>
          </a:p>
        </p:txBody>
      </p:sp>
      <p:grpSp>
        <p:nvGrpSpPr>
          <p:cNvPr id="10243" name="Group 2"/>
          <p:cNvGrpSpPr>
            <a:grpSpLocks/>
          </p:cNvGrpSpPr>
          <p:nvPr/>
        </p:nvGrpSpPr>
        <p:grpSpPr bwMode="auto">
          <a:xfrm>
            <a:off x="323850" y="908050"/>
            <a:ext cx="8856663" cy="5518150"/>
            <a:chOff x="68" y="663"/>
            <a:chExt cx="5806" cy="3476"/>
          </a:xfrm>
        </p:grpSpPr>
        <p:pic>
          <p:nvPicPr>
            <p:cNvPr id="10245" name="Picture 3" descr="agata1510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54" y="738"/>
              <a:ext cx="1406" cy="9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46" name="Picture 4" descr="design_pic"/>
            <p:cNvPicPr preferRelativeResize="0"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17" y="2642"/>
              <a:ext cx="1406" cy="13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47" name="Picture 5" descr="picture_demonstrator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241" y="663"/>
              <a:ext cx="1520" cy="10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48" name="Picture 6" descr="cluster_shaded"/>
            <p:cNvPicPr>
              <a:picLocks noChangeAspect="1" noChangeArrowheads="1"/>
            </p:cNvPicPr>
            <p:nvPr/>
          </p:nvPicPr>
          <p:blipFill>
            <a:blip r:embed="rId5" cstate="print"/>
            <a:srcRect l="9102" r="15358"/>
            <a:stretch>
              <a:fillRect/>
            </a:stretch>
          </p:blipFill>
          <p:spPr bwMode="auto">
            <a:xfrm>
              <a:off x="431" y="738"/>
              <a:ext cx="936" cy="9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49" name="Picture 7" descr="agata1009a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30" y="2507"/>
              <a:ext cx="1362" cy="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50" name="Text Box 8"/>
            <p:cNvSpPr txBox="1">
              <a:spLocks noChangeArrowheads="1"/>
            </p:cNvSpPr>
            <p:nvPr/>
          </p:nvSpPr>
          <p:spPr bwMode="auto">
            <a:xfrm>
              <a:off x="159" y="1736"/>
              <a:ext cx="1815" cy="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GB" sz="2000">
                  <a:latin typeface="Comic Sans MS" pitchFamily="66" charset="0"/>
                </a:rPr>
                <a:t>3 different asymmetric hexagonal shapes are used</a:t>
              </a:r>
              <a:endParaRPr lang="en-US" sz="2000">
                <a:latin typeface="Comic Sans MS" pitchFamily="66" charset="0"/>
              </a:endParaRPr>
            </a:p>
          </p:txBody>
        </p:sp>
        <p:sp>
          <p:nvSpPr>
            <p:cNvPr id="10251" name="Text Box 9"/>
            <p:cNvSpPr txBox="1">
              <a:spLocks noChangeArrowheads="1"/>
            </p:cNvSpPr>
            <p:nvPr/>
          </p:nvSpPr>
          <p:spPr bwMode="auto">
            <a:xfrm>
              <a:off x="2064" y="1781"/>
              <a:ext cx="1588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GB" sz="2000">
                  <a:latin typeface="Comic Sans MS" pitchFamily="66" charset="0"/>
                </a:rPr>
                <a:t>Triple cluster modular units in a single cryostat</a:t>
              </a:r>
              <a:endParaRPr lang="en-US">
                <a:latin typeface="Comic Sans MS" pitchFamily="66" charset="0"/>
              </a:endParaRPr>
            </a:p>
          </p:txBody>
        </p:sp>
        <p:sp>
          <p:nvSpPr>
            <p:cNvPr id="10252" name="Text Box 10"/>
            <p:cNvSpPr txBox="1">
              <a:spLocks noChangeArrowheads="1"/>
            </p:cNvSpPr>
            <p:nvPr/>
          </p:nvSpPr>
          <p:spPr bwMode="auto">
            <a:xfrm>
              <a:off x="3968" y="1873"/>
              <a:ext cx="1906" cy="10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GB" sz="2000">
                  <a:latin typeface="Comic Sans MS" pitchFamily="66" charset="0"/>
                </a:rPr>
                <a:t>The </a:t>
              </a:r>
              <a:r>
                <a:rPr lang="en-GB" sz="2000">
                  <a:solidFill>
                    <a:srgbClr val="F60802"/>
                  </a:solidFill>
                  <a:latin typeface="Comic Sans MS" pitchFamily="66" charset="0"/>
                </a:rPr>
                <a:t>AGATA demonstrator</a:t>
              </a:r>
              <a:r>
                <a:rPr lang="en-GB" sz="2000">
                  <a:latin typeface="Comic Sans MS" pitchFamily="66" charset="0"/>
                </a:rPr>
                <a:t>: 5 triple clusters, 540 segments. Scheduled for completion 2008</a:t>
              </a:r>
              <a:endParaRPr lang="en-US" sz="2000">
                <a:latin typeface="Comic Sans MS" pitchFamily="66" charset="0"/>
              </a:endParaRPr>
            </a:p>
          </p:txBody>
        </p:sp>
        <p:sp>
          <p:nvSpPr>
            <p:cNvPr id="10253" name="AutoShape 11"/>
            <p:cNvSpPr>
              <a:spLocks noChangeArrowheads="1"/>
            </p:cNvSpPr>
            <p:nvPr/>
          </p:nvSpPr>
          <p:spPr bwMode="auto">
            <a:xfrm>
              <a:off x="1474" y="965"/>
              <a:ext cx="499" cy="499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rgbClr val="F6080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4" name="AutoShape 12"/>
            <p:cNvSpPr>
              <a:spLocks noChangeArrowheads="1"/>
            </p:cNvSpPr>
            <p:nvPr/>
          </p:nvSpPr>
          <p:spPr bwMode="auto">
            <a:xfrm rot="10800000">
              <a:off x="4831" y="3051"/>
              <a:ext cx="771" cy="771"/>
            </a:xfrm>
            <a:custGeom>
              <a:avLst/>
              <a:gdLst>
                <a:gd name="T0" fmla="*/ 540 w 21600"/>
                <a:gd name="T1" fmla="*/ 0 h 21600"/>
                <a:gd name="T2" fmla="*/ 540 w 21600"/>
                <a:gd name="T3" fmla="*/ 434 h 21600"/>
                <a:gd name="T4" fmla="*/ 116 w 21600"/>
                <a:gd name="T5" fmla="*/ 771 h 21600"/>
                <a:gd name="T6" fmla="*/ 771 w 21600"/>
                <a:gd name="T7" fmla="*/ 217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39 w 21600"/>
                <a:gd name="T13" fmla="*/ 2914 h 21600"/>
                <a:gd name="T14" fmla="*/ 18238 w 21600"/>
                <a:gd name="T15" fmla="*/ 924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rgbClr val="F6080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5" name="AutoShape 13"/>
            <p:cNvSpPr>
              <a:spLocks noChangeArrowheads="1"/>
            </p:cNvSpPr>
            <p:nvPr/>
          </p:nvSpPr>
          <p:spPr bwMode="auto">
            <a:xfrm>
              <a:off x="3651" y="1010"/>
              <a:ext cx="499" cy="499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rgbClr val="F6080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6" name="AutoShape 14"/>
            <p:cNvSpPr>
              <a:spLocks noChangeArrowheads="1"/>
            </p:cNvSpPr>
            <p:nvPr/>
          </p:nvSpPr>
          <p:spPr bwMode="auto">
            <a:xfrm rot="10800000">
              <a:off x="1928" y="2870"/>
              <a:ext cx="499" cy="499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rgbClr val="F6080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7" name="Text Box 15"/>
            <p:cNvSpPr txBox="1">
              <a:spLocks noChangeArrowheads="1"/>
            </p:cNvSpPr>
            <p:nvPr/>
          </p:nvSpPr>
          <p:spPr bwMode="auto">
            <a:xfrm>
              <a:off x="3924" y="3278"/>
              <a:ext cx="906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GB" sz="2000">
                  <a:latin typeface="Comic Sans MS" pitchFamily="66" charset="0"/>
                </a:rPr>
                <a:t>2</a:t>
              </a:r>
              <a:r>
                <a:rPr lang="en-GB" sz="2000">
                  <a:latin typeface="Comic Sans MS" pitchFamily="66" charset="0"/>
                  <a:sym typeface="Symbol" pitchFamily="18" charset="2"/>
                </a:rPr>
                <a:t></a:t>
              </a:r>
              <a:r>
                <a:rPr lang="en-GB" sz="2000">
                  <a:latin typeface="Comic Sans MS" pitchFamily="66" charset="0"/>
                </a:rPr>
                <a:t> of completed array</a:t>
              </a:r>
              <a:endParaRPr lang="en-US" sz="2000">
                <a:latin typeface="Comic Sans MS" pitchFamily="66" charset="0"/>
              </a:endParaRPr>
            </a:p>
          </p:txBody>
        </p:sp>
        <p:sp>
          <p:nvSpPr>
            <p:cNvPr id="10258" name="Text Box 16"/>
            <p:cNvSpPr txBox="1">
              <a:spLocks noChangeArrowheads="1"/>
            </p:cNvSpPr>
            <p:nvPr/>
          </p:nvSpPr>
          <p:spPr bwMode="auto">
            <a:xfrm>
              <a:off x="68" y="3505"/>
              <a:ext cx="2054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GB" sz="2000">
                  <a:latin typeface="Comic Sans MS" pitchFamily="66" charset="0"/>
                </a:rPr>
                <a:t>Completed array (6480 segments) with support structure</a:t>
              </a:r>
              <a:endParaRPr lang="en-US" sz="2000">
                <a:latin typeface="Comic Sans MS" pitchFamily="66" charset="0"/>
              </a:endParaRPr>
            </a:p>
          </p:txBody>
        </p:sp>
      </p:grpSp>
      <p:sp>
        <p:nvSpPr>
          <p:cNvPr id="10244" name="Rectangle 17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en-GB" sz="2400" smtClean="0"/>
              <a:t>AGATA Design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>
          <a:xfrm rot="16200000">
            <a:off x="-2209800" y="4191000"/>
            <a:ext cx="4876800" cy="304800"/>
          </a:xfrm>
        </p:spPr>
        <p:txBody>
          <a:bodyPr/>
          <a:lstStyle/>
          <a:p>
            <a:pPr>
              <a:defRPr/>
            </a:pPr>
            <a:r>
              <a:rPr lang="en-GB" dirty="0"/>
              <a:t>PHYS389 Semiconductor Applications: Lecture 15</a:t>
            </a:r>
            <a:endParaRPr lang="en-GB" dirty="0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2400" smtClean="0"/>
              <a:t>AGATA 1</a:t>
            </a:r>
            <a:r>
              <a:rPr lang="en-GB" sz="2400" baseline="30000" smtClean="0"/>
              <a:t>st</a:t>
            </a:r>
            <a:r>
              <a:rPr lang="en-GB" sz="2400" smtClean="0"/>
              <a:t> symmetric cluster</a:t>
            </a:r>
          </a:p>
        </p:txBody>
      </p:sp>
      <p:pic>
        <p:nvPicPr>
          <p:cNvPr id="11268" name="Picture 3" descr="agata_eurob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9188" y="1743075"/>
            <a:ext cx="6646862" cy="499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4" descr="first_capsule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836613"/>
            <a:ext cx="3673475" cy="3646487"/>
          </a:xfrm>
          <a:noFill/>
          <a:ln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>
          <a:xfrm rot="16200000">
            <a:off x="-2209800" y="4191000"/>
            <a:ext cx="4876800" cy="304800"/>
          </a:xfrm>
        </p:spPr>
        <p:txBody>
          <a:bodyPr/>
          <a:lstStyle/>
          <a:p>
            <a:pPr>
              <a:defRPr/>
            </a:pPr>
            <a:r>
              <a:rPr lang="en-GB" dirty="0"/>
              <a:t>PHYS389 Semiconductor Applications: Lecture 15</a:t>
            </a:r>
            <a:endParaRPr lang="en-GB" dirty="0"/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1125538"/>
            <a:ext cx="3408363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Rectangle 3"/>
          <p:cNvSpPr>
            <a:spLocks noChangeArrowheads="1"/>
          </p:cNvSpPr>
          <p:nvPr/>
        </p:nvSpPr>
        <p:spPr bwMode="auto">
          <a:xfrm>
            <a:off x="4551363" y="1320800"/>
            <a:ext cx="4341812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20000"/>
              </a:lnSpc>
              <a:buFontTx/>
              <a:buChar char="•"/>
            </a:pPr>
            <a:r>
              <a:rPr lang="en-GB">
                <a:latin typeface="Verdana" pitchFamily="34" charset="0"/>
                <a:cs typeface="Arial" charset="0"/>
              </a:rPr>
              <a:t> 920MBq Cs-137 source </a:t>
            </a:r>
          </a:p>
          <a:p>
            <a:pPr eaLnBrk="1" hangingPunct="1">
              <a:lnSpc>
                <a:spcPct val="120000"/>
              </a:lnSpc>
              <a:buFontTx/>
              <a:buChar char="•"/>
            </a:pPr>
            <a:r>
              <a:rPr lang="en-GB">
                <a:latin typeface="Verdana" pitchFamily="34" charset="0"/>
                <a:cs typeface="Arial" charset="0"/>
              </a:rPr>
              <a:t> 60 sec per position</a:t>
            </a:r>
          </a:p>
          <a:p>
            <a:pPr eaLnBrk="1" hangingPunct="1">
              <a:lnSpc>
                <a:spcPct val="120000"/>
              </a:lnSpc>
              <a:buFontTx/>
              <a:buChar char="•"/>
            </a:pPr>
            <a:r>
              <a:rPr lang="en-GB">
                <a:latin typeface="Verdana" pitchFamily="34" charset="0"/>
                <a:cs typeface="Arial" charset="0"/>
              </a:rPr>
              <a:t> 1mm steps </a:t>
            </a:r>
          </a:p>
          <a:p>
            <a:pPr eaLnBrk="1" hangingPunct="1">
              <a:lnSpc>
                <a:spcPct val="120000"/>
              </a:lnSpc>
              <a:buFontTx/>
              <a:buChar char="•"/>
            </a:pPr>
            <a:r>
              <a:rPr lang="en-GB">
                <a:latin typeface="Verdana" pitchFamily="34" charset="0"/>
                <a:cs typeface="Arial" charset="0"/>
              </a:rPr>
              <a:t> 1mm diameter collimator</a:t>
            </a:r>
          </a:p>
          <a:p>
            <a:pPr eaLnBrk="1" hangingPunct="1">
              <a:lnSpc>
                <a:spcPct val="120000"/>
              </a:lnSpc>
              <a:buFontTx/>
              <a:buChar char="•"/>
            </a:pPr>
            <a:endParaRPr lang="en-US">
              <a:latin typeface="Verdana" pitchFamily="34" charset="0"/>
              <a:cs typeface="Arial" charset="0"/>
            </a:endParaRP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909638" y="4129088"/>
            <a:ext cx="4911725" cy="272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20000"/>
              </a:lnSpc>
              <a:buFontTx/>
              <a:buChar char="•"/>
            </a:pPr>
            <a:r>
              <a:rPr lang="en-GB">
                <a:latin typeface="Verdana" pitchFamily="34" charset="0"/>
                <a:cs typeface="Arial" charset="0"/>
              </a:rPr>
              <a:t> Max count rate = 720 cps</a:t>
            </a:r>
          </a:p>
          <a:p>
            <a:pPr eaLnBrk="1" hangingPunct="1">
              <a:lnSpc>
                <a:spcPct val="120000"/>
              </a:lnSpc>
              <a:buFontTx/>
              <a:buChar char="•"/>
            </a:pPr>
            <a:r>
              <a:rPr lang="en-GB">
                <a:latin typeface="Verdana" pitchFamily="34" charset="0"/>
                <a:cs typeface="Arial" charset="0"/>
              </a:rPr>
              <a:t> Background = 40 cps </a:t>
            </a:r>
          </a:p>
          <a:p>
            <a:pPr eaLnBrk="1" hangingPunct="1">
              <a:lnSpc>
                <a:spcPct val="120000"/>
              </a:lnSpc>
              <a:buFontTx/>
              <a:buChar char="•"/>
            </a:pPr>
            <a:r>
              <a:rPr lang="en-GB">
                <a:latin typeface="Verdana" pitchFamily="34" charset="0"/>
                <a:cs typeface="Arial" charset="0"/>
              </a:rPr>
              <a:t> 600keV CFD threshold</a:t>
            </a:r>
          </a:p>
          <a:p>
            <a:pPr eaLnBrk="1" hangingPunct="1">
              <a:lnSpc>
                <a:spcPct val="120000"/>
              </a:lnSpc>
              <a:buFontTx/>
              <a:buChar char="•"/>
            </a:pPr>
            <a:r>
              <a:rPr lang="en-GB">
                <a:latin typeface="Verdana" pitchFamily="34" charset="0"/>
                <a:cs typeface="Arial" charset="0"/>
              </a:rPr>
              <a:t> Accepted triggers = 120 cps </a:t>
            </a:r>
          </a:p>
          <a:p>
            <a:pPr eaLnBrk="1" hangingPunct="1">
              <a:lnSpc>
                <a:spcPct val="120000"/>
              </a:lnSpc>
              <a:buFontTx/>
              <a:buChar char="•"/>
            </a:pPr>
            <a:r>
              <a:rPr lang="en-GB">
                <a:latin typeface="Verdana" pitchFamily="34" charset="0"/>
                <a:cs typeface="Arial" charset="0"/>
              </a:rPr>
              <a:t> 180GB pre-sorted data</a:t>
            </a:r>
          </a:p>
          <a:p>
            <a:pPr eaLnBrk="1" hangingPunct="1">
              <a:lnSpc>
                <a:spcPct val="120000"/>
              </a:lnSpc>
              <a:buFontTx/>
              <a:buChar char="•"/>
            </a:pPr>
            <a:endParaRPr lang="en-US">
              <a:latin typeface="Verdana" pitchFamily="34" charset="0"/>
              <a:cs typeface="Arial" charset="0"/>
            </a:endParaRPr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533400" y="152400"/>
            <a:ext cx="8534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r>
              <a:rPr lang="en-US" sz="2800" b="1">
                <a:latin typeface="Verdana" pitchFamily="34" charset="0"/>
              </a:rPr>
              <a:t>Cs-137 Singles Fine scan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3"/>
          <p:cNvSpPr>
            <a:spLocks noGrp="1"/>
          </p:cNvSpPr>
          <p:nvPr>
            <p:ph type="ftr" sz="quarter" idx="10"/>
          </p:nvPr>
        </p:nvSpPr>
        <p:spPr>
          <a:xfrm rot="16200000">
            <a:off x="-2209800" y="4191000"/>
            <a:ext cx="4876800" cy="304800"/>
          </a:xfrm>
        </p:spPr>
        <p:txBody>
          <a:bodyPr/>
          <a:lstStyle/>
          <a:p>
            <a:pPr>
              <a:defRPr/>
            </a:pPr>
            <a:r>
              <a:rPr lang="en-GB" dirty="0"/>
              <a:t>PHYS389 Semiconductor Applications: Lecture 15</a:t>
            </a:r>
            <a:endParaRPr lang="en-GB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484313"/>
            <a:ext cx="2798763" cy="216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75038" y="1484313"/>
            <a:ext cx="2797175" cy="216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72213" y="1484313"/>
            <a:ext cx="2763837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750" y="3797300"/>
            <a:ext cx="283210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43300" y="3797300"/>
            <a:ext cx="2798763" cy="212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42063" y="3797300"/>
            <a:ext cx="2801937" cy="213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1" name="Rectangle 11"/>
          <p:cNvSpPr>
            <a:spLocks noChangeArrowheads="1"/>
          </p:cNvSpPr>
          <p:nvPr/>
        </p:nvSpPr>
        <p:spPr bwMode="auto">
          <a:xfrm>
            <a:off x="533400" y="152400"/>
            <a:ext cx="8534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r>
              <a:rPr lang="en-US" sz="2800" b="1">
                <a:latin typeface="Verdana" pitchFamily="34" charset="0"/>
              </a:rPr>
              <a:t>Core 662keV – Ring gated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System disk:Applications:Microsoft Office 2001:Templates:Presentations:Designs:Blueprint</Template>
  <TotalTime>26376</TotalTime>
  <Words>1033</Words>
  <Application>Microsoft Office PowerPoint</Application>
  <PresentationFormat>On-screen Show (4:3)</PresentationFormat>
  <Paragraphs>317</Paragraphs>
  <Slides>26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7" baseType="lpstr">
      <vt:lpstr>Times</vt:lpstr>
      <vt:lpstr>Arial</vt:lpstr>
      <vt:lpstr>Verdana</vt:lpstr>
      <vt:lpstr>Comic Sans MS</vt:lpstr>
      <vt:lpstr>Symbol</vt:lpstr>
      <vt:lpstr>Wingdings</vt:lpstr>
      <vt:lpstr>Times New Roman</vt:lpstr>
      <vt:lpstr>Lucida Sans</vt:lpstr>
      <vt:lpstr>Blank</vt:lpstr>
      <vt:lpstr>Microsoft Equation 3.0</vt:lpstr>
      <vt:lpstr>Bitmap Image</vt:lpstr>
      <vt:lpstr>Digital Gamma-ray Spectroscopy</vt:lpstr>
      <vt:lpstr>Slide 2</vt:lpstr>
      <vt:lpstr>Slide 3</vt:lpstr>
      <vt:lpstr>AGATA : The configuration</vt:lpstr>
      <vt:lpstr>Slide 5</vt:lpstr>
      <vt:lpstr>AGATA Design</vt:lpstr>
      <vt:lpstr>AGATA 1st symmetric cluster</vt:lpstr>
      <vt:lpstr>Slide 8</vt:lpstr>
      <vt:lpstr>Slide 9</vt:lpstr>
      <vt:lpstr>Slide 10</vt:lpstr>
      <vt:lpstr>Slide 11</vt:lpstr>
      <vt:lpstr>Electric Field Simulations : MGS</vt:lpstr>
      <vt:lpstr>Calculation of pulse shapes</vt:lpstr>
      <vt:lpstr>Pulse shape database</vt:lpstr>
      <vt:lpstr>Sensitivity</vt:lpstr>
      <vt:lpstr>Sensitivity</vt:lpstr>
      <vt:lpstr>Which grid to choose ?</vt:lpstr>
      <vt:lpstr>Slide 18</vt:lpstr>
      <vt:lpstr>New Quasi-cylindrical Grid</vt:lpstr>
      <vt:lpstr>New Quasi-cylindrical Grid</vt:lpstr>
      <vt:lpstr>Coincidence scan: set up</vt:lpstr>
      <vt:lpstr>Coincidence scan: set up</vt:lpstr>
      <vt:lpstr>Coincidence results</vt:lpstr>
      <vt:lpstr>Coincidence scan: plan</vt:lpstr>
      <vt:lpstr>Slide 25</vt:lpstr>
      <vt:lpstr>Digital Gamma-ray Spectroscopy</vt:lpstr>
    </vt:vector>
  </TitlesOfParts>
  <Company>University of Liverpool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Liverpool Pulse Shape Presentation</dc:title>
  <dc:creator>Andy Boston</dc:creator>
  <cp:lastModifiedBy>Andy Boston</cp:lastModifiedBy>
  <cp:revision>319</cp:revision>
  <cp:lastPrinted>2002-04-27T15:49:30Z</cp:lastPrinted>
  <dcterms:created xsi:type="dcterms:W3CDTF">2002-04-26T22:12:02Z</dcterms:created>
  <dcterms:modified xsi:type="dcterms:W3CDTF">2011-11-29T15:02:59Z</dcterms:modified>
</cp:coreProperties>
</file>