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handoutMasterIdLst>
    <p:handoutMasterId r:id="rId22"/>
  </p:handoutMasterIdLst>
  <p:sldIdLst>
    <p:sldId id="275" r:id="rId2"/>
    <p:sldId id="321" r:id="rId3"/>
    <p:sldId id="324" r:id="rId4"/>
    <p:sldId id="322" r:id="rId5"/>
    <p:sldId id="323" r:id="rId6"/>
    <p:sldId id="357" r:id="rId7"/>
    <p:sldId id="356" r:id="rId8"/>
    <p:sldId id="326" r:id="rId9"/>
    <p:sldId id="327" r:id="rId10"/>
    <p:sldId id="331" r:id="rId11"/>
    <p:sldId id="361" r:id="rId12"/>
    <p:sldId id="358" r:id="rId13"/>
    <p:sldId id="332" r:id="rId14"/>
    <p:sldId id="333" r:id="rId15"/>
    <p:sldId id="288" r:id="rId16"/>
    <p:sldId id="359" r:id="rId17"/>
    <p:sldId id="360" r:id="rId18"/>
    <p:sldId id="334" r:id="rId19"/>
    <p:sldId id="346" r:id="rId20"/>
  </p:sldIdLst>
  <p:sldSz cx="9144000" cy="6858000" type="screen4x3"/>
  <p:notesSz cx="6743700" cy="9906000"/>
  <p:defaultTex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6124DC"/>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72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90" y="-90"/>
      </p:cViewPr>
      <p:guideLst>
        <p:guide orient="horz" pos="3120"/>
        <p:guide pos="21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eaLnBrk="1" hangingPunct="1">
              <a:defRPr sz="1200" b="1">
                <a:latin typeface="Times New Roman" pitchFamily="18" charset="0"/>
              </a:defRPr>
            </a:lvl1pPr>
          </a:lstStyle>
          <a:p>
            <a:endParaRPr lang="en-GB"/>
          </a:p>
        </p:txBody>
      </p:sp>
      <p:sp>
        <p:nvSpPr>
          <p:cNvPr id="32771" name="Rectangle 3"/>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eaLnBrk="1" hangingPunct="1">
              <a:defRPr sz="1200" b="1">
                <a:latin typeface="Times New Roman" pitchFamily="18" charset="0"/>
              </a:defRPr>
            </a:lvl1pPr>
          </a:lstStyle>
          <a:p>
            <a:endParaRPr lang="en-GB"/>
          </a:p>
        </p:txBody>
      </p:sp>
      <p:sp>
        <p:nvSpPr>
          <p:cNvPr id="32772" name="Rectangle 4"/>
          <p:cNvSpPr>
            <a:spLocks noGrp="1" noChangeArrowheads="1"/>
          </p:cNvSpPr>
          <p:nvPr>
            <p:ph type="ftr" sz="quarter" idx="2"/>
          </p:nvPr>
        </p:nvSpPr>
        <p:spPr bwMode="auto">
          <a:xfrm>
            <a:off x="0" y="9410700"/>
            <a:ext cx="2922588" cy="495300"/>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defTabSz="912813" eaLnBrk="1" hangingPunct="1">
              <a:defRPr sz="1200" b="1">
                <a:latin typeface="Times New Roman" pitchFamily="18" charset="0"/>
              </a:defRPr>
            </a:lvl1pPr>
          </a:lstStyle>
          <a:p>
            <a:endParaRPr lang="en-GB"/>
          </a:p>
        </p:txBody>
      </p:sp>
      <p:sp>
        <p:nvSpPr>
          <p:cNvPr id="32773" name="Rectangle 5"/>
          <p:cNvSpPr>
            <a:spLocks noGrp="1" noChangeArrowheads="1"/>
          </p:cNvSpPr>
          <p:nvPr>
            <p:ph type="sldNum" sz="quarter" idx="3"/>
          </p:nvPr>
        </p:nvSpPr>
        <p:spPr bwMode="auto">
          <a:xfrm>
            <a:off x="3821113" y="9410700"/>
            <a:ext cx="2922587" cy="495300"/>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defTabSz="912813" eaLnBrk="1" hangingPunct="1">
              <a:defRPr sz="1200" b="1">
                <a:latin typeface="Times New Roman" pitchFamily="18" charset="0"/>
              </a:defRPr>
            </a:lvl1pPr>
          </a:lstStyle>
          <a:p>
            <a:fld id="{E4066861-0A03-4057-A46A-A9815AE8EBD8}"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eaLnBrk="1" hangingPunct="1">
              <a:defRPr sz="1200" b="1">
                <a:latin typeface="Times New Roman" pitchFamily="18" charset="0"/>
              </a:defRPr>
            </a:lvl1pPr>
          </a:lstStyle>
          <a:p>
            <a:endParaRPr lang="en-GB"/>
          </a:p>
        </p:txBody>
      </p:sp>
      <p:sp>
        <p:nvSpPr>
          <p:cNvPr id="29699" name="Rectangle 3"/>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eaLnBrk="1" hangingPunct="1">
              <a:defRPr sz="1200" b="1">
                <a:latin typeface="Times New Roman" pitchFamily="18" charset="0"/>
              </a:defRPr>
            </a:lvl1pPr>
          </a:lstStyle>
          <a:p>
            <a:endParaRPr lang="en-GB"/>
          </a:p>
        </p:txBody>
      </p:sp>
      <p:sp>
        <p:nvSpPr>
          <p:cNvPr id="29700" name="Rectangle 4"/>
          <p:cNvSpPr>
            <a:spLocks noChangeArrowheads="1" noTextEdit="1"/>
          </p:cNvSpPr>
          <p:nvPr>
            <p:ph type="sldImg" idx="2"/>
          </p:nvPr>
        </p:nvSpPr>
        <p:spPr bwMode="auto">
          <a:xfrm>
            <a:off x="896938" y="742950"/>
            <a:ext cx="4953000" cy="37147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00113" y="4705350"/>
            <a:ext cx="4943475" cy="4457700"/>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ftr" sz="quarter" idx="4"/>
          </p:nvPr>
        </p:nvSpPr>
        <p:spPr bwMode="auto">
          <a:xfrm>
            <a:off x="0" y="9410700"/>
            <a:ext cx="2922588" cy="495300"/>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defTabSz="912813" eaLnBrk="1" hangingPunct="1">
              <a:defRPr sz="1200" b="1">
                <a:latin typeface="Times New Roman" pitchFamily="18" charset="0"/>
              </a:defRPr>
            </a:lvl1pPr>
          </a:lstStyle>
          <a:p>
            <a:endParaRPr lang="en-GB"/>
          </a:p>
        </p:txBody>
      </p:sp>
      <p:sp>
        <p:nvSpPr>
          <p:cNvPr id="29703" name="Rectangle 7"/>
          <p:cNvSpPr>
            <a:spLocks noGrp="1" noChangeArrowheads="1"/>
          </p:cNvSpPr>
          <p:nvPr>
            <p:ph type="sldNum" sz="quarter" idx="5"/>
          </p:nvPr>
        </p:nvSpPr>
        <p:spPr bwMode="auto">
          <a:xfrm>
            <a:off x="3821113" y="9410700"/>
            <a:ext cx="2922587" cy="495300"/>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defTabSz="912813" eaLnBrk="1" hangingPunct="1">
              <a:defRPr sz="1200" b="1">
                <a:latin typeface="Times New Roman" pitchFamily="18" charset="0"/>
              </a:defRPr>
            </a:lvl1pPr>
          </a:lstStyle>
          <a:p>
            <a:fld id="{E8F43B16-9F10-41C3-A201-FA083E57C127}"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AJ Boston - Semiconductor Applications L12</a:t>
            </a:r>
          </a:p>
        </p:txBody>
      </p:sp>
      <p:sp>
        <p:nvSpPr>
          <p:cNvPr id="5" name="Slide Number Placeholder 4"/>
          <p:cNvSpPr>
            <a:spLocks noGrp="1"/>
          </p:cNvSpPr>
          <p:nvPr>
            <p:ph type="sldNum" sz="quarter" idx="11"/>
          </p:nvPr>
        </p:nvSpPr>
        <p:spPr/>
        <p:txBody>
          <a:bodyPr/>
          <a:lstStyle>
            <a:lvl1pPr>
              <a:defRPr/>
            </a:lvl1pPr>
          </a:lstStyle>
          <a:p>
            <a:fld id="{A1E31A95-BC25-483A-8996-B88280AE436E}"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AJ Boston - Semiconductor Applications L12</a:t>
            </a:r>
          </a:p>
        </p:txBody>
      </p:sp>
      <p:sp>
        <p:nvSpPr>
          <p:cNvPr id="5" name="Slide Number Placeholder 4"/>
          <p:cNvSpPr>
            <a:spLocks noGrp="1"/>
          </p:cNvSpPr>
          <p:nvPr>
            <p:ph type="sldNum" sz="quarter" idx="11"/>
          </p:nvPr>
        </p:nvSpPr>
        <p:spPr/>
        <p:txBody>
          <a:bodyPr/>
          <a:lstStyle>
            <a:lvl1pPr>
              <a:defRPr/>
            </a:lvl1pPr>
          </a:lstStyle>
          <a:p>
            <a:fld id="{00E8C73E-E656-4727-B325-E18B601D3041}"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52400"/>
            <a:ext cx="215265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AJ Boston - Semiconductor Applications L12</a:t>
            </a:r>
          </a:p>
        </p:txBody>
      </p:sp>
      <p:sp>
        <p:nvSpPr>
          <p:cNvPr id="5" name="Slide Number Placeholder 4"/>
          <p:cNvSpPr>
            <a:spLocks noGrp="1"/>
          </p:cNvSpPr>
          <p:nvPr>
            <p:ph type="sldNum" sz="quarter" idx="11"/>
          </p:nvPr>
        </p:nvSpPr>
        <p:spPr/>
        <p:txBody>
          <a:bodyPr/>
          <a:lstStyle>
            <a:lvl1pPr>
              <a:defRPr/>
            </a:lvl1pPr>
          </a:lstStyle>
          <a:p>
            <a:fld id="{3D4CC07F-384B-46FF-A88D-B8D0758995B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AJ Boston - Semiconductor Applications L12</a:t>
            </a:r>
          </a:p>
        </p:txBody>
      </p:sp>
      <p:sp>
        <p:nvSpPr>
          <p:cNvPr id="5" name="Slide Number Placeholder 4"/>
          <p:cNvSpPr>
            <a:spLocks noGrp="1"/>
          </p:cNvSpPr>
          <p:nvPr>
            <p:ph type="sldNum" sz="quarter" idx="11"/>
          </p:nvPr>
        </p:nvSpPr>
        <p:spPr/>
        <p:txBody>
          <a:bodyPr/>
          <a:lstStyle>
            <a:lvl1pPr>
              <a:defRPr/>
            </a:lvl1pPr>
          </a:lstStyle>
          <a:p>
            <a:fld id="{5AB4F3A1-4B09-446E-B15B-846E8B5C83D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AJ Boston - Semiconductor Applications L12</a:t>
            </a:r>
          </a:p>
        </p:txBody>
      </p:sp>
      <p:sp>
        <p:nvSpPr>
          <p:cNvPr id="5" name="Slide Number Placeholder 4"/>
          <p:cNvSpPr>
            <a:spLocks noGrp="1"/>
          </p:cNvSpPr>
          <p:nvPr>
            <p:ph type="sldNum" sz="quarter" idx="11"/>
          </p:nvPr>
        </p:nvSpPr>
        <p:spPr/>
        <p:txBody>
          <a:bodyPr/>
          <a:lstStyle>
            <a:lvl1pPr>
              <a:defRPr/>
            </a:lvl1pPr>
          </a:lstStyle>
          <a:p>
            <a:fld id="{6FD72CC1-6845-4959-AE87-060AFAE645C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AJ Boston - Semiconductor Applications L12</a:t>
            </a:r>
          </a:p>
        </p:txBody>
      </p:sp>
      <p:sp>
        <p:nvSpPr>
          <p:cNvPr id="6" name="Slide Number Placeholder 5"/>
          <p:cNvSpPr>
            <a:spLocks noGrp="1"/>
          </p:cNvSpPr>
          <p:nvPr>
            <p:ph type="sldNum" sz="quarter" idx="11"/>
          </p:nvPr>
        </p:nvSpPr>
        <p:spPr/>
        <p:txBody>
          <a:bodyPr/>
          <a:lstStyle>
            <a:lvl1pPr>
              <a:defRPr/>
            </a:lvl1pPr>
          </a:lstStyle>
          <a:p>
            <a:fld id="{31ACCF47-5278-4595-8207-227503D3F82B}"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AJ Boston - Semiconductor Applications L12</a:t>
            </a:r>
          </a:p>
        </p:txBody>
      </p:sp>
      <p:sp>
        <p:nvSpPr>
          <p:cNvPr id="8" name="Slide Number Placeholder 7"/>
          <p:cNvSpPr>
            <a:spLocks noGrp="1"/>
          </p:cNvSpPr>
          <p:nvPr>
            <p:ph type="sldNum" sz="quarter" idx="11"/>
          </p:nvPr>
        </p:nvSpPr>
        <p:spPr/>
        <p:txBody>
          <a:bodyPr/>
          <a:lstStyle>
            <a:lvl1pPr>
              <a:defRPr/>
            </a:lvl1pPr>
          </a:lstStyle>
          <a:p>
            <a:fld id="{723D4915-9887-4133-AD97-62338837B83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AJ Boston - Semiconductor Applications L12</a:t>
            </a:r>
          </a:p>
        </p:txBody>
      </p:sp>
      <p:sp>
        <p:nvSpPr>
          <p:cNvPr id="4" name="Slide Number Placeholder 3"/>
          <p:cNvSpPr>
            <a:spLocks noGrp="1"/>
          </p:cNvSpPr>
          <p:nvPr>
            <p:ph type="sldNum" sz="quarter" idx="11"/>
          </p:nvPr>
        </p:nvSpPr>
        <p:spPr/>
        <p:txBody>
          <a:bodyPr/>
          <a:lstStyle>
            <a:lvl1pPr>
              <a:defRPr/>
            </a:lvl1pPr>
          </a:lstStyle>
          <a:p>
            <a:fld id="{C962902D-4E48-4934-B86A-4DDE15C268F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AJ Boston - Semiconductor Applications L12</a:t>
            </a:r>
          </a:p>
        </p:txBody>
      </p:sp>
      <p:sp>
        <p:nvSpPr>
          <p:cNvPr id="3" name="Slide Number Placeholder 2"/>
          <p:cNvSpPr>
            <a:spLocks noGrp="1"/>
          </p:cNvSpPr>
          <p:nvPr>
            <p:ph type="sldNum" sz="quarter" idx="11"/>
          </p:nvPr>
        </p:nvSpPr>
        <p:spPr/>
        <p:txBody>
          <a:bodyPr/>
          <a:lstStyle>
            <a:lvl1pPr>
              <a:defRPr/>
            </a:lvl1pPr>
          </a:lstStyle>
          <a:p>
            <a:fld id="{1EA7F190-C02E-4531-89EE-89F2DB90A79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AJ Boston - Semiconductor Applications L12</a:t>
            </a:r>
          </a:p>
        </p:txBody>
      </p:sp>
      <p:sp>
        <p:nvSpPr>
          <p:cNvPr id="6" name="Slide Number Placeholder 5"/>
          <p:cNvSpPr>
            <a:spLocks noGrp="1"/>
          </p:cNvSpPr>
          <p:nvPr>
            <p:ph type="sldNum" sz="quarter" idx="11"/>
          </p:nvPr>
        </p:nvSpPr>
        <p:spPr/>
        <p:txBody>
          <a:bodyPr/>
          <a:lstStyle>
            <a:lvl1pPr>
              <a:defRPr/>
            </a:lvl1pPr>
          </a:lstStyle>
          <a:p>
            <a:fld id="{F47CDEEC-E330-4727-BB1C-E39EBA189AA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AJ Boston - Semiconductor Applications L12</a:t>
            </a:r>
          </a:p>
        </p:txBody>
      </p:sp>
      <p:sp>
        <p:nvSpPr>
          <p:cNvPr id="6" name="Slide Number Placeholder 5"/>
          <p:cNvSpPr>
            <a:spLocks noGrp="1"/>
          </p:cNvSpPr>
          <p:nvPr>
            <p:ph type="sldNum" sz="quarter" idx="11"/>
          </p:nvPr>
        </p:nvSpPr>
        <p:spPr/>
        <p:txBody>
          <a:bodyPr/>
          <a:lstStyle>
            <a:lvl1pPr>
              <a:defRPr/>
            </a:lvl1pPr>
          </a:lstStyle>
          <a:p>
            <a:fld id="{BA8537F2-8D09-47EE-A3E7-744FE38F7E06}"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533400" y="152400"/>
            <a:ext cx="85344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33155" name="Rectangle 3"/>
          <p:cNvSpPr>
            <a:spLocks noGrp="1" noChangeArrowheads="1"/>
          </p:cNvSpPr>
          <p:nvPr>
            <p:ph type="ftr" sz="quarter" idx="3"/>
          </p:nvPr>
        </p:nvSpPr>
        <p:spPr bwMode="auto">
          <a:xfrm rot="-5400000">
            <a:off x="-2209800" y="4191000"/>
            <a:ext cx="487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GB"/>
              <a:t>AJ Boston - Semiconductor Applications L12</a:t>
            </a:r>
          </a:p>
        </p:txBody>
      </p:sp>
      <p:sp>
        <p:nvSpPr>
          <p:cNvPr id="433156" name="Rectangle 4"/>
          <p:cNvSpPr>
            <a:spLocks noGrp="1" noChangeArrowheads="1"/>
          </p:cNvSpPr>
          <p:nvPr>
            <p:ph type="sldNum" sz="quarter" idx="4"/>
          </p:nvPr>
        </p:nvSpPr>
        <p:spPr bwMode="auto">
          <a:xfrm>
            <a:off x="0" y="2286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fld id="{9C0FEE62-3E4E-435D-B094-56B86C7BE8A9}" type="slidenum">
              <a:rPr lang="en-GB"/>
              <a:pPr/>
              <a:t>‹#›</a:t>
            </a:fld>
            <a:endParaRPr lang="en-GB"/>
          </a:p>
        </p:txBody>
      </p:sp>
      <p:sp>
        <p:nvSpPr>
          <p:cNvPr id="433157" name="Line 5"/>
          <p:cNvSpPr>
            <a:spLocks noChangeShapeType="1"/>
          </p:cNvSpPr>
          <p:nvPr/>
        </p:nvSpPr>
        <p:spPr bwMode="auto">
          <a:xfrm>
            <a:off x="34925" y="609600"/>
            <a:ext cx="9067800" cy="0"/>
          </a:xfrm>
          <a:prstGeom prst="line">
            <a:avLst/>
          </a:prstGeom>
          <a:noFill/>
          <a:ln w="19050">
            <a:solidFill>
              <a:schemeClr val="tx1"/>
            </a:solidFill>
            <a:round/>
            <a:headEnd/>
            <a:tailEnd/>
          </a:ln>
          <a:effectLst/>
        </p:spPr>
        <p:txBody>
          <a:bodyPr wrap="none" anchor="ctr"/>
          <a:lstStyle/>
          <a:p>
            <a:endParaRPr lang="en-GB"/>
          </a:p>
        </p:txBody>
      </p:sp>
      <p:sp>
        <p:nvSpPr>
          <p:cNvPr id="433158" name="Line 6"/>
          <p:cNvSpPr>
            <a:spLocks noChangeShapeType="1"/>
          </p:cNvSpPr>
          <p:nvPr/>
        </p:nvSpPr>
        <p:spPr bwMode="auto">
          <a:xfrm>
            <a:off x="457200" y="34925"/>
            <a:ext cx="0" cy="6781800"/>
          </a:xfrm>
          <a:prstGeom prst="line">
            <a:avLst/>
          </a:prstGeom>
          <a:noFill/>
          <a:ln w="19050">
            <a:solidFill>
              <a:schemeClr val="tx1"/>
            </a:solidFill>
            <a:round/>
            <a:headEnd/>
            <a:tailEnd/>
          </a:ln>
          <a:effectLst/>
        </p:spPr>
        <p:txBody>
          <a:bodyPr wrap="none" anchor="ctr"/>
          <a:lstStyle/>
          <a:p>
            <a:endParaRPr lang="en-GB"/>
          </a:p>
        </p:txBody>
      </p:sp>
      <p:sp>
        <p:nvSpPr>
          <p:cNvPr id="433159" name="Rectangle 7"/>
          <p:cNvSpPr>
            <a:spLocks noChangeArrowheads="1"/>
          </p:cNvSpPr>
          <p:nvPr/>
        </p:nvSpPr>
        <p:spPr bwMode="auto">
          <a:xfrm>
            <a:off x="685800" y="1219200"/>
            <a:ext cx="7772400" cy="4876800"/>
          </a:xfrm>
          <a:prstGeom prst="rect">
            <a:avLst/>
          </a:prstGeom>
          <a:noFill/>
          <a:ln w="9525">
            <a:noFill/>
            <a:miter lim="800000"/>
            <a:headEnd/>
            <a:tailEnd/>
          </a:ln>
          <a:effectLst/>
        </p:spPr>
        <p:txBody>
          <a:bodyPr/>
          <a:lstStyle/>
          <a:p>
            <a:pPr marL="342900" indent="-342900" eaLnBrk="1" hangingPunct="1">
              <a:spcBef>
                <a:spcPct val="20000"/>
              </a:spcBef>
            </a:pPr>
            <a:endParaRPr lang="en-US" sz="1800">
              <a:latin typeface="Verdana" pitchFamily="34" charset="0"/>
            </a:endParaRPr>
          </a:p>
        </p:txBody>
      </p:sp>
      <p:sp>
        <p:nvSpPr>
          <p:cNvPr id="433160" name="Rectangle 8"/>
          <p:cNvSpPr>
            <a:spLocks noChangeArrowheads="1"/>
          </p:cNvSpPr>
          <p:nvPr/>
        </p:nvSpPr>
        <p:spPr bwMode="auto">
          <a:xfrm>
            <a:off x="838200" y="1371600"/>
            <a:ext cx="7772400" cy="4876800"/>
          </a:xfrm>
          <a:prstGeom prst="rect">
            <a:avLst/>
          </a:prstGeom>
          <a:noFill/>
          <a:ln w="9525">
            <a:noFill/>
            <a:miter lim="800000"/>
            <a:headEnd/>
            <a:tailEnd/>
          </a:ln>
          <a:effectLst/>
        </p:spPr>
        <p:txBody>
          <a:bodyPr/>
          <a:lstStyle/>
          <a:p>
            <a:pPr marL="342900" indent="-342900" eaLnBrk="1" hangingPunct="1">
              <a:spcBef>
                <a:spcPct val="20000"/>
              </a:spcBef>
              <a:buFontTx/>
              <a:buChar char="•"/>
            </a:pPr>
            <a:endParaRPr lang="en-US" sz="180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r" rtl="0" fontAlgn="base">
        <a:spcBef>
          <a:spcPct val="0"/>
        </a:spcBef>
        <a:spcAft>
          <a:spcPct val="0"/>
        </a:spcAft>
        <a:defRPr sz="2800" b="1">
          <a:solidFill>
            <a:schemeClr val="tx1"/>
          </a:solidFill>
          <a:latin typeface="+mj-lt"/>
          <a:ea typeface="+mj-ea"/>
          <a:cs typeface="+mj-cs"/>
        </a:defRPr>
      </a:lvl1pPr>
      <a:lvl2pPr algn="r" rtl="0" fontAlgn="base">
        <a:spcBef>
          <a:spcPct val="0"/>
        </a:spcBef>
        <a:spcAft>
          <a:spcPct val="0"/>
        </a:spcAft>
        <a:defRPr sz="2800" b="1">
          <a:solidFill>
            <a:schemeClr val="tx1"/>
          </a:solidFill>
          <a:latin typeface="Verdana" pitchFamily="34" charset="0"/>
        </a:defRPr>
      </a:lvl2pPr>
      <a:lvl3pPr algn="r" rtl="0" fontAlgn="base">
        <a:spcBef>
          <a:spcPct val="0"/>
        </a:spcBef>
        <a:spcAft>
          <a:spcPct val="0"/>
        </a:spcAft>
        <a:defRPr sz="2800" b="1">
          <a:solidFill>
            <a:schemeClr val="tx1"/>
          </a:solidFill>
          <a:latin typeface="Verdana" pitchFamily="34" charset="0"/>
        </a:defRPr>
      </a:lvl3pPr>
      <a:lvl4pPr algn="r" rtl="0" fontAlgn="base">
        <a:spcBef>
          <a:spcPct val="0"/>
        </a:spcBef>
        <a:spcAft>
          <a:spcPct val="0"/>
        </a:spcAft>
        <a:defRPr sz="2800" b="1">
          <a:solidFill>
            <a:schemeClr val="tx1"/>
          </a:solidFill>
          <a:latin typeface="Verdana" pitchFamily="34" charset="0"/>
        </a:defRPr>
      </a:lvl4pPr>
      <a:lvl5pPr algn="r" rtl="0" fontAlgn="base">
        <a:spcBef>
          <a:spcPct val="0"/>
        </a:spcBef>
        <a:spcAft>
          <a:spcPct val="0"/>
        </a:spcAft>
        <a:defRPr sz="2800" b="1">
          <a:solidFill>
            <a:schemeClr val="tx1"/>
          </a:solidFill>
          <a:latin typeface="Verdana" pitchFamily="34" charset="0"/>
        </a:defRPr>
      </a:lvl5pPr>
      <a:lvl6pPr marL="457200" algn="r" rtl="0" fontAlgn="base">
        <a:spcBef>
          <a:spcPct val="0"/>
        </a:spcBef>
        <a:spcAft>
          <a:spcPct val="0"/>
        </a:spcAft>
        <a:defRPr sz="2800" b="1">
          <a:solidFill>
            <a:schemeClr val="tx1"/>
          </a:solidFill>
          <a:latin typeface="Verdana" pitchFamily="34" charset="0"/>
        </a:defRPr>
      </a:lvl6pPr>
      <a:lvl7pPr marL="914400" algn="r" rtl="0" fontAlgn="base">
        <a:spcBef>
          <a:spcPct val="0"/>
        </a:spcBef>
        <a:spcAft>
          <a:spcPct val="0"/>
        </a:spcAft>
        <a:defRPr sz="2800" b="1">
          <a:solidFill>
            <a:schemeClr val="tx1"/>
          </a:solidFill>
          <a:latin typeface="Verdana" pitchFamily="34" charset="0"/>
        </a:defRPr>
      </a:lvl7pPr>
      <a:lvl8pPr marL="1371600" algn="r" rtl="0" fontAlgn="base">
        <a:spcBef>
          <a:spcPct val="0"/>
        </a:spcBef>
        <a:spcAft>
          <a:spcPct val="0"/>
        </a:spcAft>
        <a:defRPr sz="2800" b="1">
          <a:solidFill>
            <a:schemeClr val="tx1"/>
          </a:solidFill>
          <a:latin typeface="Verdana" pitchFamily="34" charset="0"/>
        </a:defRPr>
      </a:lvl8pPr>
      <a:lvl9pPr marL="1828800" algn="r" rtl="0" fontAlgn="base">
        <a:spcBef>
          <a:spcPct val="0"/>
        </a:spcBef>
        <a:spcAft>
          <a:spcPct val="0"/>
        </a:spcAft>
        <a:defRPr sz="2800" b="1">
          <a:solidFill>
            <a:schemeClr val="tx1"/>
          </a:solidFill>
          <a:latin typeface="Verdana" pitchFamily="34"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562100" indent="-228600" algn="l" rtl="0" fontAlgn="base">
        <a:spcBef>
          <a:spcPct val="20000"/>
        </a:spcBef>
        <a:spcAft>
          <a:spcPct val="0"/>
        </a:spcAft>
        <a:buChar char="–"/>
        <a:defRPr>
          <a:solidFill>
            <a:schemeClr val="tx1"/>
          </a:solidFill>
          <a:latin typeface="+mn-lt"/>
        </a:defRPr>
      </a:lvl4pPr>
      <a:lvl5pPr marL="1981200" indent="-228600" algn="l" rtl="0" fontAlgn="base">
        <a:spcBef>
          <a:spcPct val="20000"/>
        </a:spcBef>
        <a:spcAft>
          <a:spcPct val="0"/>
        </a:spcAft>
        <a:buChar char="»"/>
        <a:defRPr>
          <a:solidFill>
            <a:schemeClr val="tx1"/>
          </a:solidFill>
          <a:latin typeface="+mn-lt"/>
        </a:defRPr>
      </a:lvl5pPr>
      <a:lvl6pPr marL="2438400" indent="-228600" algn="l" rtl="0" fontAlgn="base">
        <a:spcBef>
          <a:spcPct val="20000"/>
        </a:spcBef>
        <a:spcAft>
          <a:spcPct val="0"/>
        </a:spcAft>
        <a:buChar char="»"/>
        <a:defRPr>
          <a:solidFill>
            <a:schemeClr val="tx1"/>
          </a:solidFill>
          <a:latin typeface="+mn-lt"/>
        </a:defRPr>
      </a:lvl6pPr>
      <a:lvl7pPr marL="2895600" indent="-228600" algn="l" rtl="0" fontAlgn="base">
        <a:spcBef>
          <a:spcPct val="20000"/>
        </a:spcBef>
        <a:spcAft>
          <a:spcPct val="0"/>
        </a:spcAft>
        <a:buChar char="»"/>
        <a:defRPr>
          <a:solidFill>
            <a:schemeClr val="tx1"/>
          </a:solidFill>
          <a:latin typeface="+mn-lt"/>
        </a:defRPr>
      </a:lvl7pPr>
      <a:lvl8pPr marL="3352800" indent="-228600" algn="l" rtl="0" fontAlgn="base">
        <a:spcBef>
          <a:spcPct val="20000"/>
        </a:spcBef>
        <a:spcAft>
          <a:spcPct val="0"/>
        </a:spcAft>
        <a:buChar char="»"/>
        <a:defRPr>
          <a:solidFill>
            <a:schemeClr val="tx1"/>
          </a:solidFill>
          <a:latin typeface="+mn-lt"/>
        </a:defRPr>
      </a:lvl8pPr>
      <a:lvl9pPr marL="38100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5" name="Slide Number Placeholder 4"/>
          <p:cNvSpPr>
            <a:spLocks noGrp="1"/>
          </p:cNvSpPr>
          <p:nvPr>
            <p:ph type="sldNum" sz="quarter" idx="11"/>
          </p:nvPr>
        </p:nvSpPr>
        <p:spPr/>
        <p:txBody>
          <a:bodyPr/>
          <a:lstStyle/>
          <a:p>
            <a:fld id="{386DFDBF-CF2B-4F38-9878-5F2804773CC6}" type="slidenum">
              <a:rPr lang="en-GB"/>
              <a:pPr/>
              <a:t>1</a:t>
            </a:fld>
            <a:endParaRPr lang="en-GB"/>
          </a:p>
        </p:txBody>
      </p:sp>
      <p:sp>
        <p:nvSpPr>
          <p:cNvPr id="121858" name="Rectangle 2"/>
          <p:cNvSpPr>
            <a:spLocks noGrp="1" noChangeArrowheads="1"/>
          </p:cNvSpPr>
          <p:nvPr>
            <p:ph type="title"/>
          </p:nvPr>
        </p:nvSpPr>
        <p:spPr>
          <a:xfrm>
            <a:off x="1295400" y="152400"/>
            <a:ext cx="7772400" cy="381000"/>
          </a:xfrm>
        </p:spPr>
        <p:txBody>
          <a:bodyPr/>
          <a:lstStyle/>
          <a:p>
            <a:r>
              <a:rPr lang="en-GB" dirty="0"/>
              <a:t>Lecture </a:t>
            </a:r>
            <a:r>
              <a:rPr lang="en-GB" dirty="0" smtClean="0"/>
              <a:t>13: </a:t>
            </a:r>
            <a:r>
              <a:rPr lang="en-GB" dirty="0"/>
              <a:t>Radiation detectors II</a:t>
            </a:r>
          </a:p>
        </p:txBody>
      </p:sp>
      <p:sp>
        <p:nvSpPr>
          <p:cNvPr id="121859" name="Rectangle 3"/>
          <p:cNvSpPr>
            <a:spLocks noChangeArrowheads="1"/>
          </p:cNvSpPr>
          <p:nvPr>
            <p:ph type="body" idx="1"/>
          </p:nvPr>
        </p:nvSpPr>
        <p:spPr bwMode="auto">
          <a:xfrm>
            <a:off x="2286000" y="2286000"/>
            <a:ext cx="5486400" cy="3338513"/>
          </a:xfrm>
          <a:noFill/>
          <a:ln>
            <a:miter lim="800000"/>
            <a:headEnd/>
            <a:tailEnd/>
          </a:ln>
        </p:spPr>
        <p:txBody>
          <a:bodyPr vert="horz" wrap="square" lIns="91440" tIns="45720" rIns="91440" bIns="45720" numCol="1" anchor="t" anchorCtr="0" compatLnSpc="1">
            <a:prstTxWarp prst="textNoShape">
              <a:avLst/>
            </a:prstTxWarp>
          </a:bodyPr>
          <a:lstStyle/>
          <a:p>
            <a:r>
              <a:rPr lang="en-GB" sz="2500"/>
              <a:t>Germanium detectors</a:t>
            </a:r>
          </a:p>
          <a:p>
            <a:pPr lvl="1"/>
            <a:r>
              <a:rPr lang="en-GB" sz="2000"/>
              <a:t>Planar</a:t>
            </a:r>
          </a:p>
          <a:p>
            <a:pPr lvl="1"/>
            <a:r>
              <a:rPr lang="en-GB" sz="2000"/>
              <a:t>Coaxial</a:t>
            </a:r>
          </a:p>
          <a:p>
            <a:pPr lvl="1"/>
            <a:r>
              <a:rPr lang="en-GB" sz="2000"/>
              <a:t>Energy resolution</a:t>
            </a:r>
          </a:p>
          <a:p>
            <a:pPr lvl="1"/>
            <a:r>
              <a:rPr lang="en-GB" sz="2000"/>
              <a:t>Efficiency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7" name="Slide Number Placeholder 4"/>
          <p:cNvSpPr>
            <a:spLocks noGrp="1"/>
          </p:cNvSpPr>
          <p:nvPr>
            <p:ph type="sldNum" sz="quarter" idx="11"/>
          </p:nvPr>
        </p:nvSpPr>
        <p:spPr/>
        <p:txBody>
          <a:bodyPr/>
          <a:lstStyle/>
          <a:p>
            <a:fld id="{578D83B9-BF6B-4FFD-9F5C-07CABC006FF2}" type="slidenum">
              <a:rPr lang="en-GB"/>
              <a:pPr/>
              <a:t>10</a:t>
            </a:fld>
            <a:endParaRPr lang="en-GB"/>
          </a:p>
        </p:txBody>
      </p:sp>
      <p:sp>
        <p:nvSpPr>
          <p:cNvPr id="459778" name="Rectangle 2"/>
          <p:cNvSpPr>
            <a:spLocks noGrp="1" noChangeArrowheads="1"/>
          </p:cNvSpPr>
          <p:nvPr>
            <p:ph type="title"/>
          </p:nvPr>
        </p:nvSpPr>
        <p:spPr/>
        <p:txBody>
          <a:bodyPr/>
          <a:lstStyle/>
          <a:p>
            <a:r>
              <a:rPr lang="en-GB"/>
              <a:t>Closed-end coaxial Germanium</a:t>
            </a:r>
          </a:p>
        </p:txBody>
      </p:sp>
      <p:sp>
        <p:nvSpPr>
          <p:cNvPr id="459779" name="Rectangle 3"/>
          <p:cNvSpPr>
            <a:spLocks noChangeArrowheads="1"/>
          </p:cNvSpPr>
          <p:nvPr>
            <p:ph type="body" idx="1"/>
          </p:nvPr>
        </p:nvSpPr>
        <p:spPr bwMode="auto">
          <a:xfrm>
            <a:off x="762000" y="914400"/>
            <a:ext cx="7772400" cy="4419600"/>
          </a:xfrm>
          <a:noFill/>
          <a:ln>
            <a:miter lim="800000"/>
            <a:headEnd/>
            <a:tailEnd/>
          </a:ln>
        </p:spPr>
        <p:txBody>
          <a:bodyPr vert="horz" wrap="square" lIns="91440" tIns="45720" rIns="91440" bIns="45720" numCol="1" anchor="t" anchorCtr="0" compatLnSpc="1">
            <a:prstTxWarp prst="textNoShape">
              <a:avLst/>
            </a:prstTxWarp>
          </a:bodyPr>
          <a:lstStyle/>
          <a:p>
            <a:r>
              <a:rPr lang="en-GB"/>
              <a:t>In the closed end coaxial configuration the electric field lines are no longer radial, as they would be in the true coaxial case.</a:t>
            </a:r>
          </a:p>
          <a:p>
            <a:r>
              <a:rPr lang="en-GB"/>
              <a:t>The bulletized closed end geometry rounds the corners of the crystal which helps prevent localised weak E-fields.</a:t>
            </a:r>
          </a:p>
        </p:txBody>
      </p:sp>
      <p:graphicFrame>
        <p:nvGraphicFramePr>
          <p:cNvPr id="459780" name="Object 4"/>
          <p:cNvGraphicFramePr>
            <a:graphicFrameLocks noChangeAspect="1"/>
          </p:cNvGraphicFramePr>
          <p:nvPr/>
        </p:nvGraphicFramePr>
        <p:xfrm>
          <a:off x="1470025" y="3016250"/>
          <a:ext cx="6203950" cy="3308350"/>
        </p:xfrm>
        <a:graphic>
          <a:graphicData uri="http://schemas.openxmlformats.org/presentationml/2006/ole">
            <p:oleObj spid="_x0000_s459780" name="Document" r:id="rId3" imgW="6203282" imgH="3308263" progId="XaraX.Document">
              <p:embed/>
            </p:oleObj>
          </a:graphicData>
        </a:graphic>
      </p:graphicFrame>
      <p:sp>
        <p:nvSpPr>
          <p:cNvPr id="459781" name="Text Box 5"/>
          <p:cNvSpPr txBox="1">
            <a:spLocks noChangeArrowheads="1"/>
          </p:cNvSpPr>
          <p:nvPr/>
        </p:nvSpPr>
        <p:spPr bwMode="auto">
          <a:xfrm>
            <a:off x="6456363" y="3317875"/>
            <a:ext cx="1954212" cy="396875"/>
          </a:xfrm>
          <a:prstGeom prst="rect">
            <a:avLst/>
          </a:prstGeom>
          <a:noFill/>
          <a:ln w="12700" cap="sq">
            <a:noFill/>
            <a:miter lim="800000"/>
            <a:headEnd type="none" w="sm" len="sm"/>
            <a:tailEnd type="none" w="sm" len="sm"/>
          </a:ln>
          <a:effectLst/>
        </p:spPr>
        <p:txBody>
          <a:bodyPr wrap="none">
            <a:spAutoFit/>
          </a:bodyPr>
          <a:lstStyle/>
          <a:p>
            <a:pPr eaLnBrk="1" hangingPunct="1"/>
            <a:r>
              <a:rPr lang="en-GB" sz="2000" i="1">
                <a:latin typeface="Verdana" pitchFamily="34" charset="0"/>
              </a:rPr>
              <a:t>n</a:t>
            </a:r>
            <a:r>
              <a:rPr lang="en-GB" sz="2000">
                <a:latin typeface="Verdana" pitchFamily="34" charset="0"/>
              </a:rPr>
              <a:t>-type crystal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5" name="Slide Number Placeholder 4"/>
          <p:cNvSpPr>
            <a:spLocks noGrp="1"/>
          </p:cNvSpPr>
          <p:nvPr>
            <p:ph type="sldNum" sz="quarter" idx="11"/>
          </p:nvPr>
        </p:nvSpPr>
        <p:spPr/>
        <p:txBody>
          <a:bodyPr/>
          <a:lstStyle/>
          <a:p>
            <a:fld id="{BC0D0FAA-A0AC-452F-923A-ECDCA44DDBEE}" type="slidenum">
              <a:rPr lang="en-GB"/>
              <a:pPr/>
              <a:t>11</a:t>
            </a:fld>
            <a:endParaRPr lang="en-GB"/>
          </a:p>
        </p:txBody>
      </p:sp>
      <p:sp>
        <p:nvSpPr>
          <p:cNvPr id="494594" name="Rectangle 2"/>
          <p:cNvSpPr>
            <a:spLocks noGrp="1" noChangeArrowheads="1"/>
          </p:cNvSpPr>
          <p:nvPr>
            <p:ph type="title"/>
          </p:nvPr>
        </p:nvSpPr>
        <p:spPr/>
        <p:txBody>
          <a:bodyPr/>
          <a:lstStyle/>
          <a:p>
            <a:r>
              <a:rPr lang="en-GB"/>
              <a:t>Types of contacts on coaxial detectors</a:t>
            </a:r>
            <a:endParaRPr lang="en-US"/>
          </a:p>
        </p:txBody>
      </p:sp>
      <p:sp>
        <p:nvSpPr>
          <p:cNvPr id="494595" name="Rectangle 3"/>
          <p:cNvSpPr>
            <a:spLocks noGrp="1" noChangeArrowheads="1"/>
          </p:cNvSpPr>
          <p:nvPr>
            <p:ph type="body" idx="1"/>
          </p:nvPr>
        </p:nvSpPr>
        <p:spPr bwMode="auto">
          <a:xfrm>
            <a:off x="663575" y="792163"/>
            <a:ext cx="8229600" cy="5876925"/>
          </a:xfrm>
          <a:noFill/>
          <a:ln>
            <a:miter lim="800000"/>
            <a:headEnd/>
            <a:tailEnd/>
          </a:ln>
        </p:spPr>
        <p:txBody>
          <a:bodyPr vert="horz" wrap="square" lIns="91440" tIns="45720" rIns="91440" bIns="45720" numCol="1" anchor="t" anchorCtr="0" compatLnSpc="1">
            <a:prstTxWarp prst="textNoShape">
              <a:avLst/>
            </a:prstTxWarp>
          </a:bodyPr>
          <a:lstStyle/>
          <a:p>
            <a:r>
              <a:rPr lang="en-US"/>
              <a:t>Li diffusion is used to form the n+ contact</a:t>
            </a:r>
          </a:p>
          <a:p>
            <a:r>
              <a:rPr lang="en-US"/>
              <a:t>Boron is ion implanted to produce the p+ contact.   </a:t>
            </a:r>
            <a:br>
              <a:rPr lang="en-US"/>
            </a:br>
            <a:r>
              <a:rPr lang="en-US"/>
              <a:t/>
            </a:r>
            <a:br>
              <a:rPr lang="en-US"/>
            </a:br>
            <a:r>
              <a:rPr lang="en-US"/>
              <a:t>In Coaxial crystals:                  </a:t>
            </a:r>
            <a:br>
              <a:rPr lang="en-US"/>
            </a:br>
            <a:r>
              <a:rPr lang="en-US"/>
              <a:t>			Outer Contact 		Inner Contact </a:t>
            </a:r>
            <a:br>
              <a:rPr lang="en-US"/>
            </a:br>
            <a:r>
              <a:rPr lang="en-US"/>
              <a:t>p-type                 		n(Li)         		p(B) </a:t>
            </a:r>
            <a:br>
              <a:rPr lang="en-US"/>
            </a:br>
            <a:r>
              <a:rPr lang="en-US"/>
              <a:t>n-type                 		p(B)          		n(Li)  </a:t>
            </a:r>
            <a:br>
              <a:rPr lang="en-US"/>
            </a:br>
            <a:r>
              <a:rPr lang="en-US"/>
              <a:t/>
            </a:r>
            <a:br>
              <a:rPr lang="en-US"/>
            </a:br>
            <a:r>
              <a:rPr lang="en-US"/>
              <a:t>The n ~ 600 </a:t>
            </a:r>
            <a:r>
              <a:rPr lang="el-GR"/>
              <a:t>μ</a:t>
            </a:r>
            <a:r>
              <a:rPr lang="en-US"/>
              <a:t>m - 1 mm, p contact is very thin ~ 0.3 </a:t>
            </a:r>
            <a:r>
              <a:rPr lang="el-GR"/>
              <a:t>μ</a:t>
            </a:r>
            <a:r>
              <a:rPr lang="en-US"/>
              <a:t>m. </a:t>
            </a:r>
            <a:br>
              <a:rPr lang="en-US"/>
            </a:br>
            <a:endParaRPr lang="en-US"/>
          </a:p>
          <a:p>
            <a:r>
              <a:rPr lang="en-US"/>
              <a:t>Advantages of n-type material: </a:t>
            </a:r>
            <a:br>
              <a:rPr lang="en-US"/>
            </a:br>
            <a:r>
              <a:rPr lang="en-US"/>
              <a:t>1. usable to lower energy </a:t>
            </a:r>
            <a:br>
              <a:rPr lang="en-US"/>
            </a:br>
            <a:r>
              <a:rPr lang="en-US"/>
              <a:t>2. about 20 times more resilient to neutron damage.  </a:t>
            </a:r>
          </a:p>
          <a:p>
            <a:r>
              <a:rPr lang="en-US"/>
              <a:t>Disadvantages:</a:t>
            </a:r>
            <a:br>
              <a:rPr lang="en-US"/>
            </a:br>
            <a:r>
              <a:rPr lang="en-US"/>
              <a:t>1. Expensive </a:t>
            </a:r>
            <a:br>
              <a:rPr lang="en-US"/>
            </a:br>
            <a:r>
              <a:rPr lang="en-US"/>
              <a:t>2. coincidence summing between </a:t>
            </a:r>
            <a:r>
              <a:rPr lang="el-GR"/>
              <a:t>γ</a:t>
            </a:r>
            <a:r>
              <a:rPr lang="en-US"/>
              <a:t>s and low energy x-rays.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7" name="Slide Number Placeholder 4"/>
          <p:cNvSpPr>
            <a:spLocks noGrp="1"/>
          </p:cNvSpPr>
          <p:nvPr>
            <p:ph type="sldNum" sz="quarter" idx="11"/>
          </p:nvPr>
        </p:nvSpPr>
        <p:spPr/>
        <p:txBody>
          <a:bodyPr/>
          <a:lstStyle/>
          <a:p>
            <a:fld id="{04FC5C64-8BB2-4936-91FF-B7F8C72E5ABA}" type="slidenum">
              <a:rPr lang="en-GB"/>
              <a:pPr/>
              <a:t>12</a:t>
            </a:fld>
            <a:endParaRPr lang="en-GB"/>
          </a:p>
        </p:txBody>
      </p:sp>
      <p:sp>
        <p:nvSpPr>
          <p:cNvPr id="491522" name="Rectangle 2"/>
          <p:cNvSpPr>
            <a:spLocks noGrp="1" noChangeArrowheads="1"/>
          </p:cNvSpPr>
          <p:nvPr>
            <p:ph type="title"/>
          </p:nvPr>
        </p:nvSpPr>
        <p:spPr/>
        <p:txBody>
          <a:bodyPr/>
          <a:lstStyle/>
          <a:p>
            <a:r>
              <a:rPr lang="en-GB"/>
              <a:t>HPGe detectors</a:t>
            </a:r>
            <a:endParaRPr lang="en-US"/>
          </a:p>
        </p:txBody>
      </p:sp>
      <p:sp>
        <p:nvSpPr>
          <p:cNvPr id="491523" name="Rectangle 3"/>
          <p:cNvSpPr>
            <a:spLocks noGrp="1" noChangeArrowheads="1"/>
          </p:cNvSpPr>
          <p:nvPr>
            <p:ph type="body" idx="1"/>
          </p:nvPr>
        </p:nvSpPr>
        <p:spPr bwMode="auto">
          <a:xfrm>
            <a:off x="468313" y="5734050"/>
            <a:ext cx="8229600" cy="1257300"/>
          </a:xfrm>
          <a:noFill/>
          <a:ln>
            <a:miter lim="800000"/>
            <a:headEnd/>
            <a:tailEnd/>
          </a:ln>
        </p:spPr>
        <p:txBody>
          <a:bodyPr vert="horz" wrap="square" lIns="91440" tIns="45720" rIns="91440" bIns="45720" numCol="1" anchor="t" anchorCtr="0" compatLnSpc="1">
            <a:prstTxWarp prst="textNoShape">
              <a:avLst/>
            </a:prstTxWarp>
          </a:bodyPr>
          <a:lstStyle/>
          <a:p>
            <a:r>
              <a:rPr lang="en-GB"/>
              <a:t>Typical cryostat assembly for a HPGe detector</a:t>
            </a:r>
            <a:endParaRPr lang="en-US"/>
          </a:p>
        </p:txBody>
      </p:sp>
      <p:pic>
        <p:nvPicPr>
          <p:cNvPr id="491524" name="Picture 4"/>
          <p:cNvPicPr>
            <a:picLocks noChangeAspect="1" noChangeArrowheads="1"/>
          </p:cNvPicPr>
          <p:nvPr/>
        </p:nvPicPr>
        <p:blipFill>
          <a:blip r:embed="rId2" cstate="print"/>
          <a:srcRect/>
          <a:stretch>
            <a:fillRect/>
          </a:stretch>
        </p:blipFill>
        <p:spPr bwMode="auto">
          <a:xfrm>
            <a:off x="615950" y="620713"/>
            <a:ext cx="7988300" cy="5181600"/>
          </a:xfrm>
          <a:prstGeom prst="rect">
            <a:avLst/>
          </a:prstGeom>
          <a:noFill/>
          <a:ln w="12700" cap="sq">
            <a:noFill/>
            <a:miter lim="800000"/>
            <a:headEnd type="none" w="sm" len="sm"/>
            <a:tailEnd type="none" w="sm" len="sm"/>
          </a:ln>
          <a:effectLst/>
        </p:spPr>
      </p:pic>
      <p:pic>
        <p:nvPicPr>
          <p:cNvPr id="491525" name="Picture 5"/>
          <p:cNvPicPr>
            <a:picLocks noChangeAspect="1" noChangeArrowheads="1"/>
          </p:cNvPicPr>
          <p:nvPr/>
        </p:nvPicPr>
        <p:blipFill>
          <a:blip r:embed="rId3" cstate="print"/>
          <a:srcRect/>
          <a:stretch>
            <a:fillRect/>
          </a:stretch>
        </p:blipFill>
        <p:spPr bwMode="auto">
          <a:xfrm>
            <a:off x="6896100" y="4365625"/>
            <a:ext cx="2212975" cy="2492375"/>
          </a:xfrm>
          <a:prstGeom prst="rect">
            <a:avLst/>
          </a:prstGeom>
          <a:noFill/>
          <a:ln w="12700" cap="sq">
            <a:noFill/>
            <a:miter lim="800000"/>
            <a:headEnd type="none" w="sm" len="sm"/>
            <a:tailEnd type="none" w="sm" len="sm"/>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5" name="Slide Number Placeholder 4"/>
          <p:cNvSpPr>
            <a:spLocks noGrp="1"/>
          </p:cNvSpPr>
          <p:nvPr>
            <p:ph type="sldNum" sz="quarter" idx="11"/>
          </p:nvPr>
        </p:nvSpPr>
        <p:spPr/>
        <p:txBody>
          <a:bodyPr/>
          <a:lstStyle/>
          <a:p>
            <a:fld id="{02F02219-BE62-4504-980A-9794CBC0634F}" type="slidenum">
              <a:rPr lang="en-GB"/>
              <a:pPr/>
              <a:t>13</a:t>
            </a:fld>
            <a:endParaRPr lang="en-GB"/>
          </a:p>
        </p:txBody>
      </p:sp>
      <p:sp>
        <p:nvSpPr>
          <p:cNvPr id="460802" name="Rectangle 1026"/>
          <p:cNvSpPr>
            <a:spLocks noGrp="1" noChangeArrowheads="1"/>
          </p:cNvSpPr>
          <p:nvPr>
            <p:ph type="title"/>
          </p:nvPr>
        </p:nvSpPr>
        <p:spPr/>
        <p:txBody>
          <a:bodyPr/>
          <a:lstStyle/>
          <a:p>
            <a:r>
              <a:rPr lang="en-GB"/>
              <a:t>Coaxial Germanium detector</a:t>
            </a:r>
          </a:p>
        </p:txBody>
      </p:sp>
      <p:pic>
        <p:nvPicPr>
          <p:cNvPr id="460803" name="Picture 1027" descr="detector_2"/>
          <p:cNvPicPr>
            <a:picLocks noChangeAspect="1" noChangeArrowheads="1"/>
          </p:cNvPicPr>
          <p:nvPr/>
        </p:nvPicPr>
        <p:blipFill>
          <a:blip r:embed="rId2" cstate="print"/>
          <a:srcRect/>
          <a:stretch>
            <a:fillRect/>
          </a:stretch>
        </p:blipFill>
        <p:spPr bwMode="auto">
          <a:xfrm>
            <a:off x="1219200" y="1371600"/>
            <a:ext cx="6705600" cy="452120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7" name="Slide Number Placeholder 4"/>
          <p:cNvSpPr>
            <a:spLocks noGrp="1"/>
          </p:cNvSpPr>
          <p:nvPr>
            <p:ph type="sldNum" sz="quarter" idx="11"/>
          </p:nvPr>
        </p:nvSpPr>
        <p:spPr/>
        <p:txBody>
          <a:bodyPr/>
          <a:lstStyle/>
          <a:p>
            <a:fld id="{526DE9FD-AF42-469C-884F-1B9ED91F118A}" type="slidenum">
              <a:rPr lang="en-GB"/>
              <a:pPr/>
              <a:t>14</a:t>
            </a:fld>
            <a:endParaRPr lang="en-GB"/>
          </a:p>
        </p:txBody>
      </p:sp>
      <p:sp>
        <p:nvSpPr>
          <p:cNvPr id="461826" name="Rectangle 1026"/>
          <p:cNvSpPr>
            <a:spLocks noGrp="1" noChangeArrowheads="1"/>
          </p:cNvSpPr>
          <p:nvPr>
            <p:ph type="title"/>
          </p:nvPr>
        </p:nvSpPr>
        <p:spPr/>
        <p:txBody>
          <a:bodyPr/>
          <a:lstStyle/>
          <a:p>
            <a:r>
              <a:rPr lang="en-GB"/>
              <a:t>Coaxial Germanium detector</a:t>
            </a:r>
          </a:p>
        </p:txBody>
      </p:sp>
      <p:sp>
        <p:nvSpPr>
          <p:cNvPr id="461827" name="Rectangle 1027"/>
          <p:cNvSpPr>
            <a:spLocks noChangeArrowheads="1"/>
          </p:cNvSpPr>
          <p:nvPr>
            <p:ph type="body" idx="1"/>
          </p:nvPr>
        </p:nvSpPr>
        <p:spPr bwMode="auto">
          <a:xfrm>
            <a:off x="685800" y="1219200"/>
            <a:ext cx="7772400" cy="4876800"/>
          </a:xfrm>
          <a:noFill/>
          <a:ln>
            <a:miter lim="800000"/>
            <a:headEnd/>
            <a:tailEnd/>
          </a:ln>
        </p:spPr>
        <p:txBody>
          <a:bodyPr vert="horz" wrap="square" lIns="91440" tIns="45720" rIns="91440" bIns="45720" numCol="1" anchor="t" anchorCtr="0" compatLnSpc="1">
            <a:prstTxWarp prst="textNoShape">
              <a:avLst/>
            </a:prstTxWarp>
          </a:bodyPr>
          <a:lstStyle/>
          <a:p>
            <a:r>
              <a:rPr lang="en-GB"/>
              <a:t>In order to determine the drift velocity of the charge carriers within the detector volume Poisson’s equation is solved.</a:t>
            </a:r>
          </a:p>
          <a:p>
            <a:r>
              <a:rPr lang="en-GB"/>
              <a:t>Poisson’s equation in cylindrical coordinates becomes:</a:t>
            </a:r>
          </a:p>
          <a:p>
            <a:endParaRPr lang="en-GB"/>
          </a:p>
          <a:p>
            <a:endParaRPr lang="en-GB"/>
          </a:p>
          <a:p>
            <a:r>
              <a:rPr lang="en-GB"/>
              <a:t>Treating the case of a true coaxial detector the voltage needed to fully deplete the detector can be written:</a:t>
            </a:r>
          </a:p>
          <a:p>
            <a:endParaRPr lang="en-GB"/>
          </a:p>
          <a:p>
            <a:endParaRPr lang="en-GB"/>
          </a:p>
          <a:p>
            <a:endParaRPr lang="en-GB"/>
          </a:p>
          <a:p>
            <a:r>
              <a:rPr lang="en-GB"/>
              <a:t>Notice the depletion voltage decreases linearly with dopant level.</a:t>
            </a:r>
          </a:p>
        </p:txBody>
      </p:sp>
      <p:graphicFrame>
        <p:nvGraphicFramePr>
          <p:cNvPr id="461828" name="Object 1028"/>
          <p:cNvGraphicFramePr>
            <a:graphicFrameLocks noChangeAspect="1"/>
          </p:cNvGraphicFramePr>
          <p:nvPr/>
        </p:nvGraphicFramePr>
        <p:xfrm>
          <a:off x="3478213" y="2514600"/>
          <a:ext cx="2136775" cy="855663"/>
        </p:xfrm>
        <a:graphic>
          <a:graphicData uri="http://schemas.openxmlformats.org/presentationml/2006/ole">
            <p:oleObj spid="_x0000_s461828" name="Equation" r:id="rId3" imgW="1143000" imgH="457200" progId="Equation.3">
              <p:embed/>
            </p:oleObj>
          </a:graphicData>
        </a:graphic>
      </p:graphicFrame>
      <p:graphicFrame>
        <p:nvGraphicFramePr>
          <p:cNvPr id="461829" name="Object 1029"/>
          <p:cNvGraphicFramePr>
            <a:graphicFrameLocks noChangeAspect="1"/>
          </p:cNvGraphicFramePr>
          <p:nvPr/>
        </p:nvGraphicFramePr>
        <p:xfrm>
          <a:off x="2490788" y="4073525"/>
          <a:ext cx="3781425" cy="879475"/>
        </p:xfrm>
        <a:graphic>
          <a:graphicData uri="http://schemas.openxmlformats.org/presentationml/2006/ole">
            <p:oleObj spid="_x0000_s461829" name="Equation" r:id="rId4" imgW="2019240" imgH="469800" progId="Equation.3">
              <p:embed/>
            </p:oleObj>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7" name="Slide Number Placeholder 4"/>
          <p:cNvSpPr>
            <a:spLocks noGrp="1"/>
          </p:cNvSpPr>
          <p:nvPr>
            <p:ph type="sldNum" sz="quarter" idx="11"/>
          </p:nvPr>
        </p:nvSpPr>
        <p:spPr/>
        <p:txBody>
          <a:bodyPr/>
          <a:lstStyle/>
          <a:p>
            <a:fld id="{AC4C812B-4F2B-45F5-AA29-388555227C1F}" type="slidenum">
              <a:rPr lang="en-GB"/>
              <a:pPr/>
              <a:t>15</a:t>
            </a:fld>
            <a:endParaRPr lang="en-GB"/>
          </a:p>
        </p:txBody>
      </p:sp>
      <p:sp>
        <p:nvSpPr>
          <p:cNvPr id="412674" name="Rectangle 2"/>
          <p:cNvSpPr>
            <a:spLocks noGrp="1" noChangeArrowheads="1"/>
          </p:cNvSpPr>
          <p:nvPr>
            <p:ph type="title"/>
          </p:nvPr>
        </p:nvSpPr>
        <p:spPr/>
        <p:txBody>
          <a:bodyPr/>
          <a:lstStyle/>
          <a:p>
            <a:r>
              <a:rPr lang="en-GB"/>
              <a:t>Germanium: Energy resolution</a:t>
            </a:r>
          </a:p>
        </p:txBody>
      </p:sp>
      <p:sp>
        <p:nvSpPr>
          <p:cNvPr id="412675" name="Rectangle 3"/>
          <p:cNvSpPr>
            <a:spLocks noChangeArrowheads="1"/>
          </p:cNvSpPr>
          <p:nvPr>
            <p:ph type="body" idx="1"/>
          </p:nvPr>
        </p:nvSpPr>
        <p:spPr bwMode="auto">
          <a:xfrm>
            <a:off x="831850" y="1212850"/>
            <a:ext cx="7772400" cy="4953000"/>
          </a:xfrm>
          <a:noFill/>
          <a:ln>
            <a:miter lim="800000"/>
            <a:headEnd/>
            <a:tailEnd/>
          </a:ln>
        </p:spPr>
        <p:txBody>
          <a:bodyPr vert="horz" wrap="square" lIns="91440" tIns="45720" rIns="91440" bIns="45720" numCol="1" anchor="t" anchorCtr="0" compatLnSpc="1">
            <a:prstTxWarp prst="textNoShape">
              <a:avLst/>
            </a:prstTxWarp>
          </a:bodyPr>
          <a:lstStyle/>
          <a:p>
            <a:r>
              <a:rPr lang="en-GB"/>
              <a:t>The overall energy resolution is normally determined by a combination of three factors:</a:t>
            </a:r>
          </a:p>
          <a:p>
            <a:endParaRPr lang="en-GB"/>
          </a:p>
          <a:p>
            <a:r>
              <a:rPr lang="en-GB" i="1"/>
              <a:t>W</a:t>
            </a:r>
            <a:r>
              <a:rPr lang="en-GB" i="1" baseline="-25000"/>
              <a:t>D</a:t>
            </a:r>
            <a:r>
              <a:rPr lang="en-GB"/>
              <a:t> is the inherent statistical fluctuation in the number of charge carriers created.</a:t>
            </a:r>
          </a:p>
          <a:p>
            <a:pPr lvl="1"/>
            <a:r>
              <a:rPr lang="en-GB"/>
              <a:t>This is given by:</a:t>
            </a:r>
          </a:p>
          <a:p>
            <a:pPr lvl="1"/>
            <a:r>
              <a:rPr lang="en-GB"/>
              <a:t>Where </a:t>
            </a:r>
            <a:r>
              <a:rPr lang="en-GB" i="1"/>
              <a:t>F</a:t>
            </a:r>
            <a:r>
              <a:rPr lang="en-GB"/>
              <a:t> is the Fano factor, </a:t>
            </a:r>
            <a:r>
              <a:rPr lang="en-GB">
                <a:sym typeface="Symbol" pitchFamily="18" charset="2"/>
              </a:rPr>
              <a:t></a:t>
            </a:r>
            <a:r>
              <a:rPr lang="en-GB"/>
              <a:t> is the ionisation energy and </a:t>
            </a:r>
            <a:r>
              <a:rPr lang="en-GB" i="1"/>
              <a:t>E</a:t>
            </a:r>
            <a:r>
              <a:rPr lang="en-GB"/>
              <a:t> is the gamma-ray energy</a:t>
            </a:r>
          </a:p>
          <a:p>
            <a:r>
              <a:rPr lang="en-GB" i="1"/>
              <a:t>W</a:t>
            </a:r>
            <a:r>
              <a:rPr lang="en-GB" i="1" baseline="-25000"/>
              <a:t>X</a:t>
            </a:r>
            <a:r>
              <a:rPr lang="en-GB"/>
              <a:t> is due to incomplete charge collection (important in large volume detectors).</a:t>
            </a:r>
          </a:p>
          <a:p>
            <a:r>
              <a:rPr lang="en-GB" i="1"/>
              <a:t>W</a:t>
            </a:r>
            <a:r>
              <a:rPr lang="en-GB" i="1" baseline="-25000"/>
              <a:t>E</a:t>
            </a:r>
            <a:r>
              <a:rPr lang="en-GB"/>
              <a:t> is from the broadening effects of all electronic components following the detector.</a:t>
            </a:r>
          </a:p>
          <a:p>
            <a:r>
              <a:rPr lang="en-GB"/>
              <a:t>W</a:t>
            </a:r>
            <a:r>
              <a:rPr lang="en-GB" baseline="-25000"/>
              <a:t>Doppler</a:t>
            </a:r>
            <a:r>
              <a:rPr lang="en-GB"/>
              <a:t> is the Doppler component from a moving source</a:t>
            </a:r>
          </a:p>
        </p:txBody>
      </p:sp>
      <p:graphicFrame>
        <p:nvGraphicFramePr>
          <p:cNvPr id="495616" name="Object 0"/>
          <p:cNvGraphicFramePr>
            <a:graphicFrameLocks noChangeAspect="1"/>
          </p:cNvGraphicFramePr>
          <p:nvPr/>
        </p:nvGraphicFramePr>
        <p:xfrm>
          <a:off x="2941638" y="1822450"/>
          <a:ext cx="3462337" cy="477838"/>
        </p:xfrm>
        <a:graphic>
          <a:graphicData uri="http://schemas.openxmlformats.org/presentationml/2006/ole">
            <p:oleObj spid="_x0000_s495616" name="Equation" r:id="rId3" imgW="1841400" imgH="253800" progId="Equation.3">
              <p:embed/>
            </p:oleObj>
          </a:graphicData>
        </a:graphic>
      </p:graphicFrame>
      <p:graphicFrame>
        <p:nvGraphicFramePr>
          <p:cNvPr id="495617" name="Object 1"/>
          <p:cNvGraphicFramePr>
            <a:graphicFrameLocks noChangeAspect="1"/>
          </p:cNvGraphicFramePr>
          <p:nvPr/>
        </p:nvGraphicFramePr>
        <p:xfrm>
          <a:off x="3635375" y="2841625"/>
          <a:ext cx="2182813" cy="490538"/>
        </p:xfrm>
        <a:graphic>
          <a:graphicData uri="http://schemas.openxmlformats.org/presentationml/2006/ole">
            <p:oleObj spid="_x0000_s495617" name="Equation" r:id="rId4" imgW="1130040" imgH="253800" progId="Equation.3">
              <p:embed/>
            </p:oleObj>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6" name="Slide Number Placeholder 4"/>
          <p:cNvSpPr>
            <a:spLocks noGrp="1"/>
          </p:cNvSpPr>
          <p:nvPr>
            <p:ph type="sldNum" sz="quarter" idx="11"/>
          </p:nvPr>
        </p:nvSpPr>
        <p:spPr/>
        <p:txBody>
          <a:bodyPr/>
          <a:lstStyle/>
          <a:p>
            <a:fld id="{57F6AA31-F7E4-4825-8ED3-48A56B20C4F8}" type="slidenum">
              <a:rPr lang="en-GB"/>
              <a:pPr/>
              <a:t>16</a:t>
            </a:fld>
            <a:endParaRPr lang="en-GB"/>
          </a:p>
        </p:txBody>
      </p:sp>
      <p:sp>
        <p:nvSpPr>
          <p:cNvPr id="492546" name="Rectangle 2"/>
          <p:cNvSpPr>
            <a:spLocks noGrp="1" noChangeArrowheads="1"/>
          </p:cNvSpPr>
          <p:nvPr>
            <p:ph type="title"/>
          </p:nvPr>
        </p:nvSpPr>
        <p:spPr/>
        <p:txBody>
          <a:bodyPr/>
          <a:lstStyle/>
          <a:p>
            <a:r>
              <a:rPr lang="en-US"/>
              <a:t>Germanium: Energy resolution</a:t>
            </a:r>
          </a:p>
        </p:txBody>
      </p:sp>
      <p:pic>
        <p:nvPicPr>
          <p:cNvPr id="492548" name="Picture 4"/>
          <p:cNvPicPr>
            <a:picLocks noChangeAspect="1" noChangeArrowheads="1"/>
          </p:cNvPicPr>
          <p:nvPr/>
        </p:nvPicPr>
        <p:blipFill>
          <a:blip r:embed="rId2" cstate="print"/>
          <a:srcRect/>
          <a:stretch>
            <a:fillRect/>
          </a:stretch>
        </p:blipFill>
        <p:spPr bwMode="auto">
          <a:xfrm>
            <a:off x="1692275" y="723900"/>
            <a:ext cx="5903913" cy="5010150"/>
          </a:xfrm>
          <a:prstGeom prst="rect">
            <a:avLst/>
          </a:prstGeom>
          <a:noFill/>
          <a:ln w="12700" cap="sq">
            <a:noFill/>
            <a:miter lim="800000"/>
            <a:headEnd type="none" w="sm" len="sm"/>
            <a:tailEnd type="none" w="sm" len="sm"/>
          </a:ln>
          <a:effectLst/>
        </p:spPr>
      </p:pic>
      <p:sp>
        <p:nvSpPr>
          <p:cNvPr id="492549" name="Text Box 5"/>
          <p:cNvSpPr txBox="1">
            <a:spLocks noChangeArrowheads="1"/>
          </p:cNvSpPr>
          <p:nvPr/>
        </p:nvSpPr>
        <p:spPr bwMode="auto">
          <a:xfrm>
            <a:off x="1258888" y="5734050"/>
            <a:ext cx="6769100" cy="1006475"/>
          </a:xfrm>
          <a:prstGeom prst="rect">
            <a:avLst/>
          </a:prstGeom>
          <a:noFill/>
          <a:ln w="12700" cap="sq">
            <a:noFill/>
            <a:miter lim="800000"/>
            <a:headEnd type="none" w="sm" len="sm"/>
            <a:tailEnd type="none" w="sm" len="sm"/>
          </a:ln>
          <a:effectLst/>
        </p:spPr>
        <p:txBody>
          <a:bodyPr wrap="none">
            <a:spAutoFit/>
          </a:bodyPr>
          <a:lstStyle/>
          <a:p>
            <a:r>
              <a:rPr lang="en-US" sz="2000">
                <a:latin typeface="Verdana" pitchFamily="34" charset="0"/>
              </a:rPr>
              <a:t>Typical values for a standard coaxial HPGe:</a:t>
            </a:r>
          </a:p>
          <a:p>
            <a:r>
              <a:rPr lang="en-US" sz="2000">
                <a:latin typeface="Verdana" pitchFamily="34" charset="0"/>
              </a:rPr>
              <a:t>● WT = 1.0 keV at dE = 122 keV</a:t>
            </a:r>
          </a:p>
          <a:p>
            <a:r>
              <a:rPr lang="en-US" sz="2000">
                <a:latin typeface="Verdana" pitchFamily="34" charset="0"/>
              </a:rPr>
              <a:t>● WT = 2.0 keV at dE = 1332 keV (WT/dE=0.15%)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79" name="Slide Number Placeholder 4"/>
          <p:cNvSpPr>
            <a:spLocks noGrp="1"/>
          </p:cNvSpPr>
          <p:nvPr>
            <p:ph type="sldNum" sz="quarter" idx="11"/>
          </p:nvPr>
        </p:nvSpPr>
        <p:spPr/>
        <p:txBody>
          <a:bodyPr/>
          <a:lstStyle/>
          <a:p>
            <a:fld id="{F6292B4B-1A05-4CE8-8BD4-45683A066657}" type="slidenum">
              <a:rPr lang="en-GB"/>
              <a:pPr/>
              <a:t>17</a:t>
            </a:fld>
            <a:endParaRPr lang="en-GB"/>
          </a:p>
        </p:txBody>
      </p:sp>
      <p:sp>
        <p:nvSpPr>
          <p:cNvPr id="493570" name="Rectangle 2"/>
          <p:cNvSpPr>
            <a:spLocks noGrp="1" noChangeArrowheads="1"/>
          </p:cNvSpPr>
          <p:nvPr>
            <p:ph type="title"/>
          </p:nvPr>
        </p:nvSpPr>
        <p:spPr/>
        <p:txBody>
          <a:bodyPr/>
          <a:lstStyle/>
          <a:p>
            <a:r>
              <a:rPr lang="en-GB"/>
              <a:t>Detector Efficiency</a:t>
            </a:r>
            <a:endParaRPr lang="en-US"/>
          </a:p>
        </p:txBody>
      </p:sp>
      <p:sp>
        <p:nvSpPr>
          <p:cNvPr id="493571" name="Rectangle 3"/>
          <p:cNvSpPr>
            <a:spLocks noGrp="1" noChangeArrowheads="1"/>
          </p:cNvSpPr>
          <p:nvPr>
            <p:ph type="body" idx="1"/>
          </p:nvPr>
        </p:nvSpPr>
        <p:spPr bwMode="auto">
          <a:xfrm>
            <a:off x="735013" y="765175"/>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a:t>Absolute full-energy efficiency = (counts in peak) / (number of emitted gamma rays)</a:t>
            </a:r>
          </a:p>
          <a:p>
            <a:r>
              <a:rPr lang="en-US"/>
              <a:t>Intrinsic full-energy efficiency = (counts in peak) / (number of gamma rays incident on the detector)</a:t>
            </a:r>
          </a:p>
          <a:p>
            <a:r>
              <a:rPr lang="en-US"/>
              <a:t>Relative full-energy efficiency = efficiency at 1332 keV (</a:t>
            </a:r>
            <a:r>
              <a:rPr lang="en-US" baseline="30000"/>
              <a:t>60</a:t>
            </a:r>
            <a:r>
              <a:rPr lang="en-US"/>
              <a:t>Co source) relative to a 3 x 3 in. cylindrical NaI(Tl) crystal with a source-detector distance of 25 cm</a:t>
            </a:r>
          </a:p>
        </p:txBody>
      </p:sp>
      <p:sp>
        <p:nvSpPr>
          <p:cNvPr id="493573" name="Rectangle 5"/>
          <p:cNvSpPr>
            <a:spLocks noChangeArrowheads="1"/>
          </p:cNvSpPr>
          <p:nvPr/>
        </p:nvSpPr>
        <p:spPr bwMode="auto">
          <a:xfrm>
            <a:off x="1220788" y="3141663"/>
            <a:ext cx="7239000" cy="36576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493574" name="Text Box 6"/>
          <p:cNvSpPr txBox="1">
            <a:spLocks noChangeArrowheads="1"/>
          </p:cNvSpPr>
          <p:nvPr/>
        </p:nvSpPr>
        <p:spPr bwMode="auto">
          <a:xfrm>
            <a:off x="4921250" y="4972050"/>
            <a:ext cx="866775" cy="412750"/>
          </a:xfrm>
          <a:prstGeom prst="rect">
            <a:avLst/>
          </a:prstGeom>
          <a:noFill/>
          <a:ln w="9525">
            <a:noFill/>
            <a:miter lim="800000"/>
            <a:headEnd/>
            <a:tailEnd/>
          </a:ln>
        </p:spPr>
        <p:txBody>
          <a:bodyPr/>
          <a:lstStyle/>
          <a:p>
            <a:r>
              <a:rPr lang="en-US" sz="1000">
                <a:latin typeface="Tahoma" pitchFamily="34" charset="0"/>
              </a:rPr>
              <a:t>p-type</a:t>
            </a:r>
          </a:p>
        </p:txBody>
      </p:sp>
      <p:sp>
        <p:nvSpPr>
          <p:cNvPr id="493575" name="Text Box 7"/>
          <p:cNvSpPr txBox="1">
            <a:spLocks noChangeArrowheads="1"/>
          </p:cNvSpPr>
          <p:nvPr/>
        </p:nvSpPr>
        <p:spPr bwMode="auto">
          <a:xfrm>
            <a:off x="6253163" y="4367213"/>
            <a:ext cx="1495425" cy="552450"/>
          </a:xfrm>
          <a:prstGeom prst="rect">
            <a:avLst/>
          </a:prstGeom>
          <a:noFill/>
          <a:ln w="9525">
            <a:noFill/>
            <a:miter lim="800000"/>
            <a:headEnd/>
            <a:tailEnd/>
          </a:ln>
        </p:spPr>
        <p:txBody>
          <a:bodyPr/>
          <a:lstStyle/>
          <a:p>
            <a:r>
              <a:rPr lang="en-US" sz="1000">
                <a:latin typeface="Tahoma" pitchFamily="34" charset="0"/>
              </a:rPr>
              <a:t>both</a:t>
            </a:r>
          </a:p>
          <a:p>
            <a:r>
              <a:rPr lang="en-US" sz="1000">
                <a:latin typeface="Tahoma" pitchFamily="34" charset="0"/>
              </a:rPr>
              <a:t>n- &amp; p-type</a:t>
            </a:r>
            <a:endParaRPr lang="en-US" sz="1400">
              <a:latin typeface="Times New Roman" pitchFamily="18" charset="0"/>
            </a:endParaRPr>
          </a:p>
        </p:txBody>
      </p:sp>
      <p:sp>
        <p:nvSpPr>
          <p:cNvPr id="493576" name="Text Box 8"/>
          <p:cNvSpPr txBox="1">
            <a:spLocks noChangeArrowheads="1"/>
          </p:cNvSpPr>
          <p:nvPr/>
        </p:nvSpPr>
        <p:spPr bwMode="auto">
          <a:xfrm>
            <a:off x="3455988" y="4646613"/>
            <a:ext cx="842962" cy="328612"/>
          </a:xfrm>
          <a:prstGeom prst="rect">
            <a:avLst/>
          </a:prstGeom>
          <a:noFill/>
          <a:ln w="9525">
            <a:noFill/>
            <a:miter lim="800000"/>
            <a:headEnd/>
            <a:tailEnd/>
          </a:ln>
        </p:spPr>
        <p:txBody>
          <a:bodyPr/>
          <a:lstStyle/>
          <a:p>
            <a:r>
              <a:rPr lang="en-US" sz="1000">
                <a:latin typeface="Tahoma" pitchFamily="34" charset="0"/>
              </a:rPr>
              <a:t>n-type</a:t>
            </a:r>
          </a:p>
        </p:txBody>
      </p:sp>
      <p:sp>
        <p:nvSpPr>
          <p:cNvPr id="493577" name="Text Box 9"/>
          <p:cNvSpPr txBox="1">
            <a:spLocks noChangeArrowheads="1"/>
          </p:cNvSpPr>
          <p:nvPr/>
        </p:nvSpPr>
        <p:spPr bwMode="auto">
          <a:xfrm>
            <a:off x="4495800" y="6213475"/>
            <a:ext cx="2109788" cy="357188"/>
          </a:xfrm>
          <a:prstGeom prst="rect">
            <a:avLst/>
          </a:prstGeom>
          <a:noFill/>
          <a:ln w="9525">
            <a:noFill/>
            <a:miter lim="800000"/>
            <a:headEnd/>
            <a:tailEnd/>
          </a:ln>
        </p:spPr>
        <p:txBody>
          <a:bodyPr/>
          <a:lstStyle/>
          <a:p>
            <a:r>
              <a:rPr lang="en-US" sz="1000">
                <a:latin typeface="Tahoma" pitchFamily="34" charset="0"/>
              </a:rPr>
              <a:t>Photon energy (keV)</a:t>
            </a:r>
          </a:p>
        </p:txBody>
      </p:sp>
      <p:sp>
        <p:nvSpPr>
          <p:cNvPr id="493578" name="Line 10"/>
          <p:cNvSpPr>
            <a:spLocks noChangeShapeType="1"/>
          </p:cNvSpPr>
          <p:nvPr/>
        </p:nvSpPr>
        <p:spPr bwMode="auto">
          <a:xfrm>
            <a:off x="6229350" y="3617913"/>
            <a:ext cx="0" cy="204787"/>
          </a:xfrm>
          <a:prstGeom prst="line">
            <a:avLst/>
          </a:prstGeom>
          <a:noFill/>
          <a:ln w="9525">
            <a:solidFill>
              <a:srgbClr val="000000"/>
            </a:solidFill>
            <a:round/>
            <a:headEnd/>
            <a:tailEnd/>
          </a:ln>
        </p:spPr>
        <p:txBody>
          <a:bodyPr/>
          <a:lstStyle/>
          <a:p>
            <a:endParaRPr lang="en-GB"/>
          </a:p>
        </p:txBody>
      </p:sp>
      <p:sp>
        <p:nvSpPr>
          <p:cNvPr id="493579" name="Line 11"/>
          <p:cNvSpPr>
            <a:spLocks noChangeShapeType="1"/>
          </p:cNvSpPr>
          <p:nvPr/>
        </p:nvSpPr>
        <p:spPr bwMode="auto">
          <a:xfrm>
            <a:off x="7219950" y="5988050"/>
            <a:ext cx="0" cy="106363"/>
          </a:xfrm>
          <a:prstGeom prst="line">
            <a:avLst/>
          </a:prstGeom>
          <a:noFill/>
          <a:ln w="9525">
            <a:solidFill>
              <a:srgbClr val="000000"/>
            </a:solidFill>
            <a:round/>
            <a:headEnd/>
            <a:tailEnd/>
          </a:ln>
        </p:spPr>
        <p:txBody>
          <a:bodyPr/>
          <a:lstStyle/>
          <a:p>
            <a:endParaRPr lang="en-GB"/>
          </a:p>
        </p:txBody>
      </p:sp>
      <p:sp>
        <p:nvSpPr>
          <p:cNvPr id="493580" name="Line 12"/>
          <p:cNvSpPr>
            <a:spLocks noChangeShapeType="1"/>
          </p:cNvSpPr>
          <p:nvPr/>
        </p:nvSpPr>
        <p:spPr bwMode="auto">
          <a:xfrm>
            <a:off x="7072313" y="5988050"/>
            <a:ext cx="0" cy="106363"/>
          </a:xfrm>
          <a:prstGeom prst="line">
            <a:avLst/>
          </a:prstGeom>
          <a:noFill/>
          <a:ln w="9525">
            <a:solidFill>
              <a:srgbClr val="000000"/>
            </a:solidFill>
            <a:round/>
            <a:headEnd/>
            <a:tailEnd/>
          </a:ln>
        </p:spPr>
        <p:txBody>
          <a:bodyPr/>
          <a:lstStyle/>
          <a:p>
            <a:endParaRPr lang="en-GB"/>
          </a:p>
        </p:txBody>
      </p:sp>
      <p:sp>
        <p:nvSpPr>
          <p:cNvPr id="493581" name="Text Box 13"/>
          <p:cNvSpPr txBox="1">
            <a:spLocks noChangeArrowheads="1"/>
          </p:cNvSpPr>
          <p:nvPr/>
        </p:nvSpPr>
        <p:spPr bwMode="auto">
          <a:xfrm>
            <a:off x="2706688" y="5961063"/>
            <a:ext cx="571500" cy="304800"/>
          </a:xfrm>
          <a:prstGeom prst="rect">
            <a:avLst/>
          </a:prstGeom>
          <a:noFill/>
          <a:ln w="9525">
            <a:noFill/>
            <a:miter lim="800000"/>
            <a:headEnd/>
            <a:tailEnd/>
          </a:ln>
        </p:spPr>
        <p:txBody>
          <a:bodyPr/>
          <a:lstStyle/>
          <a:p>
            <a:r>
              <a:rPr lang="en-US" sz="1000">
                <a:latin typeface="Tahoma" pitchFamily="34" charset="0"/>
              </a:rPr>
              <a:t>1</a:t>
            </a:r>
          </a:p>
        </p:txBody>
      </p:sp>
      <p:sp>
        <p:nvSpPr>
          <p:cNvPr id="493582" name="Text Box 14"/>
          <p:cNvSpPr txBox="1">
            <a:spLocks noChangeArrowheads="1"/>
          </p:cNvSpPr>
          <p:nvPr/>
        </p:nvSpPr>
        <p:spPr bwMode="auto">
          <a:xfrm>
            <a:off x="2578100" y="3781425"/>
            <a:ext cx="547688" cy="314325"/>
          </a:xfrm>
          <a:prstGeom prst="rect">
            <a:avLst/>
          </a:prstGeom>
          <a:noFill/>
          <a:ln w="9525">
            <a:noFill/>
            <a:miter lim="800000"/>
            <a:headEnd/>
            <a:tailEnd/>
          </a:ln>
        </p:spPr>
        <p:txBody>
          <a:bodyPr/>
          <a:lstStyle/>
          <a:p>
            <a:r>
              <a:rPr lang="en-US" sz="1000">
                <a:latin typeface="Tahoma" pitchFamily="34" charset="0"/>
              </a:rPr>
              <a:t>100</a:t>
            </a:r>
          </a:p>
        </p:txBody>
      </p:sp>
      <p:sp>
        <p:nvSpPr>
          <p:cNvPr id="493583" name="Line 15"/>
          <p:cNvSpPr>
            <a:spLocks noChangeShapeType="1"/>
          </p:cNvSpPr>
          <p:nvPr/>
        </p:nvSpPr>
        <p:spPr bwMode="auto">
          <a:xfrm flipH="1">
            <a:off x="4713288" y="5975350"/>
            <a:ext cx="0" cy="111125"/>
          </a:xfrm>
          <a:prstGeom prst="line">
            <a:avLst/>
          </a:prstGeom>
          <a:noFill/>
          <a:ln w="9525">
            <a:solidFill>
              <a:srgbClr val="000000"/>
            </a:solidFill>
            <a:round/>
            <a:headEnd/>
            <a:tailEnd/>
          </a:ln>
        </p:spPr>
        <p:txBody>
          <a:bodyPr/>
          <a:lstStyle/>
          <a:p>
            <a:endParaRPr lang="en-GB"/>
          </a:p>
        </p:txBody>
      </p:sp>
      <p:sp>
        <p:nvSpPr>
          <p:cNvPr id="493584" name="Line 16"/>
          <p:cNvSpPr>
            <a:spLocks noChangeShapeType="1"/>
          </p:cNvSpPr>
          <p:nvPr/>
        </p:nvSpPr>
        <p:spPr bwMode="auto">
          <a:xfrm>
            <a:off x="4389438" y="5975350"/>
            <a:ext cx="1587" cy="104775"/>
          </a:xfrm>
          <a:prstGeom prst="line">
            <a:avLst/>
          </a:prstGeom>
          <a:noFill/>
          <a:ln w="9525">
            <a:solidFill>
              <a:srgbClr val="000000"/>
            </a:solidFill>
            <a:round/>
            <a:headEnd/>
            <a:tailEnd/>
          </a:ln>
        </p:spPr>
        <p:txBody>
          <a:bodyPr/>
          <a:lstStyle/>
          <a:p>
            <a:endParaRPr lang="en-GB"/>
          </a:p>
        </p:txBody>
      </p:sp>
      <p:sp>
        <p:nvSpPr>
          <p:cNvPr id="493585" name="Line 17"/>
          <p:cNvSpPr>
            <a:spLocks noChangeShapeType="1"/>
          </p:cNvSpPr>
          <p:nvPr/>
        </p:nvSpPr>
        <p:spPr bwMode="auto">
          <a:xfrm>
            <a:off x="4895850" y="5980113"/>
            <a:ext cx="0" cy="106362"/>
          </a:xfrm>
          <a:prstGeom prst="line">
            <a:avLst/>
          </a:prstGeom>
          <a:noFill/>
          <a:ln w="9525">
            <a:solidFill>
              <a:srgbClr val="000000"/>
            </a:solidFill>
            <a:round/>
            <a:headEnd/>
            <a:tailEnd/>
          </a:ln>
        </p:spPr>
        <p:txBody>
          <a:bodyPr/>
          <a:lstStyle/>
          <a:p>
            <a:endParaRPr lang="en-GB"/>
          </a:p>
        </p:txBody>
      </p:sp>
      <p:sp>
        <p:nvSpPr>
          <p:cNvPr id="493586" name="Line 18"/>
          <p:cNvSpPr>
            <a:spLocks noChangeShapeType="1"/>
          </p:cNvSpPr>
          <p:nvPr/>
        </p:nvSpPr>
        <p:spPr bwMode="auto">
          <a:xfrm>
            <a:off x="5038725" y="5980113"/>
            <a:ext cx="0" cy="106362"/>
          </a:xfrm>
          <a:prstGeom prst="line">
            <a:avLst/>
          </a:prstGeom>
          <a:noFill/>
          <a:ln w="9525">
            <a:solidFill>
              <a:srgbClr val="000000"/>
            </a:solidFill>
            <a:round/>
            <a:headEnd/>
            <a:tailEnd/>
          </a:ln>
        </p:spPr>
        <p:txBody>
          <a:bodyPr/>
          <a:lstStyle/>
          <a:p>
            <a:endParaRPr lang="en-GB"/>
          </a:p>
        </p:txBody>
      </p:sp>
      <p:sp>
        <p:nvSpPr>
          <p:cNvPr id="493587" name="Line 19"/>
          <p:cNvSpPr>
            <a:spLocks noChangeShapeType="1"/>
          </p:cNvSpPr>
          <p:nvPr/>
        </p:nvSpPr>
        <p:spPr bwMode="auto">
          <a:xfrm flipH="1">
            <a:off x="5786438" y="5973763"/>
            <a:ext cx="0" cy="111125"/>
          </a:xfrm>
          <a:prstGeom prst="line">
            <a:avLst/>
          </a:prstGeom>
          <a:noFill/>
          <a:ln w="9525">
            <a:solidFill>
              <a:srgbClr val="000000"/>
            </a:solidFill>
            <a:round/>
            <a:headEnd/>
            <a:tailEnd/>
          </a:ln>
        </p:spPr>
        <p:txBody>
          <a:bodyPr/>
          <a:lstStyle/>
          <a:p>
            <a:endParaRPr lang="en-GB"/>
          </a:p>
        </p:txBody>
      </p:sp>
      <p:sp>
        <p:nvSpPr>
          <p:cNvPr id="493588" name="Line 20"/>
          <p:cNvSpPr>
            <a:spLocks noChangeShapeType="1"/>
          </p:cNvSpPr>
          <p:nvPr/>
        </p:nvSpPr>
        <p:spPr bwMode="auto">
          <a:xfrm>
            <a:off x="5464175" y="5973763"/>
            <a:ext cx="1588" cy="104775"/>
          </a:xfrm>
          <a:prstGeom prst="line">
            <a:avLst/>
          </a:prstGeom>
          <a:noFill/>
          <a:ln w="9525">
            <a:solidFill>
              <a:srgbClr val="000000"/>
            </a:solidFill>
            <a:round/>
            <a:headEnd/>
            <a:tailEnd/>
          </a:ln>
        </p:spPr>
        <p:txBody>
          <a:bodyPr/>
          <a:lstStyle/>
          <a:p>
            <a:endParaRPr lang="en-GB"/>
          </a:p>
        </p:txBody>
      </p:sp>
      <p:sp>
        <p:nvSpPr>
          <p:cNvPr id="493589" name="Line 21"/>
          <p:cNvSpPr>
            <a:spLocks noChangeShapeType="1"/>
          </p:cNvSpPr>
          <p:nvPr/>
        </p:nvSpPr>
        <p:spPr bwMode="auto">
          <a:xfrm>
            <a:off x="5970588" y="5978525"/>
            <a:ext cx="0" cy="106363"/>
          </a:xfrm>
          <a:prstGeom prst="line">
            <a:avLst/>
          </a:prstGeom>
          <a:noFill/>
          <a:ln w="9525">
            <a:solidFill>
              <a:srgbClr val="000000"/>
            </a:solidFill>
            <a:round/>
            <a:headEnd/>
            <a:tailEnd/>
          </a:ln>
        </p:spPr>
        <p:txBody>
          <a:bodyPr/>
          <a:lstStyle/>
          <a:p>
            <a:endParaRPr lang="en-GB"/>
          </a:p>
        </p:txBody>
      </p:sp>
      <p:sp>
        <p:nvSpPr>
          <p:cNvPr id="493590" name="Line 22"/>
          <p:cNvSpPr>
            <a:spLocks noChangeShapeType="1"/>
          </p:cNvSpPr>
          <p:nvPr/>
        </p:nvSpPr>
        <p:spPr bwMode="auto">
          <a:xfrm>
            <a:off x="6113463" y="5978525"/>
            <a:ext cx="0" cy="106363"/>
          </a:xfrm>
          <a:prstGeom prst="line">
            <a:avLst/>
          </a:prstGeom>
          <a:noFill/>
          <a:ln w="9525">
            <a:solidFill>
              <a:srgbClr val="000000"/>
            </a:solidFill>
            <a:round/>
            <a:headEnd/>
            <a:tailEnd/>
          </a:ln>
        </p:spPr>
        <p:txBody>
          <a:bodyPr/>
          <a:lstStyle/>
          <a:p>
            <a:endParaRPr lang="en-GB"/>
          </a:p>
        </p:txBody>
      </p:sp>
      <p:sp>
        <p:nvSpPr>
          <p:cNvPr id="493591" name="Line 23"/>
          <p:cNvSpPr>
            <a:spLocks noChangeShapeType="1"/>
          </p:cNvSpPr>
          <p:nvPr/>
        </p:nvSpPr>
        <p:spPr bwMode="auto">
          <a:xfrm flipH="1">
            <a:off x="6878638" y="5973763"/>
            <a:ext cx="0" cy="111125"/>
          </a:xfrm>
          <a:prstGeom prst="line">
            <a:avLst/>
          </a:prstGeom>
          <a:noFill/>
          <a:ln w="9525">
            <a:solidFill>
              <a:srgbClr val="000000"/>
            </a:solidFill>
            <a:round/>
            <a:headEnd/>
            <a:tailEnd/>
          </a:ln>
        </p:spPr>
        <p:txBody>
          <a:bodyPr/>
          <a:lstStyle/>
          <a:p>
            <a:endParaRPr lang="en-GB"/>
          </a:p>
        </p:txBody>
      </p:sp>
      <p:sp>
        <p:nvSpPr>
          <p:cNvPr id="493592" name="Line 24"/>
          <p:cNvSpPr>
            <a:spLocks noChangeShapeType="1"/>
          </p:cNvSpPr>
          <p:nvPr/>
        </p:nvSpPr>
        <p:spPr bwMode="auto">
          <a:xfrm>
            <a:off x="6554788" y="5973763"/>
            <a:ext cx="1587" cy="104775"/>
          </a:xfrm>
          <a:prstGeom prst="line">
            <a:avLst/>
          </a:prstGeom>
          <a:noFill/>
          <a:ln w="9525">
            <a:solidFill>
              <a:srgbClr val="000000"/>
            </a:solidFill>
            <a:round/>
            <a:headEnd/>
            <a:tailEnd/>
          </a:ln>
        </p:spPr>
        <p:txBody>
          <a:bodyPr/>
          <a:lstStyle/>
          <a:p>
            <a:endParaRPr lang="en-GB"/>
          </a:p>
        </p:txBody>
      </p:sp>
      <p:sp>
        <p:nvSpPr>
          <p:cNvPr id="493593" name="Line 25"/>
          <p:cNvSpPr>
            <a:spLocks noChangeShapeType="1"/>
          </p:cNvSpPr>
          <p:nvPr/>
        </p:nvSpPr>
        <p:spPr bwMode="auto">
          <a:xfrm>
            <a:off x="6224588" y="5875338"/>
            <a:ext cx="0" cy="214312"/>
          </a:xfrm>
          <a:prstGeom prst="line">
            <a:avLst/>
          </a:prstGeom>
          <a:noFill/>
          <a:ln w="9525">
            <a:solidFill>
              <a:srgbClr val="000000"/>
            </a:solidFill>
            <a:round/>
            <a:headEnd/>
            <a:tailEnd/>
          </a:ln>
        </p:spPr>
        <p:txBody>
          <a:bodyPr/>
          <a:lstStyle/>
          <a:p>
            <a:endParaRPr lang="en-GB"/>
          </a:p>
        </p:txBody>
      </p:sp>
      <p:sp>
        <p:nvSpPr>
          <p:cNvPr id="493594" name="Line 26"/>
          <p:cNvSpPr>
            <a:spLocks noChangeShapeType="1"/>
          </p:cNvSpPr>
          <p:nvPr/>
        </p:nvSpPr>
        <p:spPr bwMode="auto">
          <a:xfrm flipV="1">
            <a:off x="2967038" y="5000625"/>
            <a:ext cx="212725" cy="4763"/>
          </a:xfrm>
          <a:prstGeom prst="line">
            <a:avLst/>
          </a:prstGeom>
          <a:noFill/>
          <a:ln w="9525">
            <a:solidFill>
              <a:srgbClr val="000000"/>
            </a:solidFill>
            <a:round/>
            <a:headEnd/>
            <a:tailEnd/>
          </a:ln>
        </p:spPr>
        <p:txBody>
          <a:bodyPr/>
          <a:lstStyle/>
          <a:p>
            <a:endParaRPr lang="en-GB"/>
          </a:p>
        </p:txBody>
      </p:sp>
      <p:sp>
        <p:nvSpPr>
          <p:cNvPr id="493595" name="Rectangle 27"/>
          <p:cNvSpPr>
            <a:spLocks noChangeArrowheads="1"/>
          </p:cNvSpPr>
          <p:nvPr/>
        </p:nvSpPr>
        <p:spPr bwMode="auto">
          <a:xfrm>
            <a:off x="2947988" y="3624263"/>
            <a:ext cx="4343400" cy="2457450"/>
          </a:xfrm>
          <a:prstGeom prst="rect">
            <a:avLst/>
          </a:prstGeom>
          <a:noFill/>
          <a:ln w="9525">
            <a:solidFill>
              <a:srgbClr val="000000"/>
            </a:solidFill>
            <a:miter lim="800000"/>
            <a:headEnd/>
            <a:tailEnd/>
          </a:ln>
        </p:spPr>
        <p:txBody>
          <a:bodyPr/>
          <a:lstStyle/>
          <a:p>
            <a:endParaRPr lang="en-GB"/>
          </a:p>
        </p:txBody>
      </p:sp>
      <p:sp>
        <p:nvSpPr>
          <p:cNvPr id="493596" name="Line 28"/>
          <p:cNvSpPr>
            <a:spLocks noChangeShapeType="1"/>
          </p:cNvSpPr>
          <p:nvPr/>
        </p:nvSpPr>
        <p:spPr bwMode="auto">
          <a:xfrm>
            <a:off x="4049713" y="5867400"/>
            <a:ext cx="1587" cy="212725"/>
          </a:xfrm>
          <a:prstGeom prst="line">
            <a:avLst/>
          </a:prstGeom>
          <a:noFill/>
          <a:ln w="9525">
            <a:solidFill>
              <a:srgbClr val="000000"/>
            </a:solidFill>
            <a:round/>
            <a:headEnd/>
            <a:tailEnd/>
          </a:ln>
        </p:spPr>
        <p:txBody>
          <a:bodyPr/>
          <a:lstStyle/>
          <a:p>
            <a:endParaRPr lang="en-GB"/>
          </a:p>
        </p:txBody>
      </p:sp>
      <p:sp>
        <p:nvSpPr>
          <p:cNvPr id="493597" name="Line 29"/>
          <p:cNvSpPr>
            <a:spLocks noChangeShapeType="1"/>
          </p:cNvSpPr>
          <p:nvPr/>
        </p:nvSpPr>
        <p:spPr bwMode="auto">
          <a:xfrm>
            <a:off x="5135563" y="5873750"/>
            <a:ext cx="1587" cy="212725"/>
          </a:xfrm>
          <a:prstGeom prst="line">
            <a:avLst/>
          </a:prstGeom>
          <a:noFill/>
          <a:ln w="9525">
            <a:solidFill>
              <a:srgbClr val="000000"/>
            </a:solidFill>
            <a:round/>
            <a:headEnd/>
            <a:tailEnd/>
          </a:ln>
        </p:spPr>
        <p:txBody>
          <a:bodyPr/>
          <a:lstStyle/>
          <a:p>
            <a:endParaRPr lang="en-GB"/>
          </a:p>
        </p:txBody>
      </p:sp>
      <p:sp>
        <p:nvSpPr>
          <p:cNvPr id="493598" name="Line 30"/>
          <p:cNvSpPr>
            <a:spLocks noChangeShapeType="1"/>
          </p:cNvSpPr>
          <p:nvPr/>
        </p:nvSpPr>
        <p:spPr bwMode="auto">
          <a:xfrm flipH="1">
            <a:off x="3298825" y="5988050"/>
            <a:ext cx="0" cy="96838"/>
          </a:xfrm>
          <a:prstGeom prst="line">
            <a:avLst/>
          </a:prstGeom>
          <a:noFill/>
          <a:ln w="9525">
            <a:solidFill>
              <a:srgbClr val="000000"/>
            </a:solidFill>
            <a:round/>
            <a:headEnd/>
            <a:tailEnd/>
          </a:ln>
        </p:spPr>
        <p:txBody>
          <a:bodyPr/>
          <a:lstStyle/>
          <a:p>
            <a:endParaRPr lang="en-GB"/>
          </a:p>
        </p:txBody>
      </p:sp>
      <p:sp>
        <p:nvSpPr>
          <p:cNvPr id="493599" name="Line 31"/>
          <p:cNvSpPr>
            <a:spLocks noChangeShapeType="1"/>
          </p:cNvSpPr>
          <p:nvPr/>
        </p:nvSpPr>
        <p:spPr bwMode="auto">
          <a:xfrm>
            <a:off x="3616325" y="5986463"/>
            <a:ext cx="0" cy="95250"/>
          </a:xfrm>
          <a:prstGeom prst="line">
            <a:avLst/>
          </a:prstGeom>
          <a:noFill/>
          <a:ln w="9525">
            <a:solidFill>
              <a:srgbClr val="000000"/>
            </a:solidFill>
            <a:round/>
            <a:headEnd/>
            <a:tailEnd/>
          </a:ln>
        </p:spPr>
        <p:txBody>
          <a:bodyPr/>
          <a:lstStyle/>
          <a:p>
            <a:endParaRPr lang="en-GB"/>
          </a:p>
        </p:txBody>
      </p:sp>
      <p:sp>
        <p:nvSpPr>
          <p:cNvPr id="493600" name="Line 32"/>
          <p:cNvSpPr>
            <a:spLocks noChangeShapeType="1"/>
          </p:cNvSpPr>
          <p:nvPr/>
        </p:nvSpPr>
        <p:spPr bwMode="auto">
          <a:xfrm>
            <a:off x="3800475" y="5980113"/>
            <a:ext cx="1588" cy="107950"/>
          </a:xfrm>
          <a:prstGeom prst="line">
            <a:avLst/>
          </a:prstGeom>
          <a:noFill/>
          <a:ln w="9525">
            <a:solidFill>
              <a:srgbClr val="000000"/>
            </a:solidFill>
            <a:round/>
            <a:headEnd/>
            <a:tailEnd/>
          </a:ln>
        </p:spPr>
        <p:txBody>
          <a:bodyPr/>
          <a:lstStyle/>
          <a:p>
            <a:endParaRPr lang="en-GB"/>
          </a:p>
        </p:txBody>
      </p:sp>
      <p:sp>
        <p:nvSpPr>
          <p:cNvPr id="493601" name="Line 33"/>
          <p:cNvSpPr>
            <a:spLocks noChangeShapeType="1"/>
          </p:cNvSpPr>
          <p:nvPr/>
        </p:nvSpPr>
        <p:spPr bwMode="auto">
          <a:xfrm flipH="1">
            <a:off x="3940175" y="5988050"/>
            <a:ext cx="0" cy="93663"/>
          </a:xfrm>
          <a:prstGeom prst="line">
            <a:avLst/>
          </a:prstGeom>
          <a:noFill/>
          <a:ln w="9525">
            <a:solidFill>
              <a:srgbClr val="000000"/>
            </a:solidFill>
            <a:round/>
            <a:headEnd/>
            <a:tailEnd/>
          </a:ln>
        </p:spPr>
        <p:txBody>
          <a:bodyPr/>
          <a:lstStyle/>
          <a:p>
            <a:endParaRPr lang="en-GB"/>
          </a:p>
        </p:txBody>
      </p:sp>
      <p:sp>
        <p:nvSpPr>
          <p:cNvPr id="493602" name="Line 34"/>
          <p:cNvSpPr>
            <a:spLocks noChangeShapeType="1"/>
          </p:cNvSpPr>
          <p:nvPr/>
        </p:nvSpPr>
        <p:spPr bwMode="auto">
          <a:xfrm rot="16200000" flipH="1">
            <a:off x="3010694" y="5377656"/>
            <a:ext cx="0" cy="109538"/>
          </a:xfrm>
          <a:prstGeom prst="line">
            <a:avLst/>
          </a:prstGeom>
          <a:noFill/>
          <a:ln w="9525">
            <a:solidFill>
              <a:srgbClr val="000000"/>
            </a:solidFill>
            <a:round/>
            <a:headEnd/>
            <a:tailEnd/>
          </a:ln>
        </p:spPr>
        <p:txBody>
          <a:bodyPr/>
          <a:lstStyle/>
          <a:p>
            <a:endParaRPr lang="en-GB"/>
          </a:p>
        </p:txBody>
      </p:sp>
      <p:sp>
        <p:nvSpPr>
          <p:cNvPr id="493603" name="Line 35"/>
          <p:cNvSpPr>
            <a:spLocks noChangeShapeType="1"/>
          </p:cNvSpPr>
          <p:nvPr/>
        </p:nvSpPr>
        <p:spPr bwMode="auto">
          <a:xfrm rot="-5400000">
            <a:off x="3007519" y="5698331"/>
            <a:ext cx="1588" cy="104775"/>
          </a:xfrm>
          <a:prstGeom prst="line">
            <a:avLst/>
          </a:prstGeom>
          <a:noFill/>
          <a:ln w="9525">
            <a:solidFill>
              <a:srgbClr val="000000"/>
            </a:solidFill>
            <a:round/>
            <a:headEnd/>
            <a:tailEnd/>
          </a:ln>
        </p:spPr>
        <p:txBody>
          <a:bodyPr/>
          <a:lstStyle/>
          <a:p>
            <a:endParaRPr lang="en-GB"/>
          </a:p>
        </p:txBody>
      </p:sp>
      <p:sp>
        <p:nvSpPr>
          <p:cNvPr id="493604" name="Line 36"/>
          <p:cNvSpPr>
            <a:spLocks noChangeShapeType="1"/>
          </p:cNvSpPr>
          <p:nvPr/>
        </p:nvSpPr>
        <p:spPr bwMode="auto">
          <a:xfrm rot="-5400000">
            <a:off x="3012282" y="5196681"/>
            <a:ext cx="0" cy="106363"/>
          </a:xfrm>
          <a:prstGeom prst="line">
            <a:avLst/>
          </a:prstGeom>
          <a:noFill/>
          <a:ln w="9525">
            <a:solidFill>
              <a:srgbClr val="000000"/>
            </a:solidFill>
            <a:round/>
            <a:headEnd/>
            <a:tailEnd/>
          </a:ln>
        </p:spPr>
        <p:txBody>
          <a:bodyPr/>
          <a:lstStyle/>
          <a:p>
            <a:endParaRPr lang="en-GB"/>
          </a:p>
        </p:txBody>
      </p:sp>
      <p:sp>
        <p:nvSpPr>
          <p:cNvPr id="493605" name="Line 37"/>
          <p:cNvSpPr>
            <a:spLocks noChangeShapeType="1"/>
          </p:cNvSpPr>
          <p:nvPr/>
        </p:nvSpPr>
        <p:spPr bwMode="auto">
          <a:xfrm rot="-5400000">
            <a:off x="3012282" y="5053806"/>
            <a:ext cx="0" cy="106363"/>
          </a:xfrm>
          <a:prstGeom prst="line">
            <a:avLst/>
          </a:prstGeom>
          <a:noFill/>
          <a:ln w="9525">
            <a:solidFill>
              <a:srgbClr val="000000"/>
            </a:solidFill>
            <a:round/>
            <a:headEnd/>
            <a:tailEnd/>
          </a:ln>
        </p:spPr>
        <p:txBody>
          <a:bodyPr/>
          <a:lstStyle/>
          <a:p>
            <a:endParaRPr lang="en-GB"/>
          </a:p>
        </p:txBody>
      </p:sp>
      <p:sp>
        <p:nvSpPr>
          <p:cNvPr id="493606" name="Line 38"/>
          <p:cNvSpPr>
            <a:spLocks noChangeShapeType="1"/>
          </p:cNvSpPr>
          <p:nvPr/>
        </p:nvSpPr>
        <p:spPr bwMode="auto">
          <a:xfrm rot="16200000" flipH="1">
            <a:off x="3009901" y="4292600"/>
            <a:ext cx="0" cy="111125"/>
          </a:xfrm>
          <a:prstGeom prst="line">
            <a:avLst/>
          </a:prstGeom>
          <a:noFill/>
          <a:ln w="9525">
            <a:solidFill>
              <a:srgbClr val="000000"/>
            </a:solidFill>
            <a:round/>
            <a:headEnd/>
            <a:tailEnd/>
          </a:ln>
        </p:spPr>
        <p:txBody>
          <a:bodyPr/>
          <a:lstStyle/>
          <a:p>
            <a:endParaRPr lang="en-GB"/>
          </a:p>
        </p:txBody>
      </p:sp>
      <p:sp>
        <p:nvSpPr>
          <p:cNvPr id="493607" name="Line 39"/>
          <p:cNvSpPr>
            <a:spLocks noChangeShapeType="1"/>
          </p:cNvSpPr>
          <p:nvPr/>
        </p:nvSpPr>
        <p:spPr bwMode="auto">
          <a:xfrm rot="-5400000">
            <a:off x="3005932" y="4618831"/>
            <a:ext cx="1588" cy="104775"/>
          </a:xfrm>
          <a:prstGeom prst="line">
            <a:avLst/>
          </a:prstGeom>
          <a:noFill/>
          <a:ln w="9525">
            <a:solidFill>
              <a:srgbClr val="000000"/>
            </a:solidFill>
            <a:round/>
            <a:headEnd/>
            <a:tailEnd/>
          </a:ln>
        </p:spPr>
        <p:txBody>
          <a:bodyPr/>
          <a:lstStyle/>
          <a:p>
            <a:endParaRPr lang="en-GB"/>
          </a:p>
        </p:txBody>
      </p:sp>
      <p:sp>
        <p:nvSpPr>
          <p:cNvPr id="493608" name="Line 40"/>
          <p:cNvSpPr>
            <a:spLocks noChangeShapeType="1"/>
          </p:cNvSpPr>
          <p:nvPr/>
        </p:nvSpPr>
        <p:spPr bwMode="auto">
          <a:xfrm rot="-5400000">
            <a:off x="3012282" y="4112418"/>
            <a:ext cx="0" cy="106363"/>
          </a:xfrm>
          <a:prstGeom prst="line">
            <a:avLst/>
          </a:prstGeom>
          <a:noFill/>
          <a:ln w="9525">
            <a:solidFill>
              <a:srgbClr val="000000"/>
            </a:solidFill>
            <a:round/>
            <a:headEnd/>
            <a:tailEnd/>
          </a:ln>
        </p:spPr>
        <p:txBody>
          <a:bodyPr/>
          <a:lstStyle/>
          <a:p>
            <a:endParaRPr lang="en-GB"/>
          </a:p>
        </p:txBody>
      </p:sp>
      <p:sp>
        <p:nvSpPr>
          <p:cNvPr id="493609" name="Line 41"/>
          <p:cNvSpPr>
            <a:spLocks noChangeShapeType="1"/>
          </p:cNvSpPr>
          <p:nvPr/>
        </p:nvSpPr>
        <p:spPr bwMode="auto">
          <a:xfrm rot="-5400000">
            <a:off x="3012282" y="3969543"/>
            <a:ext cx="0" cy="106363"/>
          </a:xfrm>
          <a:prstGeom prst="line">
            <a:avLst/>
          </a:prstGeom>
          <a:noFill/>
          <a:ln w="9525">
            <a:solidFill>
              <a:srgbClr val="000000"/>
            </a:solidFill>
            <a:round/>
            <a:headEnd/>
            <a:tailEnd/>
          </a:ln>
        </p:spPr>
        <p:txBody>
          <a:bodyPr/>
          <a:lstStyle/>
          <a:p>
            <a:endParaRPr lang="en-GB"/>
          </a:p>
        </p:txBody>
      </p:sp>
      <p:sp>
        <p:nvSpPr>
          <p:cNvPr id="493610" name="Line 42"/>
          <p:cNvSpPr>
            <a:spLocks noChangeShapeType="1"/>
          </p:cNvSpPr>
          <p:nvPr/>
        </p:nvSpPr>
        <p:spPr bwMode="auto">
          <a:xfrm rot="16200000" flipH="1">
            <a:off x="7230269" y="5379244"/>
            <a:ext cx="0" cy="109538"/>
          </a:xfrm>
          <a:prstGeom prst="line">
            <a:avLst/>
          </a:prstGeom>
          <a:noFill/>
          <a:ln w="9525">
            <a:solidFill>
              <a:srgbClr val="000000"/>
            </a:solidFill>
            <a:round/>
            <a:headEnd/>
            <a:tailEnd/>
          </a:ln>
        </p:spPr>
        <p:txBody>
          <a:bodyPr/>
          <a:lstStyle/>
          <a:p>
            <a:endParaRPr lang="en-GB"/>
          </a:p>
        </p:txBody>
      </p:sp>
      <p:sp>
        <p:nvSpPr>
          <p:cNvPr id="493611" name="Line 43"/>
          <p:cNvSpPr>
            <a:spLocks noChangeShapeType="1"/>
          </p:cNvSpPr>
          <p:nvPr/>
        </p:nvSpPr>
        <p:spPr bwMode="auto">
          <a:xfrm rot="-5400000">
            <a:off x="7237413" y="5703887"/>
            <a:ext cx="0" cy="104775"/>
          </a:xfrm>
          <a:prstGeom prst="line">
            <a:avLst/>
          </a:prstGeom>
          <a:noFill/>
          <a:ln w="9525">
            <a:solidFill>
              <a:srgbClr val="000000"/>
            </a:solidFill>
            <a:round/>
            <a:headEnd/>
            <a:tailEnd/>
          </a:ln>
        </p:spPr>
        <p:txBody>
          <a:bodyPr/>
          <a:lstStyle/>
          <a:p>
            <a:endParaRPr lang="en-GB"/>
          </a:p>
        </p:txBody>
      </p:sp>
      <p:sp>
        <p:nvSpPr>
          <p:cNvPr id="493612" name="Line 44"/>
          <p:cNvSpPr>
            <a:spLocks noChangeShapeType="1"/>
          </p:cNvSpPr>
          <p:nvPr/>
        </p:nvSpPr>
        <p:spPr bwMode="auto">
          <a:xfrm rot="-5400000">
            <a:off x="7231857" y="5196681"/>
            <a:ext cx="0" cy="106363"/>
          </a:xfrm>
          <a:prstGeom prst="line">
            <a:avLst/>
          </a:prstGeom>
          <a:noFill/>
          <a:ln w="9525">
            <a:solidFill>
              <a:srgbClr val="000000"/>
            </a:solidFill>
            <a:round/>
            <a:headEnd/>
            <a:tailEnd/>
          </a:ln>
        </p:spPr>
        <p:txBody>
          <a:bodyPr/>
          <a:lstStyle/>
          <a:p>
            <a:endParaRPr lang="en-GB"/>
          </a:p>
        </p:txBody>
      </p:sp>
      <p:sp>
        <p:nvSpPr>
          <p:cNvPr id="493613" name="Line 45"/>
          <p:cNvSpPr>
            <a:spLocks noChangeShapeType="1"/>
          </p:cNvSpPr>
          <p:nvPr/>
        </p:nvSpPr>
        <p:spPr bwMode="auto">
          <a:xfrm rot="-5400000">
            <a:off x="7231857" y="5055393"/>
            <a:ext cx="0" cy="106363"/>
          </a:xfrm>
          <a:prstGeom prst="line">
            <a:avLst/>
          </a:prstGeom>
          <a:noFill/>
          <a:ln w="9525">
            <a:solidFill>
              <a:srgbClr val="000000"/>
            </a:solidFill>
            <a:round/>
            <a:headEnd/>
            <a:tailEnd/>
          </a:ln>
        </p:spPr>
        <p:txBody>
          <a:bodyPr/>
          <a:lstStyle/>
          <a:p>
            <a:endParaRPr lang="en-GB"/>
          </a:p>
        </p:txBody>
      </p:sp>
      <p:sp>
        <p:nvSpPr>
          <p:cNvPr id="493614" name="Line 46"/>
          <p:cNvSpPr>
            <a:spLocks noChangeShapeType="1"/>
          </p:cNvSpPr>
          <p:nvPr/>
        </p:nvSpPr>
        <p:spPr bwMode="auto">
          <a:xfrm rot="16200000" flipH="1">
            <a:off x="7231063" y="4287837"/>
            <a:ext cx="0" cy="111125"/>
          </a:xfrm>
          <a:prstGeom prst="line">
            <a:avLst/>
          </a:prstGeom>
          <a:noFill/>
          <a:ln w="9525">
            <a:solidFill>
              <a:srgbClr val="000000"/>
            </a:solidFill>
            <a:round/>
            <a:headEnd/>
            <a:tailEnd/>
          </a:ln>
        </p:spPr>
        <p:txBody>
          <a:bodyPr/>
          <a:lstStyle/>
          <a:p>
            <a:endParaRPr lang="en-GB"/>
          </a:p>
        </p:txBody>
      </p:sp>
      <p:sp>
        <p:nvSpPr>
          <p:cNvPr id="493615" name="Line 47"/>
          <p:cNvSpPr>
            <a:spLocks noChangeShapeType="1"/>
          </p:cNvSpPr>
          <p:nvPr/>
        </p:nvSpPr>
        <p:spPr bwMode="auto">
          <a:xfrm rot="-5400000">
            <a:off x="7233444" y="4107657"/>
            <a:ext cx="0" cy="106362"/>
          </a:xfrm>
          <a:prstGeom prst="line">
            <a:avLst/>
          </a:prstGeom>
          <a:noFill/>
          <a:ln w="9525">
            <a:solidFill>
              <a:srgbClr val="000000"/>
            </a:solidFill>
            <a:round/>
            <a:headEnd/>
            <a:tailEnd/>
          </a:ln>
        </p:spPr>
        <p:txBody>
          <a:bodyPr/>
          <a:lstStyle/>
          <a:p>
            <a:endParaRPr lang="en-GB"/>
          </a:p>
        </p:txBody>
      </p:sp>
      <p:sp>
        <p:nvSpPr>
          <p:cNvPr id="493616" name="Line 48"/>
          <p:cNvSpPr>
            <a:spLocks noChangeShapeType="1"/>
          </p:cNvSpPr>
          <p:nvPr/>
        </p:nvSpPr>
        <p:spPr bwMode="auto">
          <a:xfrm rot="-5400000">
            <a:off x="7233444" y="3964782"/>
            <a:ext cx="0" cy="106362"/>
          </a:xfrm>
          <a:prstGeom prst="line">
            <a:avLst/>
          </a:prstGeom>
          <a:noFill/>
          <a:ln w="9525">
            <a:solidFill>
              <a:srgbClr val="000000"/>
            </a:solidFill>
            <a:round/>
            <a:headEnd/>
            <a:tailEnd/>
          </a:ln>
        </p:spPr>
        <p:txBody>
          <a:bodyPr/>
          <a:lstStyle/>
          <a:p>
            <a:endParaRPr lang="en-GB"/>
          </a:p>
        </p:txBody>
      </p:sp>
      <p:sp>
        <p:nvSpPr>
          <p:cNvPr id="493617" name="Line 49"/>
          <p:cNvSpPr>
            <a:spLocks noChangeShapeType="1"/>
          </p:cNvSpPr>
          <p:nvPr/>
        </p:nvSpPr>
        <p:spPr bwMode="auto">
          <a:xfrm>
            <a:off x="7072313" y="3917950"/>
            <a:ext cx="214312" cy="0"/>
          </a:xfrm>
          <a:prstGeom prst="line">
            <a:avLst/>
          </a:prstGeom>
          <a:noFill/>
          <a:ln w="9525">
            <a:solidFill>
              <a:srgbClr val="000000"/>
            </a:solidFill>
            <a:round/>
            <a:headEnd/>
            <a:tailEnd/>
          </a:ln>
        </p:spPr>
        <p:txBody>
          <a:bodyPr/>
          <a:lstStyle/>
          <a:p>
            <a:endParaRPr lang="en-GB"/>
          </a:p>
        </p:txBody>
      </p:sp>
      <p:sp>
        <p:nvSpPr>
          <p:cNvPr id="493618" name="Line 50"/>
          <p:cNvSpPr>
            <a:spLocks noChangeShapeType="1"/>
          </p:cNvSpPr>
          <p:nvPr/>
        </p:nvSpPr>
        <p:spPr bwMode="auto">
          <a:xfrm>
            <a:off x="7081838" y="5010150"/>
            <a:ext cx="209550" cy="0"/>
          </a:xfrm>
          <a:prstGeom prst="line">
            <a:avLst/>
          </a:prstGeom>
          <a:noFill/>
          <a:ln w="9525">
            <a:solidFill>
              <a:srgbClr val="000000"/>
            </a:solidFill>
            <a:round/>
            <a:headEnd/>
            <a:tailEnd/>
          </a:ln>
        </p:spPr>
        <p:txBody>
          <a:bodyPr/>
          <a:lstStyle/>
          <a:p>
            <a:endParaRPr lang="en-GB"/>
          </a:p>
        </p:txBody>
      </p:sp>
      <p:sp>
        <p:nvSpPr>
          <p:cNvPr id="493619" name="Line 51"/>
          <p:cNvSpPr>
            <a:spLocks noChangeShapeType="1"/>
          </p:cNvSpPr>
          <p:nvPr/>
        </p:nvSpPr>
        <p:spPr bwMode="auto">
          <a:xfrm flipH="1">
            <a:off x="3624263" y="3616325"/>
            <a:ext cx="0" cy="111125"/>
          </a:xfrm>
          <a:prstGeom prst="line">
            <a:avLst/>
          </a:prstGeom>
          <a:noFill/>
          <a:ln w="9525">
            <a:solidFill>
              <a:srgbClr val="000000"/>
            </a:solidFill>
            <a:round/>
            <a:headEnd/>
            <a:tailEnd/>
          </a:ln>
        </p:spPr>
        <p:txBody>
          <a:bodyPr/>
          <a:lstStyle/>
          <a:p>
            <a:endParaRPr lang="en-GB"/>
          </a:p>
        </p:txBody>
      </p:sp>
      <p:sp>
        <p:nvSpPr>
          <p:cNvPr id="493620" name="Line 52"/>
          <p:cNvSpPr>
            <a:spLocks noChangeShapeType="1"/>
          </p:cNvSpPr>
          <p:nvPr/>
        </p:nvSpPr>
        <p:spPr bwMode="auto">
          <a:xfrm>
            <a:off x="3302000" y="3616325"/>
            <a:ext cx="1588" cy="104775"/>
          </a:xfrm>
          <a:prstGeom prst="line">
            <a:avLst/>
          </a:prstGeom>
          <a:noFill/>
          <a:ln w="9525">
            <a:solidFill>
              <a:srgbClr val="000000"/>
            </a:solidFill>
            <a:round/>
            <a:headEnd/>
            <a:tailEnd/>
          </a:ln>
        </p:spPr>
        <p:txBody>
          <a:bodyPr/>
          <a:lstStyle/>
          <a:p>
            <a:endParaRPr lang="en-GB"/>
          </a:p>
        </p:txBody>
      </p:sp>
      <p:sp>
        <p:nvSpPr>
          <p:cNvPr id="493621" name="Line 53"/>
          <p:cNvSpPr>
            <a:spLocks noChangeShapeType="1"/>
          </p:cNvSpPr>
          <p:nvPr/>
        </p:nvSpPr>
        <p:spPr bwMode="auto">
          <a:xfrm>
            <a:off x="3808413" y="3619500"/>
            <a:ext cx="0" cy="107950"/>
          </a:xfrm>
          <a:prstGeom prst="line">
            <a:avLst/>
          </a:prstGeom>
          <a:noFill/>
          <a:ln w="9525">
            <a:solidFill>
              <a:srgbClr val="000000"/>
            </a:solidFill>
            <a:round/>
            <a:headEnd/>
            <a:tailEnd/>
          </a:ln>
        </p:spPr>
        <p:txBody>
          <a:bodyPr/>
          <a:lstStyle/>
          <a:p>
            <a:endParaRPr lang="en-GB"/>
          </a:p>
        </p:txBody>
      </p:sp>
      <p:sp>
        <p:nvSpPr>
          <p:cNvPr id="493622" name="Line 54"/>
          <p:cNvSpPr>
            <a:spLocks noChangeShapeType="1"/>
          </p:cNvSpPr>
          <p:nvPr/>
        </p:nvSpPr>
        <p:spPr bwMode="auto">
          <a:xfrm>
            <a:off x="3951288" y="3619500"/>
            <a:ext cx="0" cy="107950"/>
          </a:xfrm>
          <a:prstGeom prst="line">
            <a:avLst/>
          </a:prstGeom>
          <a:noFill/>
          <a:ln w="9525">
            <a:solidFill>
              <a:srgbClr val="000000"/>
            </a:solidFill>
            <a:round/>
            <a:headEnd/>
            <a:tailEnd/>
          </a:ln>
        </p:spPr>
        <p:txBody>
          <a:bodyPr/>
          <a:lstStyle/>
          <a:p>
            <a:endParaRPr lang="en-GB"/>
          </a:p>
        </p:txBody>
      </p:sp>
      <p:sp>
        <p:nvSpPr>
          <p:cNvPr id="493623" name="Line 55"/>
          <p:cNvSpPr>
            <a:spLocks noChangeShapeType="1"/>
          </p:cNvSpPr>
          <p:nvPr/>
        </p:nvSpPr>
        <p:spPr bwMode="auto">
          <a:xfrm flipH="1">
            <a:off x="4716463" y="3616325"/>
            <a:ext cx="0" cy="111125"/>
          </a:xfrm>
          <a:prstGeom prst="line">
            <a:avLst/>
          </a:prstGeom>
          <a:noFill/>
          <a:ln w="9525">
            <a:solidFill>
              <a:srgbClr val="000000"/>
            </a:solidFill>
            <a:round/>
            <a:headEnd/>
            <a:tailEnd/>
          </a:ln>
        </p:spPr>
        <p:txBody>
          <a:bodyPr/>
          <a:lstStyle/>
          <a:p>
            <a:endParaRPr lang="en-GB"/>
          </a:p>
        </p:txBody>
      </p:sp>
      <p:sp>
        <p:nvSpPr>
          <p:cNvPr id="493624" name="Line 56"/>
          <p:cNvSpPr>
            <a:spLocks noChangeShapeType="1"/>
          </p:cNvSpPr>
          <p:nvPr/>
        </p:nvSpPr>
        <p:spPr bwMode="auto">
          <a:xfrm>
            <a:off x="4392613" y="3616325"/>
            <a:ext cx="1587" cy="104775"/>
          </a:xfrm>
          <a:prstGeom prst="line">
            <a:avLst/>
          </a:prstGeom>
          <a:noFill/>
          <a:ln w="9525">
            <a:solidFill>
              <a:srgbClr val="000000"/>
            </a:solidFill>
            <a:round/>
            <a:headEnd/>
            <a:tailEnd/>
          </a:ln>
        </p:spPr>
        <p:txBody>
          <a:bodyPr/>
          <a:lstStyle/>
          <a:p>
            <a:endParaRPr lang="en-GB"/>
          </a:p>
        </p:txBody>
      </p:sp>
      <p:sp>
        <p:nvSpPr>
          <p:cNvPr id="493625" name="Line 57"/>
          <p:cNvSpPr>
            <a:spLocks noChangeShapeType="1"/>
          </p:cNvSpPr>
          <p:nvPr/>
        </p:nvSpPr>
        <p:spPr bwMode="auto">
          <a:xfrm>
            <a:off x="4899025" y="3619500"/>
            <a:ext cx="0" cy="107950"/>
          </a:xfrm>
          <a:prstGeom prst="line">
            <a:avLst/>
          </a:prstGeom>
          <a:noFill/>
          <a:ln w="9525">
            <a:solidFill>
              <a:srgbClr val="000000"/>
            </a:solidFill>
            <a:round/>
            <a:headEnd/>
            <a:tailEnd/>
          </a:ln>
        </p:spPr>
        <p:txBody>
          <a:bodyPr/>
          <a:lstStyle/>
          <a:p>
            <a:endParaRPr lang="en-GB"/>
          </a:p>
        </p:txBody>
      </p:sp>
      <p:sp>
        <p:nvSpPr>
          <p:cNvPr id="493626" name="Line 58"/>
          <p:cNvSpPr>
            <a:spLocks noChangeShapeType="1"/>
          </p:cNvSpPr>
          <p:nvPr/>
        </p:nvSpPr>
        <p:spPr bwMode="auto">
          <a:xfrm>
            <a:off x="5041900" y="3619500"/>
            <a:ext cx="0" cy="107950"/>
          </a:xfrm>
          <a:prstGeom prst="line">
            <a:avLst/>
          </a:prstGeom>
          <a:noFill/>
          <a:ln w="9525">
            <a:solidFill>
              <a:srgbClr val="000000"/>
            </a:solidFill>
            <a:round/>
            <a:headEnd/>
            <a:tailEnd/>
          </a:ln>
        </p:spPr>
        <p:txBody>
          <a:bodyPr/>
          <a:lstStyle/>
          <a:p>
            <a:endParaRPr lang="en-GB"/>
          </a:p>
        </p:txBody>
      </p:sp>
      <p:sp>
        <p:nvSpPr>
          <p:cNvPr id="493627" name="Line 59"/>
          <p:cNvSpPr>
            <a:spLocks noChangeShapeType="1"/>
          </p:cNvSpPr>
          <p:nvPr/>
        </p:nvSpPr>
        <p:spPr bwMode="auto">
          <a:xfrm flipH="1">
            <a:off x="5802313" y="3616325"/>
            <a:ext cx="0" cy="111125"/>
          </a:xfrm>
          <a:prstGeom prst="line">
            <a:avLst/>
          </a:prstGeom>
          <a:noFill/>
          <a:ln w="9525">
            <a:solidFill>
              <a:srgbClr val="000000"/>
            </a:solidFill>
            <a:round/>
            <a:headEnd/>
            <a:tailEnd/>
          </a:ln>
        </p:spPr>
        <p:txBody>
          <a:bodyPr/>
          <a:lstStyle/>
          <a:p>
            <a:endParaRPr lang="en-GB"/>
          </a:p>
        </p:txBody>
      </p:sp>
      <p:sp>
        <p:nvSpPr>
          <p:cNvPr id="493628" name="Line 60"/>
          <p:cNvSpPr>
            <a:spLocks noChangeShapeType="1"/>
          </p:cNvSpPr>
          <p:nvPr/>
        </p:nvSpPr>
        <p:spPr bwMode="auto">
          <a:xfrm>
            <a:off x="5478463" y="3616325"/>
            <a:ext cx="1587" cy="104775"/>
          </a:xfrm>
          <a:prstGeom prst="line">
            <a:avLst/>
          </a:prstGeom>
          <a:noFill/>
          <a:ln w="9525">
            <a:solidFill>
              <a:srgbClr val="000000"/>
            </a:solidFill>
            <a:round/>
            <a:headEnd/>
            <a:tailEnd/>
          </a:ln>
        </p:spPr>
        <p:txBody>
          <a:bodyPr/>
          <a:lstStyle/>
          <a:p>
            <a:endParaRPr lang="en-GB"/>
          </a:p>
        </p:txBody>
      </p:sp>
      <p:sp>
        <p:nvSpPr>
          <p:cNvPr id="493629" name="Line 61"/>
          <p:cNvSpPr>
            <a:spLocks noChangeShapeType="1"/>
          </p:cNvSpPr>
          <p:nvPr/>
        </p:nvSpPr>
        <p:spPr bwMode="auto">
          <a:xfrm>
            <a:off x="5984875" y="3619500"/>
            <a:ext cx="0" cy="107950"/>
          </a:xfrm>
          <a:prstGeom prst="line">
            <a:avLst/>
          </a:prstGeom>
          <a:noFill/>
          <a:ln w="9525">
            <a:solidFill>
              <a:srgbClr val="000000"/>
            </a:solidFill>
            <a:round/>
            <a:headEnd/>
            <a:tailEnd/>
          </a:ln>
        </p:spPr>
        <p:txBody>
          <a:bodyPr/>
          <a:lstStyle/>
          <a:p>
            <a:endParaRPr lang="en-GB"/>
          </a:p>
        </p:txBody>
      </p:sp>
      <p:sp>
        <p:nvSpPr>
          <p:cNvPr id="493630" name="Line 62"/>
          <p:cNvSpPr>
            <a:spLocks noChangeShapeType="1"/>
          </p:cNvSpPr>
          <p:nvPr/>
        </p:nvSpPr>
        <p:spPr bwMode="auto">
          <a:xfrm>
            <a:off x="6127750" y="3619500"/>
            <a:ext cx="0" cy="107950"/>
          </a:xfrm>
          <a:prstGeom prst="line">
            <a:avLst/>
          </a:prstGeom>
          <a:noFill/>
          <a:ln w="9525">
            <a:solidFill>
              <a:srgbClr val="000000"/>
            </a:solidFill>
            <a:round/>
            <a:headEnd/>
            <a:tailEnd/>
          </a:ln>
        </p:spPr>
        <p:txBody>
          <a:bodyPr/>
          <a:lstStyle/>
          <a:p>
            <a:endParaRPr lang="en-GB"/>
          </a:p>
        </p:txBody>
      </p:sp>
      <p:sp>
        <p:nvSpPr>
          <p:cNvPr id="493631" name="Line 63"/>
          <p:cNvSpPr>
            <a:spLocks noChangeShapeType="1"/>
          </p:cNvSpPr>
          <p:nvPr/>
        </p:nvSpPr>
        <p:spPr bwMode="auto">
          <a:xfrm flipH="1">
            <a:off x="6878638" y="3636963"/>
            <a:ext cx="0" cy="109537"/>
          </a:xfrm>
          <a:prstGeom prst="line">
            <a:avLst/>
          </a:prstGeom>
          <a:noFill/>
          <a:ln w="9525">
            <a:solidFill>
              <a:srgbClr val="000000"/>
            </a:solidFill>
            <a:round/>
            <a:headEnd/>
            <a:tailEnd/>
          </a:ln>
        </p:spPr>
        <p:txBody>
          <a:bodyPr/>
          <a:lstStyle/>
          <a:p>
            <a:endParaRPr lang="en-GB"/>
          </a:p>
        </p:txBody>
      </p:sp>
      <p:sp>
        <p:nvSpPr>
          <p:cNvPr id="493632" name="Line 64"/>
          <p:cNvSpPr>
            <a:spLocks noChangeShapeType="1"/>
          </p:cNvSpPr>
          <p:nvPr/>
        </p:nvSpPr>
        <p:spPr bwMode="auto">
          <a:xfrm>
            <a:off x="6554788" y="3636963"/>
            <a:ext cx="1587" cy="104775"/>
          </a:xfrm>
          <a:prstGeom prst="line">
            <a:avLst/>
          </a:prstGeom>
          <a:noFill/>
          <a:ln w="9525">
            <a:solidFill>
              <a:srgbClr val="000000"/>
            </a:solidFill>
            <a:round/>
            <a:headEnd/>
            <a:tailEnd/>
          </a:ln>
        </p:spPr>
        <p:txBody>
          <a:bodyPr/>
          <a:lstStyle/>
          <a:p>
            <a:endParaRPr lang="en-GB"/>
          </a:p>
        </p:txBody>
      </p:sp>
      <p:sp>
        <p:nvSpPr>
          <p:cNvPr id="493633" name="Line 65"/>
          <p:cNvSpPr>
            <a:spLocks noChangeShapeType="1"/>
          </p:cNvSpPr>
          <p:nvPr/>
        </p:nvSpPr>
        <p:spPr bwMode="auto">
          <a:xfrm>
            <a:off x="7061200" y="3640138"/>
            <a:ext cx="0" cy="106362"/>
          </a:xfrm>
          <a:prstGeom prst="line">
            <a:avLst/>
          </a:prstGeom>
          <a:noFill/>
          <a:ln w="9525">
            <a:solidFill>
              <a:srgbClr val="000000"/>
            </a:solidFill>
            <a:round/>
            <a:headEnd/>
            <a:tailEnd/>
          </a:ln>
        </p:spPr>
        <p:txBody>
          <a:bodyPr/>
          <a:lstStyle/>
          <a:p>
            <a:endParaRPr lang="en-GB"/>
          </a:p>
        </p:txBody>
      </p:sp>
      <p:sp>
        <p:nvSpPr>
          <p:cNvPr id="493634" name="Line 66"/>
          <p:cNvSpPr>
            <a:spLocks noChangeShapeType="1"/>
          </p:cNvSpPr>
          <p:nvPr/>
        </p:nvSpPr>
        <p:spPr bwMode="auto">
          <a:xfrm>
            <a:off x="5137150" y="3617913"/>
            <a:ext cx="0" cy="209550"/>
          </a:xfrm>
          <a:prstGeom prst="line">
            <a:avLst/>
          </a:prstGeom>
          <a:noFill/>
          <a:ln w="9525">
            <a:solidFill>
              <a:srgbClr val="000000"/>
            </a:solidFill>
            <a:round/>
            <a:headEnd/>
            <a:tailEnd/>
          </a:ln>
        </p:spPr>
        <p:txBody>
          <a:bodyPr/>
          <a:lstStyle/>
          <a:p>
            <a:endParaRPr lang="en-GB"/>
          </a:p>
        </p:txBody>
      </p:sp>
      <p:sp>
        <p:nvSpPr>
          <p:cNvPr id="493635" name="Text Box 67"/>
          <p:cNvSpPr txBox="1">
            <a:spLocks noChangeArrowheads="1"/>
          </p:cNvSpPr>
          <p:nvPr/>
        </p:nvSpPr>
        <p:spPr bwMode="auto">
          <a:xfrm>
            <a:off x="2840038" y="6122988"/>
            <a:ext cx="361950" cy="295275"/>
          </a:xfrm>
          <a:prstGeom prst="rect">
            <a:avLst/>
          </a:prstGeom>
          <a:noFill/>
          <a:ln w="9525">
            <a:noFill/>
            <a:miter lim="800000"/>
            <a:headEnd/>
            <a:tailEnd/>
          </a:ln>
        </p:spPr>
        <p:txBody>
          <a:bodyPr/>
          <a:lstStyle/>
          <a:p>
            <a:r>
              <a:rPr lang="en-US" sz="1000">
                <a:latin typeface="Tahoma" pitchFamily="34" charset="0"/>
              </a:rPr>
              <a:t>1</a:t>
            </a:r>
          </a:p>
        </p:txBody>
      </p:sp>
      <p:sp>
        <p:nvSpPr>
          <p:cNvPr id="493636" name="Text Box 68"/>
          <p:cNvSpPr txBox="1">
            <a:spLocks noChangeArrowheads="1"/>
          </p:cNvSpPr>
          <p:nvPr/>
        </p:nvSpPr>
        <p:spPr bwMode="auto">
          <a:xfrm>
            <a:off x="3836988" y="6061075"/>
            <a:ext cx="414337" cy="295275"/>
          </a:xfrm>
          <a:prstGeom prst="rect">
            <a:avLst/>
          </a:prstGeom>
          <a:noFill/>
          <a:ln w="9525">
            <a:noFill/>
            <a:miter lim="800000"/>
            <a:headEnd/>
            <a:tailEnd/>
          </a:ln>
        </p:spPr>
        <p:txBody>
          <a:bodyPr/>
          <a:lstStyle/>
          <a:p>
            <a:r>
              <a:rPr lang="en-US" sz="1000">
                <a:latin typeface="Tahoma" pitchFamily="34" charset="0"/>
              </a:rPr>
              <a:t>10</a:t>
            </a:r>
          </a:p>
        </p:txBody>
      </p:sp>
      <p:sp>
        <p:nvSpPr>
          <p:cNvPr id="493637" name="Text Box 69"/>
          <p:cNvSpPr txBox="1">
            <a:spLocks noChangeArrowheads="1"/>
          </p:cNvSpPr>
          <p:nvPr/>
        </p:nvSpPr>
        <p:spPr bwMode="auto">
          <a:xfrm>
            <a:off x="4927600" y="6061075"/>
            <a:ext cx="552450" cy="323850"/>
          </a:xfrm>
          <a:prstGeom prst="rect">
            <a:avLst/>
          </a:prstGeom>
          <a:noFill/>
          <a:ln w="9525">
            <a:noFill/>
            <a:miter lim="800000"/>
            <a:headEnd/>
            <a:tailEnd/>
          </a:ln>
        </p:spPr>
        <p:txBody>
          <a:bodyPr/>
          <a:lstStyle/>
          <a:p>
            <a:r>
              <a:rPr lang="en-US" sz="1000">
                <a:latin typeface="Tahoma" pitchFamily="34" charset="0"/>
              </a:rPr>
              <a:t>10</a:t>
            </a:r>
            <a:r>
              <a:rPr lang="en-US" sz="1000" baseline="30000">
                <a:latin typeface="Tahoma" pitchFamily="34" charset="0"/>
              </a:rPr>
              <a:t>2</a:t>
            </a:r>
            <a:endParaRPr lang="en-US" sz="1000">
              <a:latin typeface="Tahoma" pitchFamily="34" charset="0"/>
            </a:endParaRPr>
          </a:p>
        </p:txBody>
      </p:sp>
      <p:sp>
        <p:nvSpPr>
          <p:cNvPr id="493638" name="Text Box 70"/>
          <p:cNvSpPr txBox="1">
            <a:spLocks noChangeArrowheads="1"/>
          </p:cNvSpPr>
          <p:nvPr/>
        </p:nvSpPr>
        <p:spPr bwMode="auto">
          <a:xfrm>
            <a:off x="6000750" y="6061075"/>
            <a:ext cx="633413" cy="314325"/>
          </a:xfrm>
          <a:prstGeom prst="rect">
            <a:avLst/>
          </a:prstGeom>
          <a:noFill/>
          <a:ln w="9525">
            <a:noFill/>
            <a:miter lim="800000"/>
            <a:headEnd/>
            <a:tailEnd/>
          </a:ln>
        </p:spPr>
        <p:txBody>
          <a:bodyPr/>
          <a:lstStyle/>
          <a:p>
            <a:r>
              <a:rPr lang="en-US" sz="1000">
                <a:latin typeface="Tahoma" pitchFamily="34" charset="0"/>
              </a:rPr>
              <a:t>10</a:t>
            </a:r>
            <a:r>
              <a:rPr lang="en-US" sz="1000" baseline="30000">
                <a:latin typeface="Tahoma" pitchFamily="34" charset="0"/>
              </a:rPr>
              <a:t>3</a:t>
            </a:r>
            <a:endParaRPr lang="en-US" sz="1000">
              <a:latin typeface="Tahoma" pitchFamily="34" charset="0"/>
            </a:endParaRPr>
          </a:p>
        </p:txBody>
      </p:sp>
      <p:sp>
        <p:nvSpPr>
          <p:cNvPr id="493639" name="Text Box 71"/>
          <p:cNvSpPr txBox="1">
            <a:spLocks noChangeArrowheads="1"/>
          </p:cNvSpPr>
          <p:nvPr/>
        </p:nvSpPr>
        <p:spPr bwMode="auto">
          <a:xfrm>
            <a:off x="7085013" y="6061075"/>
            <a:ext cx="533400" cy="290513"/>
          </a:xfrm>
          <a:prstGeom prst="rect">
            <a:avLst/>
          </a:prstGeom>
          <a:noFill/>
          <a:ln w="9525">
            <a:noFill/>
            <a:miter lim="800000"/>
            <a:headEnd/>
            <a:tailEnd/>
          </a:ln>
        </p:spPr>
        <p:txBody>
          <a:bodyPr/>
          <a:lstStyle/>
          <a:p>
            <a:r>
              <a:rPr lang="en-US" sz="1000">
                <a:latin typeface="Tahoma" pitchFamily="34" charset="0"/>
              </a:rPr>
              <a:t>10</a:t>
            </a:r>
            <a:r>
              <a:rPr lang="en-US" sz="1000" baseline="30000">
                <a:latin typeface="Tahoma" pitchFamily="34" charset="0"/>
              </a:rPr>
              <a:t>4</a:t>
            </a:r>
          </a:p>
        </p:txBody>
      </p:sp>
      <p:sp>
        <p:nvSpPr>
          <p:cNvPr id="493640" name="Text Box 72"/>
          <p:cNvSpPr txBox="1">
            <a:spLocks noChangeArrowheads="1"/>
          </p:cNvSpPr>
          <p:nvPr/>
        </p:nvSpPr>
        <p:spPr bwMode="auto">
          <a:xfrm>
            <a:off x="2652713" y="4883150"/>
            <a:ext cx="561975" cy="333375"/>
          </a:xfrm>
          <a:prstGeom prst="rect">
            <a:avLst/>
          </a:prstGeom>
          <a:noFill/>
          <a:ln w="9525">
            <a:noFill/>
            <a:miter lim="800000"/>
            <a:headEnd/>
            <a:tailEnd/>
          </a:ln>
        </p:spPr>
        <p:txBody>
          <a:bodyPr/>
          <a:lstStyle/>
          <a:p>
            <a:r>
              <a:rPr lang="en-US" sz="1000">
                <a:latin typeface="Tahoma" pitchFamily="34" charset="0"/>
              </a:rPr>
              <a:t>10</a:t>
            </a:r>
          </a:p>
        </p:txBody>
      </p:sp>
      <p:sp>
        <p:nvSpPr>
          <p:cNvPr id="493641" name="Freeform 73"/>
          <p:cNvSpPr>
            <a:spLocks/>
          </p:cNvSpPr>
          <p:nvPr/>
        </p:nvSpPr>
        <p:spPr bwMode="auto">
          <a:xfrm>
            <a:off x="3300413" y="4032250"/>
            <a:ext cx="3757612" cy="1866900"/>
          </a:xfrm>
          <a:custGeom>
            <a:avLst/>
            <a:gdLst/>
            <a:ahLst/>
            <a:cxnLst>
              <a:cxn ang="0">
                <a:pos x="74" y="2351"/>
              </a:cxn>
              <a:cxn ang="0">
                <a:pos x="23" y="2634"/>
              </a:cxn>
              <a:cxn ang="0">
                <a:pos x="211" y="1185"/>
              </a:cxn>
              <a:cxn ang="0">
                <a:pos x="320" y="746"/>
              </a:cxn>
              <a:cxn ang="0">
                <a:pos x="398" y="563"/>
              </a:cxn>
              <a:cxn ang="0">
                <a:pos x="496" y="406"/>
              </a:cxn>
              <a:cxn ang="0">
                <a:pos x="631" y="271"/>
              </a:cxn>
              <a:cxn ang="0">
                <a:pos x="736" y="204"/>
              </a:cxn>
              <a:cxn ang="0">
                <a:pos x="968" y="99"/>
              </a:cxn>
              <a:cxn ang="0">
                <a:pos x="1261" y="39"/>
              </a:cxn>
              <a:cxn ang="0">
                <a:pos x="1291" y="189"/>
              </a:cxn>
              <a:cxn ang="0">
                <a:pos x="1319" y="320"/>
              </a:cxn>
              <a:cxn ang="0">
                <a:pos x="1553" y="167"/>
              </a:cxn>
              <a:cxn ang="0">
                <a:pos x="1741" y="77"/>
              </a:cxn>
              <a:cxn ang="0">
                <a:pos x="1844" y="42"/>
              </a:cxn>
              <a:cxn ang="0">
                <a:pos x="1874" y="39"/>
              </a:cxn>
              <a:cxn ang="0">
                <a:pos x="2102" y="39"/>
              </a:cxn>
              <a:cxn ang="0">
                <a:pos x="2573" y="45"/>
              </a:cxn>
              <a:cxn ang="0">
                <a:pos x="3068" y="45"/>
              </a:cxn>
              <a:cxn ang="0">
                <a:pos x="3548" y="135"/>
              </a:cxn>
              <a:cxn ang="0">
                <a:pos x="4298" y="855"/>
              </a:cxn>
              <a:cxn ang="0">
                <a:pos x="5543" y="2131"/>
              </a:cxn>
              <a:cxn ang="0">
                <a:pos x="5918" y="2941"/>
              </a:cxn>
            </a:cxnLst>
            <a:rect l="0" t="0" r="r" b="b"/>
            <a:pathLst>
              <a:path w="5918" h="2941">
                <a:moveTo>
                  <a:pt x="74" y="2351"/>
                </a:moveTo>
                <a:cubicBezTo>
                  <a:pt x="66" y="2398"/>
                  <a:pt x="0" y="2828"/>
                  <a:pt x="23" y="2634"/>
                </a:cubicBezTo>
                <a:cubicBezTo>
                  <a:pt x="46" y="2440"/>
                  <a:pt x="162" y="1500"/>
                  <a:pt x="211" y="1185"/>
                </a:cubicBezTo>
                <a:cubicBezTo>
                  <a:pt x="260" y="870"/>
                  <a:pt x="289" y="850"/>
                  <a:pt x="320" y="746"/>
                </a:cubicBezTo>
                <a:cubicBezTo>
                  <a:pt x="351" y="642"/>
                  <a:pt x="369" y="620"/>
                  <a:pt x="398" y="563"/>
                </a:cubicBezTo>
                <a:cubicBezTo>
                  <a:pt x="427" y="506"/>
                  <a:pt x="457" y="454"/>
                  <a:pt x="496" y="406"/>
                </a:cubicBezTo>
                <a:cubicBezTo>
                  <a:pt x="535" y="358"/>
                  <a:pt x="591" y="305"/>
                  <a:pt x="631" y="271"/>
                </a:cubicBezTo>
                <a:cubicBezTo>
                  <a:pt x="671" y="237"/>
                  <a:pt x="680" y="233"/>
                  <a:pt x="736" y="204"/>
                </a:cubicBezTo>
                <a:cubicBezTo>
                  <a:pt x="792" y="175"/>
                  <a:pt x="881" y="127"/>
                  <a:pt x="968" y="99"/>
                </a:cubicBezTo>
                <a:cubicBezTo>
                  <a:pt x="1055" y="71"/>
                  <a:pt x="1207" y="24"/>
                  <a:pt x="1261" y="39"/>
                </a:cubicBezTo>
                <a:cubicBezTo>
                  <a:pt x="1315" y="54"/>
                  <a:pt x="1281" y="142"/>
                  <a:pt x="1291" y="189"/>
                </a:cubicBezTo>
                <a:cubicBezTo>
                  <a:pt x="1301" y="236"/>
                  <a:pt x="1275" y="324"/>
                  <a:pt x="1319" y="320"/>
                </a:cubicBezTo>
                <a:cubicBezTo>
                  <a:pt x="1363" y="316"/>
                  <a:pt x="1483" y="207"/>
                  <a:pt x="1553" y="167"/>
                </a:cubicBezTo>
                <a:cubicBezTo>
                  <a:pt x="1623" y="127"/>
                  <a:pt x="1693" y="98"/>
                  <a:pt x="1741" y="77"/>
                </a:cubicBezTo>
                <a:cubicBezTo>
                  <a:pt x="1789" y="56"/>
                  <a:pt x="1822" y="48"/>
                  <a:pt x="1844" y="42"/>
                </a:cubicBezTo>
                <a:cubicBezTo>
                  <a:pt x="1866" y="36"/>
                  <a:pt x="1831" y="40"/>
                  <a:pt x="1874" y="39"/>
                </a:cubicBezTo>
                <a:cubicBezTo>
                  <a:pt x="1917" y="38"/>
                  <a:pt x="1986" y="38"/>
                  <a:pt x="2102" y="39"/>
                </a:cubicBezTo>
                <a:cubicBezTo>
                  <a:pt x="2218" y="40"/>
                  <a:pt x="2412" y="44"/>
                  <a:pt x="2573" y="45"/>
                </a:cubicBezTo>
                <a:cubicBezTo>
                  <a:pt x="2734" y="46"/>
                  <a:pt x="2906" y="30"/>
                  <a:pt x="3068" y="45"/>
                </a:cubicBezTo>
                <a:cubicBezTo>
                  <a:pt x="3230" y="60"/>
                  <a:pt x="3343" y="0"/>
                  <a:pt x="3548" y="135"/>
                </a:cubicBezTo>
                <a:cubicBezTo>
                  <a:pt x="3753" y="270"/>
                  <a:pt x="3966" y="522"/>
                  <a:pt x="4298" y="855"/>
                </a:cubicBezTo>
                <a:cubicBezTo>
                  <a:pt x="4630" y="1188"/>
                  <a:pt x="5273" y="1783"/>
                  <a:pt x="5543" y="2131"/>
                </a:cubicBezTo>
                <a:cubicBezTo>
                  <a:pt x="5813" y="2479"/>
                  <a:pt x="5840" y="2772"/>
                  <a:pt x="5918" y="2941"/>
                </a:cubicBezTo>
              </a:path>
            </a:pathLst>
          </a:custGeom>
          <a:noFill/>
          <a:ln w="19050" cmpd="sng">
            <a:solidFill>
              <a:srgbClr val="000000"/>
            </a:solidFill>
            <a:round/>
            <a:headEnd/>
            <a:tailEnd/>
          </a:ln>
        </p:spPr>
        <p:txBody>
          <a:bodyPr/>
          <a:lstStyle/>
          <a:p>
            <a:endParaRPr lang="en-GB"/>
          </a:p>
        </p:txBody>
      </p:sp>
      <p:sp>
        <p:nvSpPr>
          <p:cNvPr id="493642" name="Freeform 74"/>
          <p:cNvSpPr>
            <a:spLocks/>
          </p:cNvSpPr>
          <p:nvPr/>
        </p:nvSpPr>
        <p:spPr bwMode="auto">
          <a:xfrm>
            <a:off x="4672013" y="4070350"/>
            <a:ext cx="665162" cy="1692275"/>
          </a:xfrm>
          <a:custGeom>
            <a:avLst/>
            <a:gdLst/>
            <a:ahLst/>
            <a:cxnLst>
              <a:cxn ang="0">
                <a:pos x="0" y="2664"/>
              </a:cxn>
              <a:cxn ang="0">
                <a:pos x="327" y="1485"/>
              </a:cxn>
              <a:cxn ang="0">
                <a:pos x="537" y="840"/>
              </a:cxn>
              <a:cxn ang="0">
                <a:pos x="822" y="225"/>
              </a:cxn>
              <a:cxn ang="0">
                <a:pos x="1047" y="0"/>
              </a:cxn>
            </a:cxnLst>
            <a:rect l="0" t="0" r="r" b="b"/>
            <a:pathLst>
              <a:path w="1047" h="2664">
                <a:moveTo>
                  <a:pt x="0" y="2664"/>
                </a:moveTo>
                <a:cubicBezTo>
                  <a:pt x="54" y="2469"/>
                  <a:pt x="238" y="1789"/>
                  <a:pt x="327" y="1485"/>
                </a:cubicBezTo>
                <a:cubicBezTo>
                  <a:pt x="416" y="1181"/>
                  <a:pt x="455" y="1050"/>
                  <a:pt x="537" y="840"/>
                </a:cubicBezTo>
                <a:cubicBezTo>
                  <a:pt x="619" y="630"/>
                  <a:pt x="737" y="365"/>
                  <a:pt x="822" y="225"/>
                </a:cubicBezTo>
                <a:cubicBezTo>
                  <a:pt x="907" y="85"/>
                  <a:pt x="1000" y="47"/>
                  <a:pt x="1047" y="0"/>
                </a:cubicBezTo>
              </a:path>
            </a:pathLst>
          </a:custGeom>
          <a:noFill/>
          <a:ln w="19050" cap="flat" cmpd="sng">
            <a:solidFill>
              <a:srgbClr val="000000"/>
            </a:solidFill>
            <a:prstDash val="dash"/>
            <a:round/>
            <a:headEnd/>
            <a:tailEnd/>
          </a:ln>
        </p:spPr>
        <p:txBody>
          <a:bodyPr/>
          <a:lstStyle/>
          <a:p>
            <a:endParaRPr lang="en-GB"/>
          </a:p>
        </p:txBody>
      </p:sp>
      <p:sp>
        <p:nvSpPr>
          <p:cNvPr id="493643" name="Line 75"/>
          <p:cNvSpPr>
            <a:spLocks noChangeShapeType="1"/>
          </p:cNvSpPr>
          <p:nvPr/>
        </p:nvSpPr>
        <p:spPr bwMode="auto">
          <a:xfrm>
            <a:off x="4052888" y="3629025"/>
            <a:ext cx="0" cy="209550"/>
          </a:xfrm>
          <a:prstGeom prst="line">
            <a:avLst/>
          </a:prstGeom>
          <a:noFill/>
          <a:ln w="9525">
            <a:solidFill>
              <a:srgbClr val="000000"/>
            </a:solidFill>
            <a:round/>
            <a:headEnd/>
            <a:tailEnd/>
          </a:ln>
        </p:spPr>
        <p:txBody>
          <a:bodyPr/>
          <a:lstStyle/>
          <a:p>
            <a:endParaRPr lang="en-GB"/>
          </a:p>
        </p:txBody>
      </p:sp>
      <p:sp>
        <p:nvSpPr>
          <p:cNvPr id="493644" name="Line 76"/>
          <p:cNvSpPr>
            <a:spLocks noChangeShapeType="1"/>
          </p:cNvSpPr>
          <p:nvPr/>
        </p:nvSpPr>
        <p:spPr bwMode="auto">
          <a:xfrm flipV="1">
            <a:off x="2947988" y="3903663"/>
            <a:ext cx="212725" cy="0"/>
          </a:xfrm>
          <a:prstGeom prst="line">
            <a:avLst/>
          </a:prstGeom>
          <a:noFill/>
          <a:ln w="9525">
            <a:solidFill>
              <a:srgbClr val="000000"/>
            </a:solidFill>
            <a:round/>
            <a:headEnd/>
            <a:tailEnd/>
          </a:ln>
        </p:spPr>
        <p:txBody>
          <a:bodyPr/>
          <a:lstStyle/>
          <a:p>
            <a:endParaRPr lang="en-GB"/>
          </a:p>
        </p:txBody>
      </p:sp>
      <p:sp>
        <p:nvSpPr>
          <p:cNvPr id="493645" name="Line 77"/>
          <p:cNvSpPr>
            <a:spLocks noChangeShapeType="1"/>
          </p:cNvSpPr>
          <p:nvPr/>
        </p:nvSpPr>
        <p:spPr bwMode="auto">
          <a:xfrm rot="16200000" flipH="1">
            <a:off x="7223126" y="4598987"/>
            <a:ext cx="0" cy="111125"/>
          </a:xfrm>
          <a:prstGeom prst="line">
            <a:avLst/>
          </a:prstGeom>
          <a:noFill/>
          <a:ln w="9525">
            <a:solidFill>
              <a:srgbClr val="000000"/>
            </a:solidFill>
            <a:round/>
            <a:headEnd/>
            <a:tailEnd/>
          </a:ln>
        </p:spPr>
        <p:txBody>
          <a:bodyPr/>
          <a:lstStyle/>
          <a:p>
            <a:endParaRPr lang="en-GB"/>
          </a:p>
        </p:txBody>
      </p:sp>
      <p:sp>
        <p:nvSpPr>
          <p:cNvPr id="493646" name="Text Box 78"/>
          <p:cNvSpPr txBox="1">
            <a:spLocks noChangeArrowheads="1"/>
          </p:cNvSpPr>
          <p:nvPr/>
        </p:nvSpPr>
        <p:spPr bwMode="auto">
          <a:xfrm>
            <a:off x="1296988" y="4068763"/>
            <a:ext cx="1600200" cy="754062"/>
          </a:xfrm>
          <a:prstGeom prst="rect">
            <a:avLst/>
          </a:prstGeom>
          <a:noFill/>
          <a:ln w="9525">
            <a:noFill/>
            <a:miter lim="800000"/>
            <a:headEnd/>
            <a:tailEnd/>
          </a:ln>
          <a:effectLst/>
        </p:spPr>
        <p:txBody>
          <a:bodyPr>
            <a:spAutoFit/>
          </a:bodyPr>
          <a:lstStyle/>
          <a:p>
            <a:pPr algn="ctr" eaLnBrk="1" hangingPunct="1">
              <a:lnSpc>
                <a:spcPct val="70000"/>
              </a:lnSpc>
              <a:spcBef>
                <a:spcPct val="35000"/>
              </a:spcBef>
            </a:pPr>
            <a:r>
              <a:rPr lang="en-GB" sz="1400">
                <a:latin typeface="Times New Roman" pitchFamily="18" charset="0"/>
                <a:cs typeface="Tahoma" pitchFamily="34" charset="0"/>
              </a:rPr>
              <a:t>Intrinsic</a:t>
            </a:r>
            <a:endParaRPr lang="en-GB" sz="1400" b="1">
              <a:latin typeface="Times New Roman" pitchFamily="18" charset="0"/>
              <a:cs typeface="Courier New" pitchFamily="49" charset="0"/>
            </a:endParaRPr>
          </a:p>
          <a:p>
            <a:pPr algn="ctr" eaLnBrk="1" hangingPunct="1">
              <a:lnSpc>
                <a:spcPct val="70000"/>
              </a:lnSpc>
              <a:spcBef>
                <a:spcPct val="35000"/>
              </a:spcBef>
            </a:pPr>
            <a:r>
              <a:rPr lang="en-GB" sz="1400">
                <a:latin typeface="Times New Roman" pitchFamily="18" charset="0"/>
                <a:cs typeface="Tahoma" pitchFamily="34" charset="0"/>
              </a:rPr>
              <a:t>full-energy peak</a:t>
            </a:r>
            <a:endParaRPr lang="en-GB" sz="1400" b="1">
              <a:latin typeface="Times New Roman" pitchFamily="18" charset="0"/>
              <a:cs typeface="Courier New" pitchFamily="49" charset="0"/>
            </a:endParaRPr>
          </a:p>
          <a:p>
            <a:pPr eaLnBrk="1" hangingPunct="1">
              <a:lnSpc>
                <a:spcPct val="70000"/>
              </a:lnSpc>
              <a:spcBef>
                <a:spcPct val="35000"/>
              </a:spcBef>
            </a:pPr>
            <a:r>
              <a:rPr lang="en-GB" sz="1400">
                <a:latin typeface="Times New Roman" pitchFamily="18" charset="0"/>
                <a:cs typeface="Times New Roman" pitchFamily="18" charset="0"/>
              </a:rPr>
              <a:t>     efficiency(%)</a:t>
            </a:r>
            <a:r>
              <a:rPr lang="en-GB" sz="1800">
                <a:latin typeface="Times New Roman" pitchFamily="18"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6" name="Slide Number Placeholder 4"/>
          <p:cNvSpPr>
            <a:spLocks noGrp="1"/>
          </p:cNvSpPr>
          <p:nvPr>
            <p:ph type="sldNum" sz="quarter" idx="11"/>
          </p:nvPr>
        </p:nvSpPr>
        <p:spPr/>
        <p:txBody>
          <a:bodyPr/>
          <a:lstStyle/>
          <a:p>
            <a:fld id="{CC036F87-C37F-427F-AB1E-26A25C542927}" type="slidenum">
              <a:rPr lang="en-GB"/>
              <a:pPr/>
              <a:t>18</a:t>
            </a:fld>
            <a:endParaRPr lang="en-GB"/>
          </a:p>
        </p:txBody>
      </p:sp>
      <p:sp>
        <p:nvSpPr>
          <p:cNvPr id="462850" name="Rectangle 2"/>
          <p:cNvSpPr>
            <a:spLocks noGrp="1" noChangeArrowheads="1"/>
          </p:cNvSpPr>
          <p:nvPr>
            <p:ph type="title"/>
          </p:nvPr>
        </p:nvSpPr>
        <p:spPr/>
        <p:txBody>
          <a:bodyPr/>
          <a:lstStyle/>
          <a:p>
            <a:r>
              <a:rPr lang="en-GB"/>
              <a:t>Germanium detector spectrum</a:t>
            </a:r>
          </a:p>
        </p:txBody>
      </p:sp>
      <p:pic>
        <p:nvPicPr>
          <p:cNvPr id="462851" name="Picture 3"/>
          <p:cNvPicPr>
            <a:picLocks noChangeAspect="1" noChangeArrowheads="1"/>
          </p:cNvPicPr>
          <p:nvPr/>
        </p:nvPicPr>
        <p:blipFill>
          <a:blip r:embed="rId2" cstate="print"/>
          <a:srcRect/>
          <a:stretch>
            <a:fillRect/>
          </a:stretch>
        </p:blipFill>
        <p:spPr bwMode="auto">
          <a:xfrm>
            <a:off x="381000" y="1182688"/>
            <a:ext cx="8624888" cy="5294312"/>
          </a:xfrm>
          <a:prstGeom prst="rect">
            <a:avLst/>
          </a:prstGeom>
          <a:noFill/>
          <a:ln w="12700" cap="sq">
            <a:noFill/>
            <a:miter lim="800000"/>
            <a:headEnd type="none" w="sm" len="sm"/>
            <a:tailEnd type="none" w="sm" len="sm"/>
          </a:ln>
          <a:effectLst/>
        </p:spPr>
      </p:pic>
      <p:sp>
        <p:nvSpPr>
          <p:cNvPr id="462852" name="Text Box 4"/>
          <p:cNvSpPr txBox="1">
            <a:spLocks noChangeArrowheads="1"/>
          </p:cNvSpPr>
          <p:nvPr/>
        </p:nvSpPr>
        <p:spPr bwMode="auto">
          <a:xfrm>
            <a:off x="5715000" y="1936750"/>
            <a:ext cx="3048000" cy="101917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pPr eaLnBrk="1" hangingPunct="1">
              <a:spcBef>
                <a:spcPct val="50000"/>
              </a:spcBef>
            </a:pPr>
            <a:r>
              <a:rPr lang="en-GB" sz="2000" baseline="30000">
                <a:solidFill>
                  <a:srgbClr val="FF0000"/>
                </a:solidFill>
                <a:latin typeface="Verdana" pitchFamily="34" charset="0"/>
              </a:rPr>
              <a:t>88</a:t>
            </a:r>
            <a:r>
              <a:rPr lang="en-GB" sz="2000">
                <a:solidFill>
                  <a:srgbClr val="FF0000"/>
                </a:solidFill>
                <a:latin typeface="Verdana" pitchFamily="34" charset="0"/>
              </a:rPr>
              <a:t>Y collected on a High Purity Germanium Detector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5" name="Slide Number Placeholder 4"/>
          <p:cNvSpPr>
            <a:spLocks noGrp="1"/>
          </p:cNvSpPr>
          <p:nvPr>
            <p:ph type="sldNum" sz="quarter" idx="11"/>
          </p:nvPr>
        </p:nvSpPr>
        <p:spPr/>
        <p:txBody>
          <a:bodyPr/>
          <a:lstStyle/>
          <a:p>
            <a:fld id="{3EA2895F-C4DF-43DC-8273-E2BFE6512E3A}" type="slidenum">
              <a:rPr lang="en-GB"/>
              <a:pPr/>
              <a:t>19</a:t>
            </a:fld>
            <a:endParaRPr lang="en-GB"/>
          </a:p>
        </p:txBody>
      </p:sp>
      <p:sp>
        <p:nvSpPr>
          <p:cNvPr id="475138" name="Rectangle 2"/>
          <p:cNvSpPr>
            <a:spLocks noGrp="1" noChangeArrowheads="1"/>
          </p:cNvSpPr>
          <p:nvPr>
            <p:ph type="title"/>
          </p:nvPr>
        </p:nvSpPr>
        <p:spPr>
          <a:xfrm>
            <a:off x="1295400" y="152400"/>
            <a:ext cx="7772400" cy="381000"/>
          </a:xfrm>
        </p:spPr>
        <p:txBody>
          <a:bodyPr/>
          <a:lstStyle/>
          <a:p>
            <a:r>
              <a:rPr lang="en-GB" dirty="0"/>
              <a:t>Lecture </a:t>
            </a:r>
            <a:r>
              <a:rPr lang="en-GB" dirty="0" smtClean="0"/>
              <a:t>13: </a:t>
            </a:r>
            <a:r>
              <a:rPr lang="en-GB" dirty="0"/>
              <a:t>Radiation detectors II</a:t>
            </a:r>
          </a:p>
        </p:txBody>
      </p:sp>
      <p:sp>
        <p:nvSpPr>
          <p:cNvPr id="475139" name="Rectangle 3"/>
          <p:cNvSpPr>
            <a:spLocks noChangeArrowheads="1"/>
          </p:cNvSpPr>
          <p:nvPr>
            <p:ph type="body" idx="1"/>
          </p:nvPr>
        </p:nvSpPr>
        <p:spPr bwMode="auto">
          <a:xfrm>
            <a:off x="2286000" y="2286000"/>
            <a:ext cx="5486400" cy="3338513"/>
          </a:xfrm>
          <a:noFill/>
          <a:ln>
            <a:miter lim="800000"/>
            <a:headEnd/>
            <a:tailEnd/>
          </a:ln>
        </p:spPr>
        <p:txBody>
          <a:bodyPr vert="horz" wrap="square" lIns="91440" tIns="45720" rIns="91440" bIns="45720" numCol="1" anchor="t" anchorCtr="0" compatLnSpc="1">
            <a:prstTxWarp prst="textNoShape">
              <a:avLst/>
            </a:prstTxWarp>
          </a:bodyPr>
          <a:lstStyle/>
          <a:p>
            <a:r>
              <a:rPr lang="en-GB" sz="2500"/>
              <a:t>Germanium detectors</a:t>
            </a:r>
          </a:p>
          <a:p>
            <a:pPr lvl="1"/>
            <a:r>
              <a:rPr lang="en-GB" sz="2000"/>
              <a:t>Planar</a:t>
            </a:r>
          </a:p>
          <a:p>
            <a:pPr lvl="1"/>
            <a:r>
              <a:rPr lang="en-GB" sz="2000"/>
              <a:t>Coaxial</a:t>
            </a:r>
          </a:p>
          <a:p>
            <a:pPr lvl="1"/>
            <a:r>
              <a:rPr lang="en-GB" sz="2000"/>
              <a:t>Energy resolution</a:t>
            </a:r>
          </a:p>
          <a:p>
            <a:pPr lvl="1"/>
            <a:r>
              <a:rPr lang="en-GB" sz="2000"/>
              <a:t>Efficiency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5" name="Slide Number Placeholder 4"/>
          <p:cNvSpPr>
            <a:spLocks noGrp="1"/>
          </p:cNvSpPr>
          <p:nvPr>
            <p:ph type="sldNum" sz="quarter" idx="11"/>
          </p:nvPr>
        </p:nvSpPr>
        <p:spPr/>
        <p:txBody>
          <a:bodyPr/>
          <a:lstStyle/>
          <a:p>
            <a:fld id="{FC7E655E-D1EA-4202-8F94-E052AD7C03AE}" type="slidenum">
              <a:rPr lang="en-GB"/>
              <a:pPr/>
              <a:t>2</a:t>
            </a:fld>
            <a:endParaRPr lang="en-GB"/>
          </a:p>
        </p:txBody>
      </p:sp>
      <p:sp>
        <p:nvSpPr>
          <p:cNvPr id="449538" name="Rectangle 2"/>
          <p:cNvSpPr>
            <a:spLocks noGrp="1" noChangeArrowheads="1"/>
          </p:cNvSpPr>
          <p:nvPr>
            <p:ph type="title"/>
          </p:nvPr>
        </p:nvSpPr>
        <p:spPr/>
        <p:txBody>
          <a:bodyPr/>
          <a:lstStyle/>
          <a:p>
            <a:r>
              <a:rPr lang="en-GB"/>
              <a:t>Interaction of gamma-rays with matter</a:t>
            </a:r>
          </a:p>
        </p:txBody>
      </p:sp>
      <p:sp>
        <p:nvSpPr>
          <p:cNvPr id="449539" name="Rectangle 3"/>
          <p:cNvSpPr>
            <a:spLocks noChangeArrowheads="1"/>
          </p:cNvSpPr>
          <p:nvPr>
            <p:ph type="body" idx="1"/>
          </p:nvPr>
        </p:nvSpPr>
        <p:spPr bwMode="auto">
          <a:xfrm>
            <a:off x="685800" y="1676400"/>
            <a:ext cx="7772400" cy="4419600"/>
          </a:xfrm>
          <a:noFill/>
          <a:ln>
            <a:miter lim="800000"/>
            <a:headEnd/>
            <a:tailEnd/>
          </a:ln>
        </p:spPr>
        <p:txBody>
          <a:bodyPr vert="horz" wrap="square" lIns="91440" tIns="45720" rIns="91440" bIns="45720" numCol="1" anchor="t" anchorCtr="0" compatLnSpc="1">
            <a:prstTxWarp prst="textNoShape">
              <a:avLst/>
            </a:prstTxWarp>
          </a:bodyPr>
          <a:lstStyle/>
          <a:p>
            <a:r>
              <a:rPr lang="en-GB"/>
              <a:t>Gamma radiation is a very penetrating form of radiation that does not directly ionise the material through with it travels.</a:t>
            </a:r>
          </a:p>
          <a:p>
            <a:r>
              <a:rPr lang="en-GB"/>
              <a:t>The three main interaction processes responsible for gamma-rays interacting with matter are:</a:t>
            </a:r>
          </a:p>
          <a:p>
            <a:pPr lvl="1"/>
            <a:r>
              <a:rPr lang="en-GB"/>
              <a:t>Photoelectric absorption </a:t>
            </a:r>
          </a:p>
          <a:p>
            <a:pPr lvl="1"/>
            <a:r>
              <a:rPr lang="en-GB"/>
              <a:t>Compton Scattering</a:t>
            </a:r>
          </a:p>
          <a:p>
            <a:pPr lvl="1"/>
            <a:r>
              <a:rPr lang="en-GB"/>
              <a:t>Pair Production</a:t>
            </a:r>
          </a:p>
          <a:p>
            <a:r>
              <a:rPr lang="en-GB"/>
              <a:t>Following such an interaction an electron with a finite amount of energy will be left in the semiconductor material.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5" name="Slide Number Placeholder 4"/>
          <p:cNvSpPr>
            <a:spLocks noGrp="1"/>
          </p:cNvSpPr>
          <p:nvPr>
            <p:ph type="sldNum" sz="quarter" idx="11"/>
          </p:nvPr>
        </p:nvSpPr>
        <p:spPr/>
        <p:txBody>
          <a:bodyPr/>
          <a:lstStyle/>
          <a:p>
            <a:fld id="{39B4ECEB-F36B-40B9-832C-0751BFE45882}" type="slidenum">
              <a:rPr lang="en-GB"/>
              <a:pPr/>
              <a:t>3</a:t>
            </a:fld>
            <a:endParaRPr lang="en-GB"/>
          </a:p>
        </p:txBody>
      </p:sp>
      <p:sp>
        <p:nvSpPr>
          <p:cNvPr id="452610" name="Rectangle 2"/>
          <p:cNvSpPr>
            <a:spLocks noGrp="1" noChangeArrowheads="1"/>
          </p:cNvSpPr>
          <p:nvPr>
            <p:ph type="title"/>
          </p:nvPr>
        </p:nvSpPr>
        <p:spPr/>
        <p:txBody>
          <a:bodyPr/>
          <a:lstStyle/>
          <a:p>
            <a:r>
              <a:rPr lang="en-GB"/>
              <a:t>Germanium : Advantages</a:t>
            </a:r>
          </a:p>
        </p:txBody>
      </p:sp>
      <p:sp>
        <p:nvSpPr>
          <p:cNvPr id="452611" name="Rectangle 3"/>
          <p:cNvSpPr>
            <a:spLocks noChangeArrowheads="1"/>
          </p:cNvSpPr>
          <p:nvPr>
            <p:ph type="body" idx="1"/>
          </p:nvPr>
        </p:nvSpPr>
        <p:spPr bwMode="auto">
          <a:xfrm>
            <a:off x="685800" y="1981200"/>
            <a:ext cx="7772400" cy="4114800"/>
          </a:xfrm>
          <a:noFill/>
          <a:ln>
            <a:miter lim="800000"/>
            <a:headEnd/>
            <a:tailEnd/>
          </a:ln>
        </p:spPr>
        <p:txBody>
          <a:bodyPr vert="horz" wrap="square" lIns="91440" tIns="45720" rIns="91440" bIns="45720" numCol="1" anchor="t" anchorCtr="0" compatLnSpc="1">
            <a:prstTxWarp prst="textNoShape">
              <a:avLst/>
            </a:prstTxWarp>
          </a:bodyPr>
          <a:lstStyle/>
          <a:p>
            <a:r>
              <a:rPr lang="en-GB"/>
              <a:t>Germanium semiconductor detectors are the configuration of choice for gamma-ray spectroscopy:</a:t>
            </a:r>
          </a:p>
          <a:p>
            <a:pPr lvl="1"/>
            <a:r>
              <a:rPr lang="en-GB"/>
              <a:t>Can be made hyperpure and therefore large crystals can be fully depleted.</a:t>
            </a:r>
          </a:p>
          <a:p>
            <a:pPr lvl="1"/>
            <a:r>
              <a:rPr lang="en-GB"/>
              <a:t>High Z (32) compared to Silicon (14) (Cross-section for photoelectric absorption </a:t>
            </a:r>
            <a:r>
              <a:rPr lang="en-GB">
                <a:sym typeface="Symbol" pitchFamily="18" charset="2"/>
              </a:rPr>
              <a:t></a:t>
            </a:r>
            <a:r>
              <a:rPr lang="en-GB"/>
              <a:t>Z</a:t>
            </a:r>
            <a:r>
              <a:rPr lang="en-GB" baseline="30000"/>
              <a:t>4</a:t>
            </a:r>
            <a:r>
              <a:rPr lang="en-GB"/>
              <a:t>).</a:t>
            </a:r>
          </a:p>
          <a:p>
            <a:pPr lvl="1"/>
            <a:r>
              <a:rPr lang="en-GB"/>
              <a:t>Excellent energy resolution due to low (3eV) ionisation energy – much better than scintillator technology</a:t>
            </a:r>
          </a:p>
          <a:p>
            <a:endParaRPr lang="en-GB"/>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6" name="Slide Number Placeholder 4"/>
          <p:cNvSpPr>
            <a:spLocks noGrp="1"/>
          </p:cNvSpPr>
          <p:nvPr>
            <p:ph type="sldNum" sz="quarter" idx="11"/>
          </p:nvPr>
        </p:nvSpPr>
        <p:spPr/>
        <p:txBody>
          <a:bodyPr/>
          <a:lstStyle/>
          <a:p>
            <a:fld id="{41740781-C64C-498C-ABC2-2795C5BF018F}" type="slidenum">
              <a:rPr lang="en-GB"/>
              <a:pPr/>
              <a:t>4</a:t>
            </a:fld>
            <a:endParaRPr lang="en-GB"/>
          </a:p>
        </p:txBody>
      </p:sp>
      <p:sp>
        <p:nvSpPr>
          <p:cNvPr id="450562" name="Rectangle 2"/>
          <p:cNvSpPr>
            <a:spLocks noGrp="1" noChangeArrowheads="1"/>
          </p:cNvSpPr>
          <p:nvPr>
            <p:ph type="title"/>
          </p:nvPr>
        </p:nvSpPr>
        <p:spPr/>
        <p:txBody>
          <a:bodyPr/>
          <a:lstStyle/>
          <a:p>
            <a:r>
              <a:rPr lang="en-GB"/>
              <a:t>Germanium detectors</a:t>
            </a:r>
          </a:p>
        </p:txBody>
      </p:sp>
      <p:sp>
        <p:nvSpPr>
          <p:cNvPr id="450563" name="Rectangle 3"/>
          <p:cNvSpPr>
            <a:spLocks noChangeArrowheads="1"/>
          </p:cNvSpPr>
          <p:nvPr>
            <p:ph type="body" idx="1"/>
          </p:nvPr>
        </p:nvSpPr>
        <p:spPr bwMode="auto">
          <a:xfrm>
            <a:off x="685800" y="1484313"/>
            <a:ext cx="7772400" cy="4611687"/>
          </a:xfrm>
          <a:noFill/>
          <a:ln>
            <a:miter lim="800000"/>
            <a:headEnd/>
            <a:tailEnd/>
          </a:ln>
        </p:spPr>
        <p:txBody>
          <a:bodyPr vert="horz" wrap="square" lIns="91440" tIns="45720" rIns="91440" bIns="45720" numCol="1" anchor="t" anchorCtr="0" compatLnSpc="1">
            <a:prstTxWarp prst="textNoShape">
              <a:avLst/>
            </a:prstTxWarp>
          </a:bodyPr>
          <a:lstStyle/>
          <a:p>
            <a:r>
              <a:rPr lang="en-GB"/>
              <a:t>Germanium semiconductor detectors are the detector of choice for applications in gamma-ray spectroscopy.</a:t>
            </a:r>
          </a:p>
          <a:p>
            <a:r>
              <a:rPr lang="en-GB"/>
              <a:t>The major limitation is the maximum depletion depth or active volume that can be created ~3mm for normal semiconductor purity.</a:t>
            </a:r>
          </a:p>
          <a:p>
            <a:r>
              <a:rPr lang="en-GB"/>
              <a:t>Much thicker detectors are required for gamma-ray spectroscopy.</a:t>
            </a:r>
          </a:p>
        </p:txBody>
      </p:sp>
      <p:graphicFrame>
        <p:nvGraphicFramePr>
          <p:cNvPr id="450564" name="Object 4"/>
          <p:cNvGraphicFramePr>
            <a:graphicFrameLocks noChangeAspect="1"/>
          </p:cNvGraphicFramePr>
          <p:nvPr/>
        </p:nvGraphicFramePr>
        <p:xfrm>
          <a:off x="3352800" y="4311650"/>
          <a:ext cx="2587625" cy="1349375"/>
        </p:xfrm>
        <a:graphic>
          <a:graphicData uri="http://schemas.openxmlformats.org/presentationml/2006/ole">
            <p:oleObj spid="_x0000_s450564" name="Equation" r:id="rId3" imgW="876240" imgH="457200" progId="Equation.3">
              <p:embed/>
            </p:oleObj>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6" name="Slide Number Placeholder 4"/>
          <p:cNvSpPr>
            <a:spLocks noGrp="1"/>
          </p:cNvSpPr>
          <p:nvPr>
            <p:ph type="sldNum" sz="quarter" idx="11"/>
          </p:nvPr>
        </p:nvSpPr>
        <p:spPr/>
        <p:txBody>
          <a:bodyPr/>
          <a:lstStyle/>
          <a:p>
            <a:fld id="{DEB081A3-21C5-4BA8-A9E3-1CDF1CDD08E7}" type="slidenum">
              <a:rPr lang="en-GB"/>
              <a:pPr/>
              <a:t>5</a:t>
            </a:fld>
            <a:endParaRPr lang="en-GB"/>
          </a:p>
        </p:txBody>
      </p:sp>
      <p:sp>
        <p:nvSpPr>
          <p:cNvPr id="451586" name="Rectangle 2"/>
          <p:cNvSpPr>
            <a:spLocks noGrp="1" noChangeArrowheads="1"/>
          </p:cNvSpPr>
          <p:nvPr>
            <p:ph type="title"/>
          </p:nvPr>
        </p:nvSpPr>
        <p:spPr/>
        <p:txBody>
          <a:bodyPr/>
          <a:lstStyle/>
          <a:p>
            <a:r>
              <a:rPr lang="en-GB"/>
              <a:t>Germanium detectors</a:t>
            </a:r>
          </a:p>
        </p:txBody>
      </p:sp>
      <p:sp>
        <p:nvSpPr>
          <p:cNvPr id="451587" name="Rectangle 3"/>
          <p:cNvSpPr>
            <a:spLocks noChangeArrowheads="1"/>
          </p:cNvSpPr>
          <p:nvPr>
            <p:ph type="body" idx="1"/>
          </p:nvPr>
        </p:nvSpPr>
        <p:spPr bwMode="auto">
          <a:xfrm>
            <a:off x="685800" y="765175"/>
            <a:ext cx="7772400" cy="5257800"/>
          </a:xfrm>
          <a:noFill/>
          <a:ln>
            <a:miter lim="800000"/>
            <a:headEnd/>
            <a:tailEnd/>
          </a:ln>
        </p:spPr>
        <p:txBody>
          <a:bodyPr vert="horz" wrap="square" lIns="91440" tIns="45720" rIns="91440" bIns="45720" numCol="1" anchor="t" anchorCtr="0" compatLnSpc="1">
            <a:prstTxWarp prst="textNoShape">
              <a:avLst/>
            </a:prstTxWarp>
          </a:bodyPr>
          <a:lstStyle/>
          <a:p>
            <a:r>
              <a:rPr lang="en-GB"/>
              <a:t>To accomplish this goal there are two general approaches:</a:t>
            </a:r>
          </a:p>
          <a:p>
            <a:pPr lvl="1"/>
            <a:r>
              <a:rPr lang="en-GB"/>
              <a:t>Further refine the semiconductor reducing the impurity concentration to ~10</a:t>
            </a:r>
            <a:r>
              <a:rPr lang="en-GB" baseline="30000"/>
              <a:t>10</a:t>
            </a:r>
            <a:r>
              <a:rPr lang="en-GB"/>
              <a:t>atoms/cm</a:t>
            </a:r>
            <a:r>
              <a:rPr lang="en-GB" baseline="30000"/>
              <a:t>3</a:t>
            </a:r>
            <a:r>
              <a:rPr lang="en-GB"/>
              <a:t>. Such an impurity concentration would give a 1cm depletion depth at 1000V reverse bias. Techniques have been developed to achieve this goal in Germanium, but not in Silicon. Detectors based on this technique are called High-Purity Germanium detectors (HPGe).</a:t>
            </a:r>
          </a:p>
          <a:p>
            <a:pPr lvl="1"/>
            <a:r>
              <a:rPr lang="en-GB"/>
              <a:t>Create a compensated material where residual impurities are balanced by equal concentration of dopant atoms. Such lithium ion drifting is added to the semiconductor following crystal growth. Such detectors are called Ge(Li) detectors.</a:t>
            </a:r>
          </a:p>
          <a:p>
            <a:r>
              <a:rPr lang="en-GB"/>
              <a:t>HPGe detectors have superseded Ge(Li) detectors because HPGes offer much better operational convenience.</a:t>
            </a:r>
          </a:p>
        </p:txBody>
      </p:sp>
      <p:sp>
        <p:nvSpPr>
          <p:cNvPr id="451588" name="Text Box 4"/>
          <p:cNvSpPr txBox="1">
            <a:spLocks noChangeArrowheads="1"/>
          </p:cNvSpPr>
          <p:nvPr/>
        </p:nvSpPr>
        <p:spPr bwMode="auto">
          <a:xfrm>
            <a:off x="827088" y="5949950"/>
            <a:ext cx="8035925" cy="654050"/>
          </a:xfrm>
          <a:prstGeom prst="rect">
            <a:avLst/>
          </a:prstGeom>
          <a:noFill/>
          <a:ln w="12700" cap="sq">
            <a:solidFill>
              <a:schemeClr val="tx1"/>
            </a:solidFill>
            <a:miter lim="800000"/>
            <a:headEnd type="none" w="sm" len="sm"/>
            <a:tailEnd type="none" w="sm" len="sm"/>
          </a:ln>
          <a:effectLst/>
        </p:spPr>
        <p:txBody>
          <a:bodyPr wrap="none">
            <a:spAutoFit/>
          </a:bodyPr>
          <a:lstStyle/>
          <a:p>
            <a:r>
              <a:rPr lang="en-US" sz="1800">
                <a:latin typeface="Verdana" pitchFamily="34" charset="0"/>
              </a:rPr>
              <a:t>Exercise: Calculate d for a planar HPGe detector with a net impurity</a:t>
            </a:r>
          </a:p>
          <a:p>
            <a:r>
              <a:rPr lang="en-US" sz="1800">
                <a:latin typeface="Verdana" pitchFamily="34" charset="0"/>
              </a:rPr>
              <a:t>concentration of N=10</a:t>
            </a:r>
            <a:r>
              <a:rPr lang="en-US" sz="1800" baseline="30000">
                <a:latin typeface="Verdana" pitchFamily="34" charset="0"/>
              </a:rPr>
              <a:t>10</a:t>
            </a:r>
            <a:r>
              <a:rPr lang="en-US" sz="1800">
                <a:latin typeface="Verdana" pitchFamily="34" charset="0"/>
              </a:rPr>
              <a:t> atoms/cm</a:t>
            </a:r>
            <a:r>
              <a:rPr lang="en-US" sz="1800" baseline="30000">
                <a:latin typeface="Verdana" pitchFamily="34" charset="0"/>
              </a:rPr>
              <a:t>3</a:t>
            </a:r>
            <a:r>
              <a:rPr lang="en-US" sz="1800">
                <a:latin typeface="Verdana" pitchFamily="34" charset="0"/>
              </a:rPr>
              <a:t> and a reverse bias of 2000 V</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8" name="Slide Number Placeholder 4"/>
          <p:cNvSpPr>
            <a:spLocks noGrp="1"/>
          </p:cNvSpPr>
          <p:nvPr>
            <p:ph type="sldNum" sz="quarter" idx="11"/>
          </p:nvPr>
        </p:nvSpPr>
        <p:spPr/>
        <p:txBody>
          <a:bodyPr/>
          <a:lstStyle/>
          <a:p>
            <a:fld id="{967BE72B-1644-4C7B-A9F9-A0A18CCFCA69}" type="slidenum">
              <a:rPr lang="en-GB"/>
              <a:pPr/>
              <a:t>6</a:t>
            </a:fld>
            <a:endParaRPr lang="en-GB"/>
          </a:p>
        </p:txBody>
      </p:sp>
      <p:sp>
        <p:nvSpPr>
          <p:cNvPr id="490498" name="Rectangle 2"/>
          <p:cNvSpPr>
            <a:spLocks noGrp="1" noChangeArrowheads="1"/>
          </p:cNvSpPr>
          <p:nvPr>
            <p:ph type="title"/>
          </p:nvPr>
        </p:nvSpPr>
        <p:spPr/>
        <p:txBody>
          <a:bodyPr/>
          <a:lstStyle/>
          <a:p>
            <a:r>
              <a:rPr lang="en-US" sz="2400"/>
              <a:t>HPGe detector fabrication</a:t>
            </a:r>
          </a:p>
        </p:txBody>
      </p:sp>
      <p:sp>
        <p:nvSpPr>
          <p:cNvPr id="490499" name="Rectangle 3"/>
          <p:cNvSpPr>
            <a:spLocks noGrp="1" noChangeArrowheads="1"/>
          </p:cNvSpPr>
          <p:nvPr>
            <p:ph type="body" idx="1"/>
          </p:nvPr>
        </p:nvSpPr>
        <p:spPr bwMode="auto">
          <a:xfrm>
            <a:off x="519113" y="9906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a:t>Starting material is bulk Ge for semiconductor industry, already of high purity</a:t>
            </a:r>
          </a:p>
          <a:p>
            <a:r>
              <a:rPr lang="en-US"/>
              <a:t>Processed by </a:t>
            </a:r>
            <a:r>
              <a:rPr lang="en-US" b="1">
                <a:solidFill>
                  <a:schemeClr val="folHlink"/>
                </a:solidFill>
              </a:rPr>
              <a:t>zone refining</a:t>
            </a:r>
            <a:r>
              <a:rPr lang="en-US"/>
              <a:t>: impurity levels are progressively reduced by locally heating and slowly passing a melted zone through the material many times</a:t>
            </a:r>
          </a:p>
          <a:p>
            <a:r>
              <a:rPr lang="en-US"/>
              <a:t>Impurities are more soluble than Ge: they are transferred to the molted zone and swept away</a:t>
            </a:r>
          </a:p>
          <a:p>
            <a:r>
              <a:rPr lang="en-US"/>
              <a:t>Large single crystals of Ge are slowly grown from this material of extremely high purity</a:t>
            </a:r>
          </a:p>
        </p:txBody>
      </p:sp>
      <p:pic>
        <p:nvPicPr>
          <p:cNvPr id="490500" name="Picture 4"/>
          <p:cNvPicPr>
            <a:picLocks noChangeAspect="1" noChangeArrowheads="1"/>
          </p:cNvPicPr>
          <p:nvPr/>
        </p:nvPicPr>
        <p:blipFill>
          <a:blip r:embed="rId2" cstate="print"/>
          <a:srcRect/>
          <a:stretch>
            <a:fillRect/>
          </a:stretch>
        </p:blipFill>
        <p:spPr bwMode="auto">
          <a:xfrm>
            <a:off x="7019925" y="4365625"/>
            <a:ext cx="1682750" cy="1935163"/>
          </a:xfrm>
          <a:prstGeom prst="rect">
            <a:avLst/>
          </a:prstGeom>
          <a:noFill/>
          <a:ln w="12700" cap="sq">
            <a:noFill/>
            <a:miter lim="800000"/>
            <a:headEnd type="none" w="sm" len="sm"/>
            <a:tailEnd type="none" w="sm" len="sm"/>
          </a:ln>
          <a:effectLst/>
        </p:spPr>
      </p:pic>
      <p:pic>
        <p:nvPicPr>
          <p:cNvPr id="490501" name="Picture 5"/>
          <p:cNvPicPr>
            <a:picLocks noChangeAspect="1" noChangeArrowheads="1"/>
          </p:cNvPicPr>
          <p:nvPr/>
        </p:nvPicPr>
        <p:blipFill>
          <a:blip r:embed="rId3" cstate="print"/>
          <a:srcRect/>
          <a:stretch>
            <a:fillRect/>
          </a:stretch>
        </p:blipFill>
        <p:spPr bwMode="auto">
          <a:xfrm>
            <a:off x="1042988" y="4508500"/>
            <a:ext cx="2381250" cy="1638300"/>
          </a:xfrm>
          <a:prstGeom prst="rect">
            <a:avLst/>
          </a:prstGeom>
          <a:noFill/>
          <a:ln w="12700" cap="sq">
            <a:noFill/>
            <a:miter lim="800000"/>
            <a:headEnd type="none" w="sm" len="sm"/>
            <a:tailEnd type="none" w="sm" len="sm"/>
          </a:ln>
          <a:effectLst/>
        </p:spPr>
      </p:pic>
      <p:pic>
        <p:nvPicPr>
          <p:cNvPr id="490502" name="Picture 6"/>
          <p:cNvPicPr>
            <a:picLocks noChangeAspect="1" noChangeArrowheads="1"/>
          </p:cNvPicPr>
          <p:nvPr/>
        </p:nvPicPr>
        <p:blipFill>
          <a:blip r:embed="rId4" cstate="print"/>
          <a:srcRect/>
          <a:stretch>
            <a:fillRect/>
          </a:stretch>
        </p:blipFill>
        <p:spPr bwMode="auto">
          <a:xfrm>
            <a:off x="3995738" y="4797425"/>
            <a:ext cx="2209800" cy="1162050"/>
          </a:xfrm>
          <a:prstGeom prst="rect">
            <a:avLst/>
          </a:prstGeom>
          <a:noFill/>
          <a:ln w="12700" cap="sq">
            <a:noFill/>
            <a:miter lim="800000"/>
            <a:headEnd type="none" w="sm" len="sm"/>
            <a:tailEnd type="none" w="sm" len="sm"/>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31" name="Slide Number Placeholder 4"/>
          <p:cNvSpPr>
            <a:spLocks noGrp="1"/>
          </p:cNvSpPr>
          <p:nvPr>
            <p:ph type="sldNum" sz="quarter" idx="11"/>
          </p:nvPr>
        </p:nvSpPr>
        <p:spPr/>
        <p:txBody>
          <a:bodyPr/>
          <a:lstStyle/>
          <a:p>
            <a:fld id="{64E42A7B-4415-47CA-A83E-8CD051FDD756}" type="slidenum">
              <a:rPr lang="en-GB"/>
              <a:pPr/>
              <a:t>7</a:t>
            </a:fld>
            <a:endParaRPr lang="en-GB"/>
          </a:p>
        </p:txBody>
      </p:sp>
      <p:sp>
        <p:nvSpPr>
          <p:cNvPr id="489474" name="Rectangle 2"/>
          <p:cNvSpPr>
            <a:spLocks noGrp="1" noChangeArrowheads="1"/>
          </p:cNvSpPr>
          <p:nvPr>
            <p:ph type="title"/>
          </p:nvPr>
        </p:nvSpPr>
        <p:spPr/>
        <p:txBody>
          <a:bodyPr/>
          <a:lstStyle/>
          <a:p>
            <a:r>
              <a:rPr lang="en-GB"/>
              <a:t>HPGe detector manufacturing</a:t>
            </a:r>
          </a:p>
        </p:txBody>
      </p:sp>
      <p:sp>
        <p:nvSpPr>
          <p:cNvPr id="489476" name="Text Box 4"/>
          <p:cNvSpPr txBox="1">
            <a:spLocks noChangeArrowheads="1"/>
          </p:cNvSpPr>
          <p:nvPr/>
        </p:nvSpPr>
        <p:spPr bwMode="auto">
          <a:xfrm>
            <a:off x="539750" y="1125538"/>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Poly Crystalline</a:t>
            </a:r>
          </a:p>
        </p:txBody>
      </p:sp>
      <p:sp>
        <p:nvSpPr>
          <p:cNvPr id="489477" name="Text Box 5"/>
          <p:cNvSpPr txBox="1">
            <a:spLocks noChangeArrowheads="1"/>
          </p:cNvSpPr>
          <p:nvPr/>
        </p:nvSpPr>
        <p:spPr bwMode="auto">
          <a:xfrm>
            <a:off x="2339975" y="1125538"/>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Zone</a:t>
            </a:r>
          </a:p>
          <a:p>
            <a:pPr algn="ctr"/>
            <a:r>
              <a:rPr lang="en-GB" sz="2000">
                <a:latin typeface="Verdana" pitchFamily="34" charset="0"/>
              </a:rPr>
              <a:t>Refiner</a:t>
            </a:r>
          </a:p>
        </p:txBody>
      </p:sp>
      <p:sp>
        <p:nvSpPr>
          <p:cNvPr id="489478" name="Text Box 6"/>
          <p:cNvSpPr txBox="1">
            <a:spLocks noChangeArrowheads="1"/>
          </p:cNvSpPr>
          <p:nvPr/>
        </p:nvSpPr>
        <p:spPr bwMode="auto">
          <a:xfrm>
            <a:off x="4140200" y="1125538"/>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Crystal</a:t>
            </a:r>
          </a:p>
          <a:p>
            <a:pPr algn="ctr"/>
            <a:r>
              <a:rPr lang="en-GB" sz="2000">
                <a:latin typeface="Verdana" pitchFamily="34" charset="0"/>
              </a:rPr>
              <a:t>Puller</a:t>
            </a:r>
          </a:p>
        </p:txBody>
      </p:sp>
      <p:sp>
        <p:nvSpPr>
          <p:cNvPr id="489479" name="Text Box 7"/>
          <p:cNvSpPr txBox="1">
            <a:spLocks noChangeArrowheads="1"/>
          </p:cNvSpPr>
          <p:nvPr/>
        </p:nvSpPr>
        <p:spPr bwMode="auto">
          <a:xfrm>
            <a:off x="5940425" y="1125538"/>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Ge Single </a:t>
            </a:r>
          </a:p>
          <a:p>
            <a:pPr algn="ctr"/>
            <a:r>
              <a:rPr lang="en-GB" sz="2000">
                <a:latin typeface="Verdana" pitchFamily="34" charset="0"/>
              </a:rPr>
              <a:t>Crystal</a:t>
            </a:r>
          </a:p>
        </p:txBody>
      </p:sp>
      <p:sp>
        <p:nvSpPr>
          <p:cNvPr id="489482" name="Text Box 10"/>
          <p:cNvSpPr txBox="1">
            <a:spLocks noChangeArrowheads="1"/>
          </p:cNvSpPr>
          <p:nvPr/>
        </p:nvSpPr>
        <p:spPr bwMode="auto">
          <a:xfrm>
            <a:off x="539750" y="2349500"/>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Boron</a:t>
            </a:r>
          </a:p>
          <a:p>
            <a:pPr algn="ctr"/>
            <a:r>
              <a:rPr lang="en-GB" sz="2000">
                <a:latin typeface="Verdana" pitchFamily="34" charset="0"/>
              </a:rPr>
              <a:t>Implant</a:t>
            </a:r>
          </a:p>
        </p:txBody>
      </p:sp>
      <p:sp>
        <p:nvSpPr>
          <p:cNvPr id="489483" name="Text Box 11"/>
          <p:cNvSpPr txBox="1">
            <a:spLocks noChangeArrowheads="1"/>
          </p:cNvSpPr>
          <p:nvPr/>
        </p:nvSpPr>
        <p:spPr bwMode="auto">
          <a:xfrm>
            <a:off x="2339975" y="2349500"/>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Wet</a:t>
            </a:r>
          </a:p>
          <a:p>
            <a:pPr algn="ctr"/>
            <a:r>
              <a:rPr lang="en-GB" sz="2000">
                <a:latin typeface="Verdana" pitchFamily="34" charset="0"/>
              </a:rPr>
              <a:t>Lab</a:t>
            </a:r>
          </a:p>
        </p:txBody>
      </p:sp>
      <p:sp>
        <p:nvSpPr>
          <p:cNvPr id="489484" name="Text Box 12"/>
          <p:cNvSpPr txBox="1">
            <a:spLocks noChangeArrowheads="1"/>
          </p:cNvSpPr>
          <p:nvPr/>
        </p:nvSpPr>
        <p:spPr bwMode="auto">
          <a:xfrm>
            <a:off x="4140200" y="2349500"/>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Lithium</a:t>
            </a:r>
          </a:p>
          <a:p>
            <a:pPr algn="ctr"/>
            <a:r>
              <a:rPr lang="en-GB" sz="2000">
                <a:latin typeface="Verdana" pitchFamily="34" charset="0"/>
              </a:rPr>
              <a:t>Diffusion</a:t>
            </a:r>
          </a:p>
        </p:txBody>
      </p:sp>
      <p:sp>
        <p:nvSpPr>
          <p:cNvPr id="489485" name="Text Box 13"/>
          <p:cNvSpPr txBox="1">
            <a:spLocks noChangeArrowheads="1"/>
          </p:cNvSpPr>
          <p:nvPr/>
        </p:nvSpPr>
        <p:spPr bwMode="auto">
          <a:xfrm>
            <a:off x="5940425" y="2349500"/>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Mechanical</a:t>
            </a:r>
          </a:p>
          <a:p>
            <a:pPr algn="ctr"/>
            <a:r>
              <a:rPr lang="en-GB" sz="2000">
                <a:latin typeface="Verdana" pitchFamily="34" charset="0"/>
              </a:rPr>
              <a:t>Preparation</a:t>
            </a:r>
          </a:p>
        </p:txBody>
      </p:sp>
      <p:sp>
        <p:nvSpPr>
          <p:cNvPr id="489487" name="Text Box 15"/>
          <p:cNvSpPr txBox="1">
            <a:spLocks noChangeArrowheads="1"/>
          </p:cNvSpPr>
          <p:nvPr/>
        </p:nvSpPr>
        <p:spPr bwMode="auto">
          <a:xfrm>
            <a:off x="539750" y="3675063"/>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Load in</a:t>
            </a:r>
          </a:p>
          <a:p>
            <a:pPr algn="ctr"/>
            <a:r>
              <a:rPr lang="en-GB" sz="2000">
                <a:latin typeface="Verdana" pitchFamily="34" charset="0"/>
              </a:rPr>
              <a:t>Cryostat</a:t>
            </a:r>
          </a:p>
        </p:txBody>
      </p:sp>
      <p:sp>
        <p:nvSpPr>
          <p:cNvPr id="489488" name="Text Box 16"/>
          <p:cNvSpPr txBox="1">
            <a:spLocks noChangeArrowheads="1"/>
          </p:cNvSpPr>
          <p:nvPr/>
        </p:nvSpPr>
        <p:spPr bwMode="auto">
          <a:xfrm>
            <a:off x="2339975" y="3675063"/>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IV</a:t>
            </a:r>
          </a:p>
          <a:p>
            <a:pPr algn="ctr"/>
            <a:r>
              <a:rPr lang="en-GB" sz="2000">
                <a:latin typeface="Verdana" pitchFamily="34" charset="0"/>
              </a:rPr>
              <a:t>Test</a:t>
            </a:r>
          </a:p>
        </p:txBody>
      </p:sp>
      <p:sp>
        <p:nvSpPr>
          <p:cNvPr id="489490" name="Text Box 18"/>
          <p:cNvSpPr txBox="1">
            <a:spLocks noChangeArrowheads="1"/>
          </p:cNvSpPr>
          <p:nvPr/>
        </p:nvSpPr>
        <p:spPr bwMode="auto">
          <a:xfrm>
            <a:off x="5940425" y="3675063"/>
            <a:ext cx="1676400" cy="622300"/>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1700">
                <a:latin typeface="Verdana" pitchFamily="34" charset="0"/>
              </a:rPr>
              <a:t>Spectroscopy Test</a:t>
            </a:r>
          </a:p>
        </p:txBody>
      </p:sp>
      <p:sp>
        <p:nvSpPr>
          <p:cNvPr id="489491" name="Text Box 19"/>
          <p:cNvSpPr txBox="1">
            <a:spLocks noChangeArrowheads="1"/>
          </p:cNvSpPr>
          <p:nvPr/>
        </p:nvSpPr>
        <p:spPr bwMode="auto">
          <a:xfrm>
            <a:off x="539750" y="5014913"/>
            <a:ext cx="1676400" cy="654050"/>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1800">
                <a:latin typeface="Verdana" pitchFamily="34" charset="0"/>
              </a:rPr>
              <a:t>Mechanical</a:t>
            </a:r>
          </a:p>
          <a:p>
            <a:pPr algn="ctr"/>
            <a:r>
              <a:rPr lang="en-GB" sz="1800">
                <a:latin typeface="Verdana" pitchFamily="34" charset="0"/>
              </a:rPr>
              <a:t>&amp; electronic</a:t>
            </a:r>
          </a:p>
        </p:txBody>
      </p:sp>
      <p:sp>
        <p:nvSpPr>
          <p:cNvPr id="489492" name="Text Box 20"/>
          <p:cNvSpPr txBox="1">
            <a:spLocks noChangeArrowheads="1"/>
          </p:cNvSpPr>
          <p:nvPr/>
        </p:nvSpPr>
        <p:spPr bwMode="auto">
          <a:xfrm>
            <a:off x="2339975" y="5014913"/>
            <a:ext cx="1676400" cy="4095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Ship</a:t>
            </a:r>
          </a:p>
        </p:txBody>
      </p:sp>
      <p:sp>
        <p:nvSpPr>
          <p:cNvPr id="489494" name="Text Box 22"/>
          <p:cNvSpPr txBox="1">
            <a:spLocks noChangeArrowheads="1"/>
          </p:cNvSpPr>
          <p:nvPr/>
        </p:nvSpPr>
        <p:spPr bwMode="auto">
          <a:xfrm>
            <a:off x="5940425" y="5014913"/>
            <a:ext cx="1676400" cy="714375"/>
          </a:xfrm>
          <a:prstGeom prst="rect">
            <a:avLst/>
          </a:prstGeom>
          <a:noFill/>
          <a:ln w="12700" cap="sq">
            <a:solidFill>
              <a:schemeClr val="tx1"/>
            </a:solidFill>
            <a:miter lim="800000"/>
            <a:headEnd type="none" w="sm" len="sm"/>
            <a:tailEnd type="none" w="sm" len="sm"/>
          </a:ln>
          <a:effectLst/>
        </p:spPr>
        <p:txBody>
          <a:bodyPr>
            <a:spAutoFit/>
          </a:bodyPr>
          <a:lstStyle/>
          <a:p>
            <a:pPr algn="ctr"/>
            <a:r>
              <a:rPr lang="en-GB" sz="2000">
                <a:latin typeface="Verdana" pitchFamily="34" charset="0"/>
              </a:rPr>
              <a:t>Thermal</a:t>
            </a:r>
          </a:p>
          <a:p>
            <a:pPr algn="ctr"/>
            <a:r>
              <a:rPr lang="en-GB" sz="2000">
                <a:latin typeface="Verdana" pitchFamily="34" charset="0"/>
              </a:rPr>
              <a:t>Cycle</a:t>
            </a:r>
          </a:p>
        </p:txBody>
      </p:sp>
      <p:sp>
        <p:nvSpPr>
          <p:cNvPr id="489495" name="AutoShape 23"/>
          <p:cNvSpPr>
            <a:spLocks noChangeArrowheads="1"/>
          </p:cNvSpPr>
          <p:nvPr/>
        </p:nvSpPr>
        <p:spPr bwMode="auto">
          <a:xfrm>
            <a:off x="4140200" y="3502025"/>
            <a:ext cx="1584325" cy="1152525"/>
          </a:xfrm>
          <a:prstGeom prst="flowChartDecision">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GB">
                <a:latin typeface="Verdana" pitchFamily="34" charset="0"/>
              </a:rPr>
              <a:t>Good?</a:t>
            </a:r>
          </a:p>
        </p:txBody>
      </p:sp>
      <p:sp>
        <p:nvSpPr>
          <p:cNvPr id="489497" name="AutoShape 25"/>
          <p:cNvSpPr>
            <a:spLocks noChangeArrowheads="1"/>
          </p:cNvSpPr>
          <p:nvPr/>
        </p:nvSpPr>
        <p:spPr bwMode="auto">
          <a:xfrm>
            <a:off x="4140200" y="4797425"/>
            <a:ext cx="1584325" cy="1152525"/>
          </a:xfrm>
          <a:prstGeom prst="flowChartDecision">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GB">
                <a:latin typeface="Verdana" pitchFamily="34" charset="0"/>
              </a:rPr>
              <a:t>Good?</a:t>
            </a:r>
          </a:p>
        </p:txBody>
      </p:sp>
      <p:sp>
        <p:nvSpPr>
          <p:cNvPr id="489498" name="AutoShape 26"/>
          <p:cNvSpPr>
            <a:spLocks noChangeArrowheads="1"/>
          </p:cNvSpPr>
          <p:nvPr/>
        </p:nvSpPr>
        <p:spPr bwMode="auto">
          <a:xfrm>
            <a:off x="7667625" y="981075"/>
            <a:ext cx="1476375" cy="1152525"/>
          </a:xfrm>
          <a:prstGeom prst="flowChartDecision">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GB">
                <a:latin typeface="Verdana" pitchFamily="34" charset="0"/>
              </a:rPr>
              <a:t>Good?</a:t>
            </a:r>
          </a:p>
        </p:txBody>
      </p:sp>
      <p:sp>
        <p:nvSpPr>
          <p:cNvPr id="489499" name="AutoShape 27"/>
          <p:cNvSpPr>
            <a:spLocks noChangeArrowheads="1"/>
          </p:cNvSpPr>
          <p:nvPr/>
        </p:nvSpPr>
        <p:spPr bwMode="auto">
          <a:xfrm>
            <a:off x="7667625" y="3573463"/>
            <a:ext cx="1476375" cy="1152525"/>
          </a:xfrm>
          <a:prstGeom prst="flowChartDecision">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GB">
                <a:latin typeface="Verdana" pitchFamily="34" charset="0"/>
              </a:rPr>
              <a:t>Good?</a:t>
            </a:r>
          </a:p>
        </p:txBody>
      </p:sp>
      <p:sp>
        <p:nvSpPr>
          <p:cNvPr id="489500" name="Text Box 28"/>
          <p:cNvSpPr txBox="1">
            <a:spLocks noChangeArrowheads="1"/>
          </p:cNvSpPr>
          <p:nvPr/>
        </p:nvSpPr>
        <p:spPr bwMode="auto">
          <a:xfrm>
            <a:off x="4572000" y="6237288"/>
            <a:ext cx="4297363" cy="396875"/>
          </a:xfrm>
          <a:prstGeom prst="rect">
            <a:avLst/>
          </a:prstGeom>
          <a:noFill/>
          <a:ln w="12700" cap="sq">
            <a:noFill/>
            <a:miter lim="800000"/>
            <a:headEnd type="none" w="sm" len="sm"/>
            <a:tailEnd type="none" w="sm" len="sm"/>
          </a:ln>
          <a:effectLst/>
        </p:spPr>
        <p:txBody>
          <a:bodyPr wrap="none">
            <a:spAutoFit/>
          </a:bodyPr>
          <a:lstStyle/>
          <a:p>
            <a:r>
              <a:rPr lang="en-GB" sz="2000">
                <a:latin typeface="Verdana" pitchFamily="34" charset="0"/>
              </a:rPr>
              <a:t>Courtesy Ortec, Oak Ridge, USA</a:t>
            </a:r>
          </a:p>
        </p:txBody>
      </p:sp>
      <p:sp>
        <p:nvSpPr>
          <p:cNvPr id="489501" name="Line 29"/>
          <p:cNvSpPr>
            <a:spLocks noChangeShapeType="1"/>
          </p:cNvSpPr>
          <p:nvPr/>
        </p:nvSpPr>
        <p:spPr bwMode="auto">
          <a:xfrm>
            <a:off x="8416925" y="4725988"/>
            <a:ext cx="0" cy="574675"/>
          </a:xfrm>
          <a:prstGeom prst="line">
            <a:avLst/>
          </a:prstGeom>
          <a:noFill/>
          <a:ln w="38100" cap="sq">
            <a:solidFill>
              <a:schemeClr val="tx1"/>
            </a:solidFill>
            <a:round/>
            <a:headEnd type="none" w="sm" len="sm"/>
            <a:tailEnd type="none" w="sm" len="sm"/>
          </a:ln>
          <a:effectLst/>
        </p:spPr>
        <p:txBody>
          <a:bodyPr wrap="none"/>
          <a:lstStyle/>
          <a:p>
            <a:endParaRPr lang="en-GB"/>
          </a:p>
        </p:txBody>
      </p:sp>
      <p:sp>
        <p:nvSpPr>
          <p:cNvPr id="489502" name="Line 30"/>
          <p:cNvSpPr>
            <a:spLocks noChangeShapeType="1"/>
          </p:cNvSpPr>
          <p:nvPr/>
        </p:nvSpPr>
        <p:spPr bwMode="auto">
          <a:xfrm>
            <a:off x="8416925" y="2133600"/>
            <a:ext cx="0" cy="574675"/>
          </a:xfrm>
          <a:prstGeom prst="line">
            <a:avLst/>
          </a:prstGeom>
          <a:noFill/>
          <a:ln w="38100" cap="sq">
            <a:solidFill>
              <a:schemeClr val="tx1"/>
            </a:solidFill>
            <a:round/>
            <a:headEnd type="none" w="sm" len="sm"/>
            <a:tailEnd type="none" w="sm" len="sm"/>
          </a:ln>
          <a:effectLst/>
        </p:spPr>
        <p:txBody>
          <a:bodyPr wrap="none"/>
          <a:lstStyle/>
          <a:p>
            <a:endParaRPr lang="en-GB"/>
          </a:p>
        </p:txBody>
      </p:sp>
      <p:sp>
        <p:nvSpPr>
          <p:cNvPr id="489503" name="Line 31"/>
          <p:cNvSpPr>
            <a:spLocks noChangeShapeType="1"/>
          </p:cNvSpPr>
          <p:nvPr/>
        </p:nvSpPr>
        <p:spPr bwMode="auto">
          <a:xfrm flipH="1">
            <a:off x="7596188" y="2708275"/>
            <a:ext cx="792162" cy="0"/>
          </a:xfrm>
          <a:prstGeom prst="line">
            <a:avLst/>
          </a:prstGeom>
          <a:noFill/>
          <a:ln w="38100" cap="sq">
            <a:solidFill>
              <a:schemeClr val="tx1"/>
            </a:solidFill>
            <a:round/>
            <a:headEnd type="none" w="sm" len="sm"/>
            <a:tailEnd type="triangle" w="lg" len="med"/>
          </a:ln>
          <a:effectLst/>
        </p:spPr>
        <p:txBody>
          <a:bodyPr wrap="none"/>
          <a:lstStyle/>
          <a:p>
            <a:endParaRPr lang="en-GB"/>
          </a:p>
        </p:txBody>
      </p:sp>
      <p:sp>
        <p:nvSpPr>
          <p:cNvPr id="489504" name="Line 32"/>
          <p:cNvSpPr>
            <a:spLocks noChangeShapeType="1"/>
          </p:cNvSpPr>
          <p:nvPr/>
        </p:nvSpPr>
        <p:spPr bwMode="auto">
          <a:xfrm flipH="1">
            <a:off x="7596188" y="5300663"/>
            <a:ext cx="792162" cy="0"/>
          </a:xfrm>
          <a:prstGeom prst="line">
            <a:avLst/>
          </a:prstGeom>
          <a:noFill/>
          <a:ln w="38100" cap="sq">
            <a:solidFill>
              <a:schemeClr val="tx1"/>
            </a:solidFill>
            <a:round/>
            <a:headEnd type="none" w="sm" len="sm"/>
            <a:tailEnd type="triangle" w="lg" len="med"/>
          </a:ln>
          <a:effectLst/>
        </p:spPr>
        <p:txBody>
          <a:bodyPr wrap="none"/>
          <a:lstStyle/>
          <a:p>
            <a:endParaRPr lang="en-GB"/>
          </a:p>
        </p:txBody>
      </p:sp>
      <p:sp>
        <p:nvSpPr>
          <p:cNvPr id="489509" name="Line 37"/>
          <p:cNvSpPr>
            <a:spLocks noChangeShapeType="1"/>
          </p:cNvSpPr>
          <p:nvPr/>
        </p:nvSpPr>
        <p:spPr bwMode="auto">
          <a:xfrm>
            <a:off x="2555875" y="981075"/>
            <a:ext cx="3744913" cy="0"/>
          </a:xfrm>
          <a:prstGeom prst="line">
            <a:avLst/>
          </a:prstGeom>
          <a:noFill/>
          <a:ln w="38100" cap="sq">
            <a:solidFill>
              <a:schemeClr val="tx1"/>
            </a:solidFill>
            <a:round/>
            <a:headEnd type="none" w="sm" len="sm"/>
            <a:tailEnd type="arrow" w="med" len="med"/>
          </a:ln>
          <a:effectLst/>
        </p:spPr>
        <p:txBody>
          <a:bodyPr wrap="none"/>
          <a:lstStyle/>
          <a:p>
            <a:endParaRPr lang="en-GB"/>
          </a:p>
        </p:txBody>
      </p:sp>
      <p:sp>
        <p:nvSpPr>
          <p:cNvPr id="489510" name="Line 38"/>
          <p:cNvSpPr>
            <a:spLocks noChangeShapeType="1"/>
          </p:cNvSpPr>
          <p:nvPr/>
        </p:nvSpPr>
        <p:spPr bwMode="auto">
          <a:xfrm flipH="1">
            <a:off x="2555875" y="2205038"/>
            <a:ext cx="3744913" cy="0"/>
          </a:xfrm>
          <a:prstGeom prst="line">
            <a:avLst/>
          </a:prstGeom>
          <a:noFill/>
          <a:ln w="38100" cap="sq">
            <a:solidFill>
              <a:schemeClr val="tx1"/>
            </a:solidFill>
            <a:round/>
            <a:headEnd type="none" w="sm" len="sm"/>
            <a:tailEnd type="arrow" w="med" len="med"/>
          </a:ln>
          <a:effectLst/>
        </p:spPr>
        <p:txBody>
          <a:bodyPr wrap="none"/>
          <a:lstStyle/>
          <a:p>
            <a:endParaRPr lang="en-GB"/>
          </a:p>
        </p:txBody>
      </p:sp>
      <p:sp>
        <p:nvSpPr>
          <p:cNvPr id="489511" name="Line 39"/>
          <p:cNvSpPr>
            <a:spLocks noChangeShapeType="1"/>
          </p:cNvSpPr>
          <p:nvPr/>
        </p:nvSpPr>
        <p:spPr bwMode="auto">
          <a:xfrm>
            <a:off x="2555875" y="3429000"/>
            <a:ext cx="3744913" cy="0"/>
          </a:xfrm>
          <a:prstGeom prst="line">
            <a:avLst/>
          </a:prstGeom>
          <a:noFill/>
          <a:ln w="38100" cap="sq">
            <a:solidFill>
              <a:schemeClr val="tx1"/>
            </a:solidFill>
            <a:round/>
            <a:headEnd type="none" w="sm" len="sm"/>
            <a:tailEnd type="arrow" w="med" len="med"/>
          </a:ln>
          <a:effectLst/>
        </p:spPr>
        <p:txBody>
          <a:bodyPr wrap="none"/>
          <a:lstStyle/>
          <a:p>
            <a:endParaRPr lang="en-GB"/>
          </a:p>
        </p:txBody>
      </p:sp>
      <p:sp>
        <p:nvSpPr>
          <p:cNvPr id="489512" name="Line 40"/>
          <p:cNvSpPr>
            <a:spLocks noChangeShapeType="1"/>
          </p:cNvSpPr>
          <p:nvPr/>
        </p:nvSpPr>
        <p:spPr bwMode="auto">
          <a:xfrm flipH="1">
            <a:off x="2771775" y="6021388"/>
            <a:ext cx="3744913" cy="0"/>
          </a:xfrm>
          <a:prstGeom prst="line">
            <a:avLst/>
          </a:prstGeom>
          <a:noFill/>
          <a:ln w="38100" cap="sq">
            <a:solidFill>
              <a:schemeClr val="tx1"/>
            </a:solidFill>
            <a:round/>
            <a:headEnd type="none" w="sm" len="sm"/>
            <a:tailEnd type="arrow" w="med" len="med"/>
          </a:ln>
          <a:effectLst/>
        </p:spPr>
        <p:txBody>
          <a:bodyPr wrap="none"/>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9" name="Slide Number Placeholder 4"/>
          <p:cNvSpPr>
            <a:spLocks noGrp="1"/>
          </p:cNvSpPr>
          <p:nvPr>
            <p:ph type="sldNum" sz="quarter" idx="11"/>
          </p:nvPr>
        </p:nvSpPr>
        <p:spPr/>
        <p:txBody>
          <a:bodyPr/>
          <a:lstStyle/>
          <a:p>
            <a:fld id="{DC644840-D181-4F6A-A3D6-FAA48C7F1745}" type="slidenum">
              <a:rPr lang="en-GB"/>
              <a:pPr/>
              <a:t>8</a:t>
            </a:fld>
            <a:endParaRPr lang="en-GB"/>
          </a:p>
        </p:txBody>
      </p:sp>
      <p:sp>
        <p:nvSpPr>
          <p:cNvPr id="454658" name="Rectangle 2"/>
          <p:cNvSpPr>
            <a:spLocks noGrp="1" noChangeArrowheads="1"/>
          </p:cNvSpPr>
          <p:nvPr>
            <p:ph type="title"/>
          </p:nvPr>
        </p:nvSpPr>
        <p:spPr>
          <a:xfrm>
            <a:off x="1295400" y="76200"/>
            <a:ext cx="7772400" cy="533400"/>
          </a:xfrm>
        </p:spPr>
        <p:txBody>
          <a:bodyPr/>
          <a:lstStyle/>
          <a:p>
            <a:r>
              <a:rPr lang="en-GB"/>
              <a:t>HPGe detector configurations</a:t>
            </a:r>
          </a:p>
        </p:txBody>
      </p:sp>
      <p:sp>
        <p:nvSpPr>
          <p:cNvPr id="454659" name="Rectangle 3"/>
          <p:cNvSpPr>
            <a:spLocks noChangeArrowheads="1"/>
          </p:cNvSpPr>
          <p:nvPr>
            <p:ph type="body" idx="1"/>
          </p:nvPr>
        </p:nvSpPr>
        <p:spPr bwMode="auto">
          <a:xfrm>
            <a:off x="685800" y="1143000"/>
            <a:ext cx="7772400" cy="4876800"/>
          </a:xfrm>
          <a:noFill/>
          <a:ln>
            <a:miter lim="800000"/>
            <a:headEnd/>
            <a:tailEnd/>
          </a:ln>
        </p:spPr>
        <p:txBody>
          <a:bodyPr vert="horz" wrap="square" lIns="91440" tIns="45720" rIns="91440" bIns="45720" numCol="1" anchor="t" anchorCtr="0" compatLnSpc="1">
            <a:prstTxWarp prst="textNoShape">
              <a:avLst/>
            </a:prstTxWarp>
          </a:bodyPr>
          <a:lstStyle/>
          <a:p>
            <a:r>
              <a:rPr lang="en-GB"/>
              <a:t>Planar detectors:</a:t>
            </a:r>
          </a:p>
          <a:p>
            <a:pPr lvl="1"/>
            <a:r>
              <a:rPr lang="en-GB" sz="1900"/>
              <a:t>The n</a:t>
            </a:r>
            <a:r>
              <a:rPr lang="en-GB" sz="1900" baseline="30000"/>
              <a:t>+</a:t>
            </a:r>
            <a:r>
              <a:rPr lang="en-GB" sz="1900"/>
              <a:t> contact can be formed by lithium evaporation and diffusion or ion implantation.</a:t>
            </a:r>
          </a:p>
          <a:p>
            <a:pPr lvl="1"/>
            <a:r>
              <a:rPr lang="en-GB" sz="1900"/>
              <a:t>The detector depletion region is formed by reverse biasing the </a:t>
            </a:r>
            <a:r>
              <a:rPr lang="en-GB" sz="1900" i="1"/>
              <a:t>n</a:t>
            </a:r>
            <a:r>
              <a:rPr lang="en-GB" sz="1900" i="1" baseline="30000"/>
              <a:t>+</a:t>
            </a:r>
            <a:r>
              <a:rPr lang="en-GB" sz="1900" i="1"/>
              <a:t>-p</a:t>
            </a:r>
            <a:r>
              <a:rPr lang="en-GB" sz="1900"/>
              <a:t> junction.</a:t>
            </a:r>
          </a:p>
          <a:p>
            <a:pPr lvl="1"/>
            <a:r>
              <a:rPr lang="en-GB" sz="1900"/>
              <a:t>The other contact must be non-injecting for a majority carrier. It may consist of a p</a:t>
            </a:r>
            <a:r>
              <a:rPr lang="en-GB" sz="1900" baseline="30000"/>
              <a:t>+</a:t>
            </a:r>
            <a:r>
              <a:rPr lang="en-GB" sz="1900"/>
              <a:t> contact formed by ion implantation of acceptors (thin) or a metal-semiconductor surface barrier (Shottky barrier).</a:t>
            </a:r>
          </a:p>
          <a:p>
            <a:pPr lvl="1"/>
            <a:endParaRPr lang="en-GB" sz="1900"/>
          </a:p>
        </p:txBody>
      </p:sp>
      <p:pic>
        <p:nvPicPr>
          <p:cNvPr id="454660" name="Picture 4" descr="planar"/>
          <p:cNvPicPr>
            <a:picLocks noChangeAspect="1" noChangeArrowheads="1"/>
          </p:cNvPicPr>
          <p:nvPr/>
        </p:nvPicPr>
        <p:blipFill>
          <a:blip r:embed="rId3" cstate="print"/>
          <a:srcRect/>
          <a:stretch>
            <a:fillRect/>
          </a:stretch>
        </p:blipFill>
        <p:spPr bwMode="auto">
          <a:xfrm>
            <a:off x="2451100" y="4343400"/>
            <a:ext cx="4559300" cy="1885950"/>
          </a:xfrm>
          <a:prstGeom prst="rect">
            <a:avLst/>
          </a:prstGeom>
          <a:noFill/>
        </p:spPr>
      </p:pic>
      <p:sp>
        <p:nvSpPr>
          <p:cNvPr id="454661" name="Text Box 5"/>
          <p:cNvSpPr txBox="1">
            <a:spLocks noChangeArrowheads="1"/>
          </p:cNvSpPr>
          <p:nvPr/>
        </p:nvSpPr>
        <p:spPr bwMode="auto">
          <a:xfrm>
            <a:off x="1050925" y="4800600"/>
            <a:ext cx="1311275" cy="1006475"/>
          </a:xfrm>
          <a:prstGeom prst="rect">
            <a:avLst/>
          </a:prstGeom>
          <a:noFill/>
          <a:ln w="12700" cap="sq">
            <a:noFill/>
            <a:miter lim="800000"/>
            <a:headEnd type="none" w="sm" len="sm"/>
            <a:tailEnd type="none" w="sm" len="sm"/>
          </a:ln>
          <a:effectLst/>
        </p:spPr>
        <p:txBody>
          <a:bodyPr>
            <a:spAutoFit/>
          </a:bodyPr>
          <a:lstStyle/>
          <a:p>
            <a:pPr algn="r" eaLnBrk="1" hangingPunct="1"/>
            <a:r>
              <a:rPr lang="en-GB" sz="2000">
                <a:solidFill>
                  <a:schemeClr val="folHlink"/>
                </a:solidFill>
                <a:latin typeface="Verdana" pitchFamily="34" charset="0"/>
              </a:rPr>
              <a:t>Fully depleted detector</a:t>
            </a:r>
          </a:p>
        </p:txBody>
      </p:sp>
      <p:sp>
        <p:nvSpPr>
          <p:cNvPr id="454662" name="Text Box 6"/>
          <p:cNvSpPr txBox="1">
            <a:spLocks noChangeArrowheads="1"/>
          </p:cNvSpPr>
          <p:nvPr/>
        </p:nvSpPr>
        <p:spPr bwMode="auto">
          <a:xfrm>
            <a:off x="7086600" y="5029200"/>
            <a:ext cx="1447800" cy="701675"/>
          </a:xfrm>
          <a:prstGeom prst="rect">
            <a:avLst/>
          </a:prstGeom>
          <a:noFill/>
          <a:ln w="12700" cap="sq">
            <a:noFill/>
            <a:miter lim="800000"/>
            <a:headEnd type="none" w="sm" len="sm"/>
            <a:tailEnd type="none" w="sm" len="sm"/>
          </a:ln>
          <a:effectLst/>
        </p:spPr>
        <p:txBody>
          <a:bodyPr>
            <a:spAutoFit/>
          </a:bodyPr>
          <a:lstStyle/>
          <a:p>
            <a:pPr eaLnBrk="1" hangingPunct="1"/>
            <a:r>
              <a:rPr lang="en-GB" sz="2000">
                <a:solidFill>
                  <a:schemeClr val="folHlink"/>
                </a:solidFill>
                <a:latin typeface="Verdana" pitchFamily="34" charset="0"/>
              </a:rPr>
              <a:t>Operated at 77K</a:t>
            </a:r>
          </a:p>
        </p:txBody>
      </p:sp>
      <p:graphicFrame>
        <p:nvGraphicFramePr>
          <p:cNvPr id="454663" name="Object 7"/>
          <p:cNvGraphicFramePr>
            <a:graphicFrameLocks noChangeAspect="1"/>
          </p:cNvGraphicFramePr>
          <p:nvPr/>
        </p:nvGraphicFramePr>
        <p:xfrm>
          <a:off x="4514850" y="3321050"/>
          <a:ext cx="114300" cy="215900"/>
        </p:xfrm>
        <a:graphic>
          <a:graphicData uri="http://schemas.openxmlformats.org/presentationml/2006/ole">
            <p:oleObj spid="_x0000_s454663" name="Equation" r:id="rId4" imgW="114120" imgH="215640" progId="Equation.3">
              <p:embed/>
            </p:oleObj>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PHYS389 - Semiconductor Applications L13</a:t>
            </a:r>
            <a:endParaRPr lang="en-GB" dirty="0"/>
          </a:p>
        </p:txBody>
      </p:sp>
      <p:sp>
        <p:nvSpPr>
          <p:cNvPr id="5" name="Slide Number Placeholder 4"/>
          <p:cNvSpPr>
            <a:spLocks noGrp="1"/>
          </p:cNvSpPr>
          <p:nvPr>
            <p:ph type="sldNum" sz="quarter" idx="11"/>
          </p:nvPr>
        </p:nvSpPr>
        <p:spPr/>
        <p:txBody>
          <a:bodyPr/>
          <a:lstStyle/>
          <a:p>
            <a:fld id="{199336BC-9E52-4DAD-92B0-30EF69BADCD4}" type="slidenum">
              <a:rPr lang="en-GB"/>
              <a:pPr/>
              <a:t>9</a:t>
            </a:fld>
            <a:endParaRPr lang="en-GB"/>
          </a:p>
        </p:txBody>
      </p:sp>
      <p:sp>
        <p:nvSpPr>
          <p:cNvPr id="455682" name="Rectangle 2"/>
          <p:cNvSpPr>
            <a:spLocks noGrp="1" noChangeArrowheads="1"/>
          </p:cNvSpPr>
          <p:nvPr>
            <p:ph type="title"/>
          </p:nvPr>
        </p:nvSpPr>
        <p:spPr/>
        <p:txBody>
          <a:bodyPr/>
          <a:lstStyle/>
          <a:p>
            <a:r>
              <a:rPr lang="en-GB"/>
              <a:t>Planar Germanium detectors</a:t>
            </a:r>
          </a:p>
        </p:txBody>
      </p:sp>
      <p:sp>
        <p:nvSpPr>
          <p:cNvPr id="455683" name="Rectangle 3"/>
          <p:cNvSpPr>
            <a:spLocks noChangeArrowheads="1"/>
          </p:cNvSpPr>
          <p:nvPr>
            <p:ph type="body" idx="1"/>
          </p:nvPr>
        </p:nvSpPr>
        <p:spPr bwMode="auto">
          <a:xfrm>
            <a:off x="685800" y="1447800"/>
            <a:ext cx="7772400" cy="4648200"/>
          </a:xfrm>
          <a:noFill/>
          <a:ln>
            <a:miter lim="800000"/>
            <a:headEnd/>
            <a:tailEnd/>
          </a:ln>
        </p:spPr>
        <p:txBody>
          <a:bodyPr vert="horz" wrap="square" lIns="91440" tIns="45720" rIns="91440" bIns="45720" numCol="1" anchor="t" anchorCtr="0" compatLnSpc="1">
            <a:prstTxWarp prst="textNoShape">
              <a:avLst/>
            </a:prstTxWarp>
          </a:bodyPr>
          <a:lstStyle/>
          <a:p>
            <a:r>
              <a:rPr lang="en-GB"/>
              <a:t>Are operated as fully depleted detectors.</a:t>
            </a:r>
          </a:p>
          <a:p>
            <a:pPr lvl="1"/>
            <a:r>
              <a:rPr lang="en-GB"/>
              <a:t>Reverse bias requires that a positive voltage be applied to the n</a:t>
            </a:r>
            <a:r>
              <a:rPr lang="en-GB" baseline="30000"/>
              <a:t>+</a:t>
            </a:r>
            <a:r>
              <a:rPr lang="en-GB"/>
              <a:t> contact with respect to the p</a:t>
            </a:r>
            <a:r>
              <a:rPr lang="en-GB" baseline="30000"/>
              <a:t>+</a:t>
            </a:r>
            <a:r>
              <a:rPr lang="en-GB"/>
              <a:t> surface.</a:t>
            </a:r>
          </a:p>
          <a:p>
            <a:pPr lvl="1"/>
            <a:r>
              <a:rPr lang="en-GB"/>
              <a:t>The depletion region begins at the n</a:t>
            </a:r>
            <a:r>
              <a:rPr lang="en-GB" baseline="30000"/>
              <a:t>+</a:t>
            </a:r>
            <a:r>
              <a:rPr lang="en-GB"/>
              <a:t> contact and extends further into the detector as the voltage is raised.</a:t>
            </a:r>
          </a:p>
          <a:p>
            <a:pPr lvl="1"/>
            <a:r>
              <a:rPr lang="en-GB"/>
              <a:t>Further increases in voltage increase the E-field everywhere by a uniform amount.</a:t>
            </a:r>
          </a:p>
          <a:p>
            <a:r>
              <a:rPr lang="en-GB"/>
              <a:t>The detector voltage is increased in order to saturate the drift velocity of the charge carriers minimising collection time and detrimental effects due to carrier recombination and trapping.</a:t>
            </a:r>
          </a:p>
          <a:p>
            <a:r>
              <a:rPr lang="en-GB"/>
              <a:t>Saturation velocity for electrons in germanium at 77K  is reached with a minimum field of 10</a:t>
            </a:r>
            <a:r>
              <a:rPr lang="en-GB" baseline="30000"/>
              <a:t>5</a:t>
            </a:r>
            <a:r>
              <a:rPr lang="en-GB"/>
              <a:t>V/m</a:t>
            </a:r>
          </a:p>
        </p:txBody>
      </p:sp>
    </p:spTree>
  </p:cSld>
  <p:clrMapOvr>
    <a:masterClrMapping/>
  </p:clrMapOvr>
  <p:transition/>
</p:sld>
</file>

<file path=ppt/theme/theme1.xml><?xml version="1.0" encoding="utf-8"?>
<a:theme xmlns:a="http://schemas.openxmlformats.org/drawingml/2006/main" name="lecture-style4">
  <a:themeElements>
    <a:clrScheme name="lecture-styl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cture-style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lecture-styl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cture-styl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cture-styl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cture-styl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cture-styl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cture-styl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cture-style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cture-styl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cture-styl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cture-styl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cture-styl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cture-styl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Settings\ajb\Application Data\Microsoft\Templates\lecture-style4.pot</Template>
  <TotalTime>39145</TotalTime>
  <Words>1151</Words>
  <Application>Microsoft Office PowerPoint</Application>
  <PresentationFormat>On-screen Show (4:3)</PresentationFormat>
  <Paragraphs>180</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8" baseType="lpstr">
      <vt:lpstr>Times New Roman</vt:lpstr>
      <vt:lpstr>Verdana</vt:lpstr>
      <vt:lpstr>Times</vt:lpstr>
      <vt:lpstr>Symbol</vt:lpstr>
      <vt:lpstr>Tahoma</vt:lpstr>
      <vt:lpstr>Courier New</vt:lpstr>
      <vt:lpstr>lecture-style4</vt:lpstr>
      <vt:lpstr>Microsoft Equation 3.0</vt:lpstr>
      <vt:lpstr>XaraX Document</vt:lpstr>
      <vt:lpstr>Lecture 13: Radiation detectors II</vt:lpstr>
      <vt:lpstr>Interaction of gamma-rays with matter</vt:lpstr>
      <vt:lpstr>Germanium : Advantages</vt:lpstr>
      <vt:lpstr>Germanium detectors</vt:lpstr>
      <vt:lpstr>Germanium detectors</vt:lpstr>
      <vt:lpstr>HPGe detector fabrication</vt:lpstr>
      <vt:lpstr>HPGe detector manufacturing</vt:lpstr>
      <vt:lpstr>HPGe detector configurations</vt:lpstr>
      <vt:lpstr>Planar Germanium detectors</vt:lpstr>
      <vt:lpstr>Closed-end coaxial Germanium</vt:lpstr>
      <vt:lpstr>Types of contacts on coaxial detectors</vt:lpstr>
      <vt:lpstr>HPGe detectors</vt:lpstr>
      <vt:lpstr>Coaxial Germanium detector</vt:lpstr>
      <vt:lpstr>Coaxial Germanium detector</vt:lpstr>
      <vt:lpstr>Germanium: Energy resolution</vt:lpstr>
      <vt:lpstr>Germanium: Energy resolution</vt:lpstr>
      <vt:lpstr>Detector Efficiency</vt:lpstr>
      <vt:lpstr>Germanium detector spectrum</vt:lpstr>
      <vt:lpstr>Lecture 13: Radiation detectors II</vt:lpstr>
    </vt:vector>
  </TitlesOfParts>
  <Company>University of Liverpool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PHYS491 Research Skills Statistics (A J Boston)</dc:title>
  <dc:creator>Andrew Boston</dc:creator>
  <cp:lastModifiedBy>Andy Boston</cp:lastModifiedBy>
  <cp:revision>238</cp:revision>
  <cp:lastPrinted>1601-01-01T00:00:00Z</cp:lastPrinted>
  <dcterms:created xsi:type="dcterms:W3CDTF">2001-09-23T16:52:06Z</dcterms:created>
  <dcterms:modified xsi:type="dcterms:W3CDTF">2011-11-29T15:06:31Z</dcterms:modified>
</cp:coreProperties>
</file>