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7" r:id="rId3"/>
    <p:sldId id="279" r:id="rId4"/>
    <p:sldId id="258" r:id="rId5"/>
    <p:sldId id="274" r:id="rId6"/>
    <p:sldId id="281" r:id="rId7"/>
    <p:sldId id="257" r:id="rId8"/>
    <p:sldId id="276" r:id="rId9"/>
    <p:sldId id="259" r:id="rId10"/>
    <p:sldId id="260" r:id="rId11"/>
    <p:sldId id="266" r:id="rId12"/>
    <p:sldId id="277" r:id="rId13"/>
    <p:sldId id="268" r:id="rId14"/>
    <p:sldId id="261" r:id="rId15"/>
    <p:sldId id="269" r:id="rId16"/>
    <p:sldId id="278" r:id="rId17"/>
    <p:sldId id="262" r:id="rId18"/>
    <p:sldId id="271" r:id="rId19"/>
    <p:sldId id="273" r:id="rId20"/>
    <p:sldId id="264" r:id="rId21"/>
    <p:sldId id="272" r:id="rId22"/>
    <p:sldId id="280" r:id="rId23"/>
    <p:sldId id="275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9" autoAdjust="0"/>
    <p:restoredTop sz="94660"/>
  </p:normalViewPr>
  <p:slideViewPr>
    <p:cSldViewPr>
      <p:cViewPr varScale="1">
        <p:scale>
          <a:sx n="81" d="100"/>
          <a:sy n="81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iPM%20Thursday%20afternoon%20results\Lee%20SiPM%20Wednesday%20resul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/>
            </a:pPr>
            <a:r>
              <a:rPr lang="en-GB" sz="1600"/>
              <a:t>Number of counts</a:t>
            </a:r>
            <a:r>
              <a:rPr lang="en-GB" sz="1600" baseline="0"/>
              <a:t> for increasing delay of 100 microsecond gate</a:t>
            </a:r>
            <a:endParaRPr lang="en-GB" sz="1600"/>
          </a:p>
        </c:rich>
      </c:tx>
      <c:layout>
        <c:manualLayout>
          <c:xMode val="edge"/>
          <c:yMode val="edge"/>
          <c:x val="0.17698652294959527"/>
          <c:y val="1.7636929230085582E-2"/>
        </c:manualLayout>
      </c:layout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Sheet1!$A$6:$A$30</c:f>
              <c:numCache>
                <c:formatCode>General</c:formatCode>
                <c:ptCount val="25"/>
                <c:pt idx="0">
                  <c:v>34</c:v>
                </c:pt>
                <c:pt idx="1">
                  <c:v>47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100</c:v>
                </c:pt>
                <c:pt idx="7">
                  <c:v>125</c:v>
                </c:pt>
                <c:pt idx="8">
                  <c:v>150</c:v>
                </c:pt>
                <c:pt idx="9">
                  <c:v>175</c:v>
                </c:pt>
                <c:pt idx="10">
                  <c:v>200</c:v>
                </c:pt>
                <c:pt idx="11">
                  <c:v>225</c:v>
                </c:pt>
                <c:pt idx="12">
                  <c:v>250</c:v>
                </c:pt>
                <c:pt idx="13">
                  <c:v>275</c:v>
                </c:pt>
                <c:pt idx="14">
                  <c:v>300</c:v>
                </c:pt>
                <c:pt idx="15">
                  <c:v>325</c:v>
                </c:pt>
                <c:pt idx="16">
                  <c:v>350</c:v>
                </c:pt>
                <c:pt idx="17">
                  <c:v>375</c:v>
                </c:pt>
                <c:pt idx="18">
                  <c:v>400</c:v>
                </c:pt>
                <c:pt idx="19">
                  <c:v>425</c:v>
                </c:pt>
                <c:pt idx="20">
                  <c:v>450</c:v>
                </c:pt>
                <c:pt idx="21">
                  <c:v>475</c:v>
                </c:pt>
                <c:pt idx="22">
                  <c:v>575</c:v>
                </c:pt>
                <c:pt idx="23">
                  <c:v>675</c:v>
                </c:pt>
                <c:pt idx="24">
                  <c:v>1000</c:v>
                </c:pt>
              </c:numCache>
            </c:numRef>
          </c:xVal>
          <c:yVal>
            <c:numRef>
              <c:f>Sheet1!$C$6:$C$30</c:f>
              <c:numCache>
                <c:formatCode>General</c:formatCode>
                <c:ptCount val="25"/>
                <c:pt idx="0">
                  <c:v>75708</c:v>
                </c:pt>
                <c:pt idx="1">
                  <c:v>71925</c:v>
                </c:pt>
                <c:pt idx="2">
                  <c:v>68244</c:v>
                </c:pt>
                <c:pt idx="3">
                  <c:v>57076</c:v>
                </c:pt>
                <c:pt idx="4">
                  <c:v>55711</c:v>
                </c:pt>
                <c:pt idx="5">
                  <c:v>55546</c:v>
                </c:pt>
                <c:pt idx="6">
                  <c:v>44400</c:v>
                </c:pt>
                <c:pt idx="7">
                  <c:v>35960</c:v>
                </c:pt>
                <c:pt idx="8">
                  <c:v>31395</c:v>
                </c:pt>
                <c:pt idx="9">
                  <c:v>28647</c:v>
                </c:pt>
                <c:pt idx="10">
                  <c:v>27461</c:v>
                </c:pt>
                <c:pt idx="11">
                  <c:v>25641</c:v>
                </c:pt>
                <c:pt idx="12">
                  <c:v>24078</c:v>
                </c:pt>
                <c:pt idx="13">
                  <c:v>23683</c:v>
                </c:pt>
                <c:pt idx="14">
                  <c:v>22769</c:v>
                </c:pt>
                <c:pt idx="15">
                  <c:v>21978</c:v>
                </c:pt>
                <c:pt idx="16">
                  <c:v>22174</c:v>
                </c:pt>
                <c:pt idx="17">
                  <c:v>21409</c:v>
                </c:pt>
                <c:pt idx="18">
                  <c:v>21140</c:v>
                </c:pt>
                <c:pt idx="19">
                  <c:v>21135</c:v>
                </c:pt>
                <c:pt idx="20">
                  <c:v>21064</c:v>
                </c:pt>
                <c:pt idx="21">
                  <c:v>22541</c:v>
                </c:pt>
                <c:pt idx="22">
                  <c:v>22558</c:v>
                </c:pt>
                <c:pt idx="23">
                  <c:v>22663</c:v>
                </c:pt>
                <c:pt idx="24">
                  <c:v>22836</c:v>
                </c:pt>
              </c:numCache>
            </c:numRef>
          </c:yVal>
        </c:ser>
        <c:axId val="48347776"/>
        <c:axId val="56361728"/>
      </c:scatterChart>
      <c:valAx>
        <c:axId val="48347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Delay</a:t>
                </a:r>
                <a:r>
                  <a:rPr lang="en-GB" baseline="0"/>
                  <a:t> time (ns)</a:t>
                </a:r>
                <a:endParaRPr lang="en-GB"/>
              </a:p>
            </c:rich>
          </c:tx>
        </c:title>
        <c:numFmt formatCode="General" sourceLinked="1"/>
        <c:tickLblPos val="nextTo"/>
        <c:crossAx val="56361728"/>
        <c:crosses val="autoZero"/>
        <c:crossBetween val="midCat"/>
      </c:valAx>
      <c:valAx>
        <c:axId val="5636172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Number </a:t>
                </a:r>
              </a:p>
              <a:p>
                <a:pPr>
                  <a:defRPr/>
                </a:pPr>
                <a:r>
                  <a:rPr lang="en-GB"/>
                  <a:t>of</a:t>
                </a:r>
              </a:p>
              <a:p>
                <a:pPr>
                  <a:defRPr/>
                </a:pPr>
                <a:r>
                  <a:rPr lang="en-GB"/>
                  <a:t> counts</a:t>
                </a:r>
              </a:p>
            </c:rich>
          </c:tx>
        </c:title>
        <c:numFmt formatCode="General" sourceLinked="1"/>
        <c:tickLblPos val="nextTo"/>
        <c:crossAx val="48347776"/>
        <c:crosses val="autoZero"/>
        <c:crossBetween val="midCat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2F21C-CD9F-418A-B2F7-CCACF95FB52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2DC1-F39E-4FD8-98A3-62B9049706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7A23-2922-45DE-A19D-EC1420FB22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FB58-5998-4ADB-BD34-D5AB694C37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F597-71BE-4558-9CAB-625656A4F8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8CC1-B2AD-437D-B019-B8506A9706C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CFCE71-12B5-4430-9C67-DCC86747DC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0701-858E-47CD-89AF-1768D518B4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998AA-7DF5-4766-BADF-ADEEC82B3C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FFAD-6F5E-49B8-9D9A-1D58FFDB5C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43238-63C6-49C7-BA41-56CDB2397D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1391E4-85F4-4610-8E61-46696E97F4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8" r:id="rId5"/>
    <p:sldLayoutId id="2147483709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557338"/>
            <a:ext cx="8458200" cy="1470025"/>
          </a:xfrm>
        </p:spPr>
        <p:txBody>
          <a:bodyPr/>
          <a:lstStyle/>
          <a:p>
            <a:pPr eaLnBrk="1" hangingPunct="1"/>
            <a:r>
              <a:rPr lang="en-US" sz="3600" smtClean="0"/>
              <a:t>Characterization of Silicon Photomultipliers for beam loss monitors</a:t>
            </a:r>
            <a:r>
              <a:rPr lang="en-US" sz="2800" smtClean="0"/>
              <a:t>		</a:t>
            </a:r>
            <a:endParaRPr lang="de-DE" sz="2800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33825"/>
            <a:ext cx="1738313" cy="463550"/>
          </a:xfrm>
        </p:spPr>
        <p:txBody>
          <a:bodyPr/>
          <a:lstStyle/>
          <a:p>
            <a:pPr marL="63500" eaLnBrk="1" hangingPunct="1"/>
            <a:r>
              <a:rPr lang="en-US" smtClean="0"/>
              <a:t>Lee</a:t>
            </a:r>
            <a:endParaRPr lang="de-DE" smtClean="0">
              <a:latin typeface="Old English Text MT" pitchFamily="66" charset="0"/>
            </a:endParaRPr>
          </a:p>
        </p:txBody>
      </p:sp>
      <p:pic>
        <p:nvPicPr>
          <p:cNvPr id="13315" name="Picture 4" descr="C:\Users\Lee\Desktop\L41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16563"/>
            <a:ext cx="25209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Lee\Desktop\quasar_log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5300663"/>
            <a:ext cx="19431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Lee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5300663"/>
            <a:ext cx="18002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292600"/>
            <a:ext cx="52308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cs typeface="+mn-cs"/>
              </a:rPr>
              <a:t>Liverpool University weekly meeting</a:t>
            </a:r>
            <a:endParaRPr lang="de-DE" sz="2400" dirty="0">
              <a:solidFill>
                <a:schemeClr val="tx2"/>
              </a:solidFill>
              <a:latin typeface="Old English Text MT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 1 – Total noise</a:t>
            </a:r>
            <a:endParaRPr lang="de-DE" smtClean="0"/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68313" y="1700213"/>
            <a:ext cx="79914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First experiment was designed to measure the dark count from the SiPM.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Dark counts come from various sources but high proportion are from thermally induced electrons which cause an avalanche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This was done by activating the SiPM without firing</a:t>
            </a:r>
            <a:endParaRPr lang="de-DE"/>
          </a:p>
        </p:txBody>
      </p:sp>
      <p:pic>
        <p:nvPicPr>
          <p:cNvPr id="22531" name="Object 8"/>
          <p:cNvPicPr>
            <a:picLocks noChangeArrowheads="1"/>
          </p:cNvPicPr>
          <p:nvPr/>
        </p:nvPicPr>
        <p:blipFill>
          <a:blip r:embed="rId2"/>
          <a:srcRect t="-1134" r="-53" b="-1472"/>
          <a:stretch>
            <a:fillRect/>
          </a:stretch>
        </p:blipFill>
        <p:spPr bwMode="auto">
          <a:xfrm>
            <a:off x="1476375" y="4581525"/>
            <a:ext cx="562451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445500" cy="1066800"/>
          </a:xfrm>
        </p:spPr>
        <p:txBody>
          <a:bodyPr/>
          <a:lstStyle/>
          <a:p>
            <a:pPr eaLnBrk="1" hangingPunct="1"/>
            <a:r>
              <a:rPr lang="en-GB" smtClean="0"/>
              <a:t>Total noise results (ST module H)</a:t>
            </a:r>
          </a:p>
        </p:txBody>
      </p:sp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8496300" y="648811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9/18</a:t>
            </a: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143125"/>
            <a:ext cx="66595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3"/>
          <p:cNvSpPr txBox="1">
            <a:spLocks noChangeArrowheads="1"/>
          </p:cNvSpPr>
          <p:nvPr/>
        </p:nvSpPr>
        <p:spPr bwMode="auto">
          <a:xfrm>
            <a:off x="395288" y="1700213"/>
            <a:ext cx="5184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ST module H</a:t>
            </a: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2163"/>
            <a:ext cx="681990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066800"/>
          </a:xfrm>
        </p:spPr>
        <p:txBody>
          <a:bodyPr/>
          <a:lstStyle/>
          <a:p>
            <a:pPr eaLnBrk="1" hangingPunct="1"/>
            <a:r>
              <a:rPr lang="en-GB" smtClean="0"/>
              <a:t>Total noise results (Hamamatsu)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5780088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8050" y="2276475"/>
            <a:ext cx="56959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860800"/>
            <a:ext cx="3606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39750" y="2708275"/>
            <a:ext cx="2952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Overall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 2 – After pulsing</a:t>
            </a:r>
            <a:endParaRPr lang="de-DE" smtClean="0"/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323850" y="1700213"/>
            <a:ext cx="8064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After pulsing is an effect caused by impurities in the SiPM</a:t>
            </a:r>
          </a:p>
          <a:p>
            <a:endParaRPr lang="en-GB"/>
          </a:p>
          <a:p>
            <a:r>
              <a:rPr lang="en-GB"/>
              <a:t>Electrons become trapped in the device</a:t>
            </a:r>
          </a:p>
          <a:p>
            <a:endParaRPr lang="en-GB"/>
          </a:p>
          <a:p>
            <a:r>
              <a:rPr lang="en-GB"/>
              <a:t>Released about 100ns later causing an avalanche and a signal after the main signal</a:t>
            </a:r>
          </a:p>
          <a:p>
            <a:endParaRPr lang="en-GB"/>
          </a:p>
          <a:p>
            <a:r>
              <a:rPr lang="en-GB"/>
              <a:t>To characterise the SiPM for after pulses, the number of pulses within a 100  micro seconds window and moving the start of this window along 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652963"/>
            <a:ext cx="398145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779838" y="6092825"/>
            <a:ext cx="16557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11413" y="5805488"/>
            <a:ext cx="215900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00338" y="4797425"/>
            <a:ext cx="115093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59338" y="5084763"/>
            <a:ext cx="1296987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TextBox 20"/>
          <p:cNvSpPr txBox="1">
            <a:spLocks noChangeArrowheads="1"/>
          </p:cNvSpPr>
          <p:nvPr/>
        </p:nvSpPr>
        <p:spPr bwMode="auto">
          <a:xfrm>
            <a:off x="6227763" y="4652963"/>
            <a:ext cx="2447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We want to count the number of pulses in this region</a:t>
            </a:r>
          </a:p>
        </p:txBody>
      </p:sp>
      <p:sp>
        <p:nvSpPr>
          <p:cNvPr id="25609" name="TextBox 21"/>
          <p:cNvSpPr txBox="1">
            <a:spLocks noChangeArrowheads="1"/>
          </p:cNvSpPr>
          <p:nvPr/>
        </p:nvSpPr>
        <p:spPr bwMode="auto">
          <a:xfrm>
            <a:off x="3563938" y="6165850"/>
            <a:ext cx="2879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Window width 100 micro s</a:t>
            </a:r>
          </a:p>
        </p:txBody>
      </p:sp>
      <p:sp>
        <p:nvSpPr>
          <p:cNvPr id="25610" name="TextBox 22"/>
          <p:cNvSpPr txBox="1">
            <a:spLocks noChangeArrowheads="1"/>
          </p:cNvSpPr>
          <p:nvPr/>
        </p:nvSpPr>
        <p:spPr bwMode="auto">
          <a:xfrm>
            <a:off x="1835150" y="6237288"/>
            <a:ext cx="1296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Main pulse</a:t>
            </a:r>
          </a:p>
        </p:txBody>
      </p:sp>
      <p:sp>
        <p:nvSpPr>
          <p:cNvPr id="25611" name="TextBox 23"/>
          <p:cNvSpPr txBox="1">
            <a:spLocks noChangeArrowheads="1"/>
          </p:cNvSpPr>
          <p:nvPr/>
        </p:nvSpPr>
        <p:spPr bwMode="auto">
          <a:xfrm>
            <a:off x="1042988" y="4365625"/>
            <a:ext cx="4897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Time delay between window and main pulse</a:t>
            </a:r>
          </a:p>
        </p:txBody>
      </p:sp>
      <p:sp>
        <p:nvSpPr>
          <p:cNvPr id="25612" name="TextBox 24"/>
          <p:cNvSpPr txBox="1">
            <a:spLocks noChangeArrowheads="1"/>
          </p:cNvSpPr>
          <p:nvPr/>
        </p:nvSpPr>
        <p:spPr bwMode="auto">
          <a:xfrm>
            <a:off x="8316913" y="6488113"/>
            <a:ext cx="827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10/18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1260475" y="2060575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SiPM</a:t>
            </a:r>
            <a:endParaRPr lang="de-DE" sz="1400"/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484438" y="2132013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Amplifier</a:t>
            </a:r>
            <a:endParaRPr lang="de-DE" sz="1400"/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213225" y="5516563"/>
            <a:ext cx="151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Counter</a:t>
            </a:r>
            <a:endParaRPr lang="de-DE" sz="1400"/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4068763" y="2058988"/>
            <a:ext cx="165576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Inverting i/o</a:t>
            </a:r>
            <a:endParaRPr lang="de-DE" sz="1400"/>
          </a:p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3924300" y="2790825"/>
            <a:ext cx="1585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Linear fan out</a:t>
            </a:r>
            <a:endParaRPr lang="de-DE" sz="1400"/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2773363" y="3500438"/>
            <a:ext cx="11509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2700338" y="357187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Discriminator</a:t>
            </a:r>
            <a:endParaRPr lang="de-DE" sz="1400"/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5364163" y="3211513"/>
            <a:ext cx="15843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5437188" y="4003675"/>
            <a:ext cx="1584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Gate generator / delay module</a:t>
            </a:r>
            <a:endParaRPr lang="de-DE" sz="1400"/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auto">
          <a:xfrm>
            <a:off x="4140200" y="4651375"/>
            <a:ext cx="151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AND gate</a:t>
            </a:r>
            <a:endParaRPr lang="de-DE" sz="1400"/>
          </a:p>
        </p:txBody>
      </p:sp>
      <p:sp>
        <p:nvSpPr>
          <p:cNvPr id="26635" name="Text Box 14"/>
          <p:cNvSpPr txBox="1">
            <a:spLocks noChangeArrowheads="1"/>
          </p:cNvSpPr>
          <p:nvPr/>
        </p:nvSpPr>
        <p:spPr bwMode="auto">
          <a:xfrm>
            <a:off x="5580063" y="3284538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Discriminator</a:t>
            </a:r>
            <a:endParaRPr lang="de-DE" sz="1400"/>
          </a:p>
        </p:txBody>
      </p:sp>
      <p:sp>
        <p:nvSpPr>
          <p:cNvPr id="26636" name="Rectangle 15"/>
          <p:cNvSpPr>
            <a:spLocks noChangeArrowheads="1"/>
          </p:cNvSpPr>
          <p:nvPr/>
        </p:nvSpPr>
        <p:spPr bwMode="auto">
          <a:xfrm>
            <a:off x="2339975" y="2058988"/>
            <a:ext cx="12954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7" name="Rectangle 16"/>
          <p:cNvSpPr>
            <a:spLocks noChangeArrowheads="1"/>
          </p:cNvSpPr>
          <p:nvPr/>
        </p:nvSpPr>
        <p:spPr bwMode="auto">
          <a:xfrm>
            <a:off x="3924300" y="2058988"/>
            <a:ext cx="12954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3924300" y="2708275"/>
            <a:ext cx="129698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9" name="AutoShape 18"/>
          <p:cNvSpPr>
            <a:spLocks noChangeArrowheads="1"/>
          </p:cNvSpPr>
          <p:nvPr/>
        </p:nvSpPr>
        <p:spPr bwMode="auto">
          <a:xfrm>
            <a:off x="3997325" y="4579938"/>
            <a:ext cx="1296988" cy="503237"/>
          </a:xfrm>
          <a:prstGeom prst="octagon">
            <a:avLst>
              <a:gd name="adj" fmla="val 292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40" name="Oval 19"/>
          <p:cNvSpPr>
            <a:spLocks noChangeArrowheads="1"/>
          </p:cNvSpPr>
          <p:nvPr/>
        </p:nvSpPr>
        <p:spPr bwMode="auto">
          <a:xfrm>
            <a:off x="4140200" y="5300663"/>
            <a:ext cx="10080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41" name="Line 20"/>
          <p:cNvSpPr>
            <a:spLocks noChangeShapeType="1"/>
          </p:cNvSpPr>
          <p:nvPr/>
        </p:nvSpPr>
        <p:spPr bwMode="auto">
          <a:xfrm>
            <a:off x="3636963" y="220345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642" name="Line 21"/>
          <p:cNvSpPr>
            <a:spLocks noChangeShapeType="1"/>
          </p:cNvSpPr>
          <p:nvPr/>
        </p:nvSpPr>
        <p:spPr bwMode="auto">
          <a:xfrm>
            <a:off x="2052638" y="220345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643" name="Line 22"/>
          <p:cNvSpPr>
            <a:spLocks noChangeShapeType="1"/>
          </p:cNvSpPr>
          <p:nvPr/>
        </p:nvSpPr>
        <p:spPr bwMode="auto">
          <a:xfrm>
            <a:off x="4500563" y="24193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644" name="Line 23"/>
          <p:cNvSpPr>
            <a:spLocks noChangeShapeType="1"/>
          </p:cNvSpPr>
          <p:nvPr/>
        </p:nvSpPr>
        <p:spPr bwMode="auto">
          <a:xfrm>
            <a:off x="6156325" y="36449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645" name="Line 24"/>
          <p:cNvSpPr>
            <a:spLocks noChangeShapeType="1"/>
          </p:cNvSpPr>
          <p:nvPr/>
        </p:nvSpPr>
        <p:spPr bwMode="auto">
          <a:xfrm>
            <a:off x="4645025" y="508317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cxnSp>
        <p:nvCxnSpPr>
          <p:cNvPr id="26646" name="AutoShape 25"/>
          <p:cNvCxnSpPr>
            <a:cxnSpLocks noChangeShapeType="1"/>
          </p:cNvCxnSpPr>
          <p:nvPr/>
        </p:nvCxnSpPr>
        <p:spPr bwMode="auto">
          <a:xfrm rot="10800000" flipV="1">
            <a:off x="3348038" y="2924175"/>
            <a:ext cx="574675" cy="5762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6647" name="AutoShape 26"/>
          <p:cNvCxnSpPr>
            <a:cxnSpLocks noChangeShapeType="1"/>
          </p:cNvCxnSpPr>
          <p:nvPr/>
        </p:nvCxnSpPr>
        <p:spPr bwMode="auto">
          <a:xfrm rot="16200000" flipH="1">
            <a:off x="3221038" y="4059238"/>
            <a:ext cx="900112" cy="646112"/>
          </a:xfrm>
          <a:prstGeom prst="bentConnector3">
            <a:avLst>
              <a:gd name="adj1" fmla="val 10088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6648" name="Rectangle 27"/>
          <p:cNvSpPr>
            <a:spLocks noChangeArrowheads="1"/>
          </p:cNvSpPr>
          <p:nvPr/>
        </p:nvSpPr>
        <p:spPr bwMode="auto">
          <a:xfrm>
            <a:off x="5292725" y="3932238"/>
            <a:ext cx="1728788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6649" name="AutoShape 28"/>
          <p:cNvCxnSpPr>
            <a:cxnSpLocks noChangeShapeType="1"/>
            <a:stCxn id="26638" idx="3"/>
            <a:endCxn id="26632" idx="0"/>
          </p:cNvCxnSpPr>
          <p:nvPr/>
        </p:nvCxnSpPr>
        <p:spPr bwMode="auto">
          <a:xfrm>
            <a:off x="5221288" y="2924175"/>
            <a:ext cx="935037" cy="2873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6650" name="Oval 29"/>
          <p:cNvSpPr>
            <a:spLocks noChangeArrowheads="1"/>
          </p:cNvSpPr>
          <p:nvPr/>
        </p:nvSpPr>
        <p:spPr bwMode="auto">
          <a:xfrm>
            <a:off x="1116013" y="1916113"/>
            <a:ext cx="936625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6651" name="AutoShape 30"/>
          <p:cNvCxnSpPr>
            <a:cxnSpLocks noChangeShapeType="1"/>
            <a:stCxn id="26648" idx="2"/>
          </p:cNvCxnSpPr>
          <p:nvPr/>
        </p:nvCxnSpPr>
        <p:spPr bwMode="auto">
          <a:xfrm rot="5400000">
            <a:off x="5563394" y="4237831"/>
            <a:ext cx="323850" cy="8651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665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762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 2 – After pulsing</a:t>
            </a:r>
            <a:endParaRPr lang="de-DE" smtClean="0"/>
          </a:p>
        </p:txBody>
      </p:sp>
      <p:sp>
        <p:nvSpPr>
          <p:cNvPr id="26653" name="TextBox 32"/>
          <p:cNvSpPr txBox="1">
            <a:spLocks noChangeArrowheads="1"/>
          </p:cNvSpPr>
          <p:nvPr/>
        </p:nvSpPr>
        <p:spPr bwMode="auto">
          <a:xfrm>
            <a:off x="8316913" y="6488113"/>
            <a:ext cx="827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11/18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532813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 2 – After pulsing results</a:t>
            </a:r>
            <a:endParaRPr lang="de-DE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611560" y="2132856"/>
          <a:ext cx="72728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8316913" y="6488113"/>
            <a:ext cx="827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12/18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66800"/>
          </a:xfrm>
        </p:spPr>
        <p:txBody>
          <a:bodyPr/>
          <a:lstStyle/>
          <a:p>
            <a:pPr eaLnBrk="1" hangingPunct="1"/>
            <a:r>
              <a:rPr lang="en-GB" smtClean="0"/>
              <a:t>Experiment 3 – Time resolution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468313" y="2133600"/>
            <a:ext cx="72390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5300" indent="-495300">
              <a:spcBef>
                <a:spcPts val="300"/>
              </a:spcBef>
              <a:buClr>
                <a:srgbClr val="A04DA3"/>
              </a:buClr>
              <a:defRPr/>
            </a:pPr>
            <a:r>
              <a:rPr lang="en-GB" sz="2100" dirty="0">
                <a:latin typeface="+mn-lt"/>
                <a:cs typeface="+mn-cs"/>
              </a:rPr>
              <a:t>	An important quantity is the resolution of the SiPM as this links to spatial resolution to BLM</a:t>
            </a:r>
          </a:p>
          <a:p>
            <a:pPr marL="495300" indent="-49530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endParaRPr lang="en-GB" sz="2100" dirty="0">
              <a:latin typeface="+mn-lt"/>
              <a:cs typeface="+mn-cs"/>
            </a:endParaRPr>
          </a:p>
          <a:p>
            <a:pPr marL="495300" indent="-495300">
              <a:spcBef>
                <a:spcPts val="300"/>
              </a:spcBef>
              <a:buClr>
                <a:srgbClr val="A04DA3"/>
              </a:buClr>
              <a:defRPr/>
            </a:pPr>
            <a:r>
              <a:rPr lang="en-GB" sz="2100" dirty="0">
                <a:latin typeface="+mn-lt"/>
                <a:cs typeface="+mn-cs"/>
              </a:rPr>
              <a:t>	What affects the resolution of the SiPM</a:t>
            </a:r>
          </a:p>
          <a:p>
            <a:pPr marL="495300" indent="-495300">
              <a:spcBef>
                <a:spcPts val="300"/>
              </a:spcBef>
              <a:buClr>
                <a:srgbClr val="A04DA3"/>
              </a:buClr>
              <a:buFont typeface="Wingdings 2" pitchFamily="18" charset="2"/>
              <a:buAutoNum type="arabicPeriod"/>
              <a:defRPr/>
            </a:pPr>
            <a:r>
              <a:rPr lang="en-GB" sz="2100" dirty="0">
                <a:latin typeface="+mn-lt"/>
                <a:cs typeface="+mn-cs"/>
              </a:rPr>
              <a:t>Charge collection time ~ 10ps</a:t>
            </a:r>
          </a:p>
          <a:p>
            <a:pPr marL="495300" indent="-495300">
              <a:spcBef>
                <a:spcPts val="300"/>
              </a:spcBef>
              <a:buClr>
                <a:srgbClr val="A04DA3"/>
              </a:buClr>
              <a:buFont typeface="Wingdings 2" pitchFamily="18" charset="2"/>
              <a:buAutoNum type="arabicPeriod"/>
              <a:defRPr/>
            </a:pPr>
            <a:r>
              <a:rPr lang="en-GB" sz="2100" dirty="0">
                <a:latin typeface="+mn-lt"/>
                <a:cs typeface="+mn-cs"/>
              </a:rPr>
              <a:t>Avalanche propagation time ~ 10’s </a:t>
            </a:r>
            <a:r>
              <a:rPr lang="en-GB" sz="2100" dirty="0" err="1">
                <a:latin typeface="+mn-lt"/>
                <a:cs typeface="+mn-cs"/>
              </a:rPr>
              <a:t>ps</a:t>
            </a:r>
            <a:endParaRPr lang="en-GB" sz="2100" dirty="0">
              <a:latin typeface="+mn-lt"/>
              <a:cs typeface="+mn-cs"/>
            </a:endParaRPr>
          </a:p>
          <a:p>
            <a:pPr marL="495300" indent="-495300">
              <a:spcBef>
                <a:spcPts val="300"/>
              </a:spcBef>
              <a:buClr>
                <a:srgbClr val="A04DA3"/>
              </a:buClr>
              <a:buFont typeface="Wingdings 2" pitchFamily="18" charset="2"/>
              <a:buAutoNum type="arabicPeriod"/>
              <a:defRPr/>
            </a:pPr>
            <a:r>
              <a:rPr lang="en-GB" sz="2100" dirty="0">
                <a:latin typeface="+mn-lt"/>
                <a:cs typeface="+mn-cs"/>
              </a:rPr>
              <a:t>Electron drift time ~1ps</a:t>
            </a:r>
          </a:p>
          <a:p>
            <a:pPr marL="495300" indent="-495300">
              <a:spcBef>
                <a:spcPts val="300"/>
              </a:spcBef>
              <a:buClr>
                <a:srgbClr val="A04DA3"/>
              </a:buClr>
              <a:buFont typeface="Wingdings 2" pitchFamily="18" charset="2"/>
              <a:buAutoNum type="arabicPeriod"/>
              <a:defRPr/>
            </a:pPr>
            <a:r>
              <a:rPr lang="en-GB" sz="2100" dirty="0">
                <a:latin typeface="+mn-lt"/>
                <a:cs typeface="+mn-cs"/>
              </a:rPr>
              <a:t>Read out electronics ~10’s ns(major)</a:t>
            </a:r>
          </a:p>
          <a:p>
            <a:pPr marL="495300" indent="-495300">
              <a:spcBef>
                <a:spcPts val="300"/>
              </a:spcBef>
              <a:buClr>
                <a:srgbClr val="A04DA3"/>
              </a:buClr>
              <a:buFont typeface="Wingdings 2" pitchFamily="18" charset="2"/>
              <a:buAutoNum type="arabicPeriod"/>
              <a:defRPr/>
            </a:pPr>
            <a:endParaRPr lang="en-GB" sz="2100" dirty="0">
              <a:latin typeface="+mn-lt"/>
              <a:cs typeface="+mn-cs"/>
            </a:endParaRPr>
          </a:p>
          <a:p>
            <a:pPr marL="495300" indent="-495300">
              <a:spcBef>
                <a:spcPts val="300"/>
              </a:spcBef>
              <a:buClr>
                <a:srgbClr val="A04DA3"/>
              </a:buClr>
              <a:buFont typeface="Wingdings 2" pitchFamily="18" charset="2"/>
              <a:buNone/>
              <a:defRPr/>
            </a:pPr>
            <a:r>
              <a:rPr lang="en-GB" sz="2100" dirty="0">
                <a:latin typeface="+mn-lt"/>
                <a:cs typeface="+mn-cs"/>
              </a:rPr>
              <a:t>	The sigma of the distributions indicates the temporal uncertainty</a:t>
            </a:r>
            <a:endParaRPr lang="de-DE" sz="21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 3 – Time resolution</a:t>
            </a:r>
            <a:endParaRPr lang="de-DE" smtClean="0"/>
          </a:p>
        </p:txBody>
      </p:sp>
      <p:sp>
        <p:nvSpPr>
          <p:cNvPr id="29698" name="AutoShape 41"/>
          <p:cNvSpPr>
            <a:spLocks noChangeArrowheads="1"/>
          </p:cNvSpPr>
          <p:nvPr/>
        </p:nvSpPr>
        <p:spPr bwMode="auto">
          <a:xfrm>
            <a:off x="1403350" y="1844675"/>
            <a:ext cx="1295400" cy="863600"/>
          </a:xfrm>
          <a:prstGeom prst="hexagon">
            <a:avLst>
              <a:gd name="adj" fmla="val 37500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699" name="Rectangle 42"/>
          <p:cNvSpPr>
            <a:spLocks noChangeArrowheads="1"/>
          </p:cNvSpPr>
          <p:nvPr/>
        </p:nvSpPr>
        <p:spPr bwMode="auto">
          <a:xfrm>
            <a:off x="2987675" y="2060575"/>
            <a:ext cx="64928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0" name="Oval 43"/>
          <p:cNvSpPr>
            <a:spLocks noChangeArrowheads="1"/>
          </p:cNvSpPr>
          <p:nvPr/>
        </p:nvSpPr>
        <p:spPr bwMode="auto">
          <a:xfrm>
            <a:off x="3995738" y="1916113"/>
            <a:ext cx="792162" cy="792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1" name="Rectangle 44"/>
          <p:cNvSpPr>
            <a:spLocks noChangeArrowheads="1"/>
          </p:cNvSpPr>
          <p:nvPr/>
        </p:nvSpPr>
        <p:spPr bwMode="auto">
          <a:xfrm>
            <a:off x="6659563" y="3500438"/>
            <a:ext cx="1223962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/>
              <a:t>oscilloscope</a:t>
            </a:r>
          </a:p>
        </p:txBody>
      </p:sp>
      <p:sp>
        <p:nvSpPr>
          <p:cNvPr id="29702" name="Rectangle 45"/>
          <p:cNvSpPr>
            <a:spLocks noChangeArrowheads="1"/>
          </p:cNvSpPr>
          <p:nvPr/>
        </p:nvSpPr>
        <p:spPr bwMode="auto">
          <a:xfrm>
            <a:off x="3924300" y="4221163"/>
            <a:ext cx="1295400" cy="28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3" name="Rectangle 46"/>
          <p:cNvSpPr>
            <a:spLocks noChangeArrowheads="1"/>
          </p:cNvSpPr>
          <p:nvPr/>
        </p:nvSpPr>
        <p:spPr bwMode="auto">
          <a:xfrm>
            <a:off x="4140200" y="4940300"/>
            <a:ext cx="7207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Text Box 47"/>
          <p:cNvSpPr txBox="1">
            <a:spLocks noChangeArrowheads="1"/>
          </p:cNvSpPr>
          <p:nvPr/>
        </p:nvSpPr>
        <p:spPr bwMode="auto">
          <a:xfrm>
            <a:off x="4068763" y="213360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SiPM</a:t>
            </a:r>
            <a:endParaRPr lang="de-DE" sz="1400"/>
          </a:p>
        </p:txBody>
      </p:sp>
      <p:sp>
        <p:nvSpPr>
          <p:cNvPr id="29705" name="Text Box 48"/>
          <p:cNvSpPr txBox="1">
            <a:spLocks noChangeArrowheads="1"/>
          </p:cNvSpPr>
          <p:nvPr/>
        </p:nvSpPr>
        <p:spPr bwMode="auto">
          <a:xfrm>
            <a:off x="5148263" y="2852738"/>
            <a:ext cx="158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Linear fan out</a:t>
            </a:r>
            <a:endParaRPr lang="de-DE" sz="1400"/>
          </a:p>
        </p:txBody>
      </p:sp>
      <p:sp>
        <p:nvSpPr>
          <p:cNvPr id="29706" name="Rectangle 49"/>
          <p:cNvSpPr>
            <a:spLocks noChangeArrowheads="1"/>
          </p:cNvSpPr>
          <p:nvPr/>
        </p:nvSpPr>
        <p:spPr bwMode="auto">
          <a:xfrm>
            <a:off x="3924300" y="3502025"/>
            <a:ext cx="11509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Text Box 50"/>
          <p:cNvSpPr txBox="1">
            <a:spLocks noChangeArrowheads="1"/>
          </p:cNvSpPr>
          <p:nvPr/>
        </p:nvSpPr>
        <p:spPr bwMode="auto">
          <a:xfrm>
            <a:off x="3851275" y="357346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Discriminator</a:t>
            </a:r>
            <a:endParaRPr lang="de-DE" sz="1400"/>
          </a:p>
        </p:txBody>
      </p:sp>
      <p:sp>
        <p:nvSpPr>
          <p:cNvPr id="29708" name="Text Box 51"/>
          <p:cNvSpPr txBox="1">
            <a:spLocks noChangeArrowheads="1"/>
          </p:cNvSpPr>
          <p:nvPr/>
        </p:nvSpPr>
        <p:spPr bwMode="auto">
          <a:xfrm>
            <a:off x="3852863" y="422116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Gate generator</a:t>
            </a:r>
            <a:endParaRPr lang="de-DE" sz="1400"/>
          </a:p>
        </p:txBody>
      </p:sp>
      <p:sp>
        <p:nvSpPr>
          <p:cNvPr id="29709" name="Rectangle 52"/>
          <p:cNvSpPr>
            <a:spLocks noChangeArrowheads="1"/>
          </p:cNvSpPr>
          <p:nvPr/>
        </p:nvSpPr>
        <p:spPr bwMode="auto">
          <a:xfrm>
            <a:off x="5148263" y="2781300"/>
            <a:ext cx="129698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0" name="Text Box 53"/>
          <p:cNvSpPr txBox="1">
            <a:spLocks noChangeArrowheads="1"/>
          </p:cNvSpPr>
          <p:nvPr/>
        </p:nvSpPr>
        <p:spPr bwMode="auto">
          <a:xfrm>
            <a:off x="4211638" y="5013325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TDC</a:t>
            </a:r>
            <a:endParaRPr lang="de-DE" sz="1400"/>
          </a:p>
        </p:txBody>
      </p:sp>
      <p:sp>
        <p:nvSpPr>
          <p:cNvPr id="29711" name="Text Box 54"/>
          <p:cNvSpPr txBox="1">
            <a:spLocks noChangeArrowheads="1"/>
          </p:cNvSpPr>
          <p:nvPr/>
        </p:nvSpPr>
        <p:spPr bwMode="auto">
          <a:xfrm>
            <a:off x="5219700" y="2133600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Amplifier</a:t>
            </a:r>
            <a:endParaRPr lang="de-DE" sz="1400"/>
          </a:p>
        </p:txBody>
      </p:sp>
      <p:sp>
        <p:nvSpPr>
          <p:cNvPr id="29712" name="Rectangle 55"/>
          <p:cNvSpPr>
            <a:spLocks noChangeArrowheads="1"/>
          </p:cNvSpPr>
          <p:nvPr/>
        </p:nvSpPr>
        <p:spPr bwMode="auto">
          <a:xfrm>
            <a:off x="5148263" y="2133600"/>
            <a:ext cx="1223962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Text Box 56"/>
          <p:cNvSpPr txBox="1">
            <a:spLocks noChangeArrowheads="1"/>
          </p:cNvSpPr>
          <p:nvPr/>
        </p:nvSpPr>
        <p:spPr bwMode="auto">
          <a:xfrm>
            <a:off x="3060700" y="213360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LED</a:t>
            </a:r>
            <a:endParaRPr lang="de-DE" sz="1400"/>
          </a:p>
        </p:txBody>
      </p:sp>
      <p:sp>
        <p:nvSpPr>
          <p:cNvPr id="29714" name="Text Box 57"/>
          <p:cNvSpPr txBox="1">
            <a:spLocks noChangeArrowheads="1"/>
          </p:cNvSpPr>
          <p:nvPr/>
        </p:nvSpPr>
        <p:spPr bwMode="auto">
          <a:xfrm>
            <a:off x="1403350" y="2133600"/>
            <a:ext cx="1255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Pulse generator</a:t>
            </a:r>
            <a:endParaRPr lang="de-DE" sz="1200"/>
          </a:p>
        </p:txBody>
      </p:sp>
      <p:sp>
        <p:nvSpPr>
          <p:cNvPr id="29715" name="laptop"/>
          <p:cNvSpPr>
            <a:spLocks noEditPoints="1" noChangeArrowheads="1"/>
          </p:cNvSpPr>
          <p:nvPr/>
        </p:nvSpPr>
        <p:spPr bwMode="auto">
          <a:xfrm>
            <a:off x="4068763" y="5732463"/>
            <a:ext cx="873125" cy="576262"/>
          </a:xfrm>
          <a:custGeom>
            <a:avLst/>
            <a:gdLst>
              <a:gd name="T0" fmla="*/ 222057193 w 21600"/>
              <a:gd name="T1" fmla="*/ 0 h 21600"/>
              <a:gd name="T2" fmla="*/ 222057193 w 21600"/>
              <a:gd name="T3" fmla="*/ 136206998 h 21600"/>
              <a:gd name="T4" fmla="*/ 1210484217 w 21600"/>
              <a:gd name="T5" fmla="*/ 0 h 21600"/>
              <a:gd name="T6" fmla="*/ 1210484217 w 21600"/>
              <a:gd name="T7" fmla="*/ 136206998 h 21600"/>
              <a:gd name="T8" fmla="*/ 713332842 w 21600"/>
              <a:gd name="T9" fmla="*/ 0 h 21600"/>
              <a:gd name="T10" fmla="*/ 713332842 w 21600"/>
              <a:gd name="T11" fmla="*/ 410159773 h 21600"/>
              <a:gd name="T12" fmla="*/ 0 w 21600"/>
              <a:gd name="T13" fmla="*/ 410159773 h 21600"/>
              <a:gd name="T14" fmla="*/ 1426663097 w 21600"/>
              <a:gd name="T15" fmla="*/ 41015977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29716" name="AutoShape 59"/>
          <p:cNvCxnSpPr>
            <a:cxnSpLocks noChangeShapeType="1"/>
            <a:endCxn id="29699" idx="1"/>
          </p:cNvCxnSpPr>
          <p:nvPr/>
        </p:nvCxnSpPr>
        <p:spPr bwMode="auto">
          <a:xfrm>
            <a:off x="2700338" y="2276475"/>
            <a:ext cx="2873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717" name="AutoShape 60"/>
          <p:cNvCxnSpPr>
            <a:cxnSpLocks noChangeShapeType="1"/>
          </p:cNvCxnSpPr>
          <p:nvPr/>
        </p:nvCxnSpPr>
        <p:spPr bwMode="auto">
          <a:xfrm>
            <a:off x="3636963" y="2276475"/>
            <a:ext cx="358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718" name="AutoShape 61"/>
          <p:cNvCxnSpPr>
            <a:cxnSpLocks noChangeShapeType="1"/>
          </p:cNvCxnSpPr>
          <p:nvPr/>
        </p:nvCxnSpPr>
        <p:spPr bwMode="auto">
          <a:xfrm>
            <a:off x="4787900" y="2276475"/>
            <a:ext cx="358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719" name="AutoShape 62"/>
          <p:cNvCxnSpPr>
            <a:cxnSpLocks noChangeShapeType="1"/>
          </p:cNvCxnSpPr>
          <p:nvPr/>
        </p:nvCxnSpPr>
        <p:spPr bwMode="auto">
          <a:xfrm>
            <a:off x="5724525" y="2492375"/>
            <a:ext cx="0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720" name="AutoShape 63"/>
          <p:cNvCxnSpPr>
            <a:cxnSpLocks noChangeShapeType="1"/>
          </p:cNvCxnSpPr>
          <p:nvPr/>
        </p:nvCxnSpPr>
        <p:spPr bwMode="auto">
          <a:xfrm>
            <a:off x="4500563" y="3932238"/>
            <a:ext cx="0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721" name="AutoShape 64"/>
          <p:cNvCxnSpPr>
            <a:cxnSpLocks noChangeShapeType="1"/>
            <a:endCxn id="29703" idx="0"/>
          </p:cNvCxnSpPr>
          <p:nvPr/>
        </p:nvCxnSpPr>
        <p:spPr bwMode="auto">
          <a:xfrm>
            <a:off x="4500563" y="4508500"/>
            <a:ext cx="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722" name="AutoShape 65"/>
          <p:cNvCxnSpPr>
            <a:cxnSpLocks noChangeShapeType="1"/>
          </p:cNvCxnSpPr>
          <p:nvPr/>
        </p:nvCxnSpPr>
        <p:spPr bwMode="auto">
          <a:xfrm>
            <a:off x="4500563" y="5373688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723" name="AutoShape 66"/>
          <p:cNvCxnSpPr>
            <a:cxnSpLocks noChangeShapeType="1"/>
            <a:stCxn id="29698" idx="2"/>
            <a:endCxn id="29703" idx="1"/>
          </p:cNvCxnSpPr>
          <p:nvPr/>
        </p:nvCxnSpPr>
        <p:spPr bwMode="auto">
          <a:xfrm rot="16200000" flipH="1">
            <a:off x="1871662" y="2887663"/>
            <a:ext cx="2447925" cy="20891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9724" name="AutoShape 67"/>
          <p:cNvCxnSpPr>
            <a:cxnSpLocks noChangeShapeType="1"/>
            <a:stCxn id="29709" idx="3"/>
            <a:endCxn id="29701" idx="0"/>
          </p:cNvCxnSpPr>
          <p:nvPr/>
        </p:nvCxnSpPr>
        <p:spPr bwMode="auto">
          <a:xfrm>
            <a:off x="6445250" y="2997200"/>
            <a:ext cx="827088" cy="503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9725" name="AutoShape 68"/>
          <p:cNvCxnSpPr>
            <a:cxnSpLocks noChangeShapeType="1"/>
            <a:stCxn id="29709" idx="1"/>
            <a:endCxn id="29706" idx="0"/>
          </p:cNvCxnSpPr>
          <p:nvPr/>
        </p:nvCxnSpPr>
        <p:spPr bwMode="auto">
          <a:xfrm rot="10800000" flipV="1">
            <a:off x="4500563" y="2997200"/>
            <a:ext cx="647700" cy="5048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9726" name="Text Box 69"/>
          <p:cNvSpPr txBox="1">
            <a:spLocks noChangeArrowheads="1"/>
          </p:cNvSpPr>
          <p:nvPr/>
        </p:nvSpPr>
        <p:spPr bwMode="auto">
          <a:xfrm>
            <a:off x="2411413" y="4868863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Start signal</a:t>
            </a:r>
            <a:endParaRPr lang="de-DE" sz="1400"/>
          </a:p>
        </p:txBody>
      </p:sp>
      <p:sp>
        <p:nvSpPr>
          <p:cNvPr id="29727" name="Text Box 70"/>
          <p:cNvSpPr txBox="1">
            <a:spLocks noChangeArrowheads="1"/>
          </p:cNvSpPr>
          <p:nvPr/>
        </p:nvSpPr>
        <p:spPr bwMode="auto">
          <a:xfrm>
            <a:off x="4572000" y="45815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Stop signal</a:t>
            </a:r>
            <a:endParaRPr 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 3 – Time resolution</a:t>
            </a:r>
            <a:endParaRPr lang="de-DE" smtClean="0"/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51117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5516563"/>
            <a:ext cx="5173663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44675"/>
            <a:ext cx="432117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 4 – Spectrum</a:t>
            </a:r>
            <a:endParaRPr lang="de-DE" smtClean="0"/>
          </a:p>
        </p:txBody>
      </p:sp>
      <p:sp>
        <p:nvSpPr>
          <p:cNvPr id="31746" name="TextBox 8"/>
          <p:cNvSpPr txBox="1">
            <a:spLocks noChangeArrowheads="1"/>
          </p:cNvSpPr>
          <p:nvPr/>
        </p:nvSpPr>
        <p:spPr bwMode="auto">
          <a:xfrm>
            <a:off x="395288" y="1628775"/>
            <a:ext cx="75612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The final and longest experiment was the spectrum measurement</a:t>
            </a:r>
          </a:p>
          <a:p>
            <a:endParaRPr lang="en-GB"/>
          </a:p>
          <a:p>
            <a:r>
              <a:rPr lang="en-GB"/>
              <a:t>The SiPM was left to fire pulses for a long period of time</a:t>
            </a:r>
          </a:p>
          <a:p>
            <a:endParaRPr lang="en-GB"/>
          </a:p>
          <a:p>
            <a:r>
              <a:rPr lang="en-GB"/>
              <a:t>The signal is converted to digital  such that the entire spectrum of  SiPM output pulses is recorded.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468313" y="5256213"/>
            <a:ext cx="72009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Charge spectra greatly influenced by :</a:t>
            </a:r>
          </a:p>
          <a:p>
            <a:endParaRPr lang="en-GB"/>
          </a:p>
          <a:p>
            <a:r>
              <a:rPr lang="en-GB"/>
              <a:t>1) Bias voltage</a:t>
            </a:r>
          </a:p>
          <a:p>
            <a:r>
              <a:rPr lang="en-GB"/>
              <a:t>2) Light source intensity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468313" y="3716338"/>
            <a:ext cx="72009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The output of a charge spectrum should (in theory) result in multiple peaks representing multiple cell activation. However due to noise etc the distribution is more a convolution of a Poisson distribution from cells firing and a Gaussian distribution due to noise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1066800"/>
          </a:xfrm>
        </p:spPr>
        <p:txBody>
          <a:bodyPr/>
          <a:lstStyle/>
          <a:p>
            <a:pPr eaLnBrk="1" hangingPunct="1"/>
            <a:r>
              <a:rPr lang="en-GB" smtClean="0"/>
              <a:t>What I will talk about</a:t>
            </a: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468313" y="2205038"/>
            <a:ext cx="71993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Trebuchet MS" pitchFamily="34" charset="0"/>
              <a:buAutoNum type="arabicPeriod"/>
            </a:pPr>
            <a:r>
              <a:rPr lang="en-GB" sz="2800"/>
              <a:t>Short introduction about me</a:t>
            </a:r>
          </a:p>
          <a:p>
            <a:pPr marL="342900" indent="-342900">
              <a:buFont typeface="Trebuchet MS" pitchFamily="34" charset="0"/>
              <a:buAutoNum type="arabicPeriod"/>
            </a:pPr>
            <a:endParaRPr lang="en-GB" sz="2800"/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n-GB" sz="2800"/>
              <a:t>What are SiPMs and their uses</a:t>
            </a:r>
          </a:p>
          <a:p>
            <a:pPr marL="342900" indent="-342900">
              <a:buFont typeface="Trebuchet MS" pitchFamily="34" charset="0"/>
              <a:buAutoNum type="arabicPeriod"/>
            </a:pPr>
            <a:endParaRPr lang="en-GB" sz="2800"/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n-GB" sz="2800"/>
              <a:t>Experiments performed</a:t>
            </a:r>
          </a:p>
          <a:p>
            <a:pPr marL="342900" indent="-342900">
              <a:buFont typeface="Trebuchet MS" pitchFamily="34" charset="0"/>
              <a:buAutoNum type="arabicPeriod"/>
            </a:pPr>
            <a:endParaRPr lang="en-GB" sz="2800"/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n-GB" sz="2800"/>
              <a:t>Results and implications</a:t>
            </a:r>
          </a:p>
          <a:p>
            <a:pPr marL="342900" indent="-342900"/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5"/>
          <p:cNvSpPr>
            <a:spLocks noChangeArrowheads="1"/>
          </p:cNvSpPr>
          <p:nvPr/>
        </p:nvSpPr>
        <p:spPr bwMode="auto">
          <a:xfrm>
            <a:off x="3635375" y="1916113"/>
            <a:ext cx="1295400" cy="863600"/>
          </a:xfrm>
          <a:prstGeom prst="hexagon">
            <a:avLst>
              <a:gd name="adj" fmla="val 37500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5003800" y="2708275"/>
            <a:ext cx="64928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1" name="Oval 7"/>
          <p:cNvSpPr>
            <a:spLocks noChangeArrowheads="1"/>
          </p:cNvSpPr>
          <p:nvPr/>
        </p:nvSpPr>
        <p:spPr bwMode="auto">
          <a:xfrm>
            <a:off x="5003800" y="3500438"/>
            <a:ext cx="720725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3922713" y="5084763"/>
            <a:ext cx="7207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5075238" y="364490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</a:rPr>
              <a:t>SiPM</a:t>
            </a:r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2482850" y="32131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</a:rPr>
              <a:t>Gate generator</a:t>
            </a:r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3994150" y="5157788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</a:rPr>
              <a:t>ADC</a:t>
            </a:r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4787900" y="45815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</a:rPr>
              <a:t>Amplifier</a:t>
            </a:r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4714875" y="4581525"/>
            <a:ext cx="1223963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5003800" y="27813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</a:rPr>
              <a:t>LED</a:t>
            </a:r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32779" name="Text Box 15"/>
          <p:cNvSpPr txBox="1">
            <a:spLocks noChangeArrowheads="1"/>
          </p:cNvSpPr>
          <p:nvPr/>
        </p:nvSpPr>
        <p:spPr bwMode="auto">
          <a:xfrm>
            <a:off x="3635375" y="220503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Pulse generator</a:t>
            </a:r>
            <a:endParaRPr lang="de-DE" sz="1200">
              <a:solidFill>
                <a:schemeClr val="tx2"/>
              </a:solidFill>
            </a:endParaRPr>
          </a:p>
        </p:txBody>
      </p:sp>
      <p:sp>
        <p:nvSpPr>
          <p:cNvPr id="32780" name="laptop"/>
          <p:cNvSpPr>
            <a:spLocks noEditPoints="1" noChangeArrowheads="1"/>
          </p:cNvSpPr>
          <p:nvPr/>
        </p:nvSpPr>
        <p:spPr bwMode="auto">
          <a:xfrm>
            <a:off x="3851275" y="5876925"/>
            <a:ext cx="873125" cy="576263"/>
          </a:xfrm>
          <a:custGeom>
            <a:avLst/>
            <a:gdLst>
              <a:gd name="T0" fmla="*/ 222057193 w 21600"/>
              <a:gd name="T1" fmla="*/ 0 h 21600"/>
              <a:gd name="T2" fmla="*/ 222057193 w 21600"/>
              <a:gd name="T3" fmla="*/ 136207448 h 21600"/>
              <a:gd name="T4" fmla="*/ 1210484217 w 21600"/>
              <a:gd name="T5" fmla="*/ 0 h 21600"/>
              <a:gd name="T6" fmla="*/ 1210484217 w 21600"/>
              <a:gd name="T7" fmla="*/ 136207448 h 21600"/>
              <a:gd name="T8" fmla="*/ 713332842 w 21600"/>
              <a:gd name="T9" fmla="*/ 0 h 21600"/>
              <a:gd name="T10" fmla="*/ 713332842 w 21600"/>
              <a:gd name="T11" fmla="*/ 410161125 h 21600"/>
              <a:gd name="T12" fmla="*/ 0 w 21600"/>
              <a:gd name="T13" fmla="*/ 410161125 h 21600"/>
              <a:gd name="T14" fmla="*/ 1426663097 w 21600"/>
              <a:gd name="T15" fmla="*/ 4101611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32781" name="AutoShape 17"/>
          <p:cNvCxnSpPr>
            <a:cxnSpLocks noChangeShapeType="1"/>
          </p:cNvCxnSpPr>
          <p:nvPr/>
        </p:nvCxnSpPr>
        <p:spPr bwMode="auto">
          <a:xfrm>
            <a:off x="4283075" y="5518150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782" name="Text Box 18"/>
          <p:cNvSpPr txBox="1">
            <a:spLocks noChangeArrowheads="1"/>
          </p:cNvSpPr>
          <p:nvPr/>
        </p:nvSpPr>
        <p:spPr bwMode="auto">
          <a:xfrm>
            <a:off x="2338388" y="400526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</a:rPr>
              <a:t>Delay module 45 ns</a:t>
            </a:r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32783" name="Rectangle 19"/>
          <p:cNvSpPr>
            <a:spLocks noChangeArrowheads="1"/>
          </p:cNvSpPr>
          <p:nvPr/>
        </p:nvSpPr>
        <p:spPr bwMode="auto">
          <a:xfrm>
            <a:off x="2554288" y="3140075"/>
            <a:ext cx="1295400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Rectangle 20"/>
          <p:cNvSpPr>
            <a:spLocks noChangeArrowheads="1"/>
          </p:cNvSpPr>
          <p:nvPr/>
        </p:nvSpPr>
        <p:spPr bwMode="auto">
          <a:xfrm>
            <a:off x="2338388" y="4005263"/>
            <a:ext cx="172878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32785" name="AutoShape 21"/>
          <p:cNvCxnSpPr>
            <a:cxnSpLocks noChangeShapeType="1"/>
          </p:cNvCxnSpPr>
          <p:nvPr/>
        </p:nvCxnSpPr>
        <p:spPr bwMode="auto">
          <a:xfrm>
            <a:off x="4930775" y="2349500"/>
            <a:ext cx="398463" cy="373063"/>
          </a:xfrm>
          <a:prstGeom prst="bentConnector3">
            <a:avLst>
              <a:gd name="adj1" fmla="val 11553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6" name="AutoShape 22"/>
          <p:cNvCxnSpPr>
            <a:cxnSpLocks noChangeShapeType="1"/>
            <a:stCxn id="32779" idx="1"/>
          </p:cNvCxnSpPr>
          <p:nvPr/>
        </p:nvCxnSpPr>
        <p:spPr bwMode="auto">
          <a:xfrm rot="10800000" flipV="1">
            <a:off x="3203575" y="2343150"/>
            <a:ext cx="431800" cy="7969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7" name="AutoShape 23"/>
          <p:cNvCxnSpPr>
            <a:cxnSpLocks noChangeShapeType="1"/>
            <a:stCxn id="32783" idx="2"/>
          </p:cNvCxnSpPr>
          <p:nvPr/>
        </p:nvCxnSpPr>
        <p:spPr bwMode="auto">
          <a:xfrm>
            <a:off x="3201988" y="3498850"/>
            <a:ext cx="1587" cy="506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8" name="AutoShape 24"/>
          <p:cNvCxnSpPr>
            <a:cxnSpLocks noChangeShapeType="1"/>
            <a:stCxn id="32784" idx="2"/>
            <a:endCxn id="32772" idx="1"/>
          </p:cNvCxnSpPr>
          <p:nvPr/>
        </p:nvCxnSpPr>
        <p:spPr bwMode="auto">
          <a:xfrm rot="16200000" flipH="1">
            <a:off x="3095625" y="4473575"/>
            <a:ext cx="935038" cy="7191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9" name="AutoShape 25"/>
          <p:cNvCxnSpPr>
            <a:cxnSpLocks noChangeShapeType="1"/>
            <a:stCxn id="32777" idx="2"/>
            <a:endCxn id="32772" idx="3"/>
          </p:cNvCxnSpPr>
          <p:nvPr/>
        </p:nvCxnSpPr>
        <p:spPr bwMode="auto">
          <a:xfrm rot="5400000">
            <a:off x="4805362" y="4778376"/>
            <a:ext cx="360363" cy="6842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2790" name="Line 26"/>
          <p:cNvSpPr>
            <a:spLocks noChangeShapeType="1"/>
          </p:cNvSpPr>
          <p:nvPr/>
        </p:nvSpPr>
        <p:spPr bwMode="auto">
          <a:xfrm>
            <a:off x="5362575" y="31400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2791" name="Line 27"/>
          <p:cNvSpPr>
            <a:spLocks noChangeShapeType="1"/>
          </p:cNvSpPr>
          <p:nvPr/>
        </p:nvSpPr>
        <p:spPr bwMode="auto">
          <a:xfrm>
            <a:off x="5362575" y="41481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279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 4 – Spectrum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 4 – Spectrum</a:t>
            </a:r>
            <a:endParaRPr lang="de-DE" smtClean="0"/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462756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860800"/>
            <a:ext cx="4787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5364163" y="2205038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ST</a:t>
            </a:r>
          </a:p>
        </p:txBody>
      </p:sp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1547813" y="5157788"/>
            <a:ext cx="1223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Hamatsu</a:t>
            </a:r>
          </a:p>
        </p:txBody>
      </p:sp>
      <p:cxnSp>
        <p:nvCxnSpPr>
          <p:cNvPr id="11" name="Straight Arrow Connector 10"/>
          <p:cNvCxnSpPr>
            <a:stCxn id="33797" idx="3"/>
          </p:cNvCxnSpPr>
          <p:nvPr/>
        </p:nvCxnSpPr>
        <p:spPr>
          <a:xfrm flipV="1">
            <a:off x="2771775" y="5300663"/>
            <a:ext cx="1008063" cy="412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16463" y="2420938"/>
            <a:ext cx="57626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 4 – Spectrum</a:t>
            </a:r>
            <a:endParaRPr lang="de-DE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573463"/>
            <a:ext cx="420687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/>
          </p:cNvSpPr>
          <p:nvPr/>
        </p:nvSpPr>
        <p:spPr bwMode="auto">
          <a:xfrm>
            <a:off x="250825" y="1844675"/>
            <a:ext cx="86423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dirty="0"/>
              <a:t>The resolving power is the number of  measured photons , where the separation between two consecutive peaks is three times the variance.</a:t>
            </a:r>
          </a:p>
          <a:p>
            <a:pPr>
              <a:defRPr/>
            </a:pPr>
            <a:endParaRPr lang="en-GB" sz="2100" dirty="0"/>
          </a:p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GB" sz="2100" dirty="0"/>
              <a:t> 		</a:t>
            </a: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323850" y="2708275"/>
            <a:ext cx="64087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dirty="0"/>
              <a:t>The peak resolution is two times the variance</a:t>
            </a:r>
          </a:p>
          <a:p>
            <a:pPr>
              <a:defRPr/>
            </a:pPr>
            <a:endParaRPr lang="en-GB" sz="2100" dirty="0"/>
          </a:p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GB" sz="2100" dirty="0"/>
              <a:t> 		</a:t>
            </a: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395288" y="5876925"/>
            <a:ext cx="64087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dirty="0"/>
              <a:t>Resolution power of both SiPMs with and without fiber</a:t>
            </a:r>
          </a:p>
          <a:p>
            <a:pPr>
              <a:defRPr/>
            </a:pPr>
            <a:endParaRPr lang="en-GB" sz="2100" dirty="0"/>
          </a:p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GB" sz="2100" dirty="0"/>
              <a:t> 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124075" y="2708275"/>
            <a:ext cx="4859338" cy="1066800"/>
          </a:xfrm>
        </p:spPr>
        <p:txBody>
          <a:bodyPr/>
          <a:lstStyle/>
          <a:p>
            <a:pPr eaLnBrk="1" hangingPunct="1"/>
            <a:r>
              <a:rPr lang="en-GB" smtClean="0"/>
              <a:t>Thanks for listening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555875" y="4941888"/>
            <a:ext cx="3744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Special thanks to Marco Panniello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5256212" cy="865188"/>
          </a:xfrm>
        </p:spPr>
        <p:txBody>
          <a:bodyPr/>
          <a:lstStyle/>
          <a:p>
            <a:pPr eaLnBrk="1" hangingPunct="1"/>
            <a:r>
              <a:rPr lang="en-GB" smtClean="0"/>
              <a:t>Beam Loss monitoring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23850" y="1844675"/>
            <a:ext cx="813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Due to the size of proposed linear colliders, what is required is a beam loss monitor that can span long lengths for beam alignment and machine protection.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23850" y="2997200"/>
            <a:ext cx="8135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One proposed method is optical fibers along the beam line 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23850" y="364490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Charged particles may cross these fibers inducing Cherenkov radiation which may be trapped within the critical angle of the fiber and travel down the fiber.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323850" y="4652963"/>
            <a:ext cx="813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 detector is placed at the end of the fiber.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323850" y="5157788"/>
            <a:ext cx="8135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 detector with large dynamic range is required .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323850" y="5876925"/>
            <a:ext cx="813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One option is to use a </a:t>
            </a:r>
            <a:r>
              <a:rPr lang="en-GB" b="1"/>
              <a:t>Silicon Photomultiplier (SiPM)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010400" cy="1527175"/>
          </a:xfrm>
        </p:spPr>
        <p:txBody>
          <a:bodyPr/>
          <a:lstStyle/>
          <a:p>
            <a:pPr eaLnBrk="1" hangingPunct="1"/>
            <a:r>
              <a:rPr lang="en-US" smtClean="0"/>
              <a:t>Principles of SiPM operation</a:t>
            </a:r>
            <a:endParaRPr lang="de-DE" smtClean="0"/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924175"/>
            <a:ext cx="6475412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284663" y="33575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π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268538" y="33575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30000"/>
              <a:t>+</a:t>
            </a:r>
            <a:endParaRPr lang="el-GR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443663" y="33575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</a:t>
            </a:r>
            <a:r>
              <a:rPr lang="en-US" baseline="30000"/>
              <a:t>+</a:t>
            </a:r>
            <a:endParaRPr lang="el-GR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6011863" y="3573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endParaRPr lang="de-DE"/>
          </a:p>
        </p:txBody>
      </p:sp>
      <p:sp>
        <p:nvSpPr>
          <p:cNvPr id="16391" name="Line 13"/>
          <p:cNvSpPr>
            <a:spLocks noChangeShapeType="1"/>
          </p:cNvSpPr>
          <p:nvPr/>
        </p:nvSpPr>
        <p:spPr bwMode="auto">
          <a:xfrm flipV="1">
            <a:off x="2195513" y="50133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0" y="4508500"/>
            <a:ext cx="21240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4067175" y="4149725"/>
            <a:ext cx="144463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3851275" y="4149725"/>
            <a:ext cx="144463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4356100" y="4292600"/>
            <a:ext cx="144463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4500563" y="4005263"/>
            <a:ext cx="144462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4716463" y="4437063"/>
            <a:ext cx="144462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4716463" y="4005263"/>
            <a:ext cx="144462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4932363" y="4292600"/>
            <a:ext cx="144462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5219700" y="4437063"/>
            <a:ext cx="144463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5148263" y="4221163"/>
            <a:ext cx="144462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4932363" y="4076700"/>
            <a:ext cx="144462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4932363" y="4508500"/>
            <a:ext cx="144462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92500" y="436562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87675" y="3933825"/>
            <a:ext cx="576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hole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95 2.59259E-6 L 0.21059 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33872 -0.005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07882 -4.0740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31511 -0.005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28351 0.0053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6771 -0.005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2441 -0.0157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2441 -0.005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22049 -0.0051 " pathEditMode="fixed" rAng="0" ptsTypes="AA">
                                      <p:cBhvr>
                                        <p:cTn id="76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22049 -0.005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22049 -0.0050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9688 -0.0053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8906 -0.0157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  <p:bldP spid="4112" grpId="0" animBg="1"/>
      <p:bldP spid="4112" grpId="1" animBg="1"/>
      <p:bldP spid="4113" grpId="0" animBg="1"/>
      <p:bldP spid="4113" grpId="1" animBg="1"/>
      <p:bldP spid="4114" grpId="0" animBg="1"/>
      <p:bldP spid="4114" grpId="1" animBg="1"/>
      <p:bldP spid="4115" grpId="0" animBg="1"/>
      <p:bldP spid="4115" grpId="1" animBg="1"/>
      <p:bldP spid="4116" grpId="0" animBg="1"/>
      <p:bldP spid="4116" grpId="1" animBg="1"/>
      <p:bldP spid="4117" grpId="0" animBg="1"/>
      <p:bldP spid="4117" grpId="1" animBg="1"/>
      <p:bldP spid="4118" grpId="0" animBg="1"/>
      <p:bldP spid="4118" grpId="1" animBg="1"/>
      <p:bldP spid="4119" grpId="0" animBg="1"/>
      <p:bldP spid="4119" grpId="1" animBg="1"/>
      <p:bldP spid="4120" grpId="0" animBg="1"/>
      <p:bldP spid="4120" grpId="1" animBg="1"/>
      <p:bldP spid="4121" grpId="0" animBg="1"/>
      <p:bldP spid="4121" grpId="1" animBg="1"/>
      <p:bldP spid="4122" grpId="0" animBg="1"/>
      <p:bldP spid="4122" grpId="1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492375"/>
            <a:ext cx="354488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010400" cy="1527175"/>
          </a:xfrm>
        </p:spPr>
        <p:txBody>
          <a:bodyPr/>
          <a:lstStyle/>
          <a:p>
            <a:pPr eaLnBrk="1" hangingPunct="1"/>
            <a:r>
              <a:rPr lang="en-US" smtClean="0"/>
              <a:t>Principles of SiPM operation</a:t>
            </a:r>
            <a:endParaRPr lang="de-DE" smtClean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323850" y="1700213"/>
            <a:ext cx="48244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Output is quenched passively by a resistor</a:t>
            </a:r>
          </a:p>
          <a:p>
            <a:endParaRPr lang="en-GB"/>
          </a:p>
          <a:p>
            <a:r>
              <a:rPr lang="en-GB"/>
              <a:t>Quenching reduces output to original state and the process can start again</a:t>
            </a:r>
          </a:p>
          <a:p>
            <a:endParaRPr lang="en-GB"/>
          </a:p>
          <a:p>
            <a:r>
              <a:rPr lang="en-GB"/>
              <a:t>An SiPM is covered in these cells.</a:t>
            </a:r>
          </a:p>
          <a:p>
            <a:endParaRPr lang="en-GB"/>
          </a:p>
          <a:p>
            <a:r>
              <a:rPr lang="en-GB"/>
              <a:t>The general shape of the SiPM output is given by the rise time of a signal and the quenching time of the output falling back to zero</a:t>
            </a:r>
          </a:p>
          <a:p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868863"/>
            <a:ext cx="4176712" cy="1652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066800"/>
          </a:xfrm>
        </p:spPr>
        <p:txBody>
          <a:bodyPr/>
          <a:lstStyle/>
          <a:p>
            <a:pPr eaLnBrk="1" hangingPunct="1"/>
            <a:r>
              <a:rPr lang="en-GB" smtClean="0"/>
              <a:t>SiPMs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539750" y="2492375"/>
            <a:ext cx="345598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/>
              <a:t>Compact</a:t>
            </a:r>
          </a:p>
          <a:p>
            <a:pPr lvl="1">
              <a:buFont typeface="Arial" charset="0"/>
              <a:buChar char="•"/>
            </a:pPr>
            <a:r>
              <a:rPr lang="en-GB"/>
              <a:t>From 1 to 3.5 mm</a:t>
            </a:r>
            <a:r>
              <a:rPr lang="en-GB" baseline="30000"/>
              <a:t>2</a:t>
            </a:r>
          </a:p>
          <a:p>
            <a:pPr lvl="1"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Insensitive to magnetic fields</a:t>
            </a:r>
          </a:p>
          <a:p>
            <a:pPr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Low operational voltage</a:t>
            </a:r>
          </a:p>
          <a:p>
            <a:pPr lvl="1">
              <a:buFont typeface="Arial" charset="0"/>
              <a:buChar char="•"/>
            </a:pPr>
            <a:r>
              <a:rPr lang="en-GB"/>
              <a:t>Tens of volts</a:t>
            </a:r>
          </a:p>
          <a:p>
            <a:pPr lvl="1"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Versatile</a:t>
            </a:r>
          </a:p>
          <a:p>
            <a:pPr lvl="1">
              <a:buFont typeface="Arial" charset="0"/>
              <a:buChar char="•"/>
            </a:pPr>
            <a:r>
              <a:rPr lang="en-GB"/>
              <a:t>Widely used</a:t>
            </a:r>
          </a:p>
          <a:p>
            <a:pPr lvl="1"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Cheap</a:t>
            </a:r>
          </a:p>
          <a:p>
            <a:pPr lvl="1">
              <a:buFont typeface="Arial" charset="0"/>
              <a:buChar char="•"/>
            </a:pPr>
            <a:r>
              <a:rPr lang="en-GB"/>
              <a:t>$100’s per detector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205038"/>
            <a:ext cx="3076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292725" y="4292600"/>
            <a:ext cx="34559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A collection of mounted SiPMs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5364163" y="6165850"/>
            <a:ext cx="3779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Array of cells and quenching resistors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4"/>
          <p:cNvGrpSpPr>
            <a:grpSpLocks/>
          </p:cNvGrpSpPr>
          <p:nvPr/>
        </p:nvGrpSpPr>
        <p:grpSpPr bwMode="auto">
          <a:xfrm>
            <a:off x="6372225" y="4724400"/>
            <a:ext cx="2771775" cy="1933575"/>
            <a:chOff x="884" y="164"/>
            <a:chExt cx="3789" cy="3441"/>
          </a:xfrm>
        </p:grpSpPr>
        <p:pic>
          <p:nvPicPr>
            <p:cNvPr id="19462" name="Picture 2" descr="Package_t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4" y="164"/>
              <a:ext cx="3789" cy="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3" descr="nrd09-mod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5" y="432"/>
              <a:ext cx="2904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0" y="333375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SiPMs under consideration</a:t>
            </a:r>
            <a:endParaRPr lang="de-DE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459" name="Picture 1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724400"/>
            <a:ext cx="59055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95288" y="1773238"/>
            <a:ext cx="835342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Two prototype SiPMs were considered</a:t>
            </a:r>
          </a:p>
          <a:p>
            <a:pPr>
              <a:defRPr/>
            </a:pPr>
            <a:endParaRPr lang="en-GB" dirty="0"/>
          </a:p>
          <a:p>
            <a:pPr marL="342900" indent="-342900">
              <a:defRPr/>
            </a:pPr>
            <a:r>
              <a:rPr lang="en-GB" dirty="0"/>
              <a:t>1.STMircoelectronics – Module H</a:t>
            </a:r>
          </a:p>
          <a:p>
            <a:pPr marL="342900" indent="-342900">
              <a:buFontTx/>
              <a:buAutoNum type="arabicPeriod"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2.Hamatsu – S10362- 11-100C</a:t>
            </a:r>
          </a:p>
        </p:txBody>
      </p:sp>
      <p:sp>
        <p:nvSpPr>
          <p:cNvPr id="19461" name="TextBox 26"/>
          <p:cNvSpPr txBox="1">
            <a:spLocks noChangeArrowheads="1"/>
          </p:cNvSpPr>
          <p:nvPr/>
        </p:nvSpPr>
        <p:spPr bwMode="auto">
          <a:xfrm>
            <a:off x="468313" y="3500438"/>
            <a:ext cx="8351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Both SiPMs have different architecture and very different bias voltages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1066800"/>
          </a:xfrm>
        </p:spPr>
        <p:txBody>
          <a:bodyPr/>
          <a:lstStyle/>
          <a:p>
            <a:pPr eaLnBrk="1" hangingPunct="1"/>
            <a:r>
              <a:rPr lang="en-GB" smtClean="0"/>
              <a:t>Experiments undertaken</a:t>
            </a:r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23850" y="2420938"/>
            <a:ext cx="85693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/>
              <a:t>Total noise</a:t>
            </a:r>
          </a:p>
          <a:p>
            <a:r>
              <a:rPr lang="en-GB"/>
              <a:t>	- To define count rate plateaus </a:t>
            </a:r>
          </a:p>
          <a:p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After pulsing </a:t>
            </a:r>
          </a:p>
          <a:p>
            <a:r>
              <a:rPr lang="en-GB"/>
              <a:t>	- Not essential for characterisation but interesting to observe after pulsing</a:t>
            </a:r>
          </a:p>
          <a:p>
            <a:r>
              <a:rPr lang="en-GB"/>
              <a:t>	  phenomenon</a:t>
            </a:r>
          </a:p>
          <a:p>
            <a:pPr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Time and Spatial resolution</a:t>
            </a:r>
          </a:p>
          <a:p>
            <a:r>
              <a:rPr lang="en-GB"/>
              <a:t>	- To benchmark detector limits for triggering a signal</a:t>
            </a:r>
          </a:p>
          <a:p>
            <a:pPr>
              <a:buFont typeface="Arial" charset="0"/>
              <a:buChar char="•"/>
            </a:pPr>
            <a:endParaRPr lang="en-GB"/>
          </a:p>
          <a:p>
            <a:pPr>
              <a:buFont typeface="Arial" charset="0"/>
              <a:buChar char="•"/>
            </a:pPr>
            <a:r>
              <a:rPr lang="en-GB"/>
              <a:t>Photon resolving power</a:t>
            </a:r>
          </a:p>
          <a:p>
            <a:pPr lvl="1"/>
            <a:r>
              <a:rPr lang="en-GB"/>
              <a:t>	- To find the maximum/minimum detectable photons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Equipment and layout</a:t>
            </a:r>
            <a:endParaRPr lang="de-DE" smtClean="0"/>
          </a:p>
        </p:txBody>
      </p:sp>
      <p:pic>
        <p:nvPicPr>
          <p:cNvPr id="21506" name="Picture 7" descr="K:\IMAG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412875"/>
            <a:ext cx="34147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K:\IMAG0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933825"/>
            <a:ext cx="202882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K:\IMAG00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700213"/>
            <a:ext cx="27368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flipV="1">
            <a:off x="7235825" y="3933825"/>
            <a:ext cx="73025" cy="1008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331913" y="3716338"/>
            <a:ext cx="71437" cy="1008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411413" y="5445125"/>
            <a:ext cx="1655762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32363" y="2636838"/>
            <a:ext cx="107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513" name="TextBox 34"/>
          <p:cNvSpPr txBox="1">
            <a:spLocks noChangeArrowheads="1"/>
          </p:cNvSpPr>
          <p:nvPr/>
        </p:nvSpPr>
        <p:spPr bwMode="auto">
          <a:xfrm>
            <a:off x="6156325" y="4941888"/>
            <a:ext cx="255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Fan to cool modules</a:t>
            </a:r>
          </a:p>
        </p:txBody>
      </p:sp>
      <p:sp>
        <p:nvSpPr>
          <p:cNvPr id="21514" name="TextBox 35"/>
          <p:cNvSpPr txBox="1">
            <a:spLocks noChangeArrowheads="1"/>
          </p:cNvSpPr>
          <p:nvPr/>
        </p:nvSpPr>
        <p:spPr bwMode="auto">
          <a:xfrm>
            <a:off x="3635375" y="2276475"/>
            <a:ext cx="1657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NIM modules</a:t>
            </a:r>
          </a:p>
        </p:txBody>
      </p:sp>
      <p:sp>
        <p:nvSpPr>
          <p:cNvPr id="21515" name="TextBox 36"/>
          <p:cNvSpPr txBox="1">
            <a:spLocks noChangeArrowheads="1"/>
          </p:cNvSpPr>
          <p:nvPr/>
        </p:nvSpPr>
        <p:spPr bwMode="auto">
          <a:xfrm>
            <a:off x="1476375" y="5876925"/>
            <a:ext cx="935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SiPM</a:t>
            </a: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0" y="47244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Counter / power generator</a:t>
            </a:r>
            <a:endParaRPr lang="de-DE"/>
          </a:p>
        </p:txBody>
      </p:sp>
      <p:sp>
        <p:nvSpPr>
          <p:cNvPr id="21517" name="TextBox 36"/>
          <p:cNvSpPr txBox="1">
            <a:spLocks noChangeArrowheads="1"/>
          </p:cNvSpPr>
          <p:nvPr/>
        </p:nvSpPr>
        <p:spPr bwMode="auto">
          <a:xfrm>
            <a:off x="1547813" y="5373688"/>
            <a:ext cx="935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LED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195513" y="5373688"/>
            <a:ext cx="1728787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725</Words>
  <Application>Microsoft Office PowerPoint</Application>
  <PresentationFormat>On-screen Show (4:3)</PresentationFormat>
  <Paragraphs>170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Trebuchet MS</vt:lpstr>
      <vt:lpstr>Georgia</vt:lpstr>
      <vt:lpstr>Wingdings 2</vt:lpstr>
      <vt:lpstr>Calibri</vt:lpstr>
      <vt:lpstr>Old English Text MT</vt:lpstr>
      <vt:lpstr>Urban</vt:lpstr>
      <vt:lpstr>Urban</vt:lpstr>
      <vt:lpstr>Urban</vt:lpstr>
      <vt:lpstr>Urban</vt:lpstr>
      <vt:lpstr>Characterization of Silicon Photomultipliers for beam loss monitors  </vt:lpstr>
      <vt:lpstr>What I will talk about</vt:lpstr>
      <vt:lpstr>Beam Loss monitoring</vt:lpstr>
      <vt:lpstr>Principles of SiPM operation</vt:lpstr>
      <vt:lpstr>Principles of SiPM operation</vt:lpstr>
      <vt:lpstr>SiPMs</vt:lpstr>
      <vt:lpstr>Slide 7</vt:lpstr>
      <vt:lpstr>Experiments undertaken</vt:lpstr>
      <vt:lpstr>Equipment and layout</vt:lpstr>
      <vt:lpstr>Experiment 1 – Total noise</vt:lpstr>
      <vt:lpstr>Total noise results (ST module H)</vt:lpstr>
      <vt:lpstr>Total noise results (Hamamatsu)</vt:lpstr>
      <vt:lpstr>Experiment 2 – After pulsing</vt:lpstr>
      <vt:lpstr>Experiment 2 – After pulsing</vt:lpstr>
      <vt:lpstr>Experiment 2 – After pulsing results</vt:lpstr>
      <vt:lpstr>Experiment 3 – Time resolution</vt:lpstr>
      <vt:lpstr>Experiment 3 – Time resolution</vt:lpstr>
      <vt:lpstr>Experiment 3 – Time resolution</vt:lpstr>
      <vt:lpstr>Experiment 4 – Spectrum</vt:lpstr>
      <vt:lpstr>Experiment 4 – Spectrum</vt:lpstr>
      <vt:lpstr>Experiment 4 – Spectrum</vt:lpstr>
      <vt:lpstr>Experiment 4 – Spectrum</vt:lpstr>
      <vt:lpstr>Thanks for listening</vt:lpstr>
    </vt:vector>
  </TitlesOfParts>
  <Company>MPI-K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SiPM presentation</dc:title>
  <dc:creator>Lee</dc:creator>
  <cp:lastModifiedBy>Lee</cp:lastModifiedBy>
  <cp:revision>73</cp:revision>
  <dcterms:created xsi:type="dcterms:W3CDTF">2012-01-23T10:21:40Z</dcterms:created>
  <dcterms:modified xsi:type="dcterms:W3CDTF">2012-05-23T10:38:31Z</dcterms:modified>
</cp:coreProperties>
</file>