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4" autoAdjust="0"/>
  </p:normalViewPr>
  <p:slideViewPr>
    <p:cSldViewPr snapToGrid="0">
      <p:cViewPr varScale="1">
        <p:scale>
          <a:sx n="75" d="100"/>
          <a:sy n="75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2/15/2008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 Model </a:t>
            </a:r>
            <a:r>
              <a:rPr lang="en-GB" dirty="0" err="1" smtClean="0"/>
              <a:t>Diphoton</a:t>
            </a:r>
            <a:r>
              <a:rPr lang="en-GB" dirty="0" smtClean="0"/>
              <a:t> Background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DIPHOX and RESBOS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401" y="900545"/>
            <a:ext cx="89355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470" y="707446"/>
            <a:ext cx="8858605" cy="56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" y="2503976"/>
            <a:ext cx="8496300" cy="277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051" y="965200"/>
            <a:ext cx="8716195" cy="550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698" y="723900"/>
            <a:ext cx="8747502" cy="556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712079"/>
            <a:ext cx="8737600" cy="554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300" y="1463040"/>
            <a:ext cx="8706807" cy="283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1" y="547785"/>
            <a:ext cx="8780416" cy="561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006" y="1593669"/>
            <a:ext cx="8633168" cy="307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2349500"/>
            <a:ext cx="82042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Try and understand peculiarities and complete cross-checks for DIPHOX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Extend to high </a:t>
            </a:r>
            <a:r>
              <a:rPr lang="en-GB" sz="2000" b="1" dirty="0" err="1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GB" sz="2000" b="1" baseline="-25000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gg</a:t>
            </a:r>
            <a:endParaRPr lang="en-GB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Get RESBOS running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Event generator?</a:t>
            </a:r>
          </a:p>
          <a:p>
            <a:pPr>
              <a:buFont typeface="Arial" pitchFamily="34" charset="0"/>
              <a:buChar char="•"/>
            </a:pPr>
            <a:endParaRPr lang="en-GB" sz="2000" baseline="-25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74700" y="1168400"/>
            <a:ext cx="534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Next steps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Standard model </a:t>
            </a:r>
            <a:r>
              <a:rPr lang="en-GB" sz="2000" dirty="0" err="1" smtClean="0"/>
              <a:t>diphoton</a:t>
            </a:r>
            <a:r>
              <a:rPr lang="en-GB" sz="2000" dirty="0" smtClean="0"/>
              <a:t> spectrum not very well understood.</a:t>
            </a:r>
          </a:p>
          <a:p>
            <a:r>
              <a:rPr lang="en-GB" sz="2000" dirty="0" smtClean="0"/>
              <a:t>Has been studied mostly at ‘low’ </a:t>
            </a:r>
            <a:r>
              <a:rPr lang="en-GB" sz="2000" dirty="0" err="1" smtClean="0"/>
              <a:t>diphoton</a:t>
            </a:r>
            <a:r>
              <a:rPr lang="en-GB" sz="2000" dirty="0" smtClean="0"/>
              <a:t> masses for Higgs background estimation.</a:t>
            </a:r>
          </a:p>
          <a:p>
            <a:r>
              <a:rPr lang="en-GB" sz="2000" dirty="0" smtClean="0"/>
              <a:t>Aim: extend studies into higher mass region where relevant for BSM </a:t>
            </a:r>
            <a:r>
              <a:rPr lang="en-GB" sz="2000" dirty="0" err="1" smtClean="0"/>
              <a:t>diphoton</a:t>
            </a:r>
            <a:r>
              <a:rPr lang="en-GB" sz="2000" dirty="0" smtClean="0"/>
              <a:t> signatures</a:t>
            </a:r>
          </a:p>
          <a:p>
            <a:r>
              <a:rPr lang="en-GB" sz="2000" dirty="0" smtClean="0"/>
              <a:t>(e.g. GMSB SUSY, graviton searches etc.)</a:t>
            </a:r>
          </a:p>
          <a:p>
            <a:r>
              <a:rPr lang="en-GB" sz="2000" dirty="0" smtClean="0"/>
              <a:t>Need (at least) NLO estimates of </a:t>
            </a:r>
            <a:r>
              <a:rPr lang="en-GB" sz="2000" dirty="0" err="1" smtClean="0"/>
              <a:t>diphoton</a:t>
            </a:r>
            <a:r>
              <a:rPr lang="en-GB" sz="2000" dirty="0" smtClean="0"/>
              <a:t> production. Two cross section calculators with different ingredients studied by </a:t>
            </a:r>
            <a:r>
              <a:rPr lang="en-GB" sz="2000" dirty="0" err="1" smtClean="0"/>
              <a:t>H</a:t>
            </a:r>
            <a:r>
              <a:rPr lang="en-GB" sz="2000" dirty="0" err="1" smtClean="0">
                <a:latin typeface="Arial"/>
                <a:cs typeface="Arial"/>
              </a:rPr>
              <a:t>→</a:t>
            </a:r>
            <a:r>
              <a:rPr lang="en-GB" sz="2000" dirty="0" err="1" smtClean="0">
                <a:latin typeface="Symbol" pitchFamily="18" charset="2"/>
                <a:cs typeface="Arial"/>
              </a:rPr>
              <a:t>gg</a:t>
            </a:r>
            <a:r>
              <a:rPr lang="en-GB" sz="2000" dirty="0" smtClean="0">
                <a:cs typeface="Arial"/>
              </a:rPr>
              <a:t> people:</a:t>
            </a:r>
          </a:p>
          <a:p>
            <a:pPr lvl="2"/>
            <a:r>
              <a:rPr lang="en-GB" sz="2000" b="1" dirty="0" smtClean="0">
                <a:cs typeface="Arial"/>
              </a:rPr>
              <a:t>RESBOS</a:t>
            </a:r>
          </a:p>
          <a:p>
            <a:pPr lvl="2"/>
            <a:r>
              <a:rPr lang="en-GB" sz="2000" b="1" dirty="0" smtClean="0">
                <a:cs typeface="Arial"/>
              </a:rPr>
              <a:t>DIPHOX</a:t>
            </a:r>
            <a:endParaRPr lang="en-GB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DiPhox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Ingredients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2133600"/>
            <a:ext cx="6219825" cy="23336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419600"/>
            <a:ext cx="37433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85800" y="1447800"/>
            <a:ext cx="464820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“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Direct</a:t>
            </a:r>
            <a:r>
              <a:rPr lang="en-GB" dirty="0" smtClean="0"/>
              <a:t>” </a:t>
            </a:r>
            <a:r>
              <a:rPr lang="en-GB" dirty="0" smtClean="0"/>
              <a:t>Photon production</a:t>
            </a:r>
          </a:p>
          <a:p>
            <a:r>
              <a:rPr lang="en-GB" dirty="0" smtClean="0"/>
              <a:t>	i.e.</a:t>
            </a:r>
            <a:r>
              <a:rPr lang="en-GB" i="1" dirty="0" smtClean="0"/>
              <a:t> not </a:t>
            </a:r>
            <a:r>
              <a:rPr lang="en-GB" dirty="0" smtClean="0"/>
              <a:t>from </a:t>
            </a:r>
            <a:r>
              <a:rPr lang="en-GB" dirty="0" smtClean="0">
                <a:latin typeface="Symbol" pitchFamily="18" charset="2"/>
              </a:rPr>
              <a:t>p</a:t>
            </a:r>
            <a:r>
              <a:rPr lang="en-GB" baseline="30000" dirty="0" smtClean="0">
                <a:latin typeface="Symbol" pitchFamily="18" charset="2"/>
              </a:rPr>
              <a:t>0</a:t>
            </a:r>
            <a:r>
              <a:rPr lang="en-GB" dirty="0" smtClean="0">
                <a:latin typeface="Symbol" pitchFamily="18" charset="2"/>
              </a:rPr>
              <a:t>, h, w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1179" y="3376863"/>
          <a:ext cx="647700" cy="215900"/>
        </p:xfrm>
        <a:graphic>
          <a:graphicData uri="http://schemas.openxmlformats.org/presentationml/2006/ole">
            <p:oleObj spid="_x0000_s1028" name="Equation" r:id="rId5" imgW="647640" imgH="2156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70812" y="3043988"/>
            <a:ext cx="10347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LO Born: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419600" y="4419600"/>
            <a:ext cx="2476500" cy="209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762500" y="5210175"/>
          <a:ext cx="1473200" cy="469900"/>
        </p:xfrm>
        <a:graphic>
          <a:graphicData uri="http://schemas.openxmlformats.org/presentationml/2006/ole">
            <p:oleObj spid="_x0000_s1029" name="Equation" r:id="rId6" imgW="1473120" imgH="4698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57725" y="4838700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NLO    </a:t>
            </a:r>
            <a:r>
              <a:rPr lang="en-GB" dirty="0" smtClean="0">
                <a:latin typeface="Hancock" pitchFamily="2" charset="0"/>
              </a:rPr>
              <a:t>O</a:t>
            </a:r>
            <a:r>
              <a:rPr lang="en-GB" dirty="0" smtClean="0">
                <a:latin typeface="Symbol" pitchFamily="18" charset="2"/>
              </a:rPr>
              <a:t>(</a:t>
            </a:r>
            <a:r>
              <a:rPr lang="en-GB" dirty="0" err="1" smtClean="0">
                <a:latin typeface="Symbol" pitchFamily="18" charset="2"/>
              </a:rPr>
              <a:t>a</a:t>
            </a:r>
            <a:r>
              <a:rPr lang="en-GB" baseline="-25000" dirty="0" err="1" smtClean="0"/>
              <a:t>S</a:t>
            </a:r>
            <a:r>
              <a:rPr lang="en-GB" dirty="0" smtClean="0">
                <a:latin typeface="Symbol" pitchFamily="18" charset="2"/>
              </a:rPr>
              <a:t>)</a:t>
            </a:r>
            <a:endParaRPr lang="en-GB" dirty="0"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4108" y="4795603"/>
            <a:ext cx="9906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…</a:t>
            </a:r>
            <a:r>
              <a:rPr lang="en-GB" sz="2400" dirty="0" smtClean="0"/>
              <a:t>and</a:t>
            </a:r>
            <a:endParaRPr lang="en-GB" sz="2400" dirty="0"/>
          </a:p>
        </p:txBody>
      </p:sp>
      <p:sp>
        <p:nvSpPr>
          <p:cNvPr id="15" name="Down Arrow 14"/>
          <p:cNvSpPr/>
          <p:nvPr/>
        </p:nvSpPr>
        <p:spPr>
          <a:xfrm rot="18804372">
            <a:off x="7966023" y="5445177"/>
            <a:ext cx="533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 rot="16200000">
            <a:off x="4114801" y="5086350"/>
            <a:ext cx="314325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>
            <a:off x="4953000" y="4295775"/>
            <a:ext cx="314325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59567" y="359764"/>
            <a:ext cx="79435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Soft and collinear singularities: Single fragmentation or “</a:t>
            </a:r>
            <a:r>
              <a:rPr lang="en-GB" sz="2000" dirty="0" err="1" smtClean="0"/>
              <a:t>Bremmstrahlung</a:t>
            </a:r>
            <a:r>
              <a:rPr lang="en-GB" sz="2000" dirty="0" smtClean="0"/>
              <a:t>”</a:t>
            </a:r>
            <a:endParaRPr lang="en-GB" sz="2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967809" y="1364163"/>
            <a:ext cx="7319693" cy="4473159"/>
            <a:chOff x="667020" y="1051342"/>
            <a:chExt cx="7319693" cy="4473159"/>
          </a:xfrm>
        </p:grpSpPr>
        <p:sp>
          <p:nvSpPr>
            <p:cNvPr id="5" name="Rectangle 4"/>
            <p:cNvSpPr/>
            <p:nvPr/>
          </p:nvSpPr>
          <p:spPr>
            <a:xfrm>
              <a:off x="669405" y="1051342"/>
              <a:ext cx="7312545" cy="1289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257300" y="1648261"/>
              <a:ext cx="1122989" cy="284536"/>
              <a:chOff x="4676931" y="1143001"/>
              <a:chExt cx="1798820" cy="643640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435375">
                <a:off x="5400831" y="1143001"/>
                <a:ext cx="715156" cy="643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4676931" y="1618938"/>
                <a:ext cx="1798820" cy="14990"/>
              </a:xfrm>
              <a:prstGeom prst="straightConnector1">
                <a:avLst/>
              </a:prstGeom>
              <a:ln w="34925">
                <a:solidFill>
                  <a:schemeClr val="tx1">
                    <a:alpha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2755678" y="1630589"/>
              <a:ext cx="1122989" cy="290059"/>
              <a:chOff x="5039194" y="1897505"/>
              <a:chExt cx="1798820" cy="656133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435375">
                <a:off x="5240936" y="1897505"/>
                <a:ext cx="715156" cy="643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5039194" y="1909998"/>
                <a:ext cx="1798820" cy="643640"/>
                <a:chOff x="4676931" y="1143001"/>
                <a:chExt cx="1798820" cy="643640"/>
              </a:xfrm>
            </p:grpSpPr>
            <p:pic>
              <p:nvPicPr>
                <p:cNvPr id="15" name="Picture 2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435375">
                  <a:off x="5400831" y="1143001"/>
                  <a:ext cx="715156" cy="643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cxnSp>
              <p:nvCxnSpPr>
                <p:cNvPr id="16" name="Straight Arrow Connector 15"/>
                <p:cNvCxnSpPr/>
                <p:nvPr/>
              </p:nvCxnSpPr>
              <p:spPr>
                <a:xfrm flipV="1">
                  <a:off x="4676931" y="1618938"/>
                  <a:ext cx="1798820" cy="14990"/>
                </a:xfrm>
                <a:prstGeom prst="straightConnector1">
                  <a:avLst/>
                </a:prstGeom>
                <a:ln w="34925">
                  <a:solidFill>
                    <a:schemeClr val="tx1">
                      <a:alpha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" name="TextBox 18"/>
            <p:cNvSpPr txBox="1"/>
            <p:nvPr/>
          </p:nvSpPr>
          <p:spPr>
            <a:xfrm>
              <a:off x="2417222" y="1548048"/>
              <a:ext cx="262030" cy="2585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+</a:t>
              </a:r>
              <a:endParaRPr lang="en-GB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44175" y="1549152"/>
              <a:ext cx="980250" cy="412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+ ∙ ∙ ∙</a:t>
              </a:r>
              <a:endParaRPr lang="en-GB" sz="3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9402" y="2340496"/>
              <a:ext cx="7312548" cy="1304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813996" y="2234550"/>
              <a:ext cx="5141626" cy="691380"/>
              <a:chOff x="2623279" y="3327739"/>
              <a:chExt cx="5141626" cy="69138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3822490" y="3327739"/>
                <a:ext cx="1918744" cy="654722"/>
                <a:chOff x="3372785" y="4631884"/>
                <a:chExt cx="1918744" cy="654722"/>
              </a:xfrm>
            </p:grpSpPr>
            <p:pic>
              <p:nvPicPr>
                <p:cNvPr id="2051" name="Picture 3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4389075" y="4631884"/>
                  <a:ext cx="902454" cy="6547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cxnSp>
              <p:nvCxnSpPr>
                <p:cNvPr id="26" name="Straight Arrow Connector 25"/>
                <p:cNvCxnSpPr/>
                <p:nvPr/>
              </p:nvCxnSpPr>
              <p:spPr>
                <a:xfrm rot="10800000" flipV="1">
                  <a:off x="3372785" y="4989223"/>
                  <a:ext cx="1031278" cy="2499"/>
                </a:xfrm>
                <a:prstGeom prst="straightConnector1">
                  <a:avLst/>
                </a:prstGeom>
                <a:ln w="34925">
                  <a:solidFill>
                    <a:schemeClr val="tx1">
                      <a:alpha val="60000"/>
                    </a:schemeClr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ight Arrow 28"/>
              <p:cNvSpPr/>
              <p:nvPr/>
            </p:nvSpPr>
            <p:spPr>
              <a:xfrm>
                <a:off x="2623279" y="3627620"/>
                <a:ext cx="554636" cy="20986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816184" y="3372788"/>
                <a:ext cx="19487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Fragmentation functions: </a:t>
                </a:r>
                <a:endParaRPr lang="en-GB" dirty="0"/>
              </a:p>
            </p:txBody>
          </p:sp>
        </p:grpSp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6118806" y="2105229"/>
            <a:ext cx="1198666" cy="489975"/>
          </p:xfrm>
          <a:graphic>
            <a:graphicData uri="http://schemas.openxmlformats.org/presentationml/2006/ole">
              <p:oleObj spid="_x0000_s2053" name="Equation" r:id="rId5" imgW="901440" imgH="368280" progId="Equation.DSMT4">
                <p:embed/>
              </p:oleObj>
            </a:graphicData>
          </a:graphic>
        </p:graphicFrame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6144564" y="2489844"/>
            <a:ext cx="1103200" cy="490953"/>
          </p:xfrm>
          <a:graphic>
            <a:graphicData uri="http://schemas.openxmlformats.org/presentationml/2006/ole">
              <p:oleObj spid="_x0000_s2054" name="Equation" r:id="rId6" imgW="1143000" imgH="444240" progId="Equation.DSMT4">
                <p:embed/>
              </p:oleObj>
            </a:graphicData>
          </a:graphic>
        </p:graphicFrame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67020" y="3631908"/>
              <a:ext cx="2939627" cy="1883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39" name="Object 38"/>
            <p:cNvGraphicFramePr>
              <a:graphicFrameLocks noChangeAspect="1"/>
            </p:cNvGraphicFramePr>
            <p:nvPr/>
          </p:nvGraphicFramePr>
          <p:xfrm>
            <a:off x="5747209" y="2924175"/>
            <a:ext cx="1742907" cy="402778"/>
          </p:xfrm>
          <a:graphic>
            <a:graphicData uri="http://schemas.openxmlformats.org/presentationml/2006/ole">
              <p:oleObj spid="_x0000_s2056" name="Equation" r:id="rId8" imgW="1307880" imgH="393480" progId="Equation.DSMT4">
                <p:embed/>
              </p:oleObj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3562350" y="3638551"/>
              <a:ext cx="4424363" cy="1885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73128" y="4121729"/>
              <a:ext cx="4367715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GB" dirty="0" smtClean="0"/>
                <a:t>asymptotically </a:t>
              </a:r>
              <a:r>
                <a:rPr lang="en-GB" i="1" dirty="0" smtClean="0"/>
                <a:t>of same order as Born term</a:t>
              </a:r>
              <a:r>
                <a:rPr lang="en-GB" dirty="0" smtClean="0"/>
                <a:t>! </a:t>
              </a:r>
            </a:p>
            <a:p>
              <a:pPr>
                <a:buFont typeface="Arial" pitchFamily="34" charset="0"/>
                <a:buChar char="•"/>
              </a:pPr>
              <a:r>
                <a:rPr lang="en-GB" dirty="0" smtClean="0"/>
                <a:t>May dominate because high gluon density</a:t>
              </a:r>
            </a:p>
            <a:p>
              <a:pPr>
                <a:buFont typeface="Arial" pitchFamily="34" charset="0"/>
                <a:buChar char="•"/>
              </a:pPr>
              <a:r>
                <a:rPr lang="en-GB" dirty="0" smtClean="0"/>
                <a:t>need higher order terms for consistency.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" y="209550"/>
            <a:ext cx="8791575" cy="5657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76726" y="467769"/>
            <a:ext cx="2005012" cy="159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1115" y="486027"/>
            <a:ext cx="2290424" cy="160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0785" y="3399172"/>
            <a:ext cx="4519613" cy="163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66727" y="3423236"/>
            <a:ext cx="2695910" cy="162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33137" y="553453"/>
            <a:ext cx="33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include these “NLO” terms: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9232" y="2237873"/>
            <a:ext cx="375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And “double fragmentation” terms: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87379" y="2995864"/>
            <a:ext cx="108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“LO”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892842" y="3052011"/>
            <a:ext cx="108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“NLO”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9547" y="517358"/>
            <a:ext cx="8049127" cy="58112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553453" y="5029200"/>
            <a:ext cx="7543800" cy="646331"/>
            <a:chOff x="709863" y="757989"/>
            <a:chExt cx="7543800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709863" y="757989"/>
              <a:ext cx="7543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GB" dirty="0" smtClean="0"/>
                <a:t>Fragmentation scale,           , dependence only cancels when direct, one and two fragmentation contributions summed. </a:t>
              </a:r>
              <a:endParaRPr lang="en-GB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2828758" y="782051"/>
            <a:ext cx="463127" cy="360949"/>
          </p:xfrm>
          <a:graphic>
            <a:graphicData uri="http://schemas.openxmlformats.org/presentationml/2006/ole">
              <p:oleObj spid="_x0000_s4098" name="Equation" r:id="rId3" imgW="355320" imgH="355320" progId="Equation.DSMT4">
                <p:embed/>
              </p:oleObj>
            </a:graphicData>
          </a:graphic>
        </p:graphicFrame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8563" y="1100889"/>
            <a:ext cx="2647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926431" y="926431"/>
            <a:ext cx="48006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Include    “Box” contribution      </a:t>
            </a:r>
            <a:r>
              <a:rPr lang="en-GB" dirty="0" err="1" smtClean="0"/>
              <a:t>gg→</a:t>
            </a:r>
            <a:r>
              <a:rPr lang="en-GB" dirty="0" err="1" smtClean="0">
                <a:latin typeface="Symbol" pitchFamily="18" charset="2"/>
              </a:rPr>
              <a:t>gg</a:t>
            </a:r>
            <a:r>
              <a:rPr lang="en-GB" dirty="0" smtClean="0">
                <a:latin typeface="Symbol" pitchFamily="18" charset="2"/>
              </a:rPr>
              <a:t> </a:t>
            </a: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 NNLO </a:t>
            </a:r>
            <a:r>
              <a:rPr lang="en-GB" dirty="0" smtClean="0"/>
              <a:t> (</a:t>
            </a:r>
            <a:r>
              <a:rPr lang="en-GB" dirty="0" smtClean="0"/>
              <a:t>LO </a:t>
            </a:r>
            <a:r>
              <a:rPr lang="en-GB" dirty="0" smtClean="0"/>
              <a:t>for </a:t>
            </a:r>
            <a:r>
              <a:rPr lang="en-GB" dirty="0" err="1" smtClean="0"/>
              <a:t>gg</a:t>
            </a:r>
            <a:r>
              <a:rPr lang="en-GB" dirty="0" err="1" smtClean="0"/>
              <a:t>→</a:t>
            </a:r>
            <a:r>
              <a:rPr lang="en-GB" dirty="0" err="1" smtClean="0">
                <a:latin typeface="Symbol" pitchFamily="18" charset="2"/>
              </a:rPr>
              <a:t>gg</a:t>
            </a:r>
            <a:r>
              <a:rPr lang="en-GB" dirty="0" smtClean="0">
                <a:latin typeface="Symbol" pitchFamily="18" charset="2"/>
              </a:rPr>
              <a:t>) </a:t>
            </a:r>
            <a:r>
              <a:rPr lang="en-GB" dirty="0" smtClean="0"/>
              <a:t>but </a:t>
            </a:r>
            <a:r>
              <a:rPr lang="en-GB" dirty="0" smtClean="0"/>
              <a:t>high gluon density nearly cancels extra </a:t>
            </a:r>
            <a:r>
              <a:rPr lang="en-GB" dirty="0" err="1" smtClean="0">
                <a:latin typeface="Symbol" pitchFamily="18" charset="2"/>
              </a:rPr>
              <a:t>a</a:t>
            </a:r>
            <a:r>
              <a:rPr lang="en-GB" baseline="-25000" dirty="0" err="1" smtClean="0"/>
              <a:t>S</a:t>
            </a:r>
            <a:r>
              <a:rPr lang="en-GB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Other </a:t>
            </a:r>
            <a:r>
              <a:rPr lang="en-GB" dirty="0" err="1" smtClean="0"/>
              <a:t>gg</a:t>
            </a:r>
            <a:r>
              <a:rPr lang="en-GB" dirty="0" smtClean="0"/>
              <a:t> initiated NNLO terms probably important as well but not included yet. </a:t>
            </a:r>
            <a:br>
              <a:rPr lang="en-GB" dirty="0" smtClean="0"/>
            </a:br>
            <a:r>
              <a:rPr lang="en-GB" dirty="0" smtClean="0"/>
              <a:t>e.g.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Higher order corrections to Box may be large (hints that ~50%!) – and will have their own scale dependencies cancelled only at still higher order.</a:t>
            </a:r>
          </a:p>
          <a:p>
            <a:endParaRPr lang="en-GB" dirty="0" smtClean="0"/>
          </a:p>
          <a:p>
            <a:r>
              <a:rPr lang="en-GB" dirty="0" smtClean="0"/>
              <a:t>	</a:t>
            </a:r>
          </a:p>
          <a:p>
            <a:pPr lvl="1"/>
            <a:endParaRPr lang="en-GB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534695" y="2366631"/>
          <a:ext cx="1066800" cy="254000"/>
        </p:xfrm>
        <a:graphic>
          <a:graphicData uri="http://schemas.openxmlformats.org/presentationml/2006/ole">
            <p:oleObj spid="_x0000_s4100" name="Equation" r:id="rId5" imgW="106668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RESBOS?</a:t>
            </a:r>
            <a:endParaRPr lang="en-GB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569" y="1898072"/>
            <a:ext cx="2522726" cy="203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509" y="3883300"/>
            <a:ext cx="1644361" cy="149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96836" y="4908407"/>
            <a:ext cx="4068906" cy="134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18653" y="1219199"/>
            <a:ext cx="8575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Factorisation of hard cross-section and PDF based on  </a:t>
            </a:r>
            <a:r>
              <a:rPr lang="en-GB" i="1" dirty="0" smtClean="0"/>
              <a:t>longitudinal </a:t>
            </a:r>
            <a:r>
              <a:rPr lang="en-GB" dirty="0" smtClean="0"/>
              <a:t>momentum fractions . But:</a:t>
            </a:r>
            <a:endParaRPr lang="en-GB" dirty="0"/>
          </a:p>
        </p:txBody>
      </p:sp>
      <p:sp>
        <p:nvSpPr>
          <p:cNvPr id="8" name="Right Brace 7"/>
          <p:cNvSpPr/>
          <p:nvPr/>
        </p:nvSpPr>
        <p:spPr>
          <a:xfrm>
            <a:off x="2937164" y="1953492"/>
            <a:ext cx="96982" cy="1233054"/>
          </a:xfrm>
          <a:prstGeom prst="rightBrace">
            <a:avLst/>
          </a:prstGeom>
          <a:ln w="317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44982" y="2369127"/>
            <a:ext cx="234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Colour neutral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2647010" y="3602978"/>
            <a:ext cx="622664" cy="13060"/>
          </a:xfrm>
          <a:prstGeom prst="straightConnector1">
            <a:avLst/>
          </a:prstGeom>
          <a:ln w="38100">
            <a:solidFill>
              <a:schemeClr val="tx1">
                <a:alpha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17273" y="3352800"/>
            <a:ext cx="1205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Q</a:t>
            </a:r>
            <a:r>
              <a:rPr lang="en-GB" sz="2400" baseline="-25000" dirty="0" err="1" smtClean="0"/>
              <a:t>t</a:t>
            </a:r>
            <a:r>
              <a:rPr lang="en-GB" sz="2400" baseline="-25000" dirty="0" err="1" smtClean="0">
                <a:latin typeface="Symbol" pitchFamily="18" charset="2"/>
              </a:rPr>
              <a:t>gg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99709" y="2604655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err="1" smtClean="0"/>
              <a:t>Divergencies</a:t>
            </a:r>
            <a:r>
              <a:rPr lang="en-GB" dirty="0" smtClean="0"/>
              <a:t> when </a:t>
            </a:r>
            <a:r>
              <a:rPr lang="en-GB" sz="2400" dirty="0" smtClean="0"/>
              <a:t>Q</a:t>
            </a:r>
            <a:r>
              <a:rPr lang="en-GB" sz="2400" baseline="-25000" dirty="0" smtClean="0"/>
              <a:t>t</a:t>
            </a:r>
            <a:r>
              <a:rPr lang="en-GB" sz="2400" baseline="-25000" dirty="0" smtClean="0">
                <a:latin typeface="Symbol" pitchFamily="18" charset="2"/>
              </a:rPr>
              <a:t>gg</a:t>
            </a:r>
            <a:r>
              <a:rPr lang="en-GB" sz="2400" dirty="0" smtClean="0">
                <a:latin typeface="Symbol" pitchFamily="18" charset="2"/>
                <a:sym typeface="Euclid Symbol"/>
              </a:rPr>
              <a:t>0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ym typeface="Euclid Symbol"/>
              </a:rPr>
              <a:t>Multiple soft gluon emission</a:t>
            </a:r>
          </a:p>
          <a:p>
            <a:pPr>
              <a:buFont typeface="Arial" pitchFamily="34" charset="0"/>
              <a:buChar char="•"/>
            </a:pPr>
            <a:r>
              <a:rPr lang="en-GB" smtClean="0"/>
              <a:t> RESBOS resums</a:t>
            </a:r>
            <a:r>
              <a:rPr lang="en-GB" dirty="0" smtClean="0"/>
              <a:t> large  </a:t>
            </a:r>
            <a:r>
              <a:rPr lang="en-GB" dirty="0" err="1" smtClean="0"/>
              <a:t>ln</a:t>
            </a:r>
            <a:r>
              <a:rPr lang="en-GB" dirty="0" smtClean="0"/>
              <a:t>(</a:t>
            </a:r>
            <a:r>
              <a:rPr lang="en-GB" dirty="0" err="1" smtClean="0"/>
              <a:t>M</a:t>
            </a:r>
            <a:r>
              <a:rPr lang="en-GB" baseline="-25000" dirty="0" err="1" smtClean="0">
                <a:latin typeface="Symbol" pitchFamily="18" charset="2"/>
              </a:rPr>
              <a:t>gg</a:t>
            </a:r>
            <a:r>
              <a:rPr lang="en-GB" baseline="-25000" dirty="0" smtClean="0">
                <a:latin typeface="Symbol" pitchFamily="18" charset="2"/>
              </a:rPr>
              <a:t> </a:t>
            </a:r>
            <a:r>
              <a:rPr lang="en-GB" dirty="0" smtClean="0">
                <a:latin typeface="Symbol" pitchFamily="18" charset="2"/>
              </a:rPr>
              <a:t>/</a:t>
            </a:r>
            <a:r>
              <a:rPr lang="en-GB" dirty="0" smtClean="0"/>
              <a:t>Q</a:t>
            </a:r>
            <a:r>
              <a:rPr lang="en-GB" baseline="-25000" dirty="0" smtClean="0"/>
              <a:t>t</a:t>
            </a:r>
            <a:r>
              <a:rPr lang="en-GB" dirty="0" smtClean="0"/>
              <a:t>) terms</a:t>
            </a:r>
            <a:endParaRPr lang="en-GB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3630" y="4890655"/>
            <a:ext cx="2314440" cy="134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3893127" y="4128655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Has HO box</a:t>
            </a:r>
          </a:p>
          <a:p>
            <a:r>
              <a:rPr lang="en-GB" dirty="0" smtClean="0"/>
              <a:t>But only LO, single fragmentation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Existing study:</a:t>
            </a:r>
            <a:endParaRPr lang="en-GB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9928" y="1392382"/>
            <a:ext cx="700289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815" y="266699"/>
            <a:ext cx="36290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197927" y="1454727"/>
            <a:ext cx="371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happens when </a:t>
            </a:r>
            <a:r>
              <a:rPr lang="en-GB" dirty="0" err="1" smtClean="0"/>
              <a:t>M</a:t>
            </a:r>
            <a:r>
              <a:rPr lang="en-GB" baseline="-25000" dirty="0" err="1" smtClean="0">
                <a:latin typeface="Symbol" pitchFamily="18" charset="2"/>
              </a:rPr>
              <a:t>gg</a:t>
            </a:r>
            <a:r>
              <a:rPr lang="en-GB" baseline="-25000" dirty="0" smtClean="0">
                <a:latin typeface="Symbol" pitchFamily="18" charset="2"/>
              </a:rPr>
              <a:t> </a:t>
            </a:r>
            <a:r>
              <a:rPr lang="en-GB" dirty="0" smtClean="0">
                <a:latin typeface="Symbol" pitchFamily="18" charset="2"/>
              </a:rPr>
              <a:t>~ 1</a:t>
            </a:r>
            <a:r>
              <a:rPr lang="en-GB" dirty="0" smtClean="0"/>
              <a:t>TeV?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74618" y="3283528"/>
            <a:ext cx="7245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Status:</a:t>
            </a:r>
          </a:p>
          <a:p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RESBOS and DIPHOX packages obtained (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FORTRAN+perl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scripts!)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DIPHOX running and trying to reproduce existing results.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571</TotalTime>
  <Words>314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YamatoPainting</vt:lpstr>
      <vt:lpstr>Equation</vt:lpstr>
      <vt:lpstr>Standard Model Diphoton Background </vt:lpstr>
      <vt:lpstr>Motivation</vt:lpstr>
      <vt:lpstr>DiPhox Ingredients…</vt:lpstr>
      <vt:lpstr>Slide 4</vt:lpstr>
      <vt:lpstr>Slide 5</vt:lpstr>
      <vt:lpstr>Slide 6</vt:lpstr>
      <vt:lpstr>RESBOS?</vt:lpstr>
      <vt:lpstr>Existing study: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Model Diphoton Background </dc:title>
  <dc:creator/>
  <cp:lastModifiedBy>Stephen Maxfield</cp:lastModifiedBy>
  <cp:revision>38</cp:revision>
  <dcterms:created xsi:type="dcterms:W3CDTF">2006-08-16T00:00:00Z</dcterms:created>
  <dcterms:modified xsi:type="dcterms:W3CDTF">2008-02-15T10:36:10Z</dcterms:modified>
</cp:coreProperties>
</file>