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8"/>
  </p:notesMasterIdLst>
  <p:sldIdLst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1/28/2010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FD86D-2233-4C72-9C9C-B26C0E50B68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ABFA-1C21-4B15-BA1D-16D19EB69329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48E3-83C3-464E-B103-423E2526C08A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6B0A-D875-45D4-BC67-A1CEA7E7CAA0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8B88-5CD4-4C60-804F-49FC2497A4C9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2780-2A69-4DB3-926C-812E04349056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9886-ADAC-422F-A1CA-D2EFA56A47DF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69FE-FB22-424C-A472-4D287B64B507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CD95-9CEC-4442-8B01-511ABA045993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ADC9-D830-449D-875E-94B31A51EB14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8A81-4FCA-486F-8EEA-9DAA153771CC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8B63-14E6-48B1-BE6B-720AA91C4000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1456-6AEF-42F3-A35E-B0559E366408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F7AB-2CB4-4A53-B442-6EE29A3421C8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6279-EAE3-4377-A285-D1F4F19565E6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9546-4096-4E3C-8BD5-C39ED4439643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5A19-CFB5-4282-8C54-5C519830E3A8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90AF-578A-4F52-BA8A-3FDC424A3949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1A80-6CA0-4A1C-A5A1-1D04859F1468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E9B-CEF1-4413-AACA-649DDE572A64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0705-A4A7-4557-9841-8C32006FBA97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6A8-4173-424F-B68C-9CB9843F00AE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5BD-9629-4564-9BB8-11642B482E27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D3F-D8B1-4FE9-ACB0-C4AE202117CA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2E-EE97-4E60-81C7-9C1B80E63F5E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7F75-880F-4C45-8D81-D4DB022641E5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81F6-5AB5-44ED-8EC1-67547EE6E4C2}" type="datetime1">
              <a:rPr lang="en-US" smtClean="0"/>
              <a:pPr/>
              <a:t>1/28/2010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GB" dirty="0" smtClean="0"/>
              <a:t>FATIGUE IN WIND TURBINES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n-GB" dirty="0" smtClean="0"/>
              <a:t>A severe problem as in a 30 year life span a turbine will make typically ~ 10</a:t>
            </a:r>
            <a:r>
              <a:rPr lang="en-GB" baseline="30000" dirty="0" smtClean="0"/>
              <a:t>8</a:t>
            </a:r>
            <a:r>
              <a:rPr lang="en-GB" dirty="0" smtClean="0"/>
              <a:t> rotations</a:t>
            </a:r>
          </a:p>
          <a:p>
            <a:r>
              <a:rPr lang="en-GB" dirty="0" smtClean="0"/>
              <a:t>Fatigue failure is the fracture of material subjected to repeated cycles with changing loads</a:t>
            </a:r>
          </a:p>
          <a:p>
            <a:r>
              <a:rPr lang="en-GB" dirty="0" smtClean="0"/>
              <a:t>In the plot N is the number of</a:t>
            </a:r>
          </a:p>
          <a:p>
            <a:pPr>
              <a:buNone/>
            </a:pPr>
            <a:r>
              <a:rPr lang="en-GB" dirty="0" smtClean="0"/>
              <a:t>	cycles to failure</a:t>
            </a:r>
          </a:p>
          <a:p>
            <a:pPr lvl="1"/>
            <a:r>
              <a:rPr lang="en-GB" dirty="0" smtClean="0"/>
              <a:t>Need low value for the </a:t>
            </a:r>
          </a:p>
          <a:p>
            <a:pPr lvl="1">
              <a:buNone/>
            </a:pPr>
            <a:r>
              <a:rPr lang="en-GB" dirty="0" smtClean="0"/>
              <a:t>	maximum stress</a:t>
            </a:r>
          </a:p>
          <a:p>
            <a:r>
              <a:rPr lang="en-GB" dirty="0" smtClean="0"/>
              <a:t>Composites such as carbon fibre</a:t>
            </a:r>
          </a:p>
          <a:p>
            <a:pPr>
              <a:buNone/>
            </a:pPr>
            <a:r>
              <a:rPr lang="en-GB" dirty="0" smtClean="0"/>
              <a:t>	and carbon/glass hybrids are being developed</a:t>
            </a:r>
          </a:p>
          <a:p>
            <a:r>
              <a:rPr lang="en-GB" dirty="0" smtClean="0"/>
              <a:t>In the 1980s wind turbines in California suffered blade failures due to the fatigue not being fully understood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7" name="Picture 6" descr="5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071678"/>
            <a:ext cx="3557032" cy="262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/>
          <a:lstStyle/>
          <a:p>
            <a:r>
              <a:rPr lang="en-GB" dirty="0" smtClean="0"/>
              <a:t>CUILLAGH MOUNTAIN WIND FARM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42" cy="5429288"/>
          </a:xfrm>
        </p:spPr>
        <p:txBody>
          <a:bodyPr>
            <a:normAutofit/>
          </a:bodyPr>
          <a:lstStyle/>
          <a:p>
            <a:r>
              <a:rPr lang="en-GB" dirty="0" smtClean="0"/>
              <a:t>18 </a:t>
            </a:r>
            <a:r>
              <a:rPr lang="en-GB" dirty="0" err="1" smtClean="0"/>
              <a:t>Vestas</a:t>
            </a:r>
            <a:r>
              <a:rPr lang="en-GB" dirty="0" smtClean="0"/>
              <a:t> V47 wind turbines ~ 320 m above sea level where the wind speed at 30 m is 7.2 ms</a:t>
            </a:r>
            <a:r>
              <a:rPr lang="en-GB" baseline="30000" dirty="0" smtClean="0"/>
              <a:t>-1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3 blades with diameter 47m and hub height of 45m</a:t>
            </a:r>
          </a:p>
          <a:p>
            <a:pPr lvl="1"/>
            <a:r>
              <a:rPr lang="en-GB" dirty="0" smtClean="0"/>
              <a:t>Fixed rotor speed of 28.5 rpm and a rated power of 660 kW</a:t>
            </a:r>
          </a:p>
          <a:p>
            <a:pPr lvl="1"/>
            <a:r>
              <a:rPr lang="en-GB" dirty="0" smtClean="0"/>
              <a:t>At 45m height the mean wind speed is 8.1 ms</a:t>
            </a:r>
            <a:r>
              <a:rPr lang="en-GB" baseline="30000" dirty="0" smtClean="0"/>
              <a:t>-1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Average annual output is 2.05 </a:t>
            </a:r>
            <a:r>
              <a:rPr lang="en-GB" dirty="0" err="1" smtClean="0"/>
              <a:t>GWh</a:t>
            </a:r>
            <a:r>
              <a:rPr lang="en-GB" dirty="0" smtClean="0"/>
              <a:t> (</a:t>
            </a:r>
            <a:r>
              <a:rPr lang="en-GB" dirty="0" smtClean="0">
                <a:sym typeface="Symbol"/>
              </a:rPr>
              <a:t></a:t>
            </a:r>
            <a:r>
              <a:rPr lang="en-GB" dirty="0" smtClean="0"/>
              <a:t>235 kW continuous output)</a:t>
            </a:r>
          </a:p>
          <a:p>
            <a:r>
              <a:rPr lang="en-GB" dirty="0" smtClean="0"/>
              <a:t>Area covered ~ 10</a:t>
            </a:r>
            <a:r>
              <a:rPr lang="en-GB" baseline="30000" dirty="0" smtClean="0"/>
              <a:t>6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 and the array loss is calculated to be 7.3%</a:t>
            </a:r>
          </a:p>
          <a:p>
            <a:r>
              <a:rPr lang="en-GB" dirty="0" smtClean="0"/>
              <a:t>Monthly outputs can vary 74% - 140% of predicted values but overall the output was only 1.6% lower than expected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3071810"/>
          <a:ext cx="87154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9"/>
                <a:gridCol w="722315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370840">
                <a:tc gridSpan="9">
                  <a:txBody>
                    <a:bodyPr/>
                    <a:lstStyle/>
                    <a:p>
                      <a:r>
                        <a:rPr lang="en-GB" dirty="0" smtClean="0"/>
                        <a:t>Power output of V47 as a function of wind speed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Speed ms</a:t>
                      </a:r>
                      <a:r>
                        <a:rPr lang="en-GB" baseline="30000" dirty="0" smtClean="0"/>
                        <a:t>-1</a:t>
                      </a:r>
                      <a:endParaRPr lang="en-GB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Power kW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660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/>
          <a:lstStyle/>
          <a:p>
            <a:r>
              <a:rPr lang="en-GB" dirty="0" smtClean="0"/>
              <a:t>ENVIRONMENTAL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8579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No global warming or pollution</a:t>
            </a:r>
          </a:p>
          <a:p>
            <a:r>
              <a:rPr lang="en-GB" dirty="0" smtClean="0"/>
              <a:t>Primarily fuel savers rather than energy suppliers</a:t>
            </a:r>
          </a:p>
          <a:p>
            <a:r>
              <a:rPr lang="en-GB" dirty="0" smtClean="0"/>
              <a:t>Concerns about </a:t>
            </a:r>
          </a:p>
          <a:p>
            <a:pPr lvl="1"/>
            <a:r>
              <a:rPr lang="en-GB" dirty="0" smtClean="0"/>
              <a:t>the visual impact and noise (although this is relatively low)</a:t>
            </a:r>
          </a:p>
          <a:p>
            <a:pPr lvl="1"/>
            <a:r>
              <a:rPr lang="en-GB" dirty="0" smtClean="0"/>
              <a:t>bird deaths although very many more are killed by cars, cats and flying into plate glass windows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Estimate the area of land required to provide 10% of UK demand</a:t>
            </a:r>
          </a:p>
          <a:p>
            <a:pPr>
              <a:buNone/>
            </a:pPr>
            <a:r>
              <a:rPr lang="en-GB" dirty="0" smtClean="0"/>
              <a:t>In 2004 the UK electricity demand was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~350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TWh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per year</a:t>
            </a:r>
          </a:p>
          <a:p>
            <a:pPr>
              <a:buNone/>
            </a:pPr>
            <a:r>
              <a:rPr lang="en-GB" dirty="0" smtClean="0"/>
              <a:t>There are 8760 hours / year so this would need a continuous power P of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   P = 350 x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/8760 = 40 x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40 GW</a:t>
            </a:r>
          </a:p>
          <a:p>
            <a:pPr>
              <a:buNone/>
            </a:pPr>
            <a:r>
              <a:rPr lang="en-GB" dirty="0" smtClean="0"/>
              <a:t>To provide 10%, 4 GW, wind farms with a capacity of 12 GW needed</a:t>
            </a:r>
          </a:p>
          <a:p>
            <a:pPr>
              <a:buNone/>
            </a:pPr>
            <a:r>
              <a:rPr lang="en-GB" dirty="0" smtClean="0"/>
              <a:t>Provided by 12000/5 =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2400 5 MW turbines </a:t>
            </a:r>
            <a:r>
              <a:rPr lang="en-GB" dirty="0" smtClean="0"/>
              <a:t>with typical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diameter 115m</a:t>
            </a:r>
          </a:p>
          <a:p>
            <a:pPr>
              <a:buNone/>
            </a:pPr>
            <a:r>
              <a:rPr lang="en-GB" dirty="0" smtClean="0"/>
              <a:t>Assuming a 4D x 7D array area = 2400 x 460 x 805 =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8.9 10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This is ~ 900 km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cf</a:t>
            </a:r>
            <a:r>
              <a:rPr lang="en-GB" b="1" dirty="0" smtClean="0">
                <a:solidFill>
                  <a:srgbClr val="FF0000"/>
                </a:solidFill>
              </a:rPr>
              <a:t> area of UK of 200,000 km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/>
          <a:lstStyle/>
          <a:p>
            <a:r>
              <a:rPr lang="en-GB" dirty="0" smtClean="0"/>
              <a:t>ECONOMICS OF WIND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/>
          <a:lstStyle/>
          <a:p>
            <a:r>
              <a:rPr lang="en-GB" dirty="0" smtClean="0"/>
              <a:t>Depends on capital costs and M&amp;O costs (~ 2% of capital p.a.) together with the revenue from electricity sales over 30 years</a:t>
            </a:r>
          </a:p>
          <a:p>
            <a:r>
              <a:rPr lang="en-GB" dirty="0" smtClean="0"/>
              <a:t>Electricity costs in pence / kWh are 3.4p for onshore farms compared to 2.4 – 4.5p for new coal plants and 4.7p for new nuclear plants. Offshore costs are 30 – 100% higher.</a:t>
            </a:r>
          </a:p>
          <a:p>
            <a:pPr lvl="1"/>
            <a:r>
              <a:rPr lang="en-GB" dirty="0" smtClean="0"/>
              <a:t>The external costs (mainly environmental) are estimated as 2 -15p /kWh for coal compared to 0.2p for wind</a:t>
            </a:r>
          </a:p>
          <a:p>
            <a:r>
              <a:rPr lang="en-GB" dirty="0" smtClean="0"/>
              <a:t>Wind power requires back-up but this is not too difficult if it only supplies &lt; 20% of power required as spare capacity is already needed to cope with peak demands</a:t>
            </a:r>
          </a:p>
          <a:p>
            <a:r>
              <a:rPr lang="en-GB" dirty="0" smtClean="0"/>
              <a:t>The costs are expected to reduce with future developments making wind power competitive with gas at ~ 2.5p / kWh when production reaches150 GW capacity which could be achieved in 2010 with the current growth in wind power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/>
          <a:lstStyle/>
          <a:p>
            <a:r>
              <a:rPr lang="en-GB" dirty="0" smtClean="0"/>
              <a:t>OUTLOOK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/>
          <a:lstStyle/>
          <a:p>
            <a:r>
              <a:rPr lang="en-GB" dirty="0" smtClean="0"/>
              <a:t>Global estimates are that between</a:t>
            </a:r>
          </a:p>
          <a:p>
            <a:pPr>
              <a:buNone/>
            </a:pPr>
            <a:r>
              <a:rPr lang="en-GB" dirty="0" smtClean="0"/>
              <a:t>	20,000 -53,000 </a:t>
            </a:r>
            <a:r>
              <a:rPr lang="en-GB" dirty="0" err="1" smtClean="0"/>
              <a:t>TWh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     of wind power can be exploited</a:t>
            </a:r>
          </a:p>
          <a:p>
            <a:r>
              <a:rPr lang="en-GB" dirty="0" smtClean="0"/>
              <a:t>Offshore there is a huge technical</a:t>
            </a:r>
          </a:p>
          <a:p>
            <a:pPr>
              <a:buNone/>
            </a:pPr>
            <a:r>
              <a:rPr lang="en-GB" dirty="0" smtClean="0"/>
              <a:t>	problem. Estimates in Europe are</a:t>
            </a:r>
          </a:p>
          <a:p>
            <a:pPr>
              <a:buNone/>
            </a:pPr>
            <a:r>
              <a:rPr lang="en-GB" dirty="0" smtClean="0"/>
              <a:t>     3030 </a:t>
            </a:r>
            <a:r>
              <a:rPr lang="en-GB" dirty="0" err="1" smtClean="0"/>
              <a:t>TWh</a:t>
            </a:r>
            <a:r>
              <a:rPr lang="en-GB" dirty="0" smtClean="0"/>
              <a:t> per year</a:t>
            </a:r>
          </a:p>
          <a:p>
            <a:r>
              <a:rPr lang="en-GB" dirty="0" smtClean="0"/>
              <a:t>The many factors which need to be taken into account have lead to 3 different definitions of the potential of wind power</a:t>
            </a:r>
          </a:p>
          <a:p>
            <a:pPr lvl="1"/>
            <a:r>
              <a:rPr lang="en-GB" dirty="0" smtClean="0"/>
              <a:t>Technical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– practical, environmental and social constraints </a:t>
            </a:r>
          </a:p>
          <a:p>
            <a:pPr lvl="1"/>
            <a:r>
              <a:rPr lang="en-GB" dirty="0" smtClean="0"/>
              <a:t>Economic –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amount of technical that is economically competitive</a:t>
            </a:r>
          </a:p>
          <a:p>
            <a:pPr lvl="1"/>
            <a:r>
              <a:rPr lang="en-GB" smtClean="0"/>
              <a:t>Practicable – </a:t>
            </a:r>
            <a:r>
              <a:rPr lang="en-GB" smtClean="0">
                <a:solidFill>
                  <a:schemeClr val="accent2">
                    <a:lumMod val="75000"/>
                  </a:schemeClr>
                </a:solidFill>
              </a:rPr>
              <a:t>amount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of technical potential that can be realised in a particular time (planning permission etc)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 descr="5.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571479"/>
            <a:ext cx="3214710" cy="2803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fontAlgn="t">
              <a:spcBef>
                <a:spcPts val="0"/>
              </a:spcBef>
              <a:buNone/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Estimates made by DTI for 2025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Annual growth of wind power was 27% in 2002 when</a:t>
            </a:r>
          </a:p>
          <a:p>
            <a:pPr>
              <a:buNone/>
            </a:pPr>
            <a:r>
              <a:rPr lang="en-GB" dirty="0" smtClean="0"/>
              <a:t>     31 </a:t>
            </a:r>
            <a:r>
              <a:rPr lang="en-GB" dirty="0" err="1" smtClean="0"/>
              <a:t>GWh</a:t>
            </a:r>
            <a:r>
              <a:rPr lang="en-GB" dirty="0" smtClean="0"/>
              <a:t> was  produced </a:t>
            </a:r>
          </a:p>
          <a:p>
            <a:pPr>
              <a:buNone/>
            </a:pPr>
            <a:r>
              <a:rPr lang="en-GB" dirty="0" smtClean="0"/>
              <a:t>     compared to the global demand </a:t>
            </a:r>
          </a:p>
          <a:p>
            <a:pPr>
              <a:buNone/>
            </a:pPr>
            <a:r>
              <a:rPr lang="en-GB" dirty="0" smtClean="0"/>
              <a:t>      of 125000 </a:t>
            </a:r>
            <a:r>
              <a:rPr lang="en-GB" dirty="0" err="1" smtClean="0"/>
              <a:t>TWh</a:t>
            </a:r>
            <a:r>
              <a:rPr lang="en-GB" dirty="0" smtClean="0"/>
              <a:t> / year</a:t>
            </a:r>
          </a:p>
          <a:p>
            <a:r>
              <a:rPr lang="en-GB" dirty="0" smtClean="0"/>
              <a:t>Wind power has the potential to</a:t>
            </a:r>
          </a:p>
          <a:p>
            <a:pPr>
              <a:buNone/>
            </a:pPr>
            <a:r>
              <a:rPr lang="en-GB" dirty="0" smtClean="0"/>
              <a:t>     provide ‘clean’ power and </a:t>
            </a:r>
          </a:p>
          <a:p>
            <a:pPr>
              <a:buNone/>
            </a:pPr>
            <a:r>
              <a:rPr lang="en-GB" dirty="0" smtClean="0"/>
              <a:t>     reduce consumption of coal, gas</a:t>
            </a:r>
          </a:p>
          <a:p>
            <a:r>
              <a:rPr lang="en-GB" dirty="0" smtClean="0"/>
              <a:t>Wind variability and the need for back-up is not a large problem if the contribution is ~ 20% of total need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7" name="Picture 6" descr="5.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000372"/>
            <a:ext cx="3993927" cy="234908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348" y="428604"/>
          <a:ext cx="7572426" cy="154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580"/>
                <a:gridCol w="1520391"/>
                <a:gridCol w="1514485"/>
                <a:gridCol w="1514485"/>
                <a:gridCol w="1514485"/>
              </a:tblGrid>
              <a:tr h="428628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                             Potential energy supply (</a:t>
                      </a:r>
                      <a:r>
                        <a:rPr lang="en-GB" dirty="0" err="1" smtClean="0"/>
                        <a:t>TWh</a:t>
                      </a:r>
                      <a:r>
                        <a:rPr lang="en-GB" dirty="0" smtClean="0"/>
                        <a:t> / year)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Wind</a:t>
                      </a:r>
                      <a:r>
                        <a:rPr lang="en-GB" baseline="0" dirty="0" smtClean="0"/>
                        <a:t> region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Cost p / kWh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Economic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Practicable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Offshore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2.5</a:t>
                      </a:r>
                      <a:r>
                        <a:rPr lang="en-GB" baseline="0" dirty="0" smtClean="0"/>
                        <a:t> – 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~3500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Onshore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&lt; 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317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/>
          <a:lstStyle/>
          <a:p>
            <a:r>
              <a:rPr lang="en-GB" dirty="0" smtClean="0"/>
              <a:t>TURBINE CONTROL AND 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Orientation to the wind direction is by the yaw control mechanism</a:t>
            </a:r>
          </a:p>
          <a:p>
            <a:r>
              <a:rPr lang="en-GB" dirty="0" smtClean="0"/>
              <a:t>Ignoring friction the wind torque =  opposing generator torque in steady operation </a:t>
            </a:r>
          </a:p>
          <a:p>
            <a:r>
              <a:rPr lang="en-GB" dirty="0" smtClean="0"/>
              <a:t>If the rated design speed is chosen to match the grid frequency then although control is simple with fixed blade pitch the aerodynamic efficiency cannot be optimised with changing wind speed</a:t>
            </a:r>
          </a:p>
          <a:p>
            <a:pPr lvl="1"/>
            <a:r>
              <a:rPr lang="en-GB" dirty="0" smtClean="0"/>
              <a:t>As the wind speed increases the angle of attack </a:t>
            </a:r>
            <a:r>
              <a:rPr lang="en-GB" dirty="0" smtClean="0">
                <a:latin typeface="Symbol" pitchFamily="18" charset="2"/>
              </a:rPr>
              <a:t>a</a:t>
            </a:r>
            <a:r>
              <a:rPr lang="en-GB" dirty="0" smtClean="0"/>
              <a:t> gets larger and lift drops as the blade stalls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For a constant speed and fixed pitch turbine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the blades are optimised for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mean</a:t>
            </a:r>
            <a:endParaRPr lang="en-GB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rated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is speed to produce maximum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power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max</a:t>
            </a:r>
            <a:endParaRPr lang="en-GB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and C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vary with wind speed so</a:t>
            </a:r>
          </a:p>
          <a:p>
            <a:pPr>
              <a:buNone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max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(14 m/s) is ~ 2.5  x P(8 m/s)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rather than(14/8)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5.4 times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 descr="5.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109" y="3857628"/>
            <a:ext cx="4267891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07223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Modern turbines are variable speed and variable pitch and use </a:t>
            </a:r>
          </a:p>
          <a:p>
            <a:pPr>
              <a:buNone/>
            </a:pPr>
            <a:r>
              <a:rPr lang="en-GB" dirty="0" smtClean="0"/>
              <a:t>	AC-DC-AC converters to match the grid frequency</a:t>
            </a:r>
          </a:p>
          <a:p>
            <a:pPr lvl="1"/>
            <a:r>
              <a:rPr lang="en-GB" dirty="0" smtClean="0"/>
              <a:t>Allows C</a:t>
            </a:r>
            <a:r>
              <a:rPr lang="en-GB" baseline="-25000" dirty="0" smtClean="0"/>
              <a:t>P</a:t>
            </a:r>
            <a:r>
              <a:rPr lang="en-GB" dirty="0" smtClean="0"/>
              <a:t> to be optimised when wind speed &gt; minimum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cut</a:t>
            </a:r>
            <a:r>
              <a:rPr lang="en-GB" baseline="-25000" dirty="0" smtClean="0"/>
              <a:t>-in</a:t>
            </a:r>
          </a:p>
          <a:p>
            <a:pPr lvl="1"/>
            <a:r>
              <a:rPr lang="en-GB" dirty="0" smtClean="0"/>
              <a:t>Generally only the speed is altered by varying the generator load and hence torque, for wind speeds up to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rated</a:t>
            </a:r>
            <a:r>
              <a:rPr lang="en-GB" dirty="0" smtClean="0"/>
              <a:t> after which the speed is kept constant and the pitch of the blade is adjusted to reduce the wind torque and keep loads on turbine within safe limits</a:t>
            </a:r>
          </a:p>
          <a:p>
            <a:r>
              <a:rPr lang="en-GB" dirty="0" smtClean="0"/>
              <a:t>There is a balance between the maximum power output and the capital cost as large expensive generators would be needed to take advantage of periods of high wind speeds</a:t>
            </a:r>
          </a:p>
          <a:p>
            <a:pPr lvl="1"/>
            <a:r>
              <a:rPr lang="en-GB" dirty="0" smtClean="0"/>
              <a:t>This results in rating generator powers typically at 3 x average power output </a:t>
            </a:r>
            <a:r>
              <a:rPr lang="en-GB" dirty="0" smtClean="0">
                <a:sym typeface="Wingdings" pitchFamily="2" charset="2"/>
              </a:rPr>
              <a:t>leading to a  capacity factor of 1/3</a:t>
            </a:r>
          </a:p>
          <a:p>
            <a:r>
              <a:rPr lang="en-GB" dirty="0" smtClean="0">
                <a:sym typeface="Wingdings" pitchFamily="2" charset="2"/>
              </a:rPr>
              <a:t>Turbines typically operate for 65 – 80% of the time between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cut</a:t>
            </a:r>
            <a:r>
              <a:rPr lang="en-GB" baseline="-25000" dirty="0" smtClean="0"/>
              <a:t>-in </a:t>
            </a:r>
            <a:r>
              <a:rPr lang="en-GB" dirty="0" smtClean="0">
                <a:sym typeface="Wingdings" pitchFamily="2" charset="2"/>
              </a:rPr>
              <a:t>and</a:t>
            </a:r>
            <a:r>
              <a:rPr lang="en-GB" dirty="0" smtClean="0"/>
              <a:t>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cut</a:t>
            </a:r>
            <a:r>
              <a:rPr lang="en-GB" baseline="-25000" dirty="0" smtClean="0"/>
              <a:t>-out</a:t>
            </a:r>
            <a:endParaRPr lang="en-GB" dirty="0" smtClean="0">
              <a:sym typeface="Wingdings" pitchFamily="2" charset="2"/>
            </a:endParaRPr>
          </a:p>
          <a:p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Specific energy output </a:t>
            </a:r>
            <a:r>
              <a:rPr lang="en-GB" dirty="0" smtClean="0">
                <a:sym typeface="Wingdings" pitchFamily="2" charset="2"/>
              </a:rPr>
              <a:t>is the output per unit of swept area and is useful in comparing different designs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/>
              <a:t>Example:-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Calculate the average power output of a wind turbine with blades 85 m diameter operating in a mean wind speed of 7 ms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</a:rPr>
              <a:t>-1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at which 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P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= 0.45. If the rated power output is 1.5 MW at wind speeds  &gt; 13ms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calculate the value of C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at 13ms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043246"/>
          </a:xfrm>
        </p:spPr>
        <p:txBody>
          <a:bodyPr/>
          <a:lstStyle/>
          <a:p>
            <a:r>
              <a:rPr lang="en-GB" dirty="0" smtClean="0"/>
              <a:t>From </a:t>
            </a:r>
            <a:r>
              <a:rPr lang="en-GB" b="1" dirty="0" smtClean="0">
                <a:solidFill>
                  <a:srgbClr val="FF0000"/>
                </a:solidFill>
              </a:rPr>
              <a:t> P =½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C</a:t>
            </a:r>
            <a:r>
              <a:rPr lang="en-GB" b="1" baseline="-25000" dirty="0" smtClean="0">
                <a:solidFill>
                  <a:srgbClr val="FF0000"/>
                </a:solidFill>
              </a:rPr>
              <a:t>p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(7.9) 		</a:t>
            </a:r>
            <a:r>
              <a:rPr lang="en-GB" dirty="0" smtClean="0"/>
              <a:t>we get</a:t>
            </a:r>
          </a:p>
          <a:p>
            <a:pPr>
              <a:buNone/>
            </a:pPr>
            <a:r>
              <a:rPr lang="en-GB" dirty="0" smtClean="0"/>
              <a:t>			0.45 = P / [ ½ x 1.2 x (</a:t>
            </a:r>
            <a:r>
              <a:rPr lang="en-GB" dirty="0" smtClean="0">
                <a:latin typeface="Symbol" pitchFamily="18" charset="2"/>
              </a:rPr>
              <a:t>p</a:t>
            </a:r>
            <a:r>
              <a:rPr lang="en-GB" dirty="0" smtClean="0"/>
              <a:t> 85</a:t>
            </a:r>
            <a:r>
              <a:rPr lang="en-GB" baseline="30000" dirty="0" smtClean="0"/>
              <a:t>2</a:t>
            </a:r>
            <a:r>
              <a:rPr lang="en-GB" dirty="0" smtClean="0"/>
              <a:t>/4) x 7</a:t>
            </a:r>
            <a:r>
              <a:rPr lang="en-GB" baseline="30000" dirty="0" smtClean="0"/>
              <a:t>3</a:t>
            </a:r>
            <a:r>
              <a:rPr lang="en-GB" dirty="0" smtClean="0"/>
              <a:t>] so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smtClean="0">
                <a:sym typeface="Symbol"/>
              </a:rPr>
              <a:t>   </a:t>
            </a:r>
            <a:r>
              <a:rPr lang="en-GB" dirty="0" smtClean="0"/>
              <a:t>P = 526 kW at 7 ms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</a:p>
          <a:p>
            <a:r>
              <a:rPr lang="en-GB" dirty="0" smtClean="0"/>
              <a:t>At 13 ms</a:t>
            </a:r>
            <a:r>
              <a:rPr lang="en-GB" baseline="30000" dirty="0" smtClean="0"/>
              <a:t>-1</a:t>
            </a:r>
            <a:r>
              <a:rPr lang="en-GB" dirty="0" smtClean="0"/>
              <a:t>  C</a:t>
            </a:r>
            <a:r>
              <a:rPr lang="en-GB" baseline="-25000" dirty="0" smtClean="0"/>
              <a:t>P</a:t>
            </a:r>
            <a:r>
              <a:rPr lang="en-GB" dirty="0" smtClean="0"/>
              <a:t> = 1.5 x 10</a:t>
            </a:r>
            <a:r>
              <a:rPr lang="en-GB" baseline="30000" dirty="0" smtClean="0"/>
              <a:t>6</a:t>
            </a:r>
            <a:r>
              <a:rPr lang="en-GB" dirty="0" smtClean="0"/>
              <a:t> / [ ½ x 1.2 x (</a:t>
            </a:r>
            <a:r>
              <a:rPr lang="en-GB" dirty="0" smtClean="0">
                <a:latin typeface="Symbol" pitchFamily="18" charset="2"/>
              </a:rPr>
              <a:t>p</a:t>
            </a:r>
            <a:r>
              <a:rPr lang="en-GB" dirty="0" smtClean="0"/>
              <a:t> 85</a:t>
            </a:r>
            <a:r>
              <a:rPr lang="en-GB" baseline="30000" dirty="0" smtClean="0"/>
              <a:t>2</a:t>
            </a:r>
            <a:r>
              <a:rPr lang="en-GB" dirty="0" smtClean="0"/>
              <a:t>/4) x13</a:t>
            </a:r>
            <a:r>
              <a:rPr lang="en-GB" baseline="30000" dirty="0" smtClean="0"/>
              <a:t>3</a:t>
            </a:r>
            <a:r>
              <a:rPr lang="en-GB" dirty="0" smtClean="0"/>
              <a:t>]  = 0.20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dirty="0" smtClean="0"/>
              <a:t>WIND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8229600" cy="5786478"/>
          </a:xfrm>
        </p:spPr>
        <p:txBody>
          <a:bodyPr/>
          <a:lstStyle/>
          <a:p>
            <a:r>
              <a:rPr lang="en-GB" dirty="0" smtClean="0"/>
              <a:t>Wind speed fluctuates over periods of minutes, hours and days</a:t>
            </a:r>
          </a:p>
          <a:p>
            <a:pPr lvl="1"/>
            <a:r>
              <a:rPr lang="en-GB" dirty="0" smtClean="0"/>
              <a:t>Averages are taken over a 10 minute period  </a:t>
            </a:r>
          </a:p>
          <a:p>
            <a:pPr lvl="1">
              <a:buNone/>
            </a:pPr>
            <a:r>
              <a:rPr lang="en-GB" dirty="0" smtClean="0"/>
              <a:t>Shorter fluctuations quantified by </a:t>
            </a:r>
          </a:p>
          <a:p>
            <a:pPr lvl="1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(u) / u </a:t>
            </a:r>
            <a:r>
              <a:rPr lang="en-GB" dirty="0" smtClean="0"/>
              <a:t>depends on terrain </a:t>
            </a:r>
          </a:p>
          <a:p>
            <a:pPr lvl="1">
              <a:buNone/>
            </a:pPr>
            <a:r>
              <a:rPr lang="en-GB" dirty="0" smtClean="0"/>
              <a:t>height  approximately as </a:t>
            </a:r>
            <a:r>
              <a:rPr lang="en-GB" b="1" dirty="0" smtClean="0">
                <a:solidFill>
                  <a:srgbClr val="FF0000"/>
                </a:solidFill>
              </a:rPr>
              <a:t>[</a:t>
            </a:r>
            <a:r>
              <a:rPr lang="en-GB" b="1" dirty="0" err="1" smtClean="0">
                <a:solidFill>
                  <a:srgbClr val="FF0000"/>
                </a:solidFill>
              </a:rPr>
              <a:t>ln</a:t>
            </a:r>
            <a:r>
              <a:rPr lang="en-GB" b="1" dirty="0" smtClean="0">
                <a:solidFill>
                  <a:srgbClr val="FF0000"/>
                </a:solidFill>
              </a:rPr>
              <a:t>(z/z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)]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None/>
            </a:pPr>
            <a:r>
              <a:rPr lang="en-GB" dirty="0" smtClean="0"/>
              <a:t>where z is the height of the turbine </a:t>
            </a:r>
          </a:p>
          <a:p>
            <a:pPr lvl="1">
              <a:buNone/>
            </a:pPr>
            <a:r>
              <a:rPr lang="en-GB" dirty="0" smtClean="0"/>
              <a:t>and z</a:t>
            </a:r>
            <a:r>
              <a:rPr lang="en-GB" baseline="-25000" dirty="0" smtClean="0"/>
              <a:t>0 </a:t>
            </a:r>
            <a:r>
              <a:rPr lang="en-GB" dirty="0" smtClean="0"/>
              <a:t>characterises the terrain</a:t>
            </a:r>
          </a:p>
          <a:p>
            <a:pPr>
              <a:buNone/>
            </a:pPr>
            <a:r>
              <a:rPr lang="en-GB" dirty="0" smtClean="0"/>
              <a:t>For annual mean wind speeds greater</a:t>
            </a:r>
          </a:p>
          <a:p>
            <a:pPr>
              <a:buNone/>
            </a:pPr>
            <a:r>
              <a:rPr lang="en-GB" dirty="0" smtClean="0"/>
              <a:t>than 4.5 ms</a:t>
            </a:r>
            <a:r>
              <a:rPr lang="en-GB" baseline="30000" dirty="0" smtClean="0"/>
              <a:t>-1</a:t>
            </a:r>
            <a:r>
              <a:rPr lang="en-GB" dirty="0" smtClean="0"/>
              <a:t>a steady wind has a </a:t>
            </a: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Rayleigh</a:t>
            </a:r>
            <a:r>
              <a:rPr lang="en-GB" b="1" dirty="0" smtClean="0">
                <a:solidFill>
                  <a:srgbClr val="FF0000"/>
                </a:solidFill>
              </a:rPr>
              <a:t> frequency distribution f(u)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given by  </a:t>
            </a:r>
            <a:r>
              <a:rPr lang="en-GB" b="1" dirty="0" smtClean="0">
                <a:solidFill>
                  <a:srgbClr val="FF0000"/>
                </a:solidFill>
              </a:rPr>
              <a:t>f(u) = (2u/c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exp [-(u/c)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] </a:t>
            </a:r>
          </a:p>
          <a:p>
            <a:pPr>
              <a:buNone/>
            </a:pPr>
            <a:r>
              <a:rPr lang="en-GB" dirty="0" smtClean="0"/>
              <a:t>where </a:t>
            </a:r>
            <a:r>
              <a:rPr lang="en-GB" b="1" dirty="0" smtClean="0">
                <a:solidFill>
                  <a:srgbClr val="FF0000"/>
                </a:solidFill>
              </a:rPr>
              <a:t>c = 2&lt;u&gt;/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baseline="30000" dirty="0" smtClean="0">
                <a:solidFill>
                  <a:srgbClr val="FF0000"/>
                </a:solidFill>
              </a:rPr>
              <a:t>1/2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&lt;u&gt;</a:t>
            </a:r>
            <a:r>
              <a:rPr lang="en-GB" dirty="0" smtClean="0"/>
              <a:t> is the </a:t>
            </a:r>
          </a:p>
          <a:p>
            <a:pPr>
              <a:buNone/>
            </a:pPr>
            <a:r>
              <a:rPr lang="en-GB" dirty="0" smtClean="0"/>
              <a:t>average wind speed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(9.1)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72132" y="1785926"/>
          <a:ext cx="3286148" cy="1483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370841">
                <a:tc>
                  <a:txBody>
                    <a:bodyPr/>
                    <a:lstStyle/>
                    <a:p>
                      <a:r>
                        <a:rPr lang="en-GB" dirty="0" smtClean="0"/>
                        <a:t>Terrain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</a:t>
                      </a:r>
                      <a:r>
                        <a:rPr lang="en-GB" baseline="-25000" dirty="0" smtClean="0"/>
                        <a:t>0</a:t>
                      </a:r>
                      <a:r>
                        <a:rPr lang="en-GB" dirty="0" smtClean="0"/>
                        <a:t>(m)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Urban 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– 0.4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Farmland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 – 0.002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Open</a:t>
                      </a:r>
                      <a:r>
                        <a:rPr lang="en-GB" baseline="0" dirty="0" smtClean="0"/>
                        <a:t> sea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0.001 – 0.0001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5.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500438"/>
            <a:ext cx="4286248" cy="2869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0083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 parameterisation of the variation of u with height is   </a:t>
            </a:r>
            <a:r>
              <a:rPr lang="en-GB" b="1" dirty="0" smtClean="0">
                <a:solidFill>
                  <a:srgbClr val="FF0000"/>
                </a:solidFill>
              </a:rPr>
              <a:t>u(z)=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(z/</a:t>
            </a:r>
            <a:r>
              <a:rPr lang="en-GB" b="1" dirty="0" err="1" smtClean="0">
                <a:solidFill>
                  <a:srgbClr val="FF0000"/>
                </a:solidFill>
              </a:rPr>
              <a:t>z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30000" dirty="0" err="1" smtClean="0">
                <a:solidFill>
                  <a:srgbClr val="FF0000"/>
                </a:solidFill>
              </a:rPr>
              <a:t>S</a:t>
            </a:r>
            <a:r>
              <a:rPr lang="en-GB" b="1" baseline="300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(9.2)  </a:t>
            </a:r>
            <a:r>
              <a:rPr lang="en-GB" dirty="0" smtClean="0"/>
              <a:t>where </a:t>
            </a:r>
            <a:r>
              <a:rPr lang="en-GB" b="1" dirty="0" err="1" smtClean="0">
                <a:solidFill>
                  <a:srgbClr val="FF0000"/>
                </a:solidFill>
              </a:rPr>
              <a:t>z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aseline="-25000" dirty="0" smtClean="0"/>
              <a:t> </a:t>
            </a:r>
            <a:r>
              <a:rPr lang="en-GB" dirty="0" smtClean="0"/>
              <a:t>is the height (10m usually)        where 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is the speed and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is the </a:t>
            </a:r>
          </a:p>
          <a:p>
            <a:pPr>
              <a:buNone/>
            </a:pPr>
            <a:r>
              <a:rPr lang="en-GB" dirty="0" smtClean="0"/>
              <a:t>	wind shear coefficient which generally</a:t>
            </a:r>
          </a:p>
          <a:p>
            <a:pPr>
              <a:buNone/>
            </a:pPr>
            <a:r>
              <a:rPr lang="en-GB" dirty="0" smtClean="0"/>
              <a:t>	shows a diurnal variation changing</a:t>
            </a:r>
          </a:p>
          <a:p>
            <a:pPr>
              <a:buNone/>
            </a:pPr>
            <a:r>
              <a:rPr lang="en-GB" dirty="0" smtClean="0"/>
              <a:t>	from &gt; 0.15 in the night to &gt; 0.5 by day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baseline="-25000" dirty="0" smtClean="0">
                <a:solidFill>
                  <a:srgbClr val="FF0000"/>
                </a:solidFill>
              </a:rPr>
              <a:t>  </a:t>
            </a:r>
            <a:r>
              <a:rPr lang="en-GB" dirty="0" smtClean="0"/>
              <a:t>also depends on the terrain</a:t>
            </a:r>
          </a:p>
          <a:p>
            <a:pPr lvl="1"/>
            <a:r>
              <a:rPr lang="en-GB" dirty="0" smtClean="0"/>
              <a:t>For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S</a:t>
            </a:r>
            <a:r>
              <a:rPr lang="en-GB" dirty="0" smtClean="0"/>
              <a:t>=8 ms</a:t>
            </a:r>
            <a:r>
              <a:rPr lang="en-GB" baseline="30000" dirty="0" smtClean="0"/>
              <a:t>-1</a:t>
            </a:r>
            <a:r>
              <a:rPr lang="en-GB" dirty="0" smtClean="0"/>
              <a:t>and z = 10m 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can vary between 0.32 and 0.05 depending on the terrain ,   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≈ ½ (z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/10)</a:t>
            </a:r>
            <a:r>
              <a:rPr lang="en-GB" b="1" baseline="30000" dirty="0" smtClean="0">
                <a:solidFill>
                  <a:srgbClr val="FF0000"/>
                </a:solidFill>
              </a:rPr>
              <a:t>0.2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       (9.3) </a:t>
            </a:r>
            <a:endParaRPr lang="en-GB" b="1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For a 1 MW turbine at a height of 80 m this translates into a variation of speed from 15.6 to 8.9 ms</a:t>
            </a:r>
            <a:r>
              <a:rPr lang="en-GB" baseline="30000" dirty="0" smtClean="0"/>
              <a:t>-1</a:t>
            </a:r>
            <a:r>
              <a:rPr lang="en-GB" dirty="0" smtClean="0"/>
              <a:t>depending on the terrain</a:t>
            </a:r>
            <a:endParaRPr lang="en-GB" baseline="30000" dirty="0" smtClean="0"/>
          </a:p>
          <a:p>
            <a:r>
              <a:rPr lang="en-GB" dirty="0" smtClean="0"/>
              <a:t>For the same speed at10m more power is produced if the turbine is mounted higher, particularly if there is large wind shear</a:t>
            </a:r>
          </a:p>
          <a:p>
            <a:pPr lvl="1"/>
            <a:r>
              <a:rPr lang="en-GB" dirty="0" smtClean="0"/>
              <a:t>However large wind shears produce more turbulence and hence fatigue</a:t>
            </a:r>
          </a:p>
          <a:p>
            <a:pPr lvl="1"/>
            <a:r>
              <a:rPr lang="en-GB" dirty="0" smtClean="0"/>
              <a:t>The magnitude of the turbulence intensity, </a:t>
            </a:r>
            <a:r>
              <a:rPr lang="en-GB" b="1" dirty="0" smtClean="0">
                <a:solidFill>
                  <a:srgbClr val="FF0000"/>
                </a:solidFill>
              </a:rPr>
              <a:t>I</a:t>
            </a:r>
            <a:r>
              <a:rPr lang="en-GB" b="1" baseline="-25000" dirty="0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, is important here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 descr="5.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5978" y="714356"/>
            <a:ext cx="3220375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en-GB" dirty="0" smtClean="0"/>
              <a:t>POWER OUTPUT OF A WIND TURBINE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83245"/>
          </a:xfrm>
        </p:spPr>
        <p:txBody>
          <a:bodyPr/>
          <a:lstStyle/>
          <a:p>
            <a:r>
              <a:rPr lang="en-GB" dirty="0" smtClean="0"/>
              <a:t>From </a:t>
            </a:r>
            <a:r>
              <a:rPr lang="en-GB" b="1" dirty="0" smtClean="0">
                <a:solidFill>
                  <a:srgbClr val="FF0000"/>
                </a:solidFill>
              </a:rPr>
              <a:t> P =½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C</a:t>
            </a:r>
            <a:r>
              <a:rPr lang="en-GB" b="1" baseline="-25000" dirty="0" smtClean="0">
                <a:solidFill>
                  <a:srgbClr val="FF0000"/>
                </a:solidFill>
              </a:rPr>
              <a:t>p	</a:t>
            </a:r>
            <a:r>
              <a:rPr lang="en-GB" dirty="0" smtClean="0"/>
              <a:t>from</a:t>
            </a:r>
            <a:r>
              <a:rPr lang="en-GB" b="1" baseline="-25000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(7.9) 	</a:t>
            </a:r>
            <a:r>
              <a:rPr lang="en-GB" dirty="0" smtClean="0"/>
              <a:t>the average power output P</a:t>
            </a:r>
            <a:r>
              <a:rPr lang="en-GB" baseline="-25000" dirty="0" smtClean="0"/>
              <a:t>0</a:t>
            </a:r>
            <a:r>
              <a:rPr lang="en-GB" dirty="0" smtClean="0"/>
              <a:t> is given by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r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A  C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l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){u(z)}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f(u)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du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 where  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l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GB" b="1" baseline="-25000" dirty="0" err="1" smtClean="0">
                <a:solidFill>
                  <a:srgbClr val="FF0000"/>
                </a:solidFill>
                <a:sym typeface="Symbol"/>
              </a:rPr>
              <a:t>tip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/u</a:t>
            </a:r>
          </a:p>
          <a:p>
            <a:r>
              <a:rPr lang="en-GB" dirty="0" smtClean="0">
                <a:sym typeface="Symbol"/>
              </a:rPr>
              <a:t>For a turbine with variable pitch and/or speed, C</a:t>
            </a:r>
            <a:r>
              <a:rPr lang="en-GB" baseline="-25000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can be kept close to its maximum value over a range of wind speeds</a:t>
            </a:r>
          </a:p>
          <a:p>
            <a:r>
              <a:rPr lang="en-GB" dirty="0" smtClean="0">
                <a:sym typeface="Symbol"/>
              </a:rPr>
              <a:t>As we have seen if the pitch and speed are fixed then C</a:t>
            </a:r>
            <a:r>
              <a:rPr lang="en-GB" baseline="-25000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varies with wind speed</a:t>
            </a:r>
          </a:p>
          <a:p>
            <a:pPr lvl="1"/>
            <a:r>
              <a:rPr lang="en-GB" dirty="0" smtClean="0">
                <a:sym typeface="Symbol"/>
              </a:rPr>
              <a:t>e.g. For the </a:t>
            </a:r>
            <a:r>
              <a:rPr lang="en-GB" dirty="0" err="1" smtClean="0">
                <a:sym typeface="Symbol"/>
              </a:rPr>
              <a:t>Cuillagh</a:t>
            </a:r>
            <a:r>
              <a:rPr lang="en-GB" dirty="0" smtClean="0">
                <a:sym typeface="Symbol"/>
              </a:rPr>
              <a:t> Mountain wind farm (described later) the integral is roughly ½ &lt;u(z)&gt;</a:t>
            </a:r>
            <a:r>
              <a:rPr lang="en-GB" baseline="30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 where  &lt;u(z)&gt;  is the mean wind speed at the height of the turbine hub</a:t>
            </a:r>
          </a:p>
          <a:p>
            <a:pPr lvl="1"/>
            <a:r>
              <a:rPr lang="en-GB" dirty="0" smtClean="0">
                <a:sym typeface="Symbol"/>
              </a:rPr>
              <a:t>The resulting power is </a:t>
            </a:r>
          </a:p>
          <a:p>
            <a:pPr lvl="1">
              <a:buNone/>
            </a:pPr>
            <a:r>
              <a:rPr lang="en-GB" dirty="0" smtClean="0">
                <a:sym typeface="Symbol"/>
              </a:rPr>
              <a:t>	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≈ 0.2 D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&lt;u(z)&gt;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   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(9.4)                                           </a:t>
            </a:r>
            <a:r>
              <a:rPr lang="en-GB" dirty="0" smtClean="0">
                <a:sym typeface="Symbol"/>
              </a:rPr>
              <a:t>where D is the diameter of the turbine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72518" cy="1582726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/>
              <a:t>EXAMPLE:-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Estimate the power output of a wind farm of 25 fixed pitch and constant speed 1 MW turbines. The hub height is 85m and the diameter is 55m. The average wind speed at a height of 10m is u = 7 ms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. The land is characterised by a surface roughness parameter z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0.001.</a:t>
            </a:r>
            <a:endParaRPr lang="en-GB" sz="24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n-GB" dirty="0" smtClean="0"/>
              <a:t>First we calculate  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≈ ½ (z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/10)</a:t>
            </a:r>
            <a:r>
              <a:rPr lang="en-GB" b="1" baseline="30000" dirty="0" smtClean="0">
                <a:solidFill>
                  <a:srgbClr val="FF0000"/>
                </a:solidFill>
              </a:rPr>
              <a:t>0.2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       (9.3)	</a:t>
            </a:r>
          </a:p>
          <a:p>
            <a:pPr>
              <a:buNone/>
            </a:pPr>
            <a:r>
              <a:rPr lang="en-GB" dirty="0" smtClean="0">
                <a:latin typeface="Symbol" pitchFamily="18" charset="2"/>
              </a:rPr>
              <a:t>				</a:t>
            </a:r>
            <a:r>
              <a:rPr lang="en-GB" dirty="0" err="1" smtClean="0">
                <a:latin typeface="Symbol" pitchFamily="18" charset="2"/>
              </a:rPr>
              <a:t>a</a:t>
            </a:r>
            <a:r>
              <a:rPr lang="en-GB" baseline="-25000" dirty="0" err="1" smtClean="0"/>
              <a:t>S</a:t>
            </a:r>
            <a:r>
              <a:rPr lang="en-GB" baseline="-25000" dirty="0" smtClean="0"/>
              <a:t> </a:t>
            </a:r>
            <a:r>
              <a:rPr lang="en-GB" dirty="0" smtClean="0"/>
              <a:t>≈ ½ (0.001/10)</a:t>
            </a:r>
            <a:r>
              <a:rPr lang="en-GB" baseline="30000" dirty="0" smtClean="0"/>
              <a:t>0.2 </a:t>
            </a:r>
            <a:r>
              <a:rPr lang="en-GB" dirty="0" smtClean="0"/>
              <a:t>=  0.08</a:t>
            </a:r>
          </a:p>
          <a:p>
            <a:r>
              <a:rPr lang="en-GB" dirty="0" smtClean="0"/>
              <a:t>So using  </a:t>
            </a:r>
            <a:r>
              <a:rPr lang="en-GB" b="1" dirty="0" smtClean="0">
                <a:solidFill>
                  <a:srgbClr val="FF0000"/>
                </a:solidFill>
              </a:rPr>
              <a:t>u(z)=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(z/</a:t>
            </a:r>
            <a:r>
              <a:rPr lang="en-GB" b="1" dirty="0" err="1" smtClean="0">
                <a:solidFill>
                  <a:srgbClr val="FF0000"/>
                </a:solidFill>
              </a:rPr>
              <a:t>z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err="1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GB" b="1" baseline="30000" dirty="0" err="1" smtClean="0">
                <a:solidFill>
                  <a:srgbClr val="FF0000"/>
                </a:solidFill>
              </a:rPr>
              <a:t>S</a:t>
            </a:r>
            <a:r>
              <a:rPr lang="en-GB" b="1" baseline="300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(9.2) 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hub</a:t>
            </a:r>
            <a:r>
              <a:rPr lang="en-GB" dirty="0" smtClean="0"/>
              <a:t> = 7 (85/10)</a:t>
            </a:r>
            <a:r>
              <a:rPr lang="en-GB" baseline="30000" dirty="0" smtClean="0"/>
              <a:t>0.08</a:t>
            </a:r>
            <a:r>
              <a:rPr lang="en-GB" dirty="0" smtClean="0"/>
              <a:t> = 8.3 ms</a:t>
            </a:r>
            <a:r>
              <a:rPr lang="en-GB" baseline="30000" dirty="0" smtClean="0"/>
              <a:t>-1</a:t>
            </a:r>
          </a:p>
          <a:p>
            <a:r>
              <a:rPr lang="en-GB" dirty="0" smtClean="0"/>
              <a:t>Putting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hub</a:t>
            </a:r>
            <a:r>
              <a:rPr lang="en-GB" dirty="0" smtClean="0"/>
              <a:t> in equation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(9.4)       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≈ 0.2 D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&lt;u(z)&gt;</a:t>
            </a:r>
            <a:r>
              <a:rPr lang="en-GB" b="1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    </a:t>
            </a:r>
            <a:r>
              <a:rPr lang="en-GB" dirty="0" smtClean="0"/>
              <a:t>gives an estimate of the power of each turbine</a:t>
            </a:r>
          </a:p>
          <a:p>
            <a:pPr>
              <a:buNone/>
            </a:pPr>
            <a:r>
              <a:rPr lang="en-GB" dirty="0" smtClean="0"/>
              <a:t>            	P</a:t>
            </a:r>
            <a:r>
              <a:rPr lang="en-GB" baseline="-25000" dirty="0" smtClean="0"/>
              <a:t>0</a:t>
            </a:r>
            <a:r>
              <a:rPr lang="en-GB" dirty="0" smtClean="0"/>
              <a:t> = 0.2 (55)</a:t>
            </a:r>
            <a:r>
              <a:rPr lang="en-GB" baseline="30000" dirty="0" smtClean="0"/>
              <a:t>2</a:t>
            </a:r>
            <a:r>
              <a:rPr lang="en-GB" dirty="0" smtClean="0"/>
              <a:t> (8.3)</a:t>
            </a:r>
            <a:r>
              <a:rPr lang="en-GB" baseline="30000" dirty="0" smtClean="0"/>
              <a:t>3</a:t>
            </a:r>
            <a:r>
              <a:rPr lang="en-GB" dirty="0" smtClean="0"/>
              <a:t> = 346 kW</a:t>
            </a:r>
          </a:p>
          <a:p>
            <a:r>
              <a:rPr lang="en-GB" dirty="0" smtClean="0"/>
              <a:t>The wind farm output is estimated as </a:t>
            </a:r>
          </a:p>
          <a:p>
            <a:pPr>
              <a:buNone/>
            </a:pPr>
            <a:r>
              <a:rPr lang="en-GB" dirty="0" smtClean="0"/>
              <a:t>			25 x 346 kW = 8.65 MW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GB" dirty="0" smtClean="0"/>
              <a:t>WIND FARMS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5721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Good sites require an average wind speed &gt; 6m s</a:t>
            </a:r>
            <a:r>
              <a:rPr lang="en-GB" baseline="30000" dirty="0" smtClean="0"/>
              <a:t>-1</a:t>
            </a:r>
          </a:p>
          <a:p>
            <a:pPr lvl="1"/>
            <a:r>
              <a:rPr lang="en-GB" dirty="0" smtClean="0"/>
              <a:t>Mountain passes, exposed ridges, high altitude plains and coast</a:t>
            </a:r>
          </a:p>
          <a:p>
            <a:r>
              <a:rPr lang="en-GB" dirty="0" smtClean="0"/>
              <a:t>A spacing of 5 – 10 rotor diameters is needed  to maintain good wind conditions at each turbine</a:t>
            </a:r>
          </a:p>
          <a:p>
            <a:r>
              <a:rPr lang="en-GB" dirty="0" smtClean="0"/>
              <a:t>Low wind shear minimises fatigue so offshore wind sites are good</a:t>
            </a:r>
          </a:p>
          <a:p>
            <a:pPr lvl="1"/>
            <a:r>
              <a:rPr lang="en-GB" dirty="0" smtClean="0"/>
              <a:t>Turbines offshore can be tall and higher speed as noise is less of a concern</a:t>
            </a:r>
          </a:p>
          <a:p>
            <a:pPr lvl="1"/>
            <a:r>
              <a:rPr lang="en-GB" dirty="0" smtClean="0"/>
              <a:t>Undersea cables, maintenance and installation costs are higher than onshore wind farms</a:t>
            </a:r>
          </a:p>
          <a:p>
            <a:r>
              <a:rPr lang="en-GB" dirty="0" smtClean="0"/>
              <a:t>The power density from a wind farm with 5 MW rated turbines, each with a capacity factor of 0.35 and a diameter of 115m would be ~ 5 MW km</a:t>
            </a:r>
            <a:r>
              <a:rPr lang="en-GB" baseline="30000" dirty="0" smtClean="0"/>
              <a:t>-2 </a:t>
            </a:r>
            <a:r>
              <a:rPr lang="en-GB" dirty="0" smtClean="0"/>
              <a:t>if spaced at 7D (downwind) x 4D (cross wind).</a:t>
            </a:r>
          </a:p>
          <a:p>
            <a:pPr lvl="1"/>
            <a:r>
              <a:rPr lang="en-GB" dirty="0" smtClean="0"/>
              <a:t>N.B. The power density is roughly independent of turbine size as the output and area both depend on D</a:t>
            </a:r>
            <a:r>
              <a:rPr lang="en-GB" baseline="30000" dirty="0" smtClean="0"/>
              <a:t>2</a:t>
            </a:r>
            <a:r>
              <a:rPr lang="en-GB" dirty="0" smtClean="0"/>
              <a:t>, but larger turbines generally have a higher hub height and hence wind speed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1/28/2010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40046</TotalTime>
  <Words>1188</Words>
  <Application>Microsoft Office PowerPoint</Application>
  <PresentationFormat>On-screen Show (4:3)</PresentationFormat>
  <Paragraphs>226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Custom Design</vt:lpstr>
      <vt:lpstr>1_Custom Design</vt:lpstr>
      <vt:lpstr>FATIGUE IN WIND TURBINES</vt:lpstr>
      <vt:lpstr>TURBINE CONTROL AND OPERATION</vt:lpstr>
      <vt:lpstr>Slide 3</vt:lpstr>
      <vt:lpstr>Example:-Calculate the average power output of a wind turbine with blades 85 m diameter operating in a mean wind speed of 7 ms-1 at which CP = 0.45. If the rated power output is 1.5 MW at wind speeds  &gt; 13ms-1 calculate the value of CP at 13ms-1.</vt:lpstr>
      <vt:lpstr>WIND CHARACTERISTICS</vt:lpstr>
      <vt:lpstr>Slide 6</vt:lpstr>
      <vt:lpstr>POWER OUTPUT OF A WIND TURBINE</vt:lpstr>
      <vt:lpstr>EXAMPLE:- Estimate the power output of a wind farm of 25 fixed pitch and constant speed 1 MW turbines. The hub height is 85m and the diameter is 55m. The average wind speed at a height of 10m is u = 7 ms-1. The land is characterised by a surface roughness parameter z0 = 0.001.</vt:lpstr>
      <vt:lpstr>WIND FARMS</vt:lpstr>
      <vt:lpstr>CUILLAGH MOUNTAIN WIND FARM</vt:lpstr>
      <vt:lpstr>ENVIRONMENTAL IMPACT</vt:lpstr>
      <vt:lpstr>ECONOMICS OF WIND POWER</vt:lpstr>
      <vt:lpstr>OUTLOOK</vt:lpstr>
      <vt:lpstr>Slide 14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133</cp:revision>
  <dcterms:created xsi:type="dcterms:W3CDTF">2009-05-20T14:32:32Z</dcterms:created>
  <dcterms:modified xsi:type="dcterms:W3CDTF">2010-01-28T10:12:54Z</dcterms:modified>
</cp:coreProperties>
</file>