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6"/>
  </p:notesMasterIdLst>
  <p:sldIdLst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60" d="100"/>
          <a:sy n="60" d="100"/>
        </p:scale>
        <p:origin x="-96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9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1/26/2010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08F6-A4E4-4D2F-AED1-03F2AF0739D6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C827-DFCA-48AE-BECC-C1FA2D198915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AD07-6071-495D-89A5-AC7BC1672A61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D8E6-A643-4FE7-B009-B404FAA618BA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0C7B-CB10-408F-9EEA-A2B4415FDB5E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09CC-EF37-41C1-A21E-8B4472CEDB68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BB6F-D42B-4910-AB0A-228ADB6266E4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A46C-EEA1-4DCD-950E-163E18918BAB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E58-4778-43F6-9C67-26E736F1E500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6781-F8E6-475A-A620-45F67648BE72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4711-11B0-4506-86C1-E8E7B3E72697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A21713-5905-454C-AE50-778215702893}" type="datetime1">
              <a:rPr lang="en-US" smtClean="0"/>
              <a:pPr/>
              <a:t>1/26/2010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Lecture 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B5B-2951-4FC4-B9D0-F53C048E9DF0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026F-A075-4D5C-A1A7-D0703CB266D8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2298-5CF9-4CD4-8E4A-D65AD8CB961C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8C77-E746-40BA-8E6D-406B6A4893D8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559C-3861-40BA-9E1E-FA3398037292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3468-AB2E-4E21-92AF-F2DB59B8461E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B004-CA70-43E9-8AA6-526ECFDAE1FA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452-58ED-4F6B-AB02-D83AC1EB7E15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E066-C6C5-4CA2-8C1B-0328BA62317A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1F4F-5171-43B0-B2D6-6F4786A85AF4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5C86-8B96-4AE3-AF50-20D0A905DED2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137D3-3EA9-4414-8BD7-B209CF20B5E9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E7345-180C-4F7F-903E-BC4C3D0B7331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BEB63-BAE7-46AF-96AA-C91A21185770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8F695-BAE9-4AD5-9AB1-2A8720814E75}" type="datetime1">
              <a:rPr lang="en-US" smtClean="0"/>
              <a:pPr/>
              <a:t>1/26/2010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en-GB" dirty="0" smtClean="0"/>
              <a:t>SOURCE OF WIND ENERGY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Sun heats the Earth causing temperature and pressure gradients</a:t>
            </a:r>
          </a:p>
          <a:p>
            <a:pPr lvl="1"/>
            <a:r>
              <a:rPr lang="en-GB" dirty="0" smtClean="0"/>
              <a:t>A simple example is the offshore night time winds found on the coast due to the sea retaining heat better than the land</a:t>
            </a: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On the global scale high intensity radiation at the equator causes warm air to rise and cooler air to flow in from the north and south</a:t>
            </a:r>
          </a:p>
          <a:p>
            <a:r>
              <a:rPr lang="en-GB" dirty="0" smtClean="0"/>
              <a:t>1 – 2% of the incident solar power (1.37 kW m</a:t>
            </a:r>
            <a:r>
              <a:rPr lang="en-GB" baseline="30000" dirty="0" smtClean="0"/>
              <a:t>-2</a:t>
            </a:r>
            <a:r>
              <a:rPr lang="en-GB" dirty="0" smtClean="0"/>
              <a:t>) is converted to wind power</a:t>
            </a:r>
          </a:p>
          <a:p>
            <a:pPr lvl="1"/>
            <a:r>
              <a:rPr lang="en-GB" dirty="0" smtClean="0"/>
              <a:t>Taking the radius of the Earth as 6000 km the area is          ~ 10</a:t>
            </a:r>
            <a:r>
              <a:rPr lang="en-GB" baseline="30000" dirty="0" smtClean="0"/>
              <a:t>14</a:t>
            </a:r>
            <a:r>
              <a:rPr lang="en-GB" dirty="0" smtClean="0"/>
              <a:t> m</a:t>
            </a:r>
            <a:r>
              <a:rPr lang="en-GB" baseline="30000" dirty="0" smtClean="0"/>
              <a:t>2</a:t>
            </a:r>
            <a:r>
              <a:rPr lang="en-GB" dirty="0" smtClean="0"/>
              <a:t> and the power in the wind is ~ 10</a:t>
            </a:r>
            <a:r>
              <a:rPr lang="en-GB" baseline="30000" dirty="0" smtClean="0"/>
              <a:t>15</a:t>
            </a:r>
            <a:r>
              <a:rPr lang="en-GB" dirty="0" smtClean="0"/>
              <a:t> W</a:t>
            </a:r>
          </a:p>
          <a:p>
            <a:r>
              <a:rPr lang="en-GB" dirty="0" smtClean="0"/>
              <a:t>This is  100 times global power usage but wind is a diffuse and variable source and it is only practical to harness a very small fraction of this amount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1713-5905-454C-AE50-778215702893}" type="datetime1">
              <a:rPr lang="en-US" smtClean="0"/>
              <a:pPr/>
              <a:t>1/26/2010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501122" cy="6143668"/>
          </a:xfrm>
        </p:spPr>
        <p:txBody>
          <a:bodyPr>
            <a:normAutofit/>
          </a:bodyPr>
          <a:lstStyle/>
          <a:p>
            <a:r>
              <a:rPr lang="en-GB" dirty="0" smtClean="0"/>
              <a:t>Substituting for u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(7.6) </a:t>
            </a:r>
            <a:r>
              <a:rPr lang="en-GB" dirty="0" smtClean="0"/>
              <a:t>and dm/</a:t>
            </a:r>
            <a:r>
              <a:rPr lang="en-GB" dirty="0" err="1" smtClean="0"/>
              <a:t>dt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(7.7) </a:t>
            </a:r>
            <a:r>
              <a:rPr lang="en-GB" dirty="0" smtClean="0"/>
              <a:t>in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(7.4) </a:t>
            </a:r>
            <a:r>
              <a:rPr lang="en-GB" dirty="0" smtClean="0"/>
              <a:t>we find</a:t>
            </a:r>
          </a:p>
          <a:p>
            <a:pPr>
              <a:buNone/>
            </a:pPr>
            <a:r>
              <a:rPr lang="en-GB" dirty="0" smtClean="0"/>
              <a:t> 			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 = 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–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 	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(7.8)</a:t>
            </a:r>
          </a:p>
          <a:p>
            <a:r>
              <a:rPr lang="en-GB" dirty="0" smtClean="0"/>
              <a:t>Let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(1 – a)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smtClean="0"/>
              <a:t>where </a:t>
            </a:r>
            <a:r>
              <a:rPr lang="en-GB" b="1" dirty="0" smtClean="0">
                <a:solidFill>
                  <a:srgbClr val="FF0000"/>
                </a:solidFill>
              </a:rPr>
              <a:t>a is the induction factor  </a:t>
            </a:r>
            <a:r>
              <a:rPr lang="en-GB" dirty="0" smtClean="0"/>
              <a:t>then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 = 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–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)= 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3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a(1 - a)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        P = ½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 u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baseline="30000" dirty="0" smtClean="0">
                <a:solidFill>
                  <a:srgbClr val="FF0000"/>
                </a:solidFill>
              </a:rPr>
              <a:t>3 </a:t>
            </a:r>
            <a:r>
              <a:rPr lang="en-GB" b="1" dirty="0" smtClean="0">
                <a:solidFill>
                  <a:srgbClr val="FF0000"/>
                </a:solidFill>
              </a:rPr>
              <a:t>A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{4a(1 - a)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} =½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 u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baseline="30000" dirty="0" smtClean="0">
                <a:solidFill>
                  <a:srgbClr val="FF0000"/>
                </a:solidFill>
              </a:rPr>
              <a:t>3 </a:t>
            </a:r>
            <a:r>
              <a:rPr lang="en-GB" b="1" dirty="0" smtClean="0">
                <a:solidFill>
                  <a:srgbClr val="FF0000"/>
                </a:solidFill>
              </a:rPr>
              <a:t>A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 C</a:t>
            </a:r>
            <a:r>
              <a:rPr lang="en-GB" b="1" baseline="-25000" dirty="0" smtClean="0">
                <a:solidFill>
                  <a:srgbClr val="FF0000"/>
                </a:solidFill>
              </a:rPr>
              <a:t>p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(7.9)</a:t>
            </a:r>
            <a:endParaRPr lang="en-GB" b="1" baseline="-25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	where C</a:t>
            </a:r>
            <a:r>
              <a:rPr lang="en-GB" b="1" baseline="-25000" dirty="0" smtClean="0">
                <a:solidFill>
                  <a:srgbClr val="FF0000"/>
                </a:solidFill>
              </a:rPr>
              <a:t>p </a:t>
            </a:r>
            <a:r>
              <a:rPr lang="en-GB" b="1" dirty="0" smtClean="0">
                <a:solidFill>
                  <a:srgbClr val="FF0000"/>
                </a:solidFill>
              </a:rPr>
              <a:t>= 4a(1 - a)</a:t>
            </a:r>
            <a:r>
              <a:rPr lang="en-GB" b="1" baseline="30000" dirty="0" smtClean="0">
                <a:solidFill>
                  <a:srgbClr val="FF0000"/>
                </a:solidFill>
              </a:rPr>
              <a:t>2 </a:t>
            </a:r>
            <a:r>
              <a:rPr lang="en-GB" b="1" dirty="0" smtClean="0">
                <a:solidFill>
                  <a:srgbClr val="FF0000"/>
                </a:solidFill>
              </a:rPr>
              <a:t>is the Power Coefficient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(7.10)</a:t>
            </a:r>
          </a:p>
          <a:p>
            <a:r>
              <a:rPr lang="en-GB" dirty="0" smtClean="0"/>
              <a:t>C</a:t>
            </a:r>
            <a:r>
              <a:rPr lang="en-GB" baseline="-25000" dirty="0" smtClean="0"/>
              <a:t>p</a:t>
            </a:r>
            <a:r>
              <a:rPr lang="en-GB" dirty="0" smtClean="0"/>
              <a:t> represents the fraction of the power in the wind that is extracted by the turbine since </a:t>
            </a:r>
            <a:r>
              <a:rPr lang="en-GB" b="1" dirty="0" smtClean="0">
                <a:solidFill>
                  <a:srgbClr val="FF0000"/>
                </a:solidFill>
              </a:rPr>
              <a:t>P = ½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 u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baseline="30000" dirty="0" smtClean="0">
                <a:solidFill>
                  <a:srgbClr val="FF0000"/>
                </a:solidFill>
              </a:rPr>
              <a:t>3 </a:t>
            </a:r>
            <a:r>
              <a:rPr lang="en-GB" b="1" dirty="0" smtClean="0">
                <a:solidFill>
                  <a:srgbClr val="FF0000"/>
                </a:solidFill>
              </a:rPr>
              <a:t>A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represents the power in the wind for area A</a:t>
            </a:r>
            <a:r>
              <a:rPr lang="en-GB" baseline="-25000" dirty="0" smtClean="0"/>
              <a:t>1</a:t>
            </a:r>
            <a:r>
              <a:rPr lang="en-GB" dirty="0" smtClean="0"/>
              <a:t> with no turbine present so u</a:t>
            </a:r>
            <a:r>
              <a:rPr lang="en-GB" baseline="-25000" dirty="0" smtClean="0"/>
              <a:t>1</a:t>
            </a:r>
            <a:r>
              <a:rPr lang="en-GB" dirty="0" smtClean="0"/>
              <a:t>= u</a:t>
            </a:r>
            <a:r>
              <a:rPr lang="en-GB" baseline="-25000" dirty="0" smtClean="0"/>
              <a:t>0</a:t>
            </a:r>
          </a:p>
          <a:p>
            <a:r>
              <a:rPr lang="en-GB" dirty="0" smtClean="0"/>
              <a:t>The maximum power available is when d C</a:t>
            </a:r>
            <a:r>
              <a:rPr lang="en-GB" baseline="-25000" dirty="0" smtClean="0"/>
              <a:t>p </a:t>
            </a:r>
            <a:r>
              <a:rPr lang="en-GB" dirty="0" smtClean="0"/>
              <a:t>/ </a:t>
            </a:r>
            <a:r>
              <a:rPr lang="en-GB" dirty="0" err="1" smtClean="0"/>
              <a:t>da</a:t>
            </a:r>
            <a:r>
              <a:rPr lang="en-GB" dirty="0" smtClean="0"/>
              <a:t> = 0</a:t>
            </a:r>
          </a:p>
          <a:p>
            <a:pPr>
              <a:buNone/>
            </a:pPr>
            <a:r>
              <a:rPr lang="en-GB" dirty="0" smtClean="0"/>
              <a:t>	 d C</a:t>
            </a:r>
            <a:r>
              <a:rPr lang="en-GB" baseline="-25000" dirty="0" smtClean="0"/>
              <a:t>p </a:t>
            </a:r>
            <a:r>
              <a:rPr lang="en-GB" dirty="0" smtClean="0"/>
              <a:t>/ </a:t>
            </a:r>
            <a:r>
              <a:rPr lang="en-GB" dirty="0" err="1" smtClean="0"/>
              <a:t>da</a:t>
            </a:r>
            <a:r>
              <a:rPr lang="en-GB" dirty="0" smtClean="0"/>
              <a:t> = 4(1-a)</a:t>
            </a:r>
            <a:r>
              <a:rPr lang="en-GB" baseline="30000" dirty="0" smtClean="0"/>
              <a:t>2</a:t>
            </a:r>
            <a:r>
              <a:rPr lang="en-GB" dirty="0" smtClean="0"/>
              <a:t> – 8a(1-a) = 4 – 8a + 4a</a:t>
            </a:r>
            <a:r>
              <a:rPr lang="en-GB" baseline="30000" dirty="0" smtClean="0"/>
              <a:t>2</a:t>
            </a:r>
            <a:r>
              <a:rPr lang="en-GB" dirty="0" smtClean="0"/>
              <a:t> -8a +8a</a:t>
            </a:r>
            <a:r>
              <a:rPr lang="en-GB" baseline="30000" dirty="0" smtClean="0"/>
              <a:t>2</a:t>
            </a:r>
          </a:p>
          <a:p>
            <a:pPr>
              <a:buNone/>
            </a:pPr>
            <a:r>
              <a:rPr lang="en-GB" dirty="0" smtClean="0"/>
              <a:t>                    = 12 a</a:t>
            </a:r>
            <a:r>
              <a:rPr lang="en-GB" baseline="30000" dirty="0" smtClean="0"/>
              <a:t>2</a:t>
            </a:r>
            <a:r>
              <a:rPr lang="en-GB" dirty="0" smtClean="0"/>
              <a:t> -16a  + 4 = 0 = (4a-4)(3a – 1)</a:t>
            </a:r>
          </a:p>
          <a:p>
            <a:pPr>
              <a:buNone/>
            </a:pPr>
            <a:r>
              <a:rPr lang="en-GB" dirty="0" smtClean="0"/>
              <a:t>                             so a = 1/3 or 1</a:t>
            </a:r>
          </a:p>
          <a:p>
            <a:r>
              <a:rPr lang="en-GB" dirty="0" smtClean="0"/>
              <a:t>a = 1 </a:t>
            </a:r>
            <a:r>
              <a:rPr lang="en-GB" dirty="0" smtClean="0">
                <a:sym typeface="Wingdings" pitchFamily="2" charset="2"/>
              </a:rPr>
              <a:t> P = 0 so the </a:t>
            </a:r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maximum value of P occurs when a = 1/3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CD26-5EDE-4EF0-8C8B-5791D41E36AA}" type="datetime1">
              <a:rPr lang="en-US" smtClean="0"/>
              <a:pPr/>
              <a:t>1/26/2010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501122" cy="5911873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a = 1/3 </a:t>
            </a:r>
            <a:r>
              <a:rPr lang="en-GB" dirty="0" smtClean="0"/>
              <a:t>gives  the following relations for maximum power:-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b="1" dirty="0" smtClean="0">
                <a:solidFill>
                  <a:srgbClr val="FF0000"/>
                </a:solidFill>
              </a:rPr>
              <a:t>u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 = 2u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dirty="0" smtClean="0">
                <a:solidFill>
                  <a:srgbClr val="FF0000"/>
                </a:solidFill>
              </a:rPr>
              <a:t>/3 and u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= u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dirty="0" smtClean="0">
                <a:solidFill>
                  <a:srgbClr val="FF0000"/>
                </a:solidFill>
              </a:rPr>
              <a:t>/3		 		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		C</a:t>
            </a:r>
            <a:r>
              <a:rPr lang="en-GB" b="1" baseline="-25000" dirty="0" smtClean="0">
                <a:solidFill>
                  <a:srgbClr val="FF0000"/>
                </a:solidFill>
              </a:rPr>
              <a:t>p</a:t>
            </a:r>
            <a:r>
              <a:rPr lang="en-GB" b="1" dirty="0" smtClean="0">
                <a:solidFill>
                  <a:srgbClr val="FF0000"/>
                </a:solidFill>
              </a:rPr>
              <a:t> = 16/27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         </a:t>
            </a:r>
            <a:r>
              <a:rPr lang="en-GB" b="1" dirty="0" err="1" smtClean="0">
                <a:solidFill>
                  <a:srgbClr val="FF0000"/>
                </a:solidFill>
              </a:rPr>
              <a:t>P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max</a:t>
            </a:r>
            <a:r>
              <a:rPr lang="en-GB" b="1" dirty="0" smtClean="0">
                <a:solidFill>
                  <a:srgbClr val="FF0000"/>
                </a:solidFill>
              </a:rPr>
              <a:t> =  ½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 u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baseline="30000" dirty="0" smtClean="0">
                <a:solidFill>
                  <a:srgbClr val="FF0000"/>
                </a:solidFill>
              </a:rPr>
              <a:t>3 </a:t>
            </a:r>
            <a:r>
              <a:rPr lang="en-GB" b="1" dirty="0" smtClean="0">
                <a:solidFill>
                  <a:srgbClr val="FF0000"/>
                </a:solidFill>
              </a:rPr>
              <a:t>A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 C</a:t>
            </a:r>
            <a:r>
              <a:rPr lang="en-GB" b="1" baseline="-25000" dirty="0" smtClean="0">
                <a:solidFill>
                  <a:srgbClr val="FF0000"/>
                </a:solidFill>
              </a:rPr>
              <a:t>p</a:t>
            </a:r>
            <a:r>
              <a:rPr lang="en-GB" b="1" dirty="0" smtClean="0">
                <a:solidFill>
                  <a:srgbClr val="FF0000"/>
                </a:solidFill>
              </a:rPr>
              <a:t> = ½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r(</a:t>
            </a:r>
            <a:r>
              <a:rPr lang="en-GB" b="1" dirty="0" smtClean="0">
                <a:solidFill>
                  <a:srgbClr val="FF0000"/>
                </a:solidFill>
              </a:rPr>
              <a:t>16/27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)</a:t>
            </a:r>
            <a:r>
              <a:rPr lang="en-GB" b="1" dirty="0" smtClean="0">
                <a:solidFill>
                  <a:srgbClr val="FF0000"/>
                </a:solidFill>
              </a:rPr>
              <a:t> u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baseline="30000" dirty="0" smtClean="0">
                <a:solidFill>
                  <a:srgbClr val="FF0000"/>
                </a:solidFill>
              </a:rPr>
              <a:t>3 </a:t>
            </a:r>
            <a:r>
              <a:rPr lang="en-GB" b="1" dirty="0" smtClean="0">
                <a:solidFill>
                  <a:srgbClr val="FF0000"/>
                </a:solidFill>
              </a:rPr>
              <a:t>A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 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(7.11)</a:t>
            </a:r>
          </a:p>
          <a:p>
            <a:r>
              <a:rPr lang="en-GB" dirty="0" smtClean="0"/>
              <a:t>This corresponds to </a:t>
            </a:r>
            <a:r>
              <a:rPr lang="en-GB" b="1" dirty="0" smtClean="0">
                <a:solidFill>
                  <a:srgbClr val="FF0000"/>
                </a:solidFill>
              </a:rPr>
              <a:t>~ 59% </a:t>
            </a:r>
            <a:r>
              <a:rPr lang="en-GB" dirty="0" smtClean="0"/>
              <a:t>of the power of the incident wind passing freely through an area equal to that of the turbine, A</a:t>
            </a:r>
            <a:r>
              <a:rPr lang="en-GB" baseline="-25000" dirty="0" smtClean="0"/>
              <a:t>1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limit for the power coefficient C</a:t>
            </a:r>
            <a:r>
              <a:rPr lang="en-GB" baseline="-25000" dirty="0" smtClean="0"/>
              <a:t>p</a:t>
            </a:r>
            <a:r>
              <a:rPr lang="en-GB" dirty="0" smtClean="0"/>
              <a:t> is known as </a:t>
            </a:r>
          </a:p>
          <a:p>
            <a:pPr>
              <a:buNone/>
            </a:pPr>
            <a:r>
              <a:rPr lang="en-GB" dirty="0" smtClean="0"/>
              <a:t>        		 </a:t>
            </a:r>
            <a:r>
              <a:rPr lang="en-GB" b="1" dirty="0" smtClean="0">
                <a:solidFill>
                  <a:srgbClr val="FF0000"/>
                </a:solidFill>
              </a:rPr>
              <a:t>the Betz or </a:t>
            </a:r>
            <a:r>
              <a:rPr lang="en-GB" b="1" dirty="0" err="1" smtClean="0">
                <a:solidFill>
                  <a:srgbClr val="FF0000"/>
                </a:solidFill>
              </a:rPr>
              <a:t>Lanchester</a:t>
            </a:r>
            <a:r>
              <a:rPr lang="en-GB" b="1" dirty="0" smtClean="0">
                <a:solidFill>
                  <a:srgbClr val="FF0000"/>
                </a:solidFill>
              </a:rPr>
              <a:t>-Betz limit</a:t>
            </a:r>
          </a:p>
          <a:p>
            <a:r>
              <a:rPr lang="en-GB" dirty="0" smtClean="0"/>
              <a:t>The design of the turbine blades determines how close we can get to the Betz limit in practice</a:t>
            </a:r>
          </a:p>
          <a:p>
            <a:pPr>
              <a:buNone/>
            </a:pP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39E3-C822-4B4A-800E-5D3EEC7695C6}" type="datetime1">
              <a:rPr lang="en-US" smtClean="0"/>
              <a:pPr/>
              <a:t>1/26/2010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Example.	</a:t>
            </a:r>
            <a:r>
              <a:rPr lang="en-GB" sz="2400" b="0" dirty="0" smtClean="0">
                <a:solidFill>
                  <a:schemeClr val="tx2">
                    <a:lumMod val="75000"/>
                  </a:schemeClr>
                </a:solidFill>
              </a:rPr>
              <a:t>A wind turbine has blades of 40 m radius. The wind  speed is 8 m s</a:t>
            </a:r>
            <a:r>
              <a:rPr lang="en-GB" sz="2400" b="0" baseline="30000" dirty="0" smtClean="0">
                <a:solidFill>
                  <a:schemeClr val="tx2">
                    <a:lumMod val="75000"/>
                  </a:schemeClr>
                </a:solidFill>
              </a:rPr>
              <a:t>-1</a:t>
            </a:r>
            <a:r>
              <a:rPr lang="en-GB" sz="2400" b="0" dirty="0" smtClean="0">
                <a:solidFill>
                  <a:schemeClr val="tx2">
                    <a:lumMod val="75000"/>
                  </a:schemeClr>
                </a:solidFill>
              </a:rPr>
              <a:t> in the absence of the turbine.	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0" dirty="0" smtClean="0">
                <a:solidFill>
                  <a:schemeClr val="tx2">
                    <a:lumMod val="75000"/>
                  </a:schemeClr>
                </a:solidFill>
              </a:rPr>
              <a:t>Calculate the maximum power produced by the turbine and the corresponding thrust on the turbine.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4125923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For maximum power we need the Betz limit</a:t>
            </a:r>
          </a:p>
          <a:p>
            <a:pPr>
              <a:buNone/>
            </a:pP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max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 ½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3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C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½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r(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16/27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)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3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      = ½  x 1.2 x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 (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16/27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)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x 8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x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p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x 40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0.92 MW</a:t>
            </a:r>
          </a:p>
          <a:p>
            <a:pPr>
              <a:buNone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Thrust T = dm/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dt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(u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–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=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A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(u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–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In the Betz limit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1/3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and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2/3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so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maximum thrust = 2/3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A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(u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– 1/3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= 4/9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 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A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max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4/9 x 1.2 x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p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x 40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x 8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1.7 x 10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N.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1713-5905-454C-AE50-778215702893}" type="datetime1">
              <a:rPr lang="en-US" smtClean="0"/>
              <a:pPr/>
              <a:t>1/26/2010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en-GB" dirty="0" smtClean="0"/>
              <a:t>GLOBAL WIND POWER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simple model of north-south convection </a:t>
            </a:r>
          </a:p>
          <a:p>
            <a:pPr>
              <a:buNone/>
            </a:pPr>
            <a:r>
              <a:rPr lang="en-GB" dirty="0" smtClean="0"/>
              <a:t>	is modified by the rotation of the earth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An observer at the equator sees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north-south wind gain an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easterly component due to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rotation.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easterly component accelerates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as its distance from the earth’s axis decreases </a:t>
            </a:r>
            <a:r>
              <a:rPr lang="en-GB" b="1" dirty="0" smtClean="0">
                <a:solidFill>
                  <a:srgbClr val="FF0000"/>
                </a:solidFill>
              </a:rPr>
              <a:t>(</a:t>
            </a:r>
            <a:r>
              <a:rPr lang="en-GB" b="1" dirty="0" err="1" smtClean="0">
                <a:solidFill>
                  <a:srgbClr val="FF0000"/>
                </a:solidFill>
              </a:rPr>
              <a:t>Coriolis</a:t>
            </a:r>
            <a:r>
              <a:rPr lang="en-GB" b="1" dirty="0" smtClean="0">
                <a:solidFill>
                  <a:srgbClr val="FF0000"/>
                </a:solidFill>
              </a:rPr>
              <a:t> Force)</a:t>
            </a:r>
          </a:p>
          <a:p>
            <a:r>
              <a:rPr lang="en-GB" dirty="0" smtClean="0"/>
              <a:t>Wind speed becomes unstable at 30</a:t>
            </a:r>
            <a:r>
              <a:rPr lang="en-GB" baseline="30000" dirty="0" smtClean="0"/>
              <a:t>0</a:t>
            </a:r>
            <a:r>
              <a:rPr lang="en-GB" dirty="0" smtClean="0"/>
              <a:t> latitude and the north-south motion ceases.</a:t>
            </a:r>
          </a:p>
          <a:p>
            <a:r>
              <a:rPr lang="en-GB" dirty="0" smtClean="0"/>
              <a:t>In the northern hemisphere the sinking air near 30</a:t>
            </a:r>
            <a:r>
              <a:rPr lang="en-GB" baseline="30000" dirty="0" smtClean="0"/>
              <a:t>0</a:t>
            </a:r>
            <a:r>
              <a:rPr lang="en-GB" dirty="0" smtClean="0"/>
              <a:t> latitude produces the north-east trade winds</a:t>
            </a:r>
          </a:p>
          <a:p>
            <a:r>
              <a:rPr lang="en-GB" dirty="0" smtClean="0"/>
              <a:t>3 regions from the equator are defined as the </a:t>
            </a:r>
            <a:r>
              <a:rPr lang="en-GB" b="1" dirty="0" smtClean="0">
                <a:solidFill>
                  <a:srgbClr val="FF0000"/>
                </a:solidFill>
              </a:rPr>
              <a:t>Hadley Cell, </a:t>
            </a:r>
            <a:r>
              <a:rPr lang="en-GB" b="1" dirty="0" err="1" smtClean="0">
                <a:solidFill>
                  <a:srgbClr val="FF0000"/>
                </a:solidFill>
              </a:rPr>
              <a:t>Ferrel</a:t>
            </a:r>
            <a:r>
              <a:rPr lang="en-GB" b="1" dirty="0" smtClean="0">
                <a:solidFill>
                  <a:srgbClr val="FF0000"/>
                </a:solidFill>
              </a:rPr>
              <a:t> Cell and Polar Cell</a:t>
            </a:r>
            <a:r>
              <a:rPr lang="en-GB" dirty="0" smtClean="0"/>
              <a:t> of which only the first is clearly seen, the other two being progressively much weaker</a:t>
            </a:r>
          </a:p>
          <a:p>
            <a:r>
              <a:rPr lang="en-GB" dirty="0" smtClean="0"/>
              <a:t>There are many other effects : surface friction, large scale eddies and seasonal variations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D0CD-6F40-41C4-98AC-4A18183CF097}" type="datetime1">
              <a:rPr lang="en-US" smtClean="0"/>
              <a:pPr/>
              <a:t>1/26/2010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7" name="Picture 6" descr="5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500042"/>
            <a:ext cx="2643206" cy="2763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en-GB" dirty="0" smtClean="0"/>
              <a:t>HISTORY OF WIND POWER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/>
          <a:lstStyle/>
          <a:p>
            <a:r>
              <a:rPr lang="en-GB" dirty="0" smtClean="0"/>
              <a:t>In 10</a:t>
            </a:r>
            <a:r>
              <a:rPr lang="en-GB" baseline="30000" dirty="0" smtClean="0"/>
              <a:t>th</a:t>
            </a:r>
            <a:r>
              <a:rPr lang="en-GB" dirty="0" smtClean="0"/>
              <a:t> century Persia windmills used a vertical axis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Used for pumping and grinding.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Wind pushes sails around with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en-GB" b="1" dirty="0" smtClean="0">
                <a:solidFill>
                  <a:srgbClr val="FF0000"/>
                </a:solidFill>
              </a:rPr>
              <a:t>drag force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dependent on the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relative speeds of wind and sail.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Horizontal axis windmills are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driven by the </a:t>
            </a:r>
            <a:r>
              <a:rPr lang="en-GB" b="1" dirty="0" smtClean="0">
                <a:solidFill>
                  <a:srgbClr val="FF0000"/>
                </a:solidFill>
              </a:rPr>
              <a:t>lift force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and are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more efficient.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figure shows a </a:t>
            </a:r>
            <a:r>
              <a:rPr lang="en-GB" b="1" dirty="0" smtClean="0">
                <a:solidFill>
                  <a:srgbClr val="FF0000"/>
                </a:solidFill>
              </a:rPr>
              <a:t>tower-mill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where the top with the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windshaft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swivelled to face the wind</a:t>
            </a:r>
          </a:p>
          <a:p>
            <a:r>
              <a:rPr lang="en-GB" dirty="0" smtClean="0"/>
              <a:t>It was discovered that twisting the sails gave more power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FE12-3EA7-4FE8-AAE1-A8BEFDCDC20A}" type="datetime1">
              <a:rPr lang="en-US" smtClean="0"/>
              <a:pPr/>
              <a:t>1/26/2010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6" descr="5.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1285860"/>
            <a:ext cx="2639568" cy="4312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572560" cy="6215106"/>
          </a:xfrm>
        </p:spPr>
        <p:txBody>
          <a:bodyPr/>
          <a:lstStyle/>
          <a:p>
            <a:r>
              <a:rPr lang="en-GB" dirty="0" smtClean="0"/>
              <a:t>Development of modern wind turbines began at the end of the 19</a:t>
            </a:r>
            <a:r>
              <a:rPr lang="en-GB" baseline="30000" dirty="0" smtClean="0"/>
              <a:t>th</a:t>
            </a:r>
            <a:r>
              <a:rPr lang="en-GB" dirty="0" smtClean="0"/>
              <a:t> century to generate electricity</a:t>
            </a:r>
          </a:p>
          <a:p>
            <a:pPr lvl="1"/>
            <a:r>
              <a:rPr lang="en-GB" dirty="0" err="1" smtClean="0"/>
              <a:t>Poul</a:t>
            </a:r>
            <a:r>
              <a:rPr lang="en-GB" dirty="0" smtClean="0"/>
              <a:t> La </a:t>
            </a:r>
            <a:r>
              <a:rPr lang="en-GB" dirty="0" err="1" smtClean="0"/>
              <a:t>Cour</a:t>
            </a:r>
            <a:r>
              <a:rPr lang="en-GB" dirty="0" smtClean="0"/>
              <a:t> used a 4 bladed design producing ~ 25kW</a:t>
            </a:r>
          </a:p>
          <a:p>
            <a:r>
              <a:rPr lang="en-GB" dirty="0" smtClean="0"/>
              <a:t>Palmer Putman proposed a 1.25MW 2 bladed turbine in late 1930s</a:t>
            </a:r>
          </a:p>
          <a:p>
            <a:pPr lvl="1"/>
            <a:r>
              <a:rPr lang="en-GB" dirty="0" smtClean="0"/>
              <a:t>Built in Vermont and ran successfully until a blade failed in 1945</a:t>
            </a:r>
          </a:p>
          <a:p>
            <a:r>
              <a:rPr lang="en-GB" dirty="0" smtClean="0"/>
              <a:t>Use of wind power in Denmark during the 1939-45 war was a temporary measure due to lack of fuel oil</a:t>
            </a:r>
          </a:p>
          <a:p>
            <a:r>
              <a:rPr lang="en-GB" dirty="0" smtClean="0"/>
              <a:t>After the 1973 oil crisis there was large scale investment in California but the technology was not well developed and development declined in 1980s due to economic factors</a:t>
            </a:r>
          </a:p>
          <a:p>
            <a:pPr lvl="1"/>
            <a:r>
              <a:rPr lang="en-GB" dirty="0" smtClean="0"/>
              <a:t>Lack of tax incentives and the fall in oil prices</a:t>
            </a:r>
          </a:p>
          <a:p>
            <a:r>
              <a:rPr lang="en-GB" dirty="0" smtClean="0"/>
              <a:t>In Europe, and particularly in Denmark, support was maintained and investment is growing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4EEF-3EB9-43CF-8A46-BDA3D889FAE3}" type="datetime1">
              <a:rPr lang="en-US" smtClean="0"/>
              <a:pPr/>
              <a:t>1/26/2010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</a:bodyPr>
          <a:lstStyle/>
          <a:p>
            <a:r>
              <a:rPr lang="en-GB" dirty="0" smtClean="0"/>
              <a:t>MODERN WIND TURBINES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n-GB" dirty="0" smtClean="0"/>
              <a:t>Horizontal-axis wind turbines </a:t>
            </a:r>
            <a:r>
              <a:rPr lang="en-GB" b="1" dirty="0" smtClean="0">
                <a:solidFill>
                  <a:srgbClr val="FF0000"/>
                </a:solidFill>
              </a:rPr>
              <a:t>(</a:t>
            </a:r>
            <a:r>
              <a:rPr lang="en-GB" b="1" dirty="0" err="1" smtClean="0">
                <a:solidFill>
                  <a:srgbClr val="FF0000"/>
                </a:solidFill>
              </a:rPr>
              <a:t>HAWTs</a:t>
            </a:r>
            <a:r>
              <a:rPr lang="en-GB" b="1" dirty="0" smtClean="0">
                <a:solidFill>
                  <a:srgbClr val="FF0000"/>
                </a:solidFill>
              </a:rPr>
              <a:t>) </a:t>
            </a:r>
            <a:r>
              <a:rPr lang="en-GB" dirty="0" smtClean="0"/>
              <a:t>are the most common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turbine blades are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aerofoils</a:t>
            </a: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providing lift forces to drive the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turbine.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bearings, gearbox and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generator are enclosed in the 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nacelle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mounted on a tower.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There are generally 2 or 3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turbine blades.</a:t>
            </a:r>
          </a:p>
          <a:p>
            <a:pPr>
              <a:buNone/>
            </a:pPr>
            <a:r>
              <a:rPr lang="en-GB" dirty="0" smtClean="0"/>
              <a:t>						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Modern 5MW HAWT</a:t>
            </a:r>
          </a:p>
          <a:p>
            <a:r>
              <a:rPr lang="en-GB" dirty="0" smtClean="0"/>
              <a:t>The nacelle is orientated into the wind by a drive mechanism, the </a:t>
            </a:r>
            <a:r>
              <a:rPr lang="en-GB" b="1" dirty="0" smtClean="0">
                <a:solidFill>
                  <a:srgbClr val="FF0000"/>
                </a:solidFill>
              </a:rPr>
              <a:t>yaw control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EF81-761E-4F6C-B42D-A92D108E1635}" type="datetime1">
              <a:rPr lang="en-US" smtClean="0"/>
              <a:pPr/>
              <a:t>1/26/2010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7" name="Picture 6" descr="5.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1214422"/>
            <a:ext cx="3071834" cy="3443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/>
          </a:bodyPr>
          <a:lstStyle/>
          <a:p>
            <a:r>
              <a:rPr lang="en-GB" dirty="0" smtClean="0"/>
              <a:t>There has also been some R&amp;D into vertical axis turbines </a:t>
            </a:r>
            <a:r>
              <a:rPr lang="en-GB" b="1" dirty="0" smtClean="0">
                <a:solidFill>
                  <a:srgbClr val="FF0000"/>
                </a:solidFill>
              </a:rPr>
              <a:t>(</a:t>
            </a:r>
            <a:r>
              <a:rPr lang="en-GB" b="1" dirty="0" err="1" smtClean="0">
                <a:solidFill>
                  <a:srgbClr val="FF0000"/>
                </a:solidFill>
              </a:rPr>
              <a:t>VAWTs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In the </a:t>
            </a:r>
            <a:r>
              <a:rPr lang="en-GB" b="1" dirty="0" err="1" smtClean="0">
                <a:solidFill>
                  <a:srgbClr val="FF0000"/>
                </a:solidFill>
              </a:rPr>
              <a:t>Darrieus</a:t>
            </a:r>
            <a:r>
              <a:rPr lang="en-GB" b="1" dirty="0" smtClean="0">
                <a:solidFill>
                  <a:srgbClr val="FF0000"/>
                </a:solidFill>
              </a:rPr>
              <a:t> design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turbine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is driven by lift forces generated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by aerofoil shaped blades.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Torque is maximum when the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blades are moving across the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wind direction and zero when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moving parallel to the wind.</a:t>
            </a:r>
          </a:p>
          <a:p>
            <a:pPr>
              <a:buNone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dirty="0" smtClean="0"/>
              <a:t>No yaw mechanism is needed and it sits at ground level</a:t>
            </a:r>
          </a:p>
          <a:p>
            <a:r>
              <a:rPr lang="en-GB" dirty="0" smtClean="0"/>
              <a:t>Cables limit height of rotors (and stronger winds higher up)</a:t>
            </a:r>
          </a:p>
          <a:p>
            <a:r>
              <a:rPr lang="en-GB" dirty="0" smtClean="0"/>
              <a:t>Greater torques mean more robust construction needed</a:t>
            </a:r>
          </a:p>
          <a:p>
            <a:r>
              <a:rPr lang="en-GB" dirty="0" smtClean="0"/>
              <a:t>Found to be less cost effective than </a:t>
            </a:r>
            <a:r>
              <a:rPr lang="en-GB" dirty="0" err="1" smtClean="0"/>
              <a:t>HAWTs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1BA4-F349-4EE0-9367-D2AF933FC650}" type="datetime1">
              <a:rPr lang="en-US" smtClean="0"/>
              <a:pPr/>
              <a:t>1/26/2010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7" name="Picture 6" descr="5.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23096" y="928670"/>
            <a:ext cx="4137649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7150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Kinetic energy of wind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</p:spPr>
        <p:txBody>
          <a:bodyPr>
            <a:normAutofit/>
          </a:bodyPr>
          <a:lstStyle/>
          <a:p>
            <a:r>
              <a:rPr lang="en-GB" dirty="0" smtClean="0"/>
              <a:t>For wind speed u and air density </a:t>
            </a:r>
            <a:r>
              <a:rPr lang="en-GB" dirty="0" smtClean="0">
                <a:latin typeface="Symbol" pitchFamily="18" charset="2"/>
              </a:rPr>
              <a:t>r</a:t>
            </a:r>
            <a:r>
              <a:rPr lang="en-GB" dirty="0" smtClean="0"/>
              <a:t> the energy density is given by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b="1" dirty="0" smtClean="0">
                <a:solidFill>
                  <a:srgbClr val="FF0000"/>
                </a:solidFill>
              </a:rPr>
              <a:t>E = ½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 </a:t>
            </a:r>
            <a:r>
              <a:rPr lang="en-GB" b="1" dirty="0" smtClean="0">
                <a:solidFill>
                  <a:srgbClr val="FF0000"/>
                </a:solidFill>
              </a:rPr>
              <a:t>u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	per unit volume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(7.1)</a:t>
            </a:r>
          </a:p>
          <a:p>
            <a:r>
              <a:rPr lang="en-GB" dirty="0" smtClean="0"/>
              <a:t>Volume of air flowing through an area A (normal to the wind direction) is </a:t>
            </a:r>
            <a:r>
              <a:rPr lang="en-GB" dirty="0" err="1" smtClean="0"/>
              <a:t>uA</a:t>
            </a:r>
            <a:r>
              <a:rPr lang="en-GB" dirty="0" smtClean="0"/>
              <a:t> per second so the power P = </a:t>
            </a:r>
            <a:r>
              <a:rPr lang="en-GB" dirty="0" err="1" smtClean="0"/>
              <a:t>EuA</a:t>
            </a:r>
            <a:r>
              <a:rPr lang="en-GB" dirty="0" smtClean="0"/>
              <a:t> or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b="1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= ½ </a:t>
            </a:r>
            <a:r>
              <a:rPr lang="en-GB" b="1" dirty="0" err="1" smtClean="0">
                <a:solidFill>
                  <a:srgbClr val="FF0000"/>
                </a:solidFill>
              </a:rPr>
              <a:t>A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u</a:t>
            </a:r>
            <a:r>
              <a:rPr lang="en-GB" b="1" baseline="30000" dirty="0" smtClean="0">
                <a:solidFill>
                  <a:srgbClr val="FF0000"/>
                </a:solidFill>
              </a:rPr>
              <a:t>3			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(7.2)</a:t>
            </a:r>
          </a:p>
          <a:p>
            <a:r>
              <a:rPr lang="en-GB" dirty="0" smtClean="0"/>
              <a:t>So the power varies as the cube of the wind speed so fluctuations in wind speed can have a large effect on power output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Example:  </a:t>
            </a:r>
            <a:r>
              <a:rPr lang="en-GB" dirty="0" smtClean="0"/>
              <a:t>Compare the power in a wind incident on turbine blades of 100m diameter as u changes from 5 ms</a:t>
            </a:r>
            <a:r>
              <a:rPr lang="en-GB" baseline="30000" dirty="0" smtClean="0"/>
              <a:t>-1</a:t>
            </a:r>
            <a:r>
              <a:rPr lang="en-GB" dirty="0" smtClean="0"/>
              <a:t> to 10 ms</a:t>
            </a:r>
            <a:r>
              <a:rPr lang="en-GB" baseline="30000" dirty="0" smtClean="0"/>
              <a:t>-1</a:t>
            </a:r>
            <a:endParaRPr lang="en-GB" dirty="0" smtClean="0"/>
          </a:p>
          <a:p>
            <a:pPr>
              <a:buFont typeface="Symbol"/>
              <a:buChar char="r"/>
            </a:pPr>
            <a:r>
              <a:rPr lang="en-GB" dirty="0" smtClean="0"/>
              <a:t>= 1.2 kg m</a:t>
            </a:r>
            <a:r>
              <a:rPr lang="en-GB" baseline="30000" dirty="0" smtClean="0"/>
              <a:t>-3</a:t>
            </a:r>
            <a:r>
              <a:rPr lang="en-GB" dirty="0" smtClean="0"/>
              <a:t>.  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	At 5 ms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P = ½ (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p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x 50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x 1.2 x 5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0.6 MW 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At 10 ms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P increases by a factor (10/5)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8   so  P = 4.8 MW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67C0-39AB-4D8B-9F48-9A4AE38C4496}" type="datetime1">
              <a:rPr lang="en-US" smtClean="0"/>
              <a:pPr/>
              <a:t>1/26/2010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/>
          </a:bodyPr>
          <a:lstStyle/>
          <a:p>
            <a:r>
              <a:rPr lang="en-GB" sz="3000" dirty="0" smtClean="0"/>
              <a:t>PRINCIPLES OF A HORIZONTAL WIND TURBINE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en-GB" dirty="0" smtClean="0"/>
              <a:t>Not all of the kinetic energy of the wind can be extracted as some is carried downstream to maintain the airflow</a:t>
            </a:r>
          </a:p>
          <a:p>
            <a:r>
              <a:rPr lang="en-GB" dirty="0" smtClean="0"/>
              <a:t>The airflow is shown below through a stream tube of area </a:t>
            </a:r>
            <a:r>
              <a:rPr lang="en-GB" dirty="0" err="1" smtClean="0"/>
              <a:t>A</a:t>
            </a:r>
            <a:r>
              <a:rPr lang="en-GB" baseline="-25000" dirty="0" err="1" smtClean="0"/>
              <a:t>o</a:t>
            </a:r>
            <a:r>
              <a:rPr lang="en-GB" dirty="0" smtClean="0"/>
              <a:t> at entrance increasing to A</a:t>
            </a:r>
            <a:r>
              <a:rPr lang="en-GB" baseline="-25000" dirty="0" smtClean="0"/>
              <a:t>1</a:t>
            </a:r>
            <a:r>
              <a:rPr lang="en-GB" dirty="0" smtClean="0"/>
              <a:t>,  the area swept by the turbine blades, and increasing to A</a:t>
            </a:r>
            <a:r>
              <a:rPr lang="en-GB" baseline="-25000" dirty="0" smtClean="0"/>
              <a:t>2</a:t>
            </a:r>
            <a:r>
              <a:rPr lang="en-GB" dirty="0" smtClean="0"/>
              <a:t> downstream with corresponding speeds u</a:t>
            </a:r>
            <a:r>
              <a:rPr lang="en-GB" baseline="-25000" dirty="0" smtClean="0"/>
              <a:t>0</a:t>
            </a:r>
            <a:r>
              <a:rPr lang="en-GB" dirty="0" smtClean="0"/>
              <a:t>, u</a:t>
            </a:r>
            <a:r>
              <a:rPr lang="en-GB" baseline="-25000" dirty="0" smtClean="0"/>
              <a:t>1</a:t>
            </a:r>
            <a:r>
              <a:rPr lang="en-GB" dirty="0" smtClean="0"/>
              <a:t> and u</a:t>
            </a:r>
            <a:r>
              <a:rPr lang="en-GB" baseline="-25000" dirty="0" smtClean="0"/>
              <a:t>2</a:t>
            </a:r>
            <a:r>
              <a:rPr lang="en-GB" dirty="0" smtClean="0"/>
              <a:t> respectively with  u</a:t>
            </a:r>
            <a:r>
              <a:rPr lang="en-GB" baseline="-25000" dirty="0" smtClean="0"/>
              <a:t>0 </a:t>
            </a:r>
            <a:r>
              <a:rPr lang="en-GB" dirty="0" smtClean="0"/>
              <a:t>&gt; u</a:t>
            </a:r>
            <a:r>
              <a:rPr lang="en-GB" baseline="-25000" dirty="0" smtClean="0"/>
              <a:t>1</a:t>
            </a:r>
            <a:r>
              <a:rPr lang="en-GB" dirty="0" smtClean="0"/>
              <a:t> &gt; u</a:t>
            </a:r>
            <a:r>
              <a:rPr lang="en-GB" baseline="-25000" dirty="0" smtClean="0"/>
              <a:t>2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drop in wind speed before and after the turbine gives rise to a pressure drop (Bernoulli) giving thrust on the blades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5121-717D-4A0F-B8BF-A9A3652D46D2}" type="datetime1">
              <a:rPr lang="en-US" smtClean="0"/>
              <a:pPr/>
              <a:t>1/26/2010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7" name="Picture 6" descr="5.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7701" y="3143248"/>
            <a:ext cx="5628237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/>
          <a:lstStyle/>
          <a:p>
            <a:r>
              <a:rPr lang="en-GB" dirty="0" smtClean="0"/>
              <a:t>MAXIMUM EXTRACTION EFFICIENCY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592935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thrust T on the turbine is equal to the rate of change of momentum so that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 = dm/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dt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(u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–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		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 (7.3)</a:t>
            </a: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/>
              <a:t>where dm/</a:t>
            </a:r>
            <a:r>
              <a:rPr lang="en-GB" dirty="0" err="1" smtClean="0"/>
              <a:t>dt</a:t>
            </a:r>
            <a:r>
              <a:rPr lang="en-GB" dirty="0" smtClean="0"/>
              <a:t> is the mass flowing down the stream tube per second</a:t>
            </a:r>
          </a:p>
          <a:p>
            <a:r>
              <a:rPr lang="en-GB" dirty="0" smtClean="0"/>
              <a:t>Power extracted = thrust x airspeed at the turbine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 = Tu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dm/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dt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(u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–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	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(7.4)</a:t>
            </a:r>
          </a:p>
          <a:p>
            <a:r>
              <a:rPr lang="en-GB" dirty="0" smtClean="0"/>
              <a:t>We can also calculate P in terms of the rate of loss of kinetic energy of the wind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 = ½ dm/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dt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(u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–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	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(7.5)</a:t>
            </a:r>
          </a:p>
          <a:p>
            <a:r>
              <a:rPr lang="en-GB" dirty="0" smtClean="0"/>
              <a:t>Equating these expressions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–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/>
              <a:t> =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½ (u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–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= ½ (u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–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)(u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+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		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/>
              <a:t> =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½ (u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+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 or  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2u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–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	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(7.6)</a:t>
            </a:r>
          </a:p>
          <a:p>
            <a:r>
              <a:rPr lang="en-GB" dirty="0" smtClean="0"/>
              <a:t>Mass Continuity 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		dm/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dt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A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A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A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GB" dirty="0" smtClean="0"/>
              <a:t>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(7.7) 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N.B. 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 is essentially constant as pressure changes are small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ABBF-84FC-4D9F-8F03-89BFC4042CC4}" type="datetime1">
              <a:rPr lang="en-US" smtClean="0"/>
              <a:pPr/>
              <a:t>1/26/2010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35079</TotalTime>
  <Words>807</Words>
  <Application>Microsoft Office PowerPoint</Application>
  <PresentationFormat>On-screen Show (4:3)</PresentationFormat>
  <Paragraphs>165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Custom Design</vt:lpstr>
      <vt:lpstr>1_Custom Design</vt:lpstr>
      <vt:lpstr>SOURCE OF WIND ENERGY</vt:lpstr>
      <vt:lpstr>GLOBAL WIND POWER</vt:lpstr>
      <vt:lpstr>HISTORY OF WIND POWER</vt:lpstr>
      <vt:lpstr>Slide 4</vt:lpstr>
      <vt:lpstr>MODERN WIND TURBINES</vt:lpstr>
      <vt:lpstr>Slide 6</vt:lpstr>
      <vt:lpstr>Kinetic energy of wind</vt:lpstr>
      <vt:lpstr>PRINCIPLES OF A HORIZONTAL WIND TURBINE</vt:lpstr>
      <vt:lpstr>MAXIMUM EXTRACTION EFFICIENCY</vt:lpstr>
      <vt:lpstr>Slide 10</vt:lpstr>
      <vt:lpstr>oi</vt:lpstr>
      <vt:lpstr>Example. A wind turbine has blades of 40 m radius. The wind  speed is 8 m s-1 in the absence of the turbine.  Calculate the maximum power produced by the turbine and the corresponding thrust on the turbine.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Computing Services</cp:lastModifiedBy>
  <cp:revision>113</cp:revision>
  <dcterms:created xsi:type="dcterms:W3CDTF">2009-05-20T14:32:32Z</dcterms:created>
  <dcterms:modified xsi:type="dcterms:W3CDTF">2010-01-26T10:37:34Z</dcterms:modified>
</cp:coreProperties>
</file>