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D86D-F1D6-414B-B296-5A92485162F2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08E7-1DBB-4AB1-8D35-6D26FDDB7C55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831-BE24-410A-A0FC-53DEBCAEA336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8A09-0AFA-4764-AD12-91C57FEA0547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89DD-D921-4196-805D-1D00057038F3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F1C7-05A0-46BC-BE1A-F3D4746BDA6C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2271-F1F0-4725-ABF0-1C7C412EC040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CA2D-BC45-4355-A1ED-83DA8DA3E027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19BF-3E9C-400B-8AF0-FB284E08ECA2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397F-9CAB-4C70-BF30-835410DAFF01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C30E-67D1-4799-9F90-FDE1D97E7678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CA2019-7C83-4E8D-8649-A741314F395D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889-0D0E-4FFD-B54F-567E9F3B93FF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EEAB-52D3-4F81-9BD0-185C60EC14B8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E5A8-6C9C-4697-A7D2-F4B216314053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F856-C750-40D7-9B39-B3A31851CDFF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786-8258-4E5A-A187-99438C974489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3150-88BF-4643-A857-7F6961650954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AEAA-E887-4F20-96C5-8965D51556FA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84A5-A75A-4453-8468-21445B83A8C2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1C27-B50B-439E-B241-660BEACF8B0B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5B26-E88A-4634-93CE-3329A131E41B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4389-F997-4104-A238-58E5ACC74C7A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682E-95AB-4C9D-8136-609CD41C6882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448F-3297-451D-9B02-DC4B5564C4BB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90A4-C246-4C29-9A93-83F57E42DB63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EB8D-F183-4AFF-9C39-A788FEDB9C6A}" type="datetime1">
              <a:rPr lang="en-US" smtClean="0"/>
              <a:pPr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n-GB" dirty="0" smtClean="0"/>
              <a:t>TIDES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454657"/>
          </a:xfrm>
        </p:spPr>
        <p:txBody>
          <a:bodyPr/>
          <a:lstStyle/>
          <a:p>
            <a:r>
              <a:rPr lang="en-GB" dirty="0" smtClean="0"/>
              <a:t>There are two high tides and two low tides around the earth at any instant</a:t>
            </a:r>
          </a:p>
          <a:p>
            <a:pPr lvl="1"/>
            <a:r>
              <a:rPr lang="en-GB" dirty="0" smtClean="0"/>
              <a:t>High tides on longitude closest and farthest from the Moon and low tides at 90</a:t>
            </a:r>
            <a:r>
              <a:rPr lang="en-GB" baseline="30000" dirty="0" smtClean="0"/>
              <a:t>o</a:t>
            </a:r>
            <a:r>
              <a:rPr lang="en-GB" dirty="0" smtClean="0"/>
              <a:t> to this</a:t>
            </a:r>
          </a:p>
          <a:p>
            <a:pPr lvl="1"/>
            <a:r>
              <a:rPr lang="en-GB" dirty="0" smtClean="0"/>
              <a:t>Interval between high tides is ~ 12 hrs 25 </a:t>
            </a:r>
            <a:r>
              <a:rPr lang="en-GB" dirty="0" err="1" smtClean="0"/>
              <a:t>mins</a:t>
            </a:r>
            <a:endParaRPr lang="en-GB" dirty="0" smtClean="0"/>
          </a:p>
          <a:p>
            <a:r>
              <a:rPr lang="en-GB" dirty="0" smtClean="0"/>
              <a:t>Tidal range is 0.5 – 1m in mid ocean but much larger on continental shelves</a:t>
            </a:r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  Some examples of large tidal sites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2856-6A8D-433D-B09A-F9B34FE8E186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3857628"/>
          <a:ext cx="85725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Range 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Basin area km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GW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Argentina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Golfo</a:t>
                      </a:r>
                      <a:r>
                        <a:rPr lang="en-GB" dirty="0" smtClean="0"/>
                        <a:t> Nuevo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Canada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Cobequid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Gulf of </a:t>
                      </a:r>
                      <a:r>
                        <a:rPr lang="en-GB" dirty="0" err="1" smtClean="0"/>
                        <a:t>Khambat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Mezen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Penzhinsk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20530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Severn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GB" dirty="0" smtClean="0"/>
              <a:t>The total height of the incident and reflected waves is</a:t>
            </a:r>
          </a:p>
          <a:p>
            <a:pPr>
              <a:buNone/>
            </a:pPr>
            <a:r>
              <a:rPr lang="en-GB" dirty="0" smtClean="0"/>
              <a:t>   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+ 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a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cos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kx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 + a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cos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kx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	h(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2a sin(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kx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sin(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</a:t>
            </a:r>
          </a:p>
          <a:p>
            <a:r>
              <a:rPr lang="en-GB" dirty="0" smtClean="0"/>
              <a:t>At the end of the channel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L,t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2a sin(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t), </a:t>
            </a:r>
            <a:r>
              <a:rPr lang="en-GB" dirty="0" smtClean="0"/>
              <a:t>i.e. double the amplitude .</a:t>
            </a:r>
          </a:p>
          <a:p>
            <a:r>
              <a:rPr lang="en-GB" dirty="0" smtClean="0"/>
              <a:t>This effect allows  the amplitude to build up giving a tidal range of 10 – 14m in the River Severn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Example:  Estimate the length of estuary required for tidal 		      resonance if  the average depth is 20m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Equating the time taken for a wave to travel the length of the channel and back again to half the tidal period we have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2L / (9.81 x 20)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½ x 4.5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so that L≈ 160 km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E128-41DE-4277-9DC4-C0174E9D74C0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Tidal Currents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007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some locations strong tidal currents exist (e.g. between islands)</a:t>
            </a:r>
          </a:p>
          <a:p>
            <a:pPr lvl="1"/>
            <a:r>
              <a:rPr lang="en-GB" dirty="0" smtClean="0"/>
              <a:t>Turbines with horizontal axes can be mounted on the sea bed or suspended from a floating platform to tap into the kinetic energy of the current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generation devices are underwater versions of wind turbines operating in shallow water (i.e. 20-30m)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Impact on the ecology and environment</a:t>
            </a:r>
          </a:p>
          <a:p>
            <a:r>
              <a:rPr lang="en-GB" dirty="0" smtClean="0"/>
              <a:t>Barrages block navigation so systems of locks are required</a:t>
            </a:r>
          </a:p>
          <a:p>
            <a:r>
              <a:rPr lang="en-GB" dirty="0" smtClean="0"/>
              <a:t>Fish are killed in the turbines and impeded from migrating to spawning areas</a:t>
            </a:r>
          </a:p>
          <a:p>
            <a:r>
              <a:rPr lang="en-GB" dirty="0" err="1" smtClean="0"/>
              <a:t>Intertidal</a:t>
            </a:r>
            <a:r>
              <a:rPr lang="en-GB" dirty="0" smtClean="0"/>
              <a:t> wet/dry habitat is altered affecting animals and plants</a:t>
            </a:r>
          </a:p>
          <a:p>
            <a:r>
              <a:rPr lang="en-GB" dirty="0" smtClean="0"/>
              <a:t>Natural flushing of silt / pollution is impeded affecting water quality</a:t>
            </a:r>
          </a:p>
          <a:p>
            <a:r>
              <a:rPr lang="en-GB" dirty="0" smtClean="0"/>
              <a:t>Tidal regime downstream may be affected. Proposed barrier in Bay of </a:t>
            </a:r>
            <a:r>
              <a:rPr lang="en-GB" dirty="0" err="1" smtClean="0"/>
              <a:t>Fundy</a:t>
            </a:r>
            <a:r>
              <a:rPr lang="en-GB" dirty="0" smtClean="0"/>
              <a:t> (Canada)could increase tidal range at Boston (1300 </a:t>
            </a:r>
            <a:r>
              <a:rPr lang="en-GB" smtClean="0"/>
              <a:t>km away) by </a:t>
            </a:r>
            <a:r>
              <a:rPr lang="en-GB" dirty="0" smtClean="0"/>
              <a:t>0.25m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BD8E-FD49-41DD-9070-25761F783877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n-GB" dirty="0" smtClean="0"/>
              <a:t>PHYSICAL CAUSE OF TIDES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Moon is the main cause. The Sun has ~ ½ the effect but this either increases or decreases the lunar tide depending on the relative positions of Earth, Moon and Sun.</a:t>
            </a:r>
          </a:p>
          <a:p>
            <a:r>
              <a:rPr lang="en-GB" dirty="0" smtClean="0"/>
              <a:t>The Earth’s rotation simply affects the location of the tides</a:t>
            </a:r>
          </a:p>
          <a:p>
            <a:r>
              <a:rPr lang="en-GB" dirty="0" smtClean="0"/>
              <a:t>To explain ignore the effect of the Sun for now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Assume the Earth is covered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with water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Gravitational potential at P is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FF0000"/>
                </a:solidFill>
              </a:rPr>
              <a:t>= -Gm / s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m is the lunar mass.</a:t>
            </a:r>
            <a:r>
              <a:rPr lang="en-GB" dirty="0" smtClean="0"/>
              <a:t>		d  &gt;&gt; r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1/s = [d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+ r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 - 2d r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cos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] 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-1/2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= (1/d)[1 + {(-2r/d)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cos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+ r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/d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}] 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-1/2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     = (1/d)[1 + (r/d)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cos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+ (r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/d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){(3/2) cos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-1/2 }+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term is constant (no force) and 2</a:t>
            </a:r>
            <a:r>
              <a:rPr lang="en-GB" baseline="30000" dirty="0" smtClean="0"/>
              <a:t>nd</a:t>
            </a:r>
            <a:r>
              <a:rPr lang="en-GB" dirty="0" smtClean="0"/>
              <a:t> gives a constant GM/d</a:t>
            </a:r>
            <a:r>
              <a:rPr lang="en-GB" baseline="30000" dirty="0" smtClean="0"/>
              <a:t>2 </a:t>
            </a:r>
            <a:r>
              <a:rPr lang="en-GB" dirty="0" smtClean="0"/>
              <a:t>providing centripetal acceleration for the Moon-Earth rotation</a:t>
            </a:r>
            <a:endParaRPr lang="en-GB" baseline="30000" dirty="0" smtClean="0"/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 describes the variation of the potential around the Earth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B897-7C65-4212-99D9-5CBC4CE80ECB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 descr="4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357430"/>
            <a:ext cx="4548158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215106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Note that the reason for two tides is the combination of  the variation of gravity across the Earth and the dynamics of the Moon-Earth system</a:t>
            </a:r>
          </a:p>
          <a:p>
            <a:r>
              <a:rPr lang="en-GB" dirty="0" smtClean="0"/>
              <a:t>The surface profile of the water is an </a:t>
            </a:r>
            <a:r>
              <a:rPr lang="en-GB" dirty="0" err="1" smtClean="0"/>
              <a:t>equipotential</a:t>
            </a:r>
            <a:r>
              <a:rPr lang="en-GB" dirty="0" smtClean="0"/>
              <a:t> surface due to the combined effects of the Earth and Moon</a:t>
            </a:r>
          </a:p>
          <a:p>
            <a:pPr lvl="1"/>
            <a:r>
              <a:rPr lang="en-GB" dirty="0" smtClean="0"/>
              <a:t>Potential of unit mass due to Earth’s gravitation is </a:t>
            </a:r>
            <a:r>
              <a:rPr lang="en-GB" dirty="0" err="1" smtClean="0"/>
              <a:t>gh</a:t>
            </a:r>
            <a:r>
              <a:rPr lang="en-GB" dirty="0" smtClean="0"/>
              <a:t> where </a:t>
            </a:r>
            <a:r>
              <a:rPr lang="en-GB" i="1" dirty="0" smtClean="0"/>
              <a:t>h is the height above equilibrium level </a:t>
            </a:r>
            <a:r>
              <a:rPr lang="en-GB" dirty="0" smtClean="0"/>
              <a:t>and g = GM</a:t>
            </a:r>
            <a:r>
              <a:rPr lang="en-GB" baseline="-25000" dirty="0" smtClean="0"/>
              <a:t>Earth</a:t>
            </a:r>
            <a:r>
              <a:rPr lang="en-GB" dirty="0" smtClean="0"/>
              <a:t>/r</a:t>
            </a:r>
            <a:r>
              <a:rPr lang="en-GB" baseline="30000" dirty="0" smtClean="0"/>
              <a:t>2</a:t>
            </a:r>
            <a:r>
              <a:rPr lang="en-GB" dirty="0" smtClean="0"/>
              <a:t> </a:t>
            </a:r>
          </a:p>
          <a:p>
            <a:r>
              <a:rPr lang="en-GB" dirty="0" smtClean="0"/>
              <a:t>Hence the height of the tide h(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dirty="0" smtClean="0"/>
              <a:t>) is given by</a:t>
            </a:r>
          </a:p>
          <a:p>
            <a:pPr>
              <a:buNone/>
            </a:pPr>
            <a:r>
              <a:rPr lang="en-GB" dirty="0" smtClean="0"/>
              <a:t>     	</a:t>
            </a:r>
            <a:r>
              <a:rPr lang="en-GB" b="1" dirty="0" smtClean="0">
                <a:solidFill>
                  <a:srgbClr val="FF0000"/>
                </a:solidFill>
              </a:rPr>
              <a:t>g h(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) - (Gmr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/d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){(3/2) cos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-1/2 }= 0</a:t>
            </a:r>
          </a:p>
          <a:p>
            <a:pPr>
              <a:buNone/>
            </a:pPr>
            <a:r>
              <a:rPr lang="en-GB" dirty="0" smtClean="0"/>
              <a:t>(N.B. The </a:t>
            </a:r>
            <a:r>
              <a:rPr lang="en-GB" dirty="0" err="1" smtClean="0"/>
              <a:t>equipotential</a:t>
            </a:r>
            <a:r>
              <a:rPr lang="en-GB" dirty="0" smtClean="0"/>
              <a:t> constant is set to 0 because h is relative to the equilibrium level)</a:t>
            </a:r>
          </a:p>
          <a:p>
            <a:pPr>
              <a:buFont typeface="Symbol"/>
              <a:buChar char="\"/>
            </a:pPr>
            <a:r>
              <a:rPr lang="en-GB" b="1" dirty="0" smtClean="0">
                <a:solidFill>
                  <a:srgbClr val="FF0000"/>
                </a:solidFill>
              </a:rPr>
              <a:t>h(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) = (Gmr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/gd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){(3/2) cos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-1/2 }= </a:t>
            </a:r>
            <a:r>
              <a:rPr lang="en-GB" b="1" dirty="0" err="1" smtClean="0">
                <a:solidFill>
                  <a:srgbClr val="FF0000"/>
                </a:solidFill>
              </a:rPr>
              <a:t>h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b="1" dirty="0" smtClean="0">
                <a:solidFill>
                  <a:srgbClr val="FF0000"/>
                </a:solidFill>
              </a:rPr>
              <a:t> {(3/2) cos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-1/2 }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(5.1)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where </a:t>
            </a:r>
            <a:r>
              <a:rPr lang="en-GB" b="1" dirty="0" err="1" smtClean="0">
                <a:solidFill>
                  <a:srgbClr val="FF0000"/>
                </a:solidFill>
              </a:rPr>
              <a:t>h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b="1" dirty="0" smtClean="0">
                <a:solidFill>
                  <a:srgbClr val="FF0000"/>
                </a:solidFill>
              </a:rPr>
              <a:t> = Gmr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/gd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=</a:t>
            </a:r>
            <a:r>
              <a:rPr lang="en-GB" b="1" baseline="30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mr</a:t>
            </a:r>
            <a:r>
              <a:rPr lang="en-GB" b="1" baseline="30000" dirty="0" smtClean="0">
                <a:solidFill>
                  <a:srgbClr val="FF0000"/>
                </a:solidFill>
              </a:rPr>
              <a:t>4</a:t>
            </a:r>
            <a:r>
              <a:rPr lang="en-GB" b="1" dirty="0" smtClean="0">
                <a:solidFill>
                  <a:srgbClr val="FF0000"/>
                </a:solidFill>
              </a:rPr>
              <a:t> / Md</a:t>
            </a:r>
            <a:r>
              <a:rPr lang="en-GB" b="1" baseline="30000" dirty="0" smtClean="0">
                <a:solidFill>
                  <a:srgbClr val="FF0000"/>
                </a:solidFill>
              </a:rPr>
              <a:t>3  </a:t>
            </a:r>
            <a:r>
              <a:rPr lang="en-GB" b="1" dirty="0" smtClean="0">
                <a:solidFill>
                  <a:srgbClr val="FF0000"/>
                </a:solidFill>
              </a:rPr>
              <a:t>since g = GM/r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GB" dirty="0" smtClean="0"/>
              <a:t>The maximum occurs when 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dirty="0" smtClean="0"/>
              <a:t> = 0 or </a:t>
            </a:r>
            <a:r>
              <a:rPr lang="en-GB" dirty="0" smtClean="0">
                <a:latin typeface="Symbol" pitchFamily="18" charset="2"/>
              </a:rPr>
              <a:t>p</a:t>
            </a:r>
          </a:p>
          <a:p>
            <a:r>
              <a:rPr lang="en-GB" dirty="0" smtClean="0"/>
              <a:t>Putting m/M = 0.0123, d = 384400 km and r = 6378 km gives </a:t>
            </a:r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dirty="0" err="1" smtClean="0"/>
              <a:t>h</a:t>
            </a:r>
            <a:r>
              <a:rPr lang="en-GB" baseline="-25000" dirty="0" err="1" smtClean="0"/>
              <a:t>max</a:t>
            </a:r>
            <a:r>
              <a:rPr lang="en-GB" baseline="-25000" dirty="0" smtClean="0"/>
              <a:t> </a:t>
            </a:r>
            <a:r>
              <a:rPr lang="en-GB" dirty="0" smtClean="0"/>
              <a:t>≈ 0.36m which is roughly in line with observations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9EBC-1A1D-4165-9BEB-77DD20DE037F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en-GB" dirty="0" smtClean="0"/>
              <a:t>TIDAL WAVES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40"/>
          </a:xfrm>
        </p:spPr>
        <p:txBody>
          <a:bodyPr>
            <a:normAutofit/>
          </a:bodyPr>
          <a:lstStyle/>
          <a:p>
            <a:r>
              <a:rPr lang="en-GB" dirty="0" smtClean="0"/>
              <a:t>Consider a wave of small amplitude with </a:t>
            </a:r>
            <a:r>
              <a:rPr lang="en-GB" dirty="0" smtClean="0">
                <a:latin typeface="Symbol" pitchFamily="18" charset="2"/>
              </a:rPr>
              <a:t>l</a:t>
            </a:r>
            <a:r>
              <a:rPr lang="en-GB" dirty="0" smtClean="0"/>
              <a:t> &gt;&gt; mean depth h</a:t>
            </a:r>
            <a:r>
              <a:rPr lang="en-GB" baseline="-25000" dirty="0" smtClean="0"/>
              <a:t>0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Shallow water theory in which the vertical accelerations &lt;&lt; g</a:t>
            </a:r>
          </a:p>
          <a:p>
            <a:pPr lvl="1"/>
            <a:r>
              <a:rPr lang="en-GB" dirty="0" smtClean="0"/>
              <a:t>Pressure below surface is roughly hydrostatic and at a height y above the sea bed it is given by</a:t>
            </a:r>
          </a:p>
          <a:p>
            <a:pPr>
              <a:buNone/>
            </a:pPr>
            <a:r>
              <a:rPr lang="en-GB" dirty="0" smtClean="0"/>
              <a:t>  		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p = p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+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 h(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x,t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 – y) </a:t>
            </a:r>
          </a:p>
          <a:p>
            <a:pPr>
              <a:buNone/>
            </a:pPr>
            <a:r>
              <a:rPr lang="en-GB" dirty="0" smtClean="0"/>
              <a:t>     where y=h(</a:t>
            </a:r>
            <a:r>
              <a:rPr lang="en-GB" dirty="0" err="1" smtClean="0"/>
              <a:t>x,t</a:t>
            </a:r>
            <a:r>
              <a:rPr lang="en-GB" dirty="0" smtClean="0"/>
              <a:t>) is the wave profile and</a:t>
            </a:r>
          </a:p>
          <a:p>
            <a:pPr>
              <a:buNone/>
            </a:pPr>
            <a:r>
              <a:rPr lang="en-GB" dirty="0" smtClean="0"/>
              <a:t>     p</a:t>
            </a:r>
            <a:r>
              <a:rPr lang="en-GB" baseline="-25000" dirty="0" smtClean="0"/>
              <a:t>0 </a:t>
            </a:r>
            <a:r>
              <a:rPr lang="en-GB" dirty="0" smtClean="0"/>
              <a:t>is the atmospheric pressure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consider the force on the vertical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slice shown, of unit width, due to the change in pressure going from x to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x+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, i.e.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p(x)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 p(x +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) = p(x) +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p/x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/>
              <a:t>Force in x direction = mass x acceleration = pressure difference x area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so (1h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)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u/t  = - (1h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)p/x =- h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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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x independent of y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 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u/t  = -g </a:t>
            </a:r>
            <a:r>
              <a:rPr lang="en-GB" b="1" dirty="0" smtClean="0">
                <a:solidFill>
                  <a:srgbClr val="FF0000"/>
                </a:solidFill>
              </a:rPr>
              <a:t>h/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GB" b="1" dirty="0" smtClean="0">
                <a:solidFill>
                  <a:srgbClr val="FF0000"/>
                </a:solidFill>
              </a:rPr>
              <a:t>x  </a:t>
            </a:r>
            <a:r>
              <a:rPr lang="en-GB" dirty="0" smtClean="0"/>
              <a:t>for all y	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(5.2)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BB20-2C20-49D5-9B5C-FF1F8DC8A780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 descr="4.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3807" y="2071678"/>
            <a:ext cx="4010193" cy="21510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57950" y="2285992"/>
            <a:ext cx="2375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Next consider the continuity equation which says that the difference in volume flowing across the slice is equal to the volume displaced per second, vertically where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 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h/t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  i.e. uh = 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u+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)(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h+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h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) +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        = uh +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u+u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h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+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h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+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Neglecting </a:t>
            </a:r>
            <a:r>
              <a:rPr lang="en-GB" dirty="0" smtClean="0">
                <a:latin typeface="Symbol" pitchFamily="18" charset="2"/>
                <a:sym typeface="Symbol"/>
              </a:rPr>
              <a:t>d</a:t>
            </a:r>
            <a:r>
              <a:rPr lang="en-GB" dirty="0" smtClean="0">
                <a:sym typeface="Symbol"/>
              </a:rPr>
              <a:t>h</a:t>
            </a:r>
            <a:r>
              <a:rPr lang="en-GB" baseline="30000" dirty="0" smtClean="0">
                <a:sym typeface="Symbol"/>
              </a:rPr>
              <a:t>2 </a:t>
            </a:r>
            <a:r>
              <a:rPr lang="en-GB" dirty="0" smtClean="0"/>
              <a:t>and </a:t>
            </a:r>
            <a:r>
              <a:rPr lang="en-GB" dirty="0" err="1" smtClean="0">
                <a:sym typeface="Symbol"/>
              </a:rPr>
              <a:t>u</a:t>
            </a:r>
            <a:r>
              <a:rPr lang="en-GB" dirty="0" err="1" smtClean="0"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ym typeface="Symbol"/>
              </a:rPr>
              <a:t>h</a:t>
            </a:r>
            <a:r>
              <a:rPr lang="en-GB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(&lt;&lt;</a:t>
            </a:r>
            <a:r>
              <a:rPr lang="en-GB" dirty="0" smtClean="0"/>
              <a:t> </a:t>
            </a:r>
            <a:r>
              <a:rPr lang="en-GB" smtClean="0"/>
              <a:t>h</a:t>
            </a:r>
            <a:r>
              <a:rPr lang="en-GB" smtClean="0">
                <a:latin typeface="Symbol" pitchFamily="18" charset="2"/>
                <a:sym typeface="Symbol"/>
              </a:rPr>
              <a:t>d</a:t>
            </a:r>
            <a:r>
              <a:rPr lang="en-GB" smtClean="0">
                <a:sym typeface="Symbol"/>
              </a:rPr>
              <a:t>u) </a:t>
            </a:r>
            <a:r>
              <a:rPr lang="en-GB" dirty="0" smtClean="0">
                <a:sym typeface="Symbol"/>
              </a:rPr>
              <a:t>and writing </a:t>
            </a:r>
            <a:r>
              <a:rPr lang="en-GB" dirty="0" err="1" smtClean="0"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ym typeface="Symbol"/>
              </a:rPr>
              <a:t>u</a:t>
            </a:r>
            <a:r>
              <a:rPr lang="en-GB" dirty="0" smtClean="0">
                <a:sym typeface="Symbol"/>
              </a:rPr>
              <a:t>=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GB" dirty="0" smtClean="0">
                <a:sym typeface="Symbol"/>
              </a:rPr>
              <a:t>u/x</a:t>
            </a:r>
            <a:r>
              <a:rPr lang="en-GB" dirty="0" smtClean="0">
                <a:latin typeface="Symbol" pitchFamily="18" charset="2"/>
              </a:rPr>
              <a:t>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x</a:t>
            </a:r>
            <a:r>
              <a:rPr lang="en-GB" dirty="0" smtClean="0"/>
              <a:t> we get 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h/t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-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= -h u/x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dirty="0" smtClean="0"/>
              <a:t>Taking h ≈ h</a:t>
            </a:r>
            <a:r>
              <a:rPr lang="en-GB" baseline="-25000" dirty="0" smtClean="0"/>
              <a:t>0</a:t>
            </a:r>
            <a:r>
              <a:rPr lang="en-GB" dirty="0" smtClean="0"/>
              <a:t> we obtain </a:t>
            </a:r>
            <a:r>
              <a:rPr lang="en-GB" dirty="0" smtClean="0">
                <a:sym typeface="Symbol"/>
              </a:rPr>
              <a:t>  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u /x= - (1/</a:t>
            </a:r>
            <a:r>
              <a:rPr lang="en-GB" b="1" dirty="0" smtClean="0">
                <a:solidFill>
                  <a:srgbClr val="FF0000"/>
                </a:solidFill>
              </a:rPr>
              <a:t> h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) h/t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      	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(5.3)</a:t>
            </a:r>
          </a:p>
          <a:p>
            <a:pPr>
              <a:buNone/>
            </a:pPr>
            <a:r>
              <a:rPr lang="en-GB" dirty="0" smtClean="0"/>
              <a:t>Eliminating u between  (5.2 )and (5.3) we obtain the wave </a:t>
            </a:r>
            <a:r>
              <a:rPr lang="en-GB" dirty="0" err="1" smtClean="0"/>
              <a:t>eqn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			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h /x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 (1/</a:t>
            </a:r>
            <a:r>
              <a:rPr lang="en-GB" b="1" dirty="0" smtClean="0">
                <a:solidFill>
                  <a:srgbClr val="FF0000"/>
                </a:solidFill>
              </a:rPr>
              <a:t> c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) 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h/t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      			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(5.4)</a:t>
            </a:r>
          </a:p>
          <a:p>
            <a:pPr>
              <a:buFont typeface="Symbol"/>
              <a:buChar char=" "/>
            </a:pPr>
            <a:r>
              <a:rPr lang="en-GB" dirty="0" smtClean="0"/>
              <a:t>where   		</a:t>
            </a:r>
            <a:r>
              <a:rPr lang="en-GB" b="1" dirty="0" smtClean="0">
                <a:solidFill>
                  <a:srgbClr val="FF0000"/>
                </a:solidFill>
              </a:rPr>
              <a:t>c = (g h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1/2</a:t>
            </a:r>
            <a:r>
              <a:rPr lang="en-GB" dirty="0" smtClean="0"/>
              <a:t>	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 (5.5)</a:t>
            </a:r>
          </a:p>
          <a:p>
            <a:r>
              <a:rPr lang="en-GB" dirty="0" smtClean="0"/>
              <a:t>(5.4) is the equation for  the height profile h(</a:t>
            </a:r>
            <a:r>
              <a:rPr lang="en-GB" dirty="0" err="1" smtClean="0"/>
              <a:t>x,t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 fact the tidal bulges cannot keep up with the Earth’s rotation so the tides lag behind the position of the moon, e.g.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At the equator 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4000m so c = (9.81 x 4000)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198 ms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Speed of sea bed = 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x 6370 x10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/(24 x 60 x 60) = 463 ms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2713-9592-49EF-A9BE-709F685A8479}" type="datetime1">
              <a:rPr lang="en-US" smtClean="0"/>
              <a:pPr/>
              <a:t>2/10/2010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/>
          <a:lstStyle/>
          <a:p>
            <a:r>
              <a:rPr lang="en-GB" dirty="0" smtClean="0"/>
              <a:t>TIDAL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r>
              <a:rPr lang="en-GB" dirty="0" smtClean="0"/>
              <a:t> A barrage across a river estuary allows water to accumulate in a tidal basin. This is then released through  low-head turbines</a:t>
            </a:r>
          </a:p>
          <a:p>
            <a:pPr lvl="1"/>
            <a:r>
              <a:rPr lang="en-GB" dirty="0" smtClean="0"/>
              <a:t>Operates for a good fraction of the day</a:t>
            </a:r>
          </a:p>
          <a:p>
            <a:pPr lvl="1"/>
            <a:r>
              <a:rPr lang="en-GB" dirty="0" smtClean="0"/>
              <a:t>Choice of using conventional turbines (</a:t>
            </a:r>
            <a:r>
              <a:rPr lang="en-GB" dirty="0" err="1" smtClean="0"/>
              <a:t>uni</a:t>
            </a:r>
            <a:r>
              <a:rPr lang="en-GB" dirty="0" smtClean="0"/>
              <a:t>-directional) or less efficient turbines that can operate in either direction</a:t>
            </a:r>
          </a:p>
          <a:p>
            <a:pPr lvl="1"/>
            <a:r>
              <a:rPr lang="en-GB" dirty="0" smtClean="0"/>
              <a:t>Historically such schemes were used with water wheels to grind corn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large scale plant at La </a:t>
            </a:r>
            <a:r>
              <a:rPr lang="en-GB" dirty="0" err="1" smtClean="0"/>
              <a:t>Rance</a:t>
            </a:r>
            <a:r>
              <a:rPr lang="en-GB" dirty="0" smtClean="0"/>
              <a:t>, France in 1966</a:t>
            </a:r>
          </a:p>
          <a:p>
            <a:pPr lvl="1"/>
            <a:r>
              <a:rPr lang="en-GB" dirty="0" smtClean="0"/>
              <a:t>240 MW generated with 24 low head Kaplan turbines</a:t>
            </a:r>
          </a:p>
          <a:p>
            <a:r>
              <a:rPr lang="en-GB" dirty="0" smtClean="0"/>
              <a:t>A number of small plants have been built to investigate the  ecological and environmental effects</a:t>
            </a:r>
          </a:p>
          <a:p>
            <a:r>
              <a:rPr lang="en-GB" dirty="0" smtClean="0"/>
              <a:t>Various proposals to build a barrage across the River Severn in UK have been turned down due to the large cost, public opposition and the availability of cheaper alternatives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ED23-B869-4CE8-8805-41BA9DB44254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dirty="0" smtClean="0"/>
              <a:t>POWER FROM A TIDAL BARRAGE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340369"/>
          </a:xfrm>
        </p:spPr>
        <p:txBody>
          <a:bodyPr/>
          <a:lstStyle/>
          <a:p>
            <a:r>
              <a:rPr lang="en-GB" dirty="0" smtClean="0"/>
              <a:t>Let A be the area of the tidal basin and let h be the tidal range so that at full tide the level is h above the low water mark.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Mass of water above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Low level is m =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Ah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 of G is at ½ h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Energy required to raise m by ½ h = 1/2mgh= ½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gAh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Average Power  P = (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gAh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)/2T where T is the tidal period</a:t>
            </a:r>
            <a:r>
              <a:rPr lang="en-GB" dirty="0" smtClean="0"/>
              <a:t>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(5.6)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e.g. The Severn Barrage would have A = 520 km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and tidal range h=7m. Tidal period T ≈ 12.5 h or 4.5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s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Check that (5.6) estimates the power P to be ≈ 2.8 GW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816C-6D89-4CBC-B0B3-975F69FAB419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 descr="4.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9244" y="1571612"/>
            <a:ext cx="5604756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/>
          <a:lstStyle/>
          <a:p>
            <a:r>
              <a:rPr lang="en-GB" dirty="0" smtClean="0"/>
              <a:t>TIDAL RESONANCE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786478"/>
          </a:xfrm>
        </p:spPr>
        <p:txBody>
          <a:bodyPr>
            <a:normAutofit/>
          </a:bodyPr>
          <a:lstStyle/>
          <a:p>
            <a:r>
              <a:rPr lang="en-GB" dirty="0" smtClean="0"/>
              <a:t>The tidal range varies in different oceans due to tidal resonance</a:t>
            </a:r>
          </a:p>
          <a:p>
            <a:pPr lvl="1"/>
            <a:r>
              <a:rPr lang="en-GB" dirty="0" smtClean="0"/>
              <a:t>Average depth of Atlantic is 4000m so c ≈ 200 ms</a:t>
            </a:r>
            <a:r>
              <a:rPr lang="en-GB" baseline="30000" dirty="0" smtClean="0"/>
              <a:t>-1</a:t>
            </a:r>
          </a:p>
          <a:p>
            <a:pPr lvl="1"/>
            <a:r>
              <a:rPr lang="en-GB" dirty="0" smtClean="0"/>
              <a:t>Tidal frequency ≈ 2 10</a:t>
            </a:r>
            <a:r>
              <a:rPr lang="en-GB" baseline="30000" dirty="0" smtClean="0"/>
              <a:t>-5</a:t>
            </a:r>
            <a:r>
              <a:rPr lang="en-GB" dirty="0" smtClean="0"/>
              <a:t> Hz so </a:t>
            </a:r>
            <a:r>
              <a:rPr lang="en-GB" dirty="0" smtClean="0">
                <a:latin typeface="Symbol" pitchFamily="18" charset="2"/>
              </a:rPr>
              <a:t>l</a:t>
            </a:r>
            <a:r>
              <a:rPr lang="en-GB" dirty="0" smtClean="0"/>
              <a:t> ≈ 200 / 2 10</a:t>
            </a:r>
            <a:r>
              <a:rPr lang="en-GB" baseline="30000" dirty="0" smtClean="0"/>
              <a:t>-5</a:t>
            </a:r>
            <a:r>
              <a:rPr lang="en-GB" dirty="0" smtClean="0"/>
              <a:t> ≈ 10</a:t>
            </a:r>
            <a:r>
              <a:rPr lang="en-GB" baseline="30000" dirty="0" smtClean="0"/>
              <a:t>4</a:t>
            </a:r>
            <a:r>
              <a:rPr lang="en-GB" dirty="0" smtClean="0"/>
              <a:t> km </a:t>
            </a:r>
          </a:p>
          <a:p>
            <a:pPr lvl="1"/>
            <a:r>
              <a:rPr lang="en-GB" dirty="0" smtClean="0"/>
              <a:t>This is ~ 2 x width of Atlantic and so resonance occurs; the time taken for a shallow wave to make the round trip ~5 10</a:t>
            </a:r>
            <a:r>
              <a:rPr lang="en-GB" baseline="30000" dirty="0" smtClean="0"/>
              <a:t>4</a:t>
            </a:r>
            <a:r>
              <a:rPr lang="en-GB" dirty="0" smtClean="0"/>
              <a:t> s which is close to the tidal period ~ 4.5 10</a:t>
            </a:r>
            <a:r>
              <a:rPr lang="en-GB" baseline="30000" dirty="0" smtClean="0"/>
              <a:t>4</a:t>
            </a:r>
            <a:r>
              <a:rPr lang="en-GB" dirty="0" smtClean="0"/>
              <a:t> s </a:t>
            </a:r>
          </a:p>
          <a:p>
            <a:pPr lvl="1"/>
            <a:r>
              <a:rPr lang="en-GB" dirty="0" smtClean="0"/>
              <a:t>so the amplitude builds up</a:t>
            </a:r>
          </a:p>
          <a:p>
            <a:r>
              <a:rPr lang="en-GB" dirty="0" smtClean="0"/>
              <a:t>River estuaries can also exhibit large tidal resonance if the length and depth are favourable</a:t>
            </a:r>
          </a:p>
          <a:p>
            <a:pPr lvl="1"/>
            <a:r>
              <a:rPr lang="en-GB" dirty="0" smtClean="0"/>
              <a:t>Time for a wave to propagate down a channel of length L and back to the inlet is </a:t>
            </a:r>
            <a:r>
              <a:rPr lang="en-GB" b="1" dirty="0" smtClean="0">
                <a:solidFill>
                  <a:srgbClr val="FF0000"/>
                </a:solidFill>
              </a:rPr>
              <a:t>t = 2L /(gh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1/2</a:t>
            </a:r>
          </a:p>
          <a:p>
            <a:pPr lvl="1"/>
            <a:r>
              <a:rPr lang="en-GB" dirty="0" smtClean="0"/>
              <a:t>If this is equal to half the time between successive tides the tidal range is doubled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F162-2B28-4A9E-9FB3-365940EF5A18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71435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TIDAL RESONANCE IN A UNIFORM CHANNEL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78647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Consider a channel of length L with a vertical wall at x=L and open to the sea at x=0</a:t>
            </a:r>
          </a:p>
          <a:p>
            <a:r>
              <a:rPr lang="en-GB" dirty="0" smtClean="0"/>
              <a:t>Let the height of the incident tidal wave be h</a:t>
            </a:r>
            <a:r>
              <a:rPr lang="en-GB" baseline="-25000" dirty="0" smtClean="0"/>
              <a:t>i</a:t>
            </a:r>
            <a:r>
              <a:rPr lang="en-GB" dirty="0" smtClean="0"/>
              <a:t>(t)=a 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t)</a:t>
            </a:r>
          </a:p>
          <a:p>
            <a:r>
              <a:rPr lang="en-GB" dirty="0" smtClean="0"/>
              <a:t>Consider a travelling wave of form h</a:t>
            </a:r>
            <a:r>
              <a:rPr lang="en-GB" baseline="-25000" dirty="0" smtClean="0"/>
              <a:t>i</a:t>
            </a:r>
            <a:r>
              <a:rPr lang="en-GB" dirty="0" smtClean="0"/>
              <a:t>(</a:t>
            </a:r>
            <a:r>
              <a:rPr lang="en-GB" dirty="0" err="1" smtClean="0"/>
              <a:t>x,t</a:t>
            </a:r>
            <a:r>
              <a:rPr lang="en-GB" dirty="0" smtClean="0"/>
              <a:t>)=a 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err="1" smtClean="0"/>
              <a:t>kx</a:t>
            </a:r>
            <a:r>
              <a:rPr lang="en-GB" dirty="0" smtClean="0"/>
              <a:t> -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t)</a:t>
            </a:r>
          </a:p>
          <a:p>
            <a:pPr>
              <a:buNone/>
            </a:pPr>
            <a:r>
              <a:rPr lang="en-GB" dirty="0" smtClean="0"/>
              <a:t> Mass Continuity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u /x= - (1/</a:t>
            </a:r>
            <a:r>
              <a:rPr lang="en-GB" b="1" dirty="0" smtClean="0">
                <a:solidFill>
                  <a:srgbClr val="FF0000"/>
                </a:solidFill>
              </a:rPr>
              <a:t> h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) h/t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(5.3) </a:t>
            </a:r>
            <a:r>
              <a:rPr lang="en-GB" b="1" dirty="0" smtClean="0"/>
              <a:t>gives </a:t>
            </a:r>
          </a:p>
          <a:p>
            <a:pPr>
              <a:buNone/>
            </a:pPr>
            <a:r>
              <a:rPr lang="en-GB" b="1" dirty="0" smtClean="0"/>
              <a:t>		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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i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/x= 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/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) hi/t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/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) sin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kx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</a:t>
            </a:r>
          </a:p>
          <a:p>
            <a:r>
              <a:rPr lang="en-GB" dirty="0" smtClean="0"/>
              <a:t>Integrating with respect to x gives 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i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/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kh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)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cos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kx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</a:t>
            </a:r>
          </a:p>
          <a:p>
            <a:r>
              <a:rPr lang="en-GB" dirty="0" smtClean="0"/>
              <a:t>In order to satisfy boundary conditions at x = 0 or L since there can be no flow across the barrier we superpose a  reflected wave        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/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kh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)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cos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kx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t)</a:t>
            </a:r>
          </a:p>
          <a:p>
            <a:r>
              <a:rPr lang="en-GB" dirty="0" smtClean="0"/>
              <a:t>Total velocity at x = L is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L,t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L,t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+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L,t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=0</a:t>
            </a:r>
          </a:p>
          <a:p>
            <a:pPr>
              <a:buNone/>
            </a:pPr>
            <a:r>
              <a:rPr lang="en-GB" dirty="0" smtClean="0"/>
              <a:t>	 u(</a:t>
            </a:r>
            <a:r>
              <a:rPr lang="en-GB" dirty="0" err="1" smtClean="0"/>
              <a:t>L,t</a:t>
            </a:r>
            <a:r>
              <a:rPr lang="en-GB" dirty="0" smtClean="0"/>
              <a:t>) = </a:t>
            </a:r>
            <a:r>
              <a:rPr lang="en-GB" dirty="0" smtClean="0">
                <a:sym typeface="Symbol"/>
              </a:rPr>
              <a:t>(</a:t>
            </a:r>
            <a:r>
              <a:rPr lang="en-GB" dirty="0" err="1" smtClean="0">
                <a:latin typeface="Symbol" pitchFamily="18" charset="2"/>
              </a:rPr>
              <a:t>w</a:t>
            </a:r>
            <a:r>
              <a:rPr lang="en-GB" dirty="0" err="1" smtClean="0"/>
              <a:t>a</a:t>
            </a:r>
            <a:r>
              <a:rPr lang="en-GB" dirty="0" smtClean="0">
                <a:sym typeface="Symbol"/>
              </a:rPr>
              <a:t>/</a:t>
            </a:r>
            <a:r>
              <a:rPr lang="en-GB" dirty="0" smtClean="0"/>
              <a:t> kh</a:t>
            </a:r>
            <a:r>
              <a:rPr lang="en-GB" baseline="-25000" dirty="0" smtClean="0"/>
              <a:t>0</a:t>
            </a:r>
            <a:r>
              <a:rPr lang="en-GB" dirty="0" smtClean="0">
                <a:sym typeface="Symbol"/>
              </a:rPr>
              <a:t>)[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err="1" smtClean="0"/>
              <a:t>kL</a:t>
            </a:r>
            <a:r>
              <a:rPr lang="en-GB" dirty="0" smtClean="0"/>
              <a:t> -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t) </a:t>
            </a:r>
            <a:r>
              <a:rPr lang="en-GB" dirty="0" smtClean="0">
                <a:sym typeface="Symbol"/>
              </a:rPr>
              <a:t>+ 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err="1" smtClean="0"/>
              <a:t>kL</a:t>
            </a:r>
            <a:r>
              <a:rPr lang="en-GB" dirty="0" smtClean="0"/>
              <a:t> +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t)] </a:t>
            </a:r>
          </a:p>
          <a:p>
            <a:pPr>
              <a:buNone/>
            </a:pPr>
            <a:r>
              <a:rPr lang="en-GB" dirty="0" smtClean="0"/>
              <a:t>                = </a:t>
            </a:r>
            <a:r>
              <a:rPr lang="en-GB" dirty="0" smtClean="0">
                <a:sym typeface="Symbol"/>
              </a:rPr>
              <a:t>(2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a</a:t>
            </a:r>
            <a:r>
              <a:rPr lang="en-GB" dirty="0" smtClean="0">
                <a:sym typeface="Symbol"/>
              </a:rPr>
              <a:t>/</a:t>
            </a:r>
            <a:r>
              <a:rPr lang="en-GB" dirty="0" smtClean="0"/>
              <a:t> kh</a:t>
            </a:r>
            <a:r>
              <a:rPr lang="en-GB" baseline="-25000" dirty="0" smtClean="0"/>
              <a:t>0</a:t>
            </a:r>
            <a:r>
              <a:rPr lang="en-GB" dirty="0" smtClean="0">
                <a:sym typeface="Symbol"/>
              </a:rPr>
              <a:t>) </a:t>
            </a:r>
            <a:r>
              <a:rPr lang="en-GB" dirty="0" err="1" smtClean="0">
                <a:sym typeface="Symbol"/>
              </a:rPr>
              <a:t>cos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kL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cos</a:t>
            </a:r>
            <a:r>
              <a:rPr lang="en-GB" dirty="0" err="1" smtClean="0">
                <a:latin typeface="Symbol" pitchFamily="18" charset="2"/>
                <a:sym typeface="Symbol"/>
              </a:rPr>
              <a:t>w</a:t>
            </a:r>
            <a:r>
              <a:rPr lang="en-GB" dirty="0" err="1" smtClean="0">
                <a:sym typeface="Symbol"/>
              </a:rPr>
              <a:t>t</a:t>
            </a:r>
            <a:r>
              <a:rPr lang="en-GB" dirty="0" smtClean="0">
                <a:sym typeface="Symbol"/>
              </a:rPr>
              <a:t> = 0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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kL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p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/2    so     L=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l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/4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3AA3-D09F-4FB2-96D2-D9E8EF9BC0E2}" type="datetime1">
              <a:rPr lang="en-US" smtClean="0"/>
              <a:pPr/>
              <a:t>2/9/2010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33556</TotalTime>
  <Words>1048</Words>
  <Application>Microsoft Office PowerPoint</Application>
  <PresentationFormat>On-screen Show (4:3)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Custom Design</vt:lpstr>
      <vt:lpstr>1_Custom Design</vt:lpstr>
      <vt:lpstr>TIDES</vt:lpstr>
      <vt:lpstr>PHYSICAL CAUSE OF TIDES</vt:lpstr>
      <vt:lpstr>Slide 3</vt:lpstr>
      <vt:lpstr>TIDAL WAVES</vt:lpstr>
      <vt:lpstr>Slide 5</vt:lpstr>
      <vt:lpstr>TIDAL POWER</vt:lpstr>
      <vt:lpstr>POWER FROM A TIDAL BARRAGE</vt:lpstr>
      <vt:lpstr>TIDAL RESONANCE</vt:lpstr>
      <vt:lpstr>TIDAL RESONANCE IN A UNIFORM CHANNEL</vt:lpstr>
      <vt:lpstr>Slide 10</vt:lpstr>
      <vt:lpstr>Tidal Currents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90</cp:revision>
  <dcterms:created xsi:type="dcterms:W3CDTF">2009-05-20T14:32:32Z</dcterms:created>
  <dcterms:modified xsi:type="dcterms:W3CDTF">2010-02-10T12:53:40Z</dcterms:modified>
</cp:coreProperties>
</file>