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63" r:id="rId3"/>
  </p:sldMasterIdLst>
  <p:notesMasterIdLst>
    <p:notesMasterId r:id="rId17"/>
  </p:notesMasterIdLst>
  <p:sldIdLst>
    <p:sldId id="256" r:id="rId4"/>
    <p:sldId id="257" r:id="rId5"/>
    <p:sldId id="258" r:id="rId6"/>
    <p:sldId id="259" r:id="rId7"/>
    <p:sldId id="260" r:id="rId8"/>
    <p:sldId id="261" r:id="rId9"/>
    <p:sldId id="262" r:id="rId10"/>
    <p:sldId id="263" r:id="rId11"/>
    <p:sldId id="264" r:id="rId12"/>
    <p:sldId id="265" r:id="rId13"/>
    <p:sldId id="268"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p:cViewPr varScale="1">
        <p:scale>
          <a:sx n="71" d="100"/>
          <a:sy n="71" d="100"/>
        </p:scale>
        <p:origin x="-492" y="-90"/>
      </p:cViewPr>
      <p:guideLst>
        <p:guide orient="horz" pos="2160"/>
        <p:guide pos="2880"/>
      </p:guideLst>
    </p:cSldViewPr>
  </p:slideViewPr>
  <p:outlineViewPr>
    <p:cViewPr>
      <p:scale>
        <a:sx n="33" d="100"/>
        <a:sy n="33" d="100"/>
      </p:scale>
      <p:origin x="0" y="759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6FB006-66E4-441D-A4CB-DAABFE7392B8}" type="datetimeFigureOut">
              <a:rPr lang="en-US" smtClean="0"/>
              <a:pPr/>
              <a:t>4/30/2010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3FD86D-2233-4C72-9C9C-B26C0E50B68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sz="3600" b="1">
                <a:solidFill>
                  <a:srgbClr val="FF0000"/>
                </a:solidFill>
                <a:latin typeface="Times New Roman" pitchFamily="18" charset="0"/>
                <a:cs typeface="Times New Roman" pitchFamily="18" charset="0"/>
              </a:defRPr>
            </a:lvl1pPr>
          </a:lstStyle>
          <a:p>
            <a:r>
              <a:rPr lang="en-US" dirty="0" smtClean="0"/>
              <a:t>PHYSICS OF ENERGY SOURCES</a:t>
            </a:r>
            <a:br>
              <a:rPr lang="en-US" dirty="0" smtClean="0"/>
            </a:br>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6C73857-D1F6-4133-9875-EF659BCF975B}" type="datetime1">
              <a:rPr lang="en-US" smtClean="0"/>
              <a:pPr/>
              <a:t>4/30/2010</a:t>
            </a:fld>
            <a:endParaRPr lang="en-GB"/>
          </a:p>
        </p:txBody>
      </p:sp>
      <p:sp>
        <p:nvSpPr>
          <p:cNvPr id="5" name="Footer Placeholder 4"/>
          <p:cNvSpPr>
            <a:spLocks noGrp="1"/>
          </p:cNvSpPr>
          <p:nvPr>
            <p:ph type="ftr" sz="quarter" idx="11"/>
          </p:nvPr>
        </p:nvSpPr>
        <p:spPr/>
        <p:txBody>
          <a:bodyPr/>
          <a:lstStyle/>
          <a:p>
            <a:r>
              <a:rPr lang="en-GB" smtClean="0"/>
              <a:t>Lecture 13</a:t>
            </a:r>
            <a:endParaRPr lang="en-GB"/>
          </a:p>
        </p:txBody>
      </p:sp>
      <p:sp>
        <p:nvSpPr>
          <p:cNvPr id="6" name="Slide Number Placeholder 5"/>
          <p:cNvSpPr>
            <a:spLocks noGrp="1"/>
          </p:cNvSpPr>
          <p:nvPr>
            <p:ph type="sldNum" sz="quarter" idx="12"/>
          </p:nvPr>
        </p:nvSpPr>
        <p:spPr/>
        <p:txBody>
          <a:bodyPr/>
          <a:lstStyle/>
          <a:p>
            <a:fld id="{0B9AA805-2D3F-426F-8DAC-F16525489BC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59B941-00E6-48E1-89EC-E724042522DA}" type="datetime1">
              <a:rPr lang="en-US" smtClean="0"/>
              <a:pPr/>
              <a:t>4/30/2010</a:t>
            </a:fld>
            <a:endParaRPr lang="en-GB"/>
          </a:p>
        </p:txBody>
      </p:sp>
      <p:sp>
        <p:nvSpPr>
          <p:cNvPr id="6" name="Footer Placeholder 5"/>
          <p:cNvSpPr>
            <a:spLocks noGrp="1"/>
          </p:cNvSpPr>
          <p:nvPr>
            <p:ph type="ftr" sz="quarter" idx="11"/>
          </p:nvPr>
        </p:nvSpPr>
        <p:spPr/>
        <p:txBody>
          <a:bodyPr/>
          <a:lstStyle/>
          <a:p>
            <a:r>
              <a:rPr lang="en-GB" smtClean="0"/>
              <a:t>Lecture 13</a:t>
            </a:r>
            <a:endParaRPr lang="en-GB"/>
          </a:p>
        </p:txBody>
      </p:sp>
      <p:sp>
        <p:nvSpPr>
          <p:cNvPr id="7" name="Slide Number Placeholder 6"/>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9ABDC0-FE8E-4E80-9625-E01C04F627C8}" type="datetime1">
              <a:rPr lang="en-US" smtClean="0"/>
              <a:pPr/>
              <a:t>4/30/2010</a:t>
            </a:fld>
            <a:endParaRPr lang="en-GB"/>
          </a:p>
        </p:txBody>
      </p:sp>
      <p:sp>
        <p:nvSpPr>
          <p:cNvPr id="6" name="Footer Placeholder 5"/>
          <p:cNvSpPr>
            <a:spLocks noGrp="1"/>
          </p:cNvSpPr>
          <p:nvPr>
            <p:ph type="ftr" sz="quarter" idx="11"/>
          </p:nvPr>
        </p:nvSpPr>
        <p:spPr/>
        <p:txBody>
          <a:bodyPr/>
          <a:lstStyle/>
          <a:p>
            <a:r>
              <a:rPr lang="en-GB" smtClean="0"/>
              <a:t>Lecture 13</a:t>
            </a:r>
            <a:endParaRPr lang="en-GB"/>
          </a:p>
        </p:txBody>
      </p:sp>
      <p:sp>
        <p:nvSpPr>
          <p:cNvPr id="7" name="Slide Number Placeholder 6"/>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9F50C59-9B60-48C1-A9C7-6785FAAF3DB1}" type="datetime1">
              <a:rPr lang="en-US" smtClean="0"/>
              <a:pPr/>
              <a:t>4/30/2010</a:t>
            </a:fld>
            <a:endParaRPr lang="en-GB"/>
          </a:p>
        </p:txBody>
      </p:sp>
      <p:sp>
        <p:nvSpPr>
          <p:cNvPr id="5" name="Footer Placeholder 4"/>
          <p:cNvSpPr>
            <a:spLocks noGrp="1"/>
          </p:cNvSpPr>
          <p:nvPr>
            <p:ph type="ftr" sz="quarter" idx="11"/>
          </p:nvPr>
        </p:nvSpPr>
        <p:spPr/>
        <p:txBody>
          <a:bodyPr/>
          <a:lstStyle/>
          <a:p>
            <a:r>
              <a:rPr lang="en-GB" smtClean="0"/>
              <a:t>Lecture 13</a:t>
            </a:r>
            <a:endParaRPr lang="en-GB"/>
          </a:p>
        </p:txBody>
      </p:sp>
      <p:sp>
        <p:nvSpPr>
          <p:cNvPr id="6" name="Slide Number Placeholder 5"/>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C384CA-D633-4848-9AFF-B4AC676757F3}" type="datetime1">
              <a:rPr lang="en-US" smtClean="0"/>
              <a:pPr/>
              <a:t>4/30/2010</a:t>
            </a:fld>
            <a:endParaRPr lang="en-GB"/>
          </a:p>
        </p:txBody>
      </p:sp>
      <p:sp>
        <p:nvSpPr>
          <p:cNvPr id="5" name="Footer Placeholder 4"/>
          <p:cNvSpPr>
            <a:spLocks noGrp="1"/>
          </p:cNvSpPr>
          <p:nvPr>
            <p:ph type="ftr" sz="quarter" idx="11"/>
          </p:nvPr>
        </p:nvSpPr>
        <p:spPr/>
        <p:txBody>
          <a:bodyPr/>
          <a:lstStyle/>
          <a:p>
            <a:r>
              <a:rPr lang="en-GB" smtClean="0"/>
              <a:t>Lecture 13</a:t>
            </a:r>
            <a:endParaRPr lang="en-GB"/>
          </a:p>
        </p:txBody>
      </p:sp>
      <p:sp>
        <p:nvSpPr>
          <p:cNvPr id="6" name="Slide Number Placeholder 5"/>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631704C-6134-4894-AE19-F08BD1CFB686}" type="datetime1">
              <a:rPr lang="en-US" smtClean="0"/>
              <a:pPr/>
              <a:t>4/30/2010</a:t>
            </a:fld>
            <a:endParaRPr lang="en-GB"/>
          </a:p>
        </p:txBody>
      </p:sp>
      <p:sp>
        <p:nvSpPr>
          <p:cNvPr id="5" name="Footer Placeholder 4"/>
          <p:cNvSpPr>
            <a:spLocks noGrp="1"/>
          </p:cNvSpPr>
          <p:nvPr>
            <p:ph type="ftr" sz="quarter" idx="11"/>
          </p:nvPr>
        </p:nvSpPr>
        <p:spPr/>
        <p:txBody>
          <a:bodyPr/>
          <a:lstStyle/>
          <a:p>
            <a:r>
              <a:rPr lang="en-GB" smtClean="0"/>
              <a:t>Lecture 13</a:t>
            </a:r>
            <a:endParaRPr lang="en-GB"/>
          </a:p>
        </p:txBody>
      </p:sp>
      <p:sp>
        <p:nvSpPr>
          <p:cNvPr id="6" name="Slide Number Placeholder 5"/>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6C258A-736B-4BA5-91B2-BA2789E28789}" type="datetime1">
              <a:rPr lang="en-US" smtClean="0"/>
              <a:pPr/>
              <a:t>4/30/2010</a:t>
            </a:fld>
            <a:endParaRPr lang="en-GB"/>
          </a:p>
        </p:txBody>
      </p:sp>
      <p:sp>
        <p:nvSpPr>
          <p:cNvPr id="5" name="Footer Placeholder 4"/>
          <p:cNvSpPr>
            <a:spLocks noGrp="1"/>
          </p:cNvSpPr>
          <p:nvPr>
            <p:ph type="ftr" sz="quarter" idx="11"/>
          </p:nvPr>
        </p:nvSpPr>
        <p:spPr/>
        <p:txBody>
          <a:bodyPr/>
          <a:lstStyle/>
          <a:p>
            <a:r>
              <a:rPr lang="en-GB" smtClean="0"/>
              <a:t>Lecture 13</a:t>
            </a:r>
            <a:endParaRPr lang="en-GB"/>
          </a:p>
        </p:txBody>
      </p:sp>
      <p:sp>
        <p:nvSpPr>
          <p:cNvPr id="6" name="Slide Number Placeholder 5"/>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0F1ED-0072-4D11-9352-BCB2070D1734}" type="datetime1">
              <a:rPr lang="en-US" smtClean="0"/>
              <a:pPr/>
              <a:t>4/30/2010</a:t>
            </a:fld>
            <a:endParaRPr lang="en-GB"/>
          </a:p>
        </p:txBody>
      </p:sp>
      <p:sp>
        <p:nvSpPr>
          <p:cNvPr id="5" name="Footer Placeholder 4"/>
          <p:cNvSpPr>
            <a:spLocks noGrp="1"/>
          </p:cNvSpPr>
          <p:nvPr>
            <p:ph type="ftr" sz="quarter" idx="11"/>
          </p:nvPr>
        </p:nvSpPr>
        <p:spPr/>
        <p:txBody>
          <a:bodyPr/>
          <a:lstStyle/>
          <a:p>
            <a:r>
              <a:rPr lang="en-GB" smtClean="0"/>
              <a:t>Lecture 13</a:t>
            </a:r>
            <a:endParaRPr lang="en-GB"/>
          </a:p>
        </p:txBody>
      </p:sp>
      <p:sp>
        <p:nvSpPr>
          <p:cNvPr id="6" name="Slide Number Placeholder 5"/>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E83A6D4-4CB6-4D4E-8E14-954A3355EBA5}" type="datetime1">
              <a:rPr lang="en-US" smtClean="0"/>
              <a:pPr/>
              <a:t>4/30/2010</a:t>
            </a:fld>
            <a:endParaRPr lang="en-GB"/>
          </a:p>
        </p:txBody>
      </p:sp>
      <p:sp>
        <p:nvSpPr>
          <p:cNvPr id="6" name="Footer Placeholder 5"/>
          <p:cNvSpPr>
            <a:spLocks noGrp="1"/>
          </p:cNvSpPr>
          <p:nvPr>
            <p:ph type="ftr" sz="quarter" idx="11"/>
          </p:nvPr>
        </p:nvSpPr>
        <p:spPr/>
        <p:txBody>
          <a:bodyPr/>
          <a:lstStyle/>
          <a:p>
            <a:r>
              <a:rPr lang="en-GB" smtClean="0"/>
              <a:t>Lecture 13</a:t>
            </a:r>
            <a:endParaRPr lang="en-GB"/>
          </a:p>
        </p:txBody>
      </p:sp>
      <p:sp>
        <p:nvSpPr>
          <p:cNvPr id="7" name="Slide Number Placeholder 6"/>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8F3FA1D-7578-41FD-ABFD-47F1EB13F6B4}" type="datetime1">
              <a:rPr lang="en-US" smtClean="0"/>
              <a:pPr/>
              <a:t>4/30/2010</a:t>
            </a:fld>
            <a:endParaRPr lang="en-GB"/>
          </a:p>
        </p:txBody>
      </p:sp>
      <p:sp>
        <p:nvSpPr>
          <p:cNvPr id="8" name="Footer Placeholder 7"/>
          <p:cNvSpPr>
            <a:spLocks noGrp="1"/>
          </p:cNvSpPr>
          <p:nvPr>
            <p:ph type="ftr" sz="quarter" idx="11"/>
          </p:nvPr>
        </p:nvSpPr>
        <p:spPr/>
        <p:txBody>
          <a:bodyPr/>
          <a:lstStyle/>
          <a:p>
            <a:r>
              <a:rPr lang="en-GB" smtClean="0"/>
              <a:t>Lecture 13</a:t>
            </a:r>
            <a:endParaRPr lang="en-GB"/>
          </a:p>
        </p:txBody>
      </p:sp>
      <p:sp>
        <p:nvSpPr>
          <p:cNvPr id="9" name="Slide Number Placeholder 8"/>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D0E095B-DF68-4623-A97F-98A28FB7E3EC}" type="datetime1">
              <a:rPr lang="en-US" smtClean="0"/>
              <a:pPr/>
              <a:t>4/30/2010</a:t>
            </a:fld>
            <a:endParaRPr lang="en-GB"/>
          </a:p>
        </p:txBody>
      </p:sp>
      <p:sp>
        <p:nvSpPr>
          <p:cNvPr id="4" name="Footer Placeholder 3"/>
          <p:cNvSpPr>
            <a:spLocks noGrp="1"/>
          </p:cNvSpPr>
          <p:nvPr>
            <p:ph type="ftr" sz="quarter" idx="11"/>
          </p:nvPr>
        </p:nvSpPr>
        <p:spPr/>
        <p:txBody>
          <a:bodyPr/>
          <a:lstStyle/>
          <a:p>
            <a:r>
              <a:rPr lang="en-GB" smtClean="0"/>
              <a:t>Lecture 13</a:t>
            </a:r>
            <a:endParaRPr lang="en-GB"/>
          </a:p>
        </p:txBody>
      </p:sp>
      <p:sp>
        <p:nvSpPr>
          <p:cNvPr id="5" name="Slide Number Placeholder 4"/>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solidFill>
                  <a:srgbClr val="FF0000"/>
                </a:solidFill>
                <a:latin typeface="Times New Roman" pitchFamily="18" charset="0"/>
                <a:cs typeface="Times New Roman" pitchFamily="18" charset="0"/>
              </a:defRPr>
            </a:lvl1pPr>
          </a:lstStyle>
          <a:p>
            <a:r>
              <a:rPr lang="en-US" dirty="0" smtClean="0"/>
              <a:t>Click to edit Master title style</a:t>
            </a:r>
            <a:endParaRPr lang="en-GB" dirty="0"/>
          </a:p>
        </p:txBody>
      </p:sp>
      <p:sp>
        <p:nvSpPr>
          <p:cNvPr id="3" name="Content Placeholder 2"/>
          <p:cNvSpPr>
            <a:spLocks noGrp="1"/>
          </p:cNvSpPr>
          <p:nvPr>
            <p:ph idx="1"/>
          </p:nvPr>
        </p:nvSpPr>
        <p:spPr>
          <a:solidFill>
            <a:schemeClr val="bg1"/>
          </a:solidFill>
        </p:spPr>
        <p:txBody>
          <a:bodyPr/>
          <a:lstStyle>
            <a:lvl1pPr>
              <a:defRPr sz="2400">
                <a:solidFill>
                  <a:schemeClr val="tx2"/>
                </a:solidFill>
                <a:latin typeface="Times New Roman" pitchFamily="18" charset="0"/>
                <a:cs typeface="Times New Roman" pitchFamily="18" charset="0"/>
              </a:defRPr>
            </a:lvl1pPr>
            <a:lvl2pPr>
              <a:defRPr sz="2200">
                <a:solidFill>
                  <a:schemeClr val="accent3">
                    <a:lumMod val="50000"/>
                  </a:schemeClr>
                </a:solidFill>
                <a:latin typeface="Times New Roman" pitchFamily="18" charset="0"/>
                <a:cs typeface="Times New Roman" pitchFamily="18" charset="0"/>
              </a:defRPr>
            </a:lvl2pPr>
            <a:lvl3pPr>
              <a:defRPr sz="1800">
                <a:solidFill>
                  <a:srgbClr val="C00000"/>
                </a:solidFill>
                <a:latin typeface="Times New Roman" pitchFamily="18" charset="0"/>
                <a:cs typeface="Times New Roman" pitchFamily="18" charset="0"/>
              </a:defRPr>
            </a:lvl3pPr>
            <a:lvl4pPr>
              <a:defRPr sz="1800">
                <a:latin typeface="Times New Roman" pitchFamily="18" charset="0"/>
                <a:cs typeface="Times New Roman" pitchFamily="18" charset="0"/>
              </a:defRPr>
            </a:lvl4pPr>
            <a:lvl5pPr>
              <a:defRPr sz="1800">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solidFill>
                  <a:schemeClr val="tx1"/>
                </a:solidFill>
              </a:defRPr>
            </a:lvl1pPr>
          </a:lstStyle>
          <a:p>
            <a:fld id="{9A0DB721-267F-48A0-A8F1-A46B2436DCA8}" type="datetime1">
              <a:rPr lang="en-US" smtClean="0"/>
              <a:pPr/>
              <a:t>4/30/2010</a:t>
            </a:fld>
            <a:endParaRPr lang="en-GB" dirty="0"/>
          </a:p>
        </p:txBody>
      </p:sp>
      <p:sp>
        <p:nvSpPr>
          <p:cNvPr id="5" name="Footer Placeholder 4"/>
          <p:cNvSpPr>
            <a:spLocks noGrp="1"/>
          </p:cNvSpPr>
          <p:nvPr>
            <p:ph type="ftr" sz="quarter" idx="11"/>
          </p:nvPr>
        </p:nvSpPr>
        <p:spPr/>
        <p:txBody>
          <a:bodyPr/>
          <a:lstStyle>
            <a:lvl1pPr>
              <a:defRPr b="1">
                <a:solidFill>
                  <a:schemeClr val="tx1"/>
                </a:solidFill>
              </a:defRPr>
            </a:lvl1pPr>
          </a:lstStyle>
          <a:p>
            <a:r>
              <a:rPr lang="en-GB" smtClean="0"/>
              <a:t>Lecture 13</a:t>
            </a:r>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0B9AA805-2D3F-426F-8DAC-F16525489BC5}"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13B60B-CB82-4A85-A320-BB1C5B3D1FF3}" type="datetime1">
              <a:rPr lang="en-US" smtClean="0"/>
              <a:pPr/>
              <a:t>4/30/2010</a:t>
            </a:fld>
            <a:endParaRPr lang="en-GB"/>
          </a:p>
        </p:txBody>
      </p:sp>
      <p:sp>
        <p:nvSpPr>
          <p:cNvPr id="3" name="Footer Placeholder 2"/>
          <p:cNvSpPr>
            <a:spLocks noGrp="1"/>
          </p:cNvSpPr>
          <p:nvPr>
            <p:ph type="ftr" sz="quarter" idx="11"/>
          </p:nvPr>
        </p:nvSpPr>
        <p:spPr/>
        <p:txBody>
          <a:bodyPr/>
          <a:lstStyle/>
          <a:p>
            <a:r>
              <a:rPr lang="en-GB" smtClean="0"/>
              <a:t>Lecture 13</a:t>
            </a:r>
            <a:endParaRPr lang="en-GB"/>
          </a:p>
        </p:txBody>
      </p:sp>
      <p:sp>
        <p:nvSpPr>
          <p:cNvPr id="4" name="Slide Number Placeholder 3"/>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9DE731-6A96-4E36-BF23-F60B5718E81B}" type="datetime1">
              <a:rPr lang="en-US" smtClean="0"/>
              <a:pPr/>
              <a:t>4/30/2010</a:t>
            </a:fld>
            <a:endParaRPr lang="en-GB"/>
          </a:p>
        </p:txBody>
      </p:sp>
      <p:sp>
        <p:nvSpPr>
          <p:cNvPr id="6" name="Footer Placeholder 5"/>
          <p:cNvSpPr>
            <a:spLocks noGrp="1"/>
          </p:cNvSpPr>
          <p:nvPr>
            <p:ph type="ftr" sz="quarter" idx="11"/>
          </p:nvPr>
        </p:nvSpPr>
        <p:spPr/>
        <p:txBody>
          <a:bodyPr/>
          <a:lstStyle/>
          <a:p>
            <a:r>
              <a:rPr lang="en-GB" smtClean="0"/>
              <a:t>Lecture 13</a:t>
            </a:r>
            <a:endParaRPr lang="en-GB"/>
          </a:p>
        </p:txBody>
      </p:sp>
      <p:sp>
        <p:nvSpPr>
          <p:cNvPr id="7" name="Slide Number Placeholder 6"/>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1007D-9313-4A7D-B8D9-8F8023131D93}" type="datetime1">
              <a:rPr lang="en-US" smtClean="0"/>
              <a:pPr/>
              <a:t>4/30/2010</a:t>
            </a:fld>
            <a:endParaRPr lang="en-GB"/>
          </a:p>
        </p:txBody>
      </p:sp>
      <p:sp>
        <p:nvSpPr>
          <p:cNvPr id="6" name="Footer Placeholder 5"/>
          <p:cNvSpPr>
            <a:spLocks noGrp="1"/>
          </p:cNvSpPr>
          <p:nvPr>
            <p:ph type="ftr" sz="quarter" idx="11"/>
          </p:nvPr>
        </p:nvSpPr>
        <p:spPr/>
        <p:txBody>
          <a:bodyPr/>
          <a:lstStyle/>
          <a:p>
            <a:r>
              <a:rPr lang="en-GB" smtClean="0"/>
              <a:t>Lecture 13</a:t>
            </a:r>
            <a:endParaRPr lang="en-GB"/>
          </a:p>
        </p:txBody>
      </p:sp>
      <p:sp>
        <p:nvSpPr>
          <p:cNvPr id="7" name="Slide Number Placeholder 6"/>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D68631-412E-4AC8-89F3-198A2D52718F}" type="datetime1">
              <a:rPr lang="en-US" smtClean="0"/>
              <a:pPr/>
              <a:t>4/30/2010</a:t>
            </a:fld>
            <a:endParaRPr lang="en-GB"/>
          </a:p>
        </p:txBody>
      </p:sp>
      <p:sp>
        <p:nvSpPr>
          <p:cNvPr id="5" name="Footer Placeholder 4"/>
          <p:cNvSpPr>
            <a:spLocks noGrp="1"/>
          </p:cNvSpPr>
          <p:nvPr>
            <p:ph type="ftr" sz="quarter" idx="11"/>
          </p:nvPr>
        </p:nvSpPr>
        <p:spPr/>
        <p:txBody>
          <a:bodyPr/>
          <a:lstStyle/>
          <a:p>
            <a:r>
              <a:rPr lang="en-GB" smtClean="0"/>
              <a:t>Lecture 13</a:t>
            </a:r>
            <a:endParaRPr lang="en-GB"/>
          </a:p>
        </p:txBody>
      </p:sp>
      <p:sp>
        <p:nvSpPr>
          <p:cNvPr id="6" name="Slide Number Placeholder 5"/>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2255A9A-3CAB-4D85-B0F5-5EADBFBBF085}" type="datetime1">
              <a:rPr lang="en-US" smtClean="0"/>
              <a:pPr/>
              <a:t>4/30/2010</a:t>
            </a:fld>
            <a:endParaRPr lang="en-GB"/>
          </a:p>
        </p:txBody>
      </p:sp>
      <p:sp>
        <p:nvSpPr>
          <p:cNvPr id="5" name="Footer Placeholder 4"/>
          <p:cNvSpPr>
            <a:spLocks noGrp="1"/>
          </p:cNvSpPr>
          <p:nvPr>
            <p:ph type="ftr" sz="quarter" idx="11"/>
          </p:nvPr>
        </p:nvSpPr>
        <p:spPr/>
        <p:txBody>
          <a:bodyPr/>
          <a:lstStyle/>
          <a:p>
            <a:r>
              <a:rPr lang="en-GB" smtClean="0"/>
              <a:t>Lecture 13</a:t>
            </a:r>
            <a:endParaRPr lang="en-GB"/>
          </a:p>
        </p:txBody>
      </p:sp>
      <p:sp>
        <p:nvSpPr>
          <p:cNvPr id="6" name="Slide Number Placeholder 5"/>
          <p:cNvSpPr>
            <a:spLocks noGrp="1"/>
          </p:cNvSpPr>
          <p:nvPr>
            <p:ph type="sldNum" sz="quarter" idx="12"/>
          </p:nvPr>
        </p:nvSpPr>
        <p:spPr/>
        <p:txBody>
          <a:bodyPr/>
          <a:lstStyle/>
          <a:p>
            <a:fld id="{34F3F88B-A137-4D6A-B193-F83311716A2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A58AABB-36B1-4AE9-A988-8D5248536F57}" type="datetime1">
              <a:rPr lang="en-US" smtClean="0"/>
              <a:pPr/>
              <a:t>4/30/2010</a:t>
            </a:fld>
            <a:endParaRPr lang="en-GB"/>
          </a:p>
        </p:txBody>
      </p:sp>
      <p:sp>
        <p:nvSpPr>
          <p:cNvPr id="5" name="Footer Placeholder 4"/>
          <p:cNvSpPr>
            <a:spLocks noGrp="1"/>
          </p:cNvSpPr>
          <p:nvPr>
            <p:ph type="ftr" sz="quarter" idx="11"/>
          </p:nvPr>
        </p:nvSpPr>
        <p:spPr/>
        <p:txBody>
          <a:bodyPr/>
          <a:lstStyle/>
          <a:p>
            <a:r>
              <a:rPr lang="en-GB" smtClean="0"/>
              <a:t>Lecture 13</a:t>
            </a:r>
            <a:endParaRPr lang="en-GB"/>
          </a:p>
        </p:txBody>
      </p:sp>
      <p:sp>
        <p:nvSpPr>
          <p:cNvPr id="6" name="Slide Number Placeholder 5"/>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389628-92E4-4040-8F06-6F459195B614}" type="datetime1">
              <a:rPr lang="en-US" smtClean="0"/>
              <a:pPr/>
              <a:t>4/30/2010</a:t>
            </a:fld>
            <a:endParaRPr lang="en-GB"/>
          </a:p>
        </p:txBody>
      </p:sp>
      <p:sp>
        <p:nvSpPr>
          <p:cNvPr id="5" name="Footer Placeholder 4"/>
          <p:cNvSpPr>
            <a:spLocks noGrp="1"/>
          </p:cNvSpPr>
          <p:nvPr>
            <p:ph type="ftr" sz="quarter" idx="11"/>
          </p:nvPr>
        </p:nvSpPr>
        <p:spPr/>
        <p:txBody>
          <a:bodyPr/>
          <a:lstStyle/>
          <a:p>
            <a:r>
              <a:rPr lang="en-GB" smtClean="0"/>
              <a:t>Lecture 13</a:t>
            </a:r>
            <a:endParaRPr lang="en-GB"/>
          </a:p>
        </p:txBody>
      </p:sp>
      <p:sp>
        <p:nvSpPr>
          <p:cNvPr id="6" name="Slide Number Placeholder 5"/>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DB647-FB58-4E66-BF97-78E456D8B069}" type="datetime1">
              <a:rPr lang="en-US" smtClean="0"/>
              <a:pPr/>
              <a:t>4/30/2010</a:t>
            </a:fld>
            <a:endParaRPr lang="en-GB"/>
          </a:p>
        </p:txBody>
      </p:sp>
      <p:sp>
        <p:nvSpPr>
          <p:cNvPr id="5" name="Footer Placeholder 4"/>
          <p:cNvSpPr>
            <a:spLocks noGrp="1"/>
          </p:cNvSpPr>
          <p:nvPr>
            <p:ph type="ftr" sz="quarter" idx="11"/>
          </p:nvPr>
        </p:nvSpPr>
        <p:spPr/>
        <p:txBody>
          <a:bodyPr/>
          <a:lstStyle/>
          <a:p>
            <a:r>
              <a:rPr lang="en-GB" smtClean="0"/>
              <a:t>Lecture 13</a:t>
            </a:r>
            <a:endParaRPr lang="en-GB"/>
          </a:p>
        </p:txBody>
      </p:sp>
      <p:sp>
        <p:nvSpPr>
          <p:cNvPr id="6" name="Slide Number Placeholder 5"/>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61EC6AE-59EA-4C92-9AD3-F1EBAA1CF079}" type="datetime1">
              <a:rPr lang="en-US" smtClean="0"/>
              <a:pPr/>
              <a:t>4/30/2010</a:t>
            </a:fld>
            <a:endParaRPr lang="en-GB"/>
          </a:p>
        </p:txBody>
      </p:sp>
      <p:sp>
        <p:nvSpPr>
          <p:cNvPr id="6" name="Footer Placeholder 5"/>
          <p:cNvSpPr>
            <a:spLocks noGrp="1"/>
          </p:cNvSpPr>
          <p:nvPr>
            <p:ph type="ftr" sz="quarter" idx="11"/>
          </p:nvPr>
        </p:nvSpPr>
        <p:spPr/>
        <p:txBody>
          <a:bodyPr/>
          <a:lstStyle/>
          <a:p>
            <a:r>
              <a:rPr lang="en-GB" smtClean="0"/>
              <a:t>Lecture 13</a:t>
            </a:r>
            <a:endParaRPr lang="en-GB"/>
          </a:p>
        </p:txBody>
      </p:sp>
      <p:sp>
        <p:nvSpPr>
          <p:cNvPr id="7" name="Slide Number Placeholder 6"/>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50915C-8637-4108-96D1-E24056B1821A}" type="datetime1">
              <a:rPr lang="en-US" smtClean="0"/>
              <a:pPr/>
              <a:t>4/30/2010</a:t>
            </a:fld>
            <a:endParaRPr lang="en-GB"/>
          </a:p>
        </p:txBody>
      </p:sp>
      <p:sp>
        <p:nvSpPr>
          <p:cNvPr id="8" name="Footer Placeholder 7"/>
          <p:cNvSpPr>
            <a:spLocks noGrp="1"/>
          </p:cNvSpPr>
          <p:nvPr>
            <p:ph type="ftr" sz="quarter" idx="11"/>
          </p:nvPr>
        </p:nvSpPr>
        <p:spPr/>
        <p:txBody>
          <a:bodyPr/>
          <a:lstStyle/>
          <a:p>
            <a:r>
              <a:rPr lang="en-GB" smtClean="0"/>
              <a:t>Lecture 13</a:t>
            </a:r>
            <a:endParaRPr lang="en-GB"/>
          </a:p>
        </p:txBody>
      </p:sp>
      <p:sp>
        <p:nvSpPr>
          <p:cNvPr id="9" name="Slide Number Placeholder 8"/>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FD3549C-F0F1-437B-B4A4-1B6009F9A8AC}" type="datetime1">
              <a:rPr lang="en-US" smtClean="0"/>
              <a:pPr/>
              <a:t>4/30/2010</a:t>
            </a:fld>
            <a:endParaRPr lang="en-GB"/>
          </a:p>
        </p:txBody>
      </p:sp>
      <p:sp>
        <p:nvSpPr>
          <p:cNvPr id="4" name="Footer Placeholder 3"/>
          <p:cNvSpPr>
            <a:spLocks noGrp="1"/>
          </p:cNvSpPr>
          <p:nvPr>
            <p:ph type="ftr" sz="quarter" idx="11"/>
          </p:nvPr>
        </p:nvSpPr>
        <p:spPr/>
        <p:txBody>
          <a:bodyPr/>
          <a:lstStyle/>
          <a:p>
            <a:r>
              <a:rPr lang="en-GB" smtClean="0"/>
              <a:t>Lecture 13</a:t>
            </a:r>
            <a:endParaRPr lang="en-GB"/>
          </a:p>
        </p:txBody>
      </p:sp>
      <p:sp>
        <p:nvSpPr>
          <p:cNvPr id="5" name="Slide Number Placeholder 4"/>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1D9932-116D-4364-B9FF-5F7A5843275C}" type="datetime1">
              <a:rPr lang="en-US" smtClean="0"/>
              <a:pPr/>
              <a:t>4/30/2010</a:t>
            </a:fld>
            <a:endParaRPr lang="en-GB"/>
          </a:p>
        </p:txBody>
      </p:sp>
      <p:sp>
        <p:nvSpPr>
          <p:cNvPr id="3" name="Footer Placeholder 2"/>
          <p:cNvSpPr>
            <a:spLocks noGrp="1"/>
          </p:cNvSpPr>
          <p:nvPr>
            <p:ph type="ftr" sz="quarter" idx="11"/>
          </p:nvPr>
        </p:nvSpPr>
        <p:spPr/>
        <p:txBody>
          <a:bodyPr/>
          <a:lstStyle/>
          <a:p>
            <a:r>
              <a:rPr lang="en-GB" smtClean="0"/>
              <a:t>Lecture 13</a:t>
            </a:r>
            <a:endParaRPr lang="en-GB"/>
          </a:p>
        </p:txBody>
      </p:sp>
      <p:sp>
        <p:nvSpPr>
          <p:cNvPr id="4" name="Slide Number Placeholder 3"/>
          <p:cNvSpPr>
            <a:spLocks noGrp="1"/>
          </p:cNvSpPr>
          <p:nvPr>
            <p:ph type="sldNum" sz="quarter" idx="12"/>
          </p:nvPr>
        </p:nvSpPr>
        <p:spPr/>
        <p:txBody>
          <a:bodyPr/>
          <a:lstStyle/>
          <a:p>
            <a:fld id="{632B25D2-3E27-463A-BDDE-D1114D6537D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9D3AB-1257-4D82-AC46-1013300F5751}" type="datetime1">
              <a:rPr lang="en-US" smtClean="0"/>
              <a:pPr/>
              <a:t>4/30/2010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Lecture 13</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9AA805-2D3F-426F-8DAC-F16525489BC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03E74-C4EC-4AE6-82CA-231273C7DD6A}" type="datetime1">
              <a:rPr lang="en-US" smtClean="0"/>
              <a:pPr/>
              <a:t>4/30/2010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Lecture 13</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B25D2-3E27-463A-BDDE-D1114D6537D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109840-CDF2-480A-9D6D-A7A80CAED089}" type="datetime1">
              <a:rPr lang="en-US" smtClean="0"/>
              <a:pPr/>
              <a:t>4/30/2010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Lecture 13</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F3F88B-A137-4D6A-B193-F83311716A2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ENERGY AND SOCIETY</a:t>
            </a:r>
            <a:endParaRPr lang="en-GB" dirty="0"/>
          </a:p>
        </p:txBody>
      </p:sp>
      <p:sp>
        <p:nvSpPr>
          <p:cNvPr id="3" name="Content Placeholder 2"/>
          <p:cNvSpPr>
            <a:spLocks noGrp="1"/>
          </p:cNvSpPr>
          <p:nvPr>
            <p:ph idx="1"/>
          </p:nvPr>
        </p:nvSpPr>
        <p:spPr/>
        <p:txBody>
          <a:bodyPr>
            <a:normAutofit lnSpcReduction="10000"/>
          </a:bodyPr>
          <a:lstStyle/>
          <a:p>
            <a:r>
              <a:rPr lang="en-GB" dirty="0" smtClean="0"/>
              <a:t>The amount of energy consumed per capita is closely related to the standard of living – expected to increase</a:t>
            </a:r>
          </a:p>
          <a:p>
            <a:r>
              <a:rPr lang="en-GB" dirty="0" smtClean="0"/>
              <a:t>Increasing populations also increases the amount of energy needed</a:t>
            </a:r>
          </a:p>
          <a:p>
            <a:r>
              <a:rPr lang="en-GB" dirty="0" smtClean="0"/>
              <a:t>Fossil fuels provide most of this energy today</a:t>
            </a:r>
          </a:p>
          <a:p>
            <a:pPr lvl="1"/>
            <a:r>
              <a:rPr lang="en-GB" dirty="0" smtClean="0"/>
              <a:t>Known reserves are &gt; 40 years for oil, 70 years for gas and 250 years for coal</a:t>
            </a:r>
          </a:p>
          <a:p>
            <a:pPr lvl="1"/>
            <a:r>
              <a:rPr lang="en-GB" dirty="0" smtClean="0"/>
              <a:t>All produce CO</a:t>
            </a:r>
            <a:r>
              <a:rPr lang="en-GB" baseline="-25000" dirty="0" smtClean="0"/>
              <a:t>2</a:t>
            </a:r>
            <a:r>
              <a:rPr lang="en-GB" dirty="0" smtClean="0"/>
              <a:t> and hence promote global warming</a:t>
            </a:r>
          </a:p>
          <a:p>
            <a:r>
              <a:rPr lang="en-GB" dirty="0" smtClean="0"/>
              <a:t>Alternative sources are more expensive at present</a:t>
            </a:r>
          </a:p>
          <a:p>
            <a:r>
              <a:rPr lang="en-GB" dirty="0" smtClean="0"/>
              <a:t>In this section we will review the environmental impact, economic issues, possible policies and strategies to deal with this situation</a:t>
            </a:r>
            <a:endParaRPr lang="en-GB" dirty="0"/>
          </a:p>
        </p:txBody>
      </p:sp>
      <p:sp>
        <p:nvSpPr>
          <p:cNvPr id="4" name="Date Placeholder 3"/>
          <p:cNvSpPr>
            <a:spLocks noGrp="1"/>
          </p:cNvSpPr>
          <p:nvPr>
            <p:ph type="dt" sz="half" idx="10"/>
          </p:nvPr>
        </p:nvSpPr>
        <p:spPr/>
        <p:txBody>
          <a:bodyPr/>
          <a:lstStyle/>
          <a:p>
            <a:fld id="{9A0DB721-267F-48A0-A8F1-A46B2436DCA8}" type="datetime1">
              <a:rPr lang="en-US" smtClean="0"/>
              <a:pPr/>
              <a:t>5/4/2010</a:t>
            </a:fld>
            <a:endParaRPr lang="en-GB" dirty="0"/>
          </a:p>
        </p:txBody>
      </p:sp>
      <p:sp>
        <p:nvSpPr>
          <p:cNvPr id="5" name="Footer Placeholder 4"/>
          <p:cNvSpPr>
            <a:spLocks noGrp="1"/>
          </p:cNvSpPr>
          <p:nvPr>
            <p:ph type="ftr" sz="quarter" idx="11"/>
          </p:nvPr>
        </p:nvSpPr>
        <p:spPr/>
        <p:txBody>
          <a:bodyPr/>
          <a:lstStyle/>
          <a:p>
            <a:r>
              <a:rPr lang="en-GB" smtClean="0"/>
              <a:t>Lecture 13</a:t>
            </a:r>
            <a:endParaRPr lang="en-GB" dirty="0"/>
          </a:p>
        </p:txBody>
      </p:sp>
      <p:sp>
        <p:nvSpPr>
          <p:cNvPr id="6" name="Slide Number Placeholder 5"/>
          <p:cNvSpPr>
            <a:spLocks noGrp="1"/>
          </p:cNvSpPr>
          <p:nvPr>
            <p:ph type="sldNum" sz="quarter" idx="12"/>
          </p:nvPr>
        </p:nvSpPr>
        <p:spPr/>
        <p:txBody>
          <a:bodyPr/>
          <a:lstStyle/>
          <a:p>
            <a:fld id="{0B9AA805-2D3F-426F-8DAC-F16525489BC5}" type="slidenum">
              <a:rPr lang="en-GB" smtClean="0"/>
              <a:pPr/>
              <a:t>1</a:t>
            </a:fld>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457200" y="214290"/>
            <a:ext cx="8229600" cy="6286544"/>
          </a:xfrm>
        </p:spPr>
        <p:txBody>
          <a:bodyPr>
            <a:normAutofit lnSpcReduction="10000"/>
          </a:bodyPr>
          <a:lstStyle/>
          <a:p>
            <a:pPr marL="457200" indent="-457200">
              <a:buNone/>
            </a:pPr>
            <a:r>
              <a:rPr lang="en-GB" b="1" dirty="0" smtClean="0">
                <a:solidFill>
                  <a:schemeClr val="accent2">
                    <a:lumMod val="50000"/>
                  </a:schemeClr>
                </a:solidFill>
              </a:rPr>
              <a:t>The wedges are:-</a:t>
            </a:r>
          </a:p>
          <a:p>
            <a:pPr marL="457200" indent="-457200">
              <a:buNone/>
            </a:pPr>
            <a:endParaRPr lang="en-GB" b="1" dirty="0" smtClean="0">
              <a:solidFill>
                <a:schemeClr val="accent2">
                  <a:lumMod val="50000"/>
                </a:schemeClr>
              </a:solidFill>
            </a:endParaRPr>
          </a:p>
          <a:p>
            <a:pPr marL="457200" indent="-457200">
              <a:buNone/>
            </a:pPr>
            <a:r>
              <a:rPr lang="en-GB" b="1" dirty="0" smtClean="0">
                <a:solidFill>
                  <a:srgbClr val="FF0000"/>
                </a:solidFill>
              </a:rPr>
              <a:t>1.	Energy efficiency</a:t>
            </a:r>
          </a:p>
          <a:p>
            <a:pPr marL="857250" lvl="1" indent="-457200">
              <a:buNone/>
            </a:pPr>
            <a:r>
              <a:rPr lang="en-GB" dirty="0" smtClean="0"/>
              <a:t>e.g. More efficient engines, install compact </a:t>
            </a:r>
            <a:r>
              <a:rPr lang="en-GB" dirty="0" err="1" smtClean="0"/>
              <a:t>flourescent</a:t>
            </a:r>
            <a:r>
              <a:rPr lang="en-GB" dirty="0" smtClean="0"/>
              <a:t> lights etc</a:t>
            </a:r>
          </a:p>
          <a:p>
            <a:pPr marL="457200" indent="-457200">
              <a:buNone/>
            </a:pPr>
            <a:r>
              <a:rPr lang="en-GB" b="1" dirty="0" smtClean="0">
                <a:solidFill>
                  <a:srgbClr val="FF0000"/>
                </a:solidFill>
              </a:rPr>
              <a:t>2.	Energy conservation</a:t>
            </a:r>
          </a:p>
          <a:p>
            <a:pPr marL="857250" lvl="1" indent="-457200">
              <a:buNone/>
            </a:pPr>
            <a:r>
              <a:rPr lang="en-GB" dirty="0" smtClean="0"/>
              <a:t>e.g. Improve thermal insulation of buildings</a:t>
            </a:r>
          </a:p>
          <a:p>
            <a:pPr marL="457200" indent="-457200">
              <a:buNone/>
            </a:pPr>
            <a:r>
              <a:rPr lang="en-GB" b="1" dirty="0" smtClean="0">
                <a:solidFill>
                  <a:srgbClr val="FF0000"/>
                </a:solidFill>
              </a:rPr>
              <a:t>3.	Reduction of carbon emissions</a:t>
            </a:r>
          </a:p>
          <a:p>
            <a:pPr marL="857250" lvl="1" indent="-457200">
              <a:buNone/>
            </a:pPr>
            <a:r>
              <a:rPr lang="en-GB" dirty="0" smtClean="0"/>
              <a:t>e.g. switch from coal-fired to natural-gas-fired plants</a:t>
            </a:r>
          </a:p>
          <a:p>
            <a:pPr marL="457200" indent="-457200">
              <a:buNone/>
            </a:pPr>
            <a:r>
              <a:rPr lang="en-GB" b="1" dirty="0" smtClean="0">
                <a:solidFill>
                  <a:srgbClr val="FF0000"/>
                </a:solidFill>
              </a:rPr>
              <a:t>4.	Capture of carbon emissions</a:t>
            </a:r>
          </a:p>
          <a:p>
            <a:pPr marL="857250" lvl="1" indent="-457200">
              <a:buNone/>
            </a:pPr>
            <a:r>
              <a:rPr lang="en-GB" dirty="0" smtClean="0"/>
              <a:t>e.g. Store CO</a:t>
            </a:r>
            <a:r>
              <a:rPr lang="en-GB" baseline="-25000" dirty="0" smtClean="0"/>
              <a:t>2</a:t>
            </a:r>
            <a:r>
              <a:rPr lang="en-GB" dirty="0" smtClean="0"/>
              <a:t> underground</a:t>
            </a:r>
          </a:p>
          <a:p>
            <a:pPr marL="457200" indent="-457200">
              <a:buNone/>
            </a:pPr>
            <a:r>
              <a:rPr lang="en-GB" b="1" dirty="0" smtClean="0">
                <a:solidFill>
                  <a:srgbClr val="FF0000"/>
                </a:solidFill>
              </a:rPr>
              <a:t>5.	Increase of carbon-free energy</a:t>
            </a:r>
          </a:p>
          <a:p>
            <a:pPr marL="857250" lvl="1" indent="-457200">
              <a:buNone/>
            </a:pPr>
            <a:r>
              <a:rPr lang="en-GB" dirty="0" smtClean="0"/>
              <a:t>e.g. nuclear power, wind power etc</a:t>
            </a:r>
          </a:p>
          <a:p>
            <a:pPr marL="457200" indent="-457200">
              <a:buNone/>
            </a:pPr>
            <a:r>
              <a:rPr lang="en-GB" b="1" dirty="0" smtClean="0">
                <a:solidFill>
                  <a:srgbClr val="FF0000"/>
                </a:solidFill>
              </a:rPr>
              <a:t>6.	Increase of carbon-neutral energy</a:t>
            </a:r>
          </a:p>
          <a:p>
            <a:pPr marL="857250" lvl="1" indent="-457200">
              <a:buNone/>
            </a:pPr>
            <a:r>
              <a:rPr lang="en-GB" dirty="0" smtClean="0"/>
              <a:t>e.g. biomass producing ethanol &amp; </a:t>
            </a:r>
            <a:r>
              <a:rPr lang="en-GB" dirty="0" err="1" smtClean="0"/>
              <a:t>biodiesel</a:t>
            </a:r>
            <a:endParaRPr lang="en-GB" dirty="0" smtClean="0"/>
          </a:p>
          <a:p>
            <a:pPr marL="457200" indent="-457200">
              <a:buNone/>
            </a:pPr>
            <a:r>
              <a:rPr lang="en-GB" b="1" dirty="0" smtClean="0">
                <a:solidFill>
                  <a:srgbClr val="FF0000"/>
                </a:solidFill>
              </a:rPr>
              <a:t>7.	Enhancement of natural carbon sinks</a:t>
            </a:r>
          </a:p>
          <a:p>
            <a:pPr marL="857250" lvl="1" indent="-457200">
              <a:buNone/>
            </a:pPr>
            <a:r>
              <a:rPr lang="en-GB" dirty="0" smtClean="0"/>
              <a:t>e.g. ending de-forestation and replanting tropical forest</a:t>
            </a:r>
            <a:endParaRPr lang="en-GB" dirty="0"/>
          </a:p>
        </p:txBody>
      </p:sp>
      <p:sp>
        <p:nvSpPr>
          <p:cNvPr id="4" name="Date Placeholder 3"/>
          <p:cNvSpPr>
            <a:spLocks noGrp="1"/>
          </p:cNvSpPr>
          <p:nvPr>
            <p:ph type="dt" sz="half" idx="10"/>
          </p:nvPr>
        </p:nvSpPr>
        <p:spPr/>
        <p:txBody>
          <a:bodyPr/>
          <a:lstStyle/>
          <a:p>
            <a:fld id="{9A0DB721-267F-48A0-A8F1-A46B2436DCA8}" type="datetime1">
              <a:rPr lang="en-US" smtClean="0"/>
              <a:pPr/>
              <a:t>5/4/2010</a:t>
            </a:fld>
            <a:endParaRPr lang="en-GB" dirty="0"/>
          </a:p>
        </p:txBody>
      </p:sp>
      <p:sp>
        <p:nvSpPr>
          <p:cNvPr id="5" name="Footer Placeholder 4"/>
          <p:cNvSpPr>
            <a:spLocks noGrp="1"/>
          </p:cNvSpPr>
          <p:nvPr>
            <p:ph type="ftr" sz="quarter" idx="11"/>
          </p:nvPr>
        </p:nvSpPr>
        <p:spPr/>
        <p:txBody>
          <a:bodyPr/>
          <a:lstStyle/>
          <a:p>
            <a:r>
              <a:rPr lang="en-GB" smtClean="0"/>
              <a:t>Lecture 13</a:t>
            </a:r>
            <a:endParaRPr lang="en-GB" dirty="0"/>
          </a:p>
        </p:txBody>
      </p:sp>
      <p:sp>
        <p:nvSpPr>
          <p:cNvPr id="6" name="Slide Number Placeholder 5"/>
          <p:cNvSpPr>
            <a:spLocks noGrp="1"/>
          </p:cNvSpPr>
          <p:nvPr>
            <p:ph type="sldNum" sz="quarter" idx="12"/>
          </p:nvPr>
        </p:nvSpPr>
        <p:spPr/>
        <p:txBody>
          <a:bodyPr/>
          <a:lstStyle/>
          <a:p>
            <a:fld id="{0B9AA805-2D3F-426F-8DAC-F16525489BC5}" type="slidenum">
              <a:rPr lang="en-GB" smtClean="0"/>
              <a:pPr/>
              <a:t>10</a:t>
            </a:fld>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2918"/>
          </a:xfrm>
        </p:spPr>
        <p:txBody>
          <a:bodyPr>
            <a:normAutofit/>
          </a:bodyPr>
          <a:lstStyle/>
          <a:p>
            <a:r>
              <a:rPr lang="en-GB" sz="2400" dirty="0" smtClean="0"/>
              <a:t>Nuclear power plants operating in 2005</a:t>
            </a:r>
            <a:endParaRPr lang="en-GB" sz="2400" dirty="0"/>
          </a:p>
        </p:txBody>
      </p:sp>
      <p:pic>
        <p:nvPicPr>
          <p:cNvPr id="7" name="Content Placeholder 6" descr="8.14.jpg"/>
          <p:cNvPicPr>
            <a:picLocks noGrp="1" noChangeAspect="1"/>
          </p:cNvPicPr>
          <p:nvPr>
            <p:ph idx="1"/>
          </p:nvPr>
        </p:nvPicPr>
        <p:blipFill>
          <a:blip r:embed="rId2" cstate="print"/>
          <a:stretch>
            <a:fillRect/>
          </a:stretch>
        </p:blipFill>
        <p:spPr>
          <a:xfrm>
            <a:off x="1357290" y="730536"/>
            <a:ext cx="6500858" cy="5685097"/>
          </a:xfrm>
        </p:spPr>
      </p:pic>
      <p:sp>
        <p:nvSpPr>
          <p:cNvPr id="4" name="Date Placeholder 3"/>
          <p:cNvSpPr>
            <a:spLocks noGrp="1"/>
          </p:cNvSpPr>
          <p:nvPr>
            <p:ph type="dt" sz="half" idx="10"/>
          </p:nvPr>
        </p:nvSpPr>
        <p:spPr/>
        <p:txBody>
          <a:bodyPr/>
          <a:lstStyle/>
          <a:p>
            <a:fld id="{9A0DB721-267F-48A0-A8F1-A46B2436DCA8}" type="datetime1">
              <a:rPr lang="en-US" smtClean="0"/>
              <a:pPr/>
              <a:t>5/4/2010</a:t>
            </a:fld>
            <a:endParaRPr lang="en-GB" dirty="0"/>
          </a:p>
        </p:txBody>
      </p:sp>
      <p:sp>
        <p:nvSpPr>
          <p:cNvPr id="5" name="Footer Placeholder 4"/>
          <p:cNvSpPr>
            <a:spLocks noGrp="1"/>
          </p:cNvSpPr>
          <p:nvPr>
            <p:ph type="ftr" sz="quarter" idx="11"/>
          </p:nvPr>
        </p:nvSpPr>
        <p:spPr/>
        <p:txBody>
          <a:bodyPr/>
          <a:lstStyle/>
          <a:p>
            <a:r>
              <a:rPr lang="en-GB" smtClean="0"/>
              <a:t>Lecture 13</a:t>
            </a:r>
            <a:endParaRPr lang="en-GB" dirty="0"/>
          </a:p>
        </p:txBody>
      </p:sp>
      <p:sp>
        <p:nvSpPr>
          <p:cNvPr id="6" name="Slide Number Placeholder 5"/>
          <p:cNvSpPr>
            <a:spLocks noGrp="1"/>
          </p:cNvSpPr>
          <p:nvPr>
            <p:ph type="sldNum" sz="quarter" idx="12"/>
          </p:nvPr>
        </p:nvSpPr>
        <p:spPr/>
        <p:txBody>
          <a:bodyPr/>
          <a:lstStyle/>
          <a:p>
            <a:fld id="{0B9AA805-2D3F-426F-8DAC-F16525489BC5}" type="slidenum">
              <a:rPr lang="en-GB" smtClean="0"/>
              <a:pPr/>
              <a:t>11</a:t>
            </a:fld>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582594"/>
          </a:xfrm>
        </p:spPr>
        <p:txBody>
          <a:bodyPr/>
          <a:lstStyle/>
          <a:p>
            <a:r>
              <a:rPr lang="en-GB" dirty="0" smtClean="0"/>
              <a:t>ENERGY STORAGE</a:t>
            </a:r>
            <a:endParaRPr lang="en-GB" dirty="0"/>
          </a:p>
        </p:txBody>
      </p:sp>
      <p:sp>
        <p:nvSpPr>
          <p:cNvPr id="3" name="Content Placeholder 2"/>
          <p:cNvSpPr>
            <a:spLocks noGrp="1"/>
          </p:cNvSpPr>
          <p:nvPr>
            <p:ph idx="1"/>
          </p:nvPr>
        </p:nvSpPr>
        <p:spPr>
          <a:xfrm>
            <a:off x="457200" y="785794"/>
            <a:ext cx="8229600" cy="5340369"/>
          </a:xfrm>
        </p:spPr>
        <p:txBody>
          <a:bodyPr/>
          <a:lstStyle/>
          <a:p>
            <a:r>
              <a:rPr lang="en-GB" dirty="0" smtClean="0"/>
              <a:t>Energy storage is an area receiving a lot of attention</a:t>
            </a:r>
          </a:p>
          <a:p>
            <a:r>
              <a:rPr lang="en-GB" dirty="0" smtClean="0"/>
              <a:t>Current methods include</a:t>
            </a:r>
          </a:p>
          <a:p>
            <a:pPr lvl="1"/>
            <a:r>
              <a:rPr lang="en-GB" dirty="0" smtClean="0"/>
              <a:t>Pumped storage using a high level reservoir</a:t>
            </a:r>
          </a:p>
          <a:p>
            <a:pPr lvl="1"/>
            <a:r>
              <a:rPr lang="en-GB" dirty="0" smtClean="0"/>
              <a:t>Compressed air storage for smoothing out power fluctuations</a:t>
            </a:r>
          </a:p>
          <a:p>
            <a:pPr lvl="1"/>
            <a:r>
              <a:rPr lang="en-GB" dirty="0" smtClean="0"/>
              <a:t>Flywheels for niche markets – significant capital costs</a:t>
            </a:r>
          </a:p>
          <a:p>
            <a:pPr lvl="1"/>
            <a:r>
              <a:rPr lang="en-GB" dirty="0" smtClean="0"/>
              <a:t>Superconductor magnet storage can provide very high power for short periods but needs cryogenics and large capital costs</a:t>
            </a:r>
          </a:p>
          <a:p>
            <a:pPr lvl="1"/>
            <a:r>
              <a:rPr lang="en-GB" dirty="0" smtClean="0"/>
              <a:t>Batteries .. New technologies</a:t>
            </a:r>
          </a:p>
          <a:p>
            <a:pPr lvl="1"/>
            <a:r>
              <a:rPr lang="en-GB" dirty="0" smtClean="0"/>
              <a:t>Fuel cells – currently too expensive</a:t>
            </a:r>
          </a:p>
          <a:p>
            <a:r>
              <a:rPr lang="en-GB" dirty="0" smtClean="0"/>
              <a:t>Of these only the pumped storage system has the capacity to store large amounts of energy to be used at peak demand or when output from wind farms ceases for example</a:t>
            </a:r>
          </a:p>
          <a:p>
            <a:pPr lvl="1"/>
            <a:r>
              <a:rPr lang="en-GB" dirty="0" smtClean="0"/>
              <a:t>Not many sites where this is possible</a:t>
            </a:r>
          </a:p>
        </p:txBody>
      </p:sp>
      <p:sp>
        <p:nvSpPr>
          <p:cNvPr id="4" name="Date Placeholder 3"/>
          <p:cNvSpPr>
            <a:spLocks noGrp="1"/>
          </p:cNvSpPr>
          <p:nvPr>
            <p:ph type="dt" sz="half" idx="10"/>
          </p:nvPr>
        </p:nvSpPr>
        <p:spPr/>
        <p:txBody>
          <a:bodyPr/>
          <a:lstStyle/>
          <a:p>
            <a:fld id="{9A0DB721-267F-48A0-A8F1-A46B2436DCA8}" type="datetime1">
              <a:rPr lang="en-US" smtClean="0"/>
              <a:pPr/>
              <a:t>5/4/2010</a:t>
            </a:fld>
            <a:endParaRPr lang="en-GB" dirty="0"/>
          </a:p>
        </p:txBody>
      </p:sp>
      <p:sp>
        <p:nvSpPr>
          <p:cNvPr id="5" name="Footer Placeholder 4"/>
          <p:cNvSpPr>
            <a:spLocks noGrp="1"/>
          </p:cNvSpPr>
          <p:nvPr>
            <p:ph type="ftr" sz="quarter" idx="11"/>
          </p:nvPr>
        </p:nvSpPr>
        <p:spPr/>
        <p:txBody>
          <a:bodyPr/>
          <a:lstStyle/>
          <a:p>
            <a:r>
              <a:rPr lang="en-GB" smtClean="0"/>
              <a:t>Lecture 13</a:t>
            </a:r>
            <a:endParaRPr lang="en-GB" dirty="0"/>
          </a:p>
        </p:txBody>
      </p:sp>
      <p:sp>
        <p:nvSpPr>
          <p:cNvPr id="6" name="Slide Number Placeholder 5"/>
          <p:cNvSpPr>
            <a:spLocks noGrp="1"/>
          </p:cNvSpPr>
          <p:nvPr>
            <p:ph type="sldNum" sz="quarter" idx="12"/>
          </p:nvPr>
        </p:nvSpPr>
        <p:spPr/>
        <p:txBody>
          <a:bodyPr/>
          <a:lstStyle/>
          <a:p>
            <a:fld id="{0B9AA805-2D3F-426F-8DAC-F16525489BC5}" type="slidenum">
              <a:rPr lang="en-GB" smtClean="0"/>
              <a:pPr/>
              <a:t>12</a:t>
            </a:fld>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654032"/>
          </a:xfrm>
        </p:spPr>
        <p:txBody>
          <a:bodyPr/>
          <a:lstStyle/>
          <a:p>
            <a:r>
              <a:rPr lang="en-GB" dirty="0" smtClean="0"/>
              <a:t>SUMMARY</a:t>
            </a:r>
            <a:endParaRPr lang="en-GB" dirty="0"/>
          </a:p>
        </p:txBody>
      </p:sp>
      <p:sp>
        <p:nvSpPr>
          <p:cNvPr id="3" name="Content Placeholder 2"/>
          <p:cNvSpPr>
            <a:spLocks noGrp="1"/>
          </p:cNvSpPr>
          <p:nvPr>
            <p:ph idx="1"/>
          </p:nvPr>
        </p:nvSpPr>
        <p:spPr>
          <a:xfrm>
            <a:off x="457200" y="785794"/>
            <a:ext cx="8229600" cy="5340369"/>
          </a:xfrm>
        </p:spPr>
        <p:txBody>
          <a:bodyPr/>
          <a:lstStyle/>
          <a:p>
            <a:r>
              <a:rPr lang="en-GB" dirty="0" smtClean="0"/>
              <a:t>New power sources offer a reduction in greenhouse gases </a:t>
            </a:r>
          </a:p>
          <a:p>
            <a:r>
              <a:rPr lang="en-GB" dirty="0" smtClean="0"/>
              <a:t>Each source has its limitations in terms of economics, environmental issues and its potential capacity</a:t>
            </a:r>
          </a:p>
          <a:p>
            <a:r>
              <a:rPr lang="en-GB" dirty="0" smtClean="0"/>
              <a:t>It is clear that a mix of all the new sources needs to be developed in the next 10 to 20 years to provide the increased demand for power and the necessity of avoiding climate change</a:t>
            </a:r>
          </a:p>
          <a:p>
            <a:pPr lvl="1"/>
            <a:r>
              <a:rPr lang="en-GB" dirty="0" smtClean="0"/>
              <a:t>As well as developing renewable sources it is clear that nuclear technologies will form a major part of future energy generation</a:t>
            </a:r>
          </a:p>
          <a:p>
            <a:r>
              <a:rPr lang="en-GB" dirty="0" smtClean="0"/>
              <a:t>This has to be combined with efforts on energy efficiency and conservation carbon abatement policies</a:t>
            </a:r>
          </a:p>
          <a:p>
            <a:r>
              <a:rPr lang="en-GB" dirty="0" smtClean="0"/>
              <a:t>The technologies exist and we need the political will to make it happen, particularly in USA and China</a:t>
            </a:r>
            <a:endParaRPr lang="en-GB" dirty="0"/>
          </a:p>
        </p:txBody>
      </p:sp>
      <p:sp>
        <p:nvSpPr>
          <p:cNvPr id="4" name="Date Placeholder 3"/>
          <p:cNvSpPr>
            <a:spLocks noGrp="1"/>
          </p:cNvSpPr>
          <p:nvPr>
            <p:ph type="dt" sz="half" idx="10"/>
          </p:nvPr>
        </p:nvSpPr>
        <p:spPr/>
        <p:txBody>
          <a:bodyPr/>
          <a:lstStyle/>
          <a:p>
            <a:fld id="{9A0DB721-267F-48A0-A8F1-A46B2436DCA8}" type="datetime1">
              <a:rPr lang="en-US" smtClean="0"/>
              <a:pPr/>
              <a:t>5/4/2010</a:t>
            </a:fld>
            <a:endParaRPr lang="en-GB" dirty="0"/>
          </a:p>
        </p:txBody>
      </p:sp>
      <p:sp>
        <p:nvSpPr>
          <p:cNvPr id="5" name="Footer Placeholder 4"/>
          <p:cNvSpPr>
            <a:spLocks noGrp="1"/>
          </p:cNvSpPr>
          <p:nvPr>
            <p:ph type="ftr" sz="quarter" idx="11"/>
          </p:nvPr>
        </p:nvSpPr>
        <p:spPr/>
        <p:txBody>
          <a:bodyPr/>
          <a:lstStyle/>
          <a:p>
            <a:r>
              <a:rPr lang="en-GB" smtClean="0"/>
              <a:t>Lecture 13</a:t>
            </a:r>
            <a:endParaRPr lang="en-GB" dirty="0"/>
          </a:p>
        </p:txBody>
      </p:sp>
      <p:sp>
        <p:nvSpPr>
          <p:cNvPr id="6" name="Slide Number Placeholder 5"/>
          <p:cNvSpPr>
            <a:spLocks noGrp="1"/>
          </p:cNvSpPr>
          <p:nvPr>
            <p:ph type="sldNum" sz="quarter" idx="12"/>
          </p:nvPr>
        </p:nvSpPr>
        <p:spPr/>
        <p:txBody>
          <a:bodyPr/>
          <a:lstStyle/>
          <a:p>
            <a:fld id="{0B9AA805-2D3F-426F-8DAC-F16525489BC5}" type="slidenum">
              <a:rPr lang="en-GB" smtClean="0"/>
              <a:pPr/>
              <a:t>13</a:t>
            </a:fld>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642942"/>
          </a:xfrm>
        </p:spPr>
        <p:txBody>
          <a:bodyPr/>
          <a:lstStyle/>
          <a:p>
            <a:r>
              <a:rPr lang="en-GB" dirty="0" smtClean="0"/>
              <a:t>GLOBAL WARMING</a:t>
            </a:r>
            <a:endParaRPr lang="en-GB" dirty="0"/>
          </a:p>
        </p:txBody>
      </p:sp>
      <p:sp>
        <p:nvSpPr>
          <p:cNvPr id="3" name="Content Placeholder 2"/>
          <p:cNvSpPr>
            <a:spLocks noGrp="1"/>
          </p:cNvSpPr>
          <p:nvPr>
            <p:ph idx="1"/>
          </p:nvPr>
        </p:nvSpPr>
        <p:spPr>
          <a:xfrm>
            <a:off x="457200" y="785794"/>
            <a:ext cx="8229600" cy="5857916"/>
          </a:xfrm>
        </p:spPr>
        <p:txBody>
          <a:bodyPr>
            <a:normAutofit/>
          </a:bodyPr>
          <a:lstStyle/>
          <a:p>
            <a:r>
              <a:rPr lang="en-GB" dirty="0" smtClean="0"/>
              <a:t>CO</a:t>
            </a:r>
            <a:r>
              <a:rPr lang="en-GB" baseline="-25000" dirty="0" smtClean="0"/>
              <a:t>2</a:t>
            </a:r>
            <a:r>
              <a:rPr lang="en-GB" dirty="0" smtClean="0"/>
              <a:t> concentration has risen sharply over the last 50 years</a:t>
            </a:r>
          </a:p>
          <a:p>
            <a:pPr>
              <a:buNone/>
            </a:pPr>
            <a:r>
              <a:rPr lang="en-GB" sz="2200" dirty="0" smtClean="0">
                <a:solidFill>
                  <a:schemeClr val="accent1">
                    <a:lumMod val="50000"/>
                  </a:schemeClr>
                </a:solidFill>
              </a:rPr>
              <a:t>Ice cores show that over time there has</a:t>
            </a:r>
          </a:p>
          <a:p>
            <a:pPr>
              <a:buNone/>
            </a:pPr>
            <a:r>
              <a:rPr lang="en-GB" sz="2200" dirty="0" smtClean="0">
                <a:solidFill>
                  <a:schemeClr val="accent1">
                    <a:lumMod val="50000"/>
                  </a:schemeClr>
                </a:solidFill>
              </a:rPr>
              <a:t>been fluctuations in the CO</a:t>
            </a:r>
            <a:r>
              <a:rPr lang="en-GB" sz="2200" baseline="-25000" dirty="0" smtClean="0">
                <a:solidFill>
                  <a:schemeClr val="accent1">
                    <a:lumMod val="50000"/>
                  </a:schemeClr>
                </a:solidFill>
              </a:rPr>
              <a:t>2</a:t>
            </a:r>
            <a:r>
              <a:rPr lang="en-GB" sz="2200" dirty="0" smtClean="0">
                <a:solidFill>
                  <a:schemeClr val="accent1">
                    <a:lumMod val="50000"/>
                  </a:schemeClr>
                </a:solidFill>
              </a:rPr>
              <a:t> level</a:t>
            </a:r>
          </a:p>
          <a:p>
            <a:pPr>
              <a:buNone/>
            </a:pPr>
            <a:r>
              <a:rPr lang="en-GB" sz="2200" dirty="0" smtClean="0">
                <a:solidFill>
                  <a:schemeClr val="accent1">
                    <a:lumMod val="50000"/>
                  </a:schemeClr>
                </a:solidFill>
              </a:rPr>
              <a:t>These are related to the slight periodic</a:t>
            </a:r>
          </a:p>
          <a:p>
            <a:pPr>
              <a:buNone/>
            </a:pPr>
            <a:r>
              <a:rPr lang="en-GB" sz="2200" dirty="0" smtClean="0">
                <a:solidFill>
                  <a:schemeClr val="accent1">
                    <a:lumMod val="50000"/>
                  </a:schemeClr>
                </a:solidFill>
              </a:rPr>
              <a:t>changes in the Earth’s orbit and are </a:t>
            </a:r>
          </a:p>
          <a:p>
            <a:pPr>
              <a:buNone/>
            </a:pPr>
            <a:r>
              <a:rPr lang="en-GB" sz="2200" dirty="0" smtClean="0">
                <a:solidFill>
                  <a:schemeClr val="accent1">
                    <a:lumMod val="50000"/>
                  </a:schemeClr>
                </a:solidFill>
              </a:rPr>
              <a:t>linked to the ice ages</a:t>
            </a:r>
          </a:p>
          <a:p>
            <a:pPr>
              <a:buNone/>
            </a:pPr>
            <a:r>
              <a:rPr lang="en-GB" sz="2200" dirty="0" smtClean="0">
                <a:solidFill>
                  <a:schemeClr val="accent1">
                    <a:lumMod val="50000"/>
                  </a:schemeClr>
                </a:solidFill>
              </a:rPr>
              <a:t>However over the last 30 years the</a:t>
            </a:r>
          </a:p>
          <a:p>
            <a:pPr>
              <a:buNone/>
            </a:pPr>
            <a:r>
              <a:rPr lang="en-GB" sz="2200" dirty="0" smtClean="0">
                <a:solidFill>
                  <a:schemeClr val="accent1">
                    <a:lumMod val="50000"/>
                  </a:schemeClr>
                </a:solidFill>
              </a:rPr>
              <a:t>0.5</a:t>
            </a:r>
            <a:r>
              <a:rPr lang="en-GB" sz="2200" baseline="30000" dirty="0" smtClean="0">
                <a:solidFill>
                  <a:schemeClr val="accent1">
                    <a:lumMod val="50000"/>
                  </a:schemeClr>
                </a:solidFill>
              </a:rPr>
              <a:t>o</a:t>
            </a:r>
            <a:r>
              <a:rPr lang="en-GB" sz="2200" dirty="0" smtClean="0">
                <a:solidFill>
                  <a:schemeClr val="accent1">
                    <a:lumMod val="50000"/>
                  </a:schemeClr>
                </a:solidFill>
              </a:rPr>
              <a:t>C increase in temperature is closely</a:t>
            </a:r>
          </a:p>
          <a:p>
            <a:pPr>
              <a:buNone/>
            </a:pPr>
            <a:r>
              <a:rPr lang="en-GB" sz="2200" dirty="0" smtClean="0">
                <a:solidFill>
                  <a:schemeClr val="accent1">
                    <a:lumMod val="50000"/>
                  </a:schemeClr>
                </a:solidFill>
              </a:rPr>
              <a:t>related to the increase in CO</a:t>
            </a:r>
            <a:r>
              <a:rPr lang="en-GB" sz="2200" baseline="-25000" dirty="0" smtClean="0">
                <a:solidFill>
                  <a:schemeClr val="accent1">
                    <a:lumMod val="50000"/>
                  </a:schemeClr>
                </a:solidFill>
              </a:rPr>
              <a:t>2</a:t>
            </a:r>
            <a:r>
              <a:rPr lang="en-GB" sz="2200" dirty="0" smtClean="0">
                <a:solidFill>
                  <a:schemeClr val="accent1">
                    <a:lumMod val="50000"/>
                  </a:schemeClr>
                </a:solidFill>
              </a:rPr>
              <a:t> over that</a:t>
            </a:r>
          </a:p>
          <a:p>
            <a:pPr>
              <a:buNone/>
            </a:pPr>
            <a:r>
              <a:rPr lang="en-GB" sz="2200" dirty="0" smtClean="0">
                <a:solidFill>
                  <a:schemeClr val="accent1">
                    <a:lumMod val="50000"/>
                  </a:schemeClr>
                </a:solidFill>
              </a:rPr>
              <a:t>period</a:t>
            </a:r>
          </a:p>
          <a:p>
            <a:r>
              <a:rPr lang="en-GB" dirty="0" smtClean="0"/>
              <a:t>Ice sheets are disappearing and </a:t>
            </a:r>
          </a:p>
          <a:p>
            <a:pPr>
              <a:buNone/>
            </a:pPr>
            <a:r>
              <a:rPr lang="en-GB" dirty="0" smtClean="0"/>
              <a:t>	salinity near the poles is decreasing but is increasing near the equator due to increased evaporation</a:t>
            </a:r>
          </a:p>
          <a:p>
            <a:r>
              <a:rPr lang="en-GB" dirty="0" smtClean="0"/>
              <a:t>Marine life is being affected</a:t>
            </a:r>
            <a:endParaRPr lang="en-GB" dirty="0"/>
          </a:p>
        </p:txBody>
      </p:sp>
      <p:sp>
        <p:nvSpPr>
          <p:cNvPr id="4" name="Date Placeholder 3"/>
          <p:cNvSpPr>
            <a:spLocks noGrp="1"/>
          </p:cNvSpPr>
          <p:nvPr>
            <p:ph type="dt" sz="half" idx="10"/>
          </p:nvPr>
        </p:nvSpPr>
        <p:spPr/>
        <p:txBody>
          <a:bodyPr/>
          <a:lstStyle/>
          <a:p>
            <a:fld id="{9A0DB721-267F-48A0-A8F1-A46B2436DCA8}" type="datetime1">
              <a:rPr lang="en-US" smtClean="0"/>
              <a:pPr/>
              <a:t>5/4/2010</a:t>
            </a:fld>
            <a:endParaRPr lang="en-GB" dirty="0"/>
          </a:p>
        </p:txBody>
      </p:sp>
      <p:sp>
        <p:nvSpPr>
          <p:cNvPr id="5" name="Footer Placeholder 4"/>
          <p:cNvSpPr>
            <a:spLocks noGrp="1"/>
          </p:cNvSpPr>
          <p:nvPr>
            <p:ph type="ftr" sz="quarter" idx="11"/>
          </p:nvPr>
        </p:nvSpPr>
        <p:spPr/>
        <p:txBody>
          <a:bodyPr/>
          <a:lstStyle/>
          <a:p>
            <a:r>
              <a:rPr lang="en-GB" smtClean="0"/>
              <a:t>Lecture 13</a:t>
            </a:r>
            <a:endParaRPr lang="en-GB" dirty="0"/>
          </a:p>
        </p:txBody>
      </p:sp>
      <p:sp>
        <p:nvSpPr>
          <p:cNvPr id="6" name="Slide Number Placeholder 5"/>
          <p:cNvSpPr>
            <a:spLocks noGrp="1"/>
          </p:cNvSpPr>
          <p:nvPr>
            <p:ph type="sldNum" sz="quarter" idx="12"/>
          </p:nvPr>
        </p:nvSpPr>
        <p:spPr/>
        <p:txBody>
          <a:bodyPr/>
          <a:lstStyle/>
          <a:p>
            <a:fld id="{0B9AA805-2D3F-426F-8DAC-F16525489BC5}" type="slidenum">
              <a:rPr lang="en-GB" smtClean="0"/>
              <a:pPr/>
              <a:t>2</a:t>
            </a:fld>
            <a:endParaRPr lang="en-GB" dirty="0"/>
          </a:p>
        </p:txBody>
      </p:sp>
      <p:pic>
        <p:nvPicPr>
          <p:cNvPr id="7" name="Picture 6" descr="11.1.jpg"/>
          <p:cNvPicPr>
            <a:picLocks noChangeAspect="1"/>
          </p:cNvPicPr>
          <p:nvPr/>
        </p:nvPicPr>
        <p:blipFill>
          <a:blip r:embed="rId2" cstate="print"/>
          <a:stretch>
            <a:fillRect/>
          </a:stretch>
        </p:blipFill>
        <p:spPr>
          <a:xfrm>
            <a:off x="5000628" y="1285860"/>
            <a:ext cx="3901440" cy="393496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2918"/>
          </a:xfrm>
        </p:spPr>
        <p:txBody>
          <a:bodyPr>
            <a:normAutofit/>
          </a:bodyPr>
          <a:lstStyle/>
          <a:p>
            <a:r>
              <a:rPr lang="en-GB" dirty="0" smtClean="0"/>
              <a:t>IMPACT OF MORE CO</a:t>
            </a:r>
            <a:r>
              <a:rPr lang="en-GB" baseline="-25000" dirty="0" smtClean="0"/>
              <a:t>2</a:t>
            </a:r>
            <a:r>
              <a:rPr lang="en-GB" dirty="0" smtClean="0"/>
              <a:t> IN ATMOSPHERE</a:t>
            </a:r>
            <a:endParaRPr lang="en-GB" dirty="0"/>
          </a:p>
        </p:txBody>
      </p:sp>
      <p:sp>
        <p:nvSpPr>
          <p:cNvPr id="3" name="Content Placeholder 2"/>
          <p:cNvSpPr>
            <a:spLocks noGrp="1"/>
          </p:cNvSpPr>
          <p:nvPr>
            <p:ph idx="1"/>
          </p:nvPr>
        </p:nvSpPr>
        <p:spPr>
          <a:xfrm>
            <a:off x="428596" y="714356"/>
            <a:ext cx="8401080" cy="5857916"/>
          </a:xfrm>
        </p:spPr>
        <p:txBody>
          <a:bodyPr/>
          <a:lstStyle/>
          <a:p>
            <a:r>
              <a:rPr lang="en-GB" dirty="0" smtClean="0"/>
              <a:t>Current level </a:t>
            </a:r>
            <a:r>
              <a:rPr lang="en-GB" dirty="0" smtClean="0"/>
              <a:t>~ 800 </a:t>
            </a:r>
            <a:r>
              <a:rPr lang="en-GB" dirty="0" smtClean="0"/>
              <a:t>Gt.  </a:t>
            </a:r>
            <a:r>
              <a:rPr lang="en-GB" dirty="0" smtClean="0"/>
              <a:t>A</a:t>
            </a:r>
            <a:r>
              <a:rPr lang="en-GB" dirty="0" smtClean="0"/>
              <a:t>pproximately </a:t>
            </a:r>
            <a:r>
              <a:rPr lang="en-GB" dirty="0" smtClean="0"/>
              <a:t>½ of emissions, 7 </a:t>
            </a:r>
            <a:r>
              <a:rPr lang="en-GB" dirty="0" err="1" smtClean="0"/>
              <a:t>Gt</a:t>
            </a:r>
            <a:r>
              <a:rPr lang="en-GB" dirty="0" smtClean="0"/>
              <a:t> per year in 2005, are absorbed by the Earth, mainly in the oceans</a:t>
            </a:r>
          </a:p>
          <a:p>
            <a:r>
              <a:rPr lang="en-GB" dirty="0" smtClean="0"/>
              <a:t>If no action is taken we will have ~ 14 </a:t>
            </a:r>
            <a:r>
              <a:rPr lang="en-GB" dirty="0" err="1" smtClean="0"/>
              <a:t>Gt</a:t>
            </a:r>
            <a:r>
              <a:rPr lang="en-GB" dirty="0" smtClean="0"/>
              <a:t> / year in 2055</a:t>
            </a:r>
          </a:p>
          <a:p>
            <a:pPr lvl="1"/>
            <a:r>
              <a:rPr lang="en-GB" dirty="0" smtClean="0"/>
              <a:t>Causing ~ 1.2</a:t>
            </a:r>
            <a:r>
              <a:rPr lang="en-GB" baseline="30000" dirty="0" smtClean="0"/>
              <a:t>o</a:t>
            </a:r>
            <a:r>
              <a:rPr lang="en-GB" dirty="0" smtClean="0"/>
              <a:t>C rise in temperature (assuming </a:t>
            </a:r>
            <a:r>
              <a:rPr lang="en-GB" dirty="0" smtClean="0">
                <a:sym typeface="Symbol"/>
              </a:rPr>
              <a:t></a:t>
            </a:r>
            <a:r>
              <a:rPr lang="en-GB" dirty="0" smtClean="0"/>
              <a:t> CO</a:t>
            </a:r>
            <a:r>
              <a:rPr lang="en-GB" baseline="-25000" dirty="0" smtClean="0"/>
              <a:t>2</a:t>
            </a:r>
            <a:r>
              <a:rPr lang="en-GB" dirty="0" smtClean="0"/>
              <a:t> increase)</a:t>
            </a:r>
          </a:p>
          <a:p>
            <a:r>
              <a:rPr lang="en-GB" dirty="0" smtClean="0"/>
              <a:t>Other factors affecting this are the increased areas of open sea and increased water vapour due to evaporation</a:t>
            </a:r>
          </a:p>
          <a:p>
            <a:pPr lvl="1"/>
            <a:r>
              <a:rPr lang="en-GB" dirty="0" smtClean="0"/>
              <a:t>Water vapour is the main greenhouse gas and more solar radiation absorbed by sea rather than being reflected by ice</a:t>
            </a:r>
          </a:p>
          <a:p>
            <a:r>
              <a:rPr lang="en-GB" dirty="0" smtClean="0"/>
              <a:t>Temperature rise could release methane frozen under permafrost</a:t>
            </a:r>
          </a:p>
          <a:p>
            <a:r>
              <a:rPr lang="en-GB" dirty="0" smtClean="0"/>
              <a:t>These are examples of positive feedback effects that could lead to a ‘tipping point’ triggering dangerous climate change</a:t>
            </a:r>
          </a:p>
          <a:p>
            <a:r>
              <a:rPr lang="en-GB" dirty="0" smtClean="0"/>
              <a:t>Negative feedback can come from reflection from clouds but the positive feedback is thought to dominate</a:t>
            </a:r>
          </a:p>
          <a:p>
            <a:r>
              <a:rPr lang="en-GB" dirty="0" smtClean="0"/>
              <a:t>Oceans absorb heat from atmosphere - negative feedback</a:t>
            </a:r>
            <a:endParaRPr lang="en-GB" dirty="0"/>
          </a:p>
        </p:txBody>
      </p:sp>
      <p:sp>
        <p:nvSpPr>
          <p:cNvPr id="4" name="Date Placeholder 3"/>
          <p:cNvSpPr>
            <a:spLocks noGrp="1"/>
          </p:cNvSpPr>
          <p:nvPr>
            <p:ph type="dt" sz="half" idx="10"/>
          </p:nvPr>
        </p:nvSpPr>
        <p:spPr/>
        <p:txBody>
          <a:bodyPr/>
          <a:lstStyle/>
          <a:p>
            <a:fld id="{9A0DB721-267F-48A0-A8F1-A46B2436DCA8}" type="datetime1">
              <a:rPr lang="en-US" smtClean="0"/>
              <a:pPr/>
              <a:t>5/4/2010</a:t>
            </a:fld>
            <a:endParaRPr lang="en-GB" dirty="0"/>
          </a:p>
        </p:txBody>
      </p:sp>
      <p:sp>
        <p:nvSpPr>
          <p:cNvPr id="5" name="Footer Placeholder 4"/>
          <p:cNvSpPr>
            <a:spLocks noGrp="1"/>
          </p:cNvSpPr>
          <p:nvPr>
            <p:ph type="ftr" sz="quarter" idx="11"/>
          </p:nvPr>
        </p:nvSpPr>
        <p:spPr/>
        <p:txBody>
          <a:bodyPr/>
          <a:lstStyle/>
          <a:p>
            <a:r>
              <a:rPr lang="en-GB" smtClean="0"/>
              <a:t>Lecture 13</a:t>
            </a:r>
            <a:endParaRPr lang="en-GB" dirty="0"/>
          </a:p>
        </p:txBody>
      </p:sp>
      <p:sp>
        <p:nvSpPr>
          <p:cNvPr id="6" name="Slide Number Placeholder 5"/>
          <p:cNvSpPr>
            <a:spLocks noGrp="1"/>
          </p:cNvSpPr>
          <p:nvPr>
            <p:ph type="sldNum" sz="quarter" idx="12"/>
          </p:nvPr>
        </p:nvSpPr>
        <p:spPr/>
        <p:txBody>
          <a:bodyPr/>
          <a:lstStyle/>
          <a:p>
            <a:fld id="{0B9AA805-2D3F-426F-8DAC-F16525489BC5}" type="slidenum">
              <a:rPr lang="en-GB" smtClean="0"/>
              <a:pPr/>
              <a:t>3</a:t>
            </a:fld>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457200" y="214290"/>
            <a:ext cx="8229600" cy="6357982"/>
          </a:xfrm>
        </p:spPr>
        <p:txBody>
          <a:bodyPr>
            <a:normAutofit/>
          </a:bodyPr>
          <a:lstStyle/>
          <a:p>
            <a:r>
              <a:rPr lang="en-GB" dirty="0" smtClean="0"/>
              <a:t>Oceans get warmer absorbing less heat and less CO</a:t>
            </a:r>
            <a:r>
              <a:rPr lang="en-GB" baseline="-25000" dirty="0" smtClean="0"/>
              <a:t>2</a:t>
            </a:r>
          </a:p>
          <a:p>
            <a:r>
              <a:rPr lang="en-GB" dirty="0" smtClean="0"/>
              <a:t>The Intergovernmental Panel on Climate Change (IPCC) in 2001 predicted a global temperature rise between 1990 and 2100 of between 1.4</a:t>
            </a:r>
            <a:r>
              <a:rPr lang="en-GB" baseline="30000" dirty="0" smtClean="0"/>
              <a:t>o</a:t>
            </a:r>
            <a:r>
              <a:rPr lang="en-GB" dirty="0" smtClean="0"/>
              <a:t>C and 5.8</a:t>
            </a:r>
            <a:r>
              <a:rPr lang="en-GB" baseline="30000" dirty="0" smtClean="0"/>
              <a:t>o</a:t>
            </a:r>
            <a:r>
              <a:rPr lang="en-GB" dirty="0" smtClean="0"/>
              <a:t>C depending on assumptions in the models</a:t>
            </a:r>
          </a:p>
          <a:p>
            <a:pPr lvl="1"/>
            <a:r>
              <a:rPr lang="en-GB" dirty="0" smtClean="0"/>
              <a:t>A smaller variation of 1.0 – 1.8</a:t>
            </a:r>
            <a:r>
              <a:rPr lang="en-GB" baseline="30000" dirty="0" smtClean="0"/>
              <a:t>o</a:t>
            </a:r>
            <a:r>
              <a:rPr lang="en-GB" dirty="0" smtClean="0"/>
              <a:t>C up to 2050</a:t>
            </a:r>
          </a:p>
          <a:p>
            <a:r>
              <a:rPr lang="en-GB" dirty="0" smtClean="0"/>
              <a:t>Technologies exist to provide low carbon energy but  economics has hampered the widespread application</a:t>
            </a:r>
          </a:p>
          <a:p>
            <a:endParaRPr lang="en-GB" sz="2000" dirty="0" smtClean="0"/>
          </a:p>
          <a:p>
            <a:pPr algn="ctr">
              <a:buNone/>
            </a:pPr>
            <a:r>
              <a:rPr lang="en-GB" b="1" dirty="0" smtClean="0">
                <a:solidFill>
                  <a:srgbClr val="FF0000"/>
                </a:solidFill>
              </a:rPr>
              <a:t>Economics of energy production</a:t>
            </a:r>
          </a:p>
          <a:p>
            <a:r>
              <a:rPr lang="en-GB" dirty="0" smtClean="0"/>
              <a:t>Consider 3 factors: capital cost, M&amp;O and revenue</a:t>
            </a:r>
          </a:p>
          <a:p>
            <a:r>
              <a:rPr lang="en-GB" dirty="0" smtClean="0"/>
              <a:t>A measure of competitiveness is the time needed to pay back the capital cost + annual M&amp;O taking account of the effect of inflation on future revenues</a:t>
            </a:r>
          </a:p>
          <a:p>
            <a:pPr lvl="1"/>
            <a:r>
              <a:rPr lang="en-GB" dirty="0" smtClean="0"/>
              <a:t>£100 invested may make £105 in one year but £105 revenue in that year would only be worth £100 at today’s prices</a:t>
            </a:r>
            <a:endParaRPr lang="en-GB" dirty="0"/>
          </a:p>
        </p:txBody>
      </p:sp>
      <p:sp>
        <p:nvSpPr>
          <p:cNvPr id="4" name="Date Placeholder 3"/>
          <p:cNvSpPr>
            <a:spLocks noGrp="1"/>
          </p:cNvSpPr>
          <p:nvPr>
            <p:ph type="dt" sz="half" idx="10"/>
          </p:nvPr>
        </p:nvSpPr>
        <p:spPr/>
        <p:txBody>
          <a:bodyPr/>
          <a:lstStyle/>
          <a:p>
            <a:fld id="{9A0DB721-267F-48A0-A8F1-A46B2436DCA8}" type="datetime1">
              <a:rPr lang="en-US" smtClean="0"/>
              <a:pPr/>
              <a:t>5/4/2010</a:t>
            </a:fld>
            <a:endParaRPr lang="en-GB" dirty="0"/>
          </a:p>
        </p:txBody>
      </p:sp>
      <p:sp>
        <p:nvSpPr>
          <p:cNvPr id="5" name="Footer Placeholder 4"/>
          <p:cNvSpPr>
            <a:spLocks noGrp="1"/>
          </p:cNvSpPr>
          <p:nvPr>
            <p:ph type="ftr" sz="quarter" idx="11"/>
          </p:nvPr>
        </p:nvSpPr>
        <p:spPr/>
        <p:txBody>
          <a:bodyPr/>
          <a:lstStyle/>
          <a:p>
            <a:r>
              <a:rPr lang="en-GB" smtClean="0"/>
              <a:t>Lecture 13</a:t>
            </a:r>
            <a:endParaRPr lang="en-GB" dirty="0"/>
          </a:p>
        </p:txBody>
      </p:sp>
      <p:sp>
        <p:nvSpPr>
          <p:cNvPr id="6" name="Slide Number Placeholder 5"/>
          <p:cNvSpPr>
            <a:spLocks noGrp="1"/>
          </p:cNvSpPr>
          <p:nvPr>
            <p:ph type="sldNum" sz="quarter" idx="12"/>
          </p:nvPr>
        </p:nvSpPr>
        <p:spPr/>
        <p:txBody>
          <a:bodyPr/>
          <a:lstStyle/>
          <a:p>
            <a:fld id="{0B9AA805-2D3F-426F-8DAC-F16525489BC5}" type="slidenum">
              <a:rPr lang="en-GB" smtClean="0"/>
              <a:pPr/>
              <a:t>4</a:t>
            </a:fld>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71480"/>
          </a:xfrm>
        </p:spPr>
        <p:txBody>
          <a:bodyPr>
            <a:normAutofit fontScale="90000"/>
          </a:bodyPr>
          <a:lstStyle/>
          <a:p>
            <a:r>
              <a:rPr lang="en-GB" dirty="0" smtClean="0"/>
              <a:t>Discounted cash flow analysis</a:t>
            </a:r>
            <a:endParaRPr lang="en-GB" dirty="0"/>
          </a:p>
        </p:txBody>
      </p:sp>
      <p:sp>
        <p:nvSpPr>
          <p:cNvPr id="3" name="Content Placeholder 2"/>
          <p:cNvSpPr>
            <a:spLocks noGrp="1"/>
          </p:cNvSpPr>
          <p:nvPr>
            <p:ph idx="1"/>
          </p:nvPr>
        </p:nvSpPr>
        <p:spPr>
          <a:xfrm>
            <a:off x="357158" y="571480"/>
            <a:ext cx="8229600" cy="5929354"/>
          </a:xfrm>
        </p:spPr>
        <p:txBody>
          <a:bodyPr/>
          <a:lstStyle/>
          <a:p>
            <a:r>
              <a:rPr lang="en-GB" dirty="0" smtClean="0"/>
              <a:t>£Q invested at an interest (discount) rate R will be worth £Q(1+R)</a:t>
            </a:r>
            <a:r>
              <a:rPr lang="en-GB" baseline="30000" dirty="0" smtClean="0"/>
              <a:t>n</a:t>
            </a:r>
            <a:r>
              <a:rPr lang="en-GB" dirty="0" smtClean="0"/>
              <a:t> after n years</a:t>
            </a:r>
          </a:p>
          <a:p>
            <a:r>
              <a:rPr lang="en-GB" dirty="0" smtClean="0"/>
              <a:t>So £A received in n years time has a present day value of £A/(1+R)</a:t>
            </a:r>
            <a:r>
              <a:rPr lang="en-GB" baseline="30000" dirty="0" smtClean="0"/>
              <a:t>n</a:t>
            </a:r>
          </a:p>
          <a:p>
            <a:r>
              <a:rPr lang="en-GB" dirty="0" smtClean="0"/>
              <a:t>The present value of a series of annual payments £A over N years is</a:t>
            </a:r>
          </a:p>
          <a:p>
            <a:pPr>
              <a:buNone/>
            </a:pPr>
            <a:r>
              <a:rPr lang="en-GB" dirty="0" smtClean="0"/>
              <a:t> V</a:t>
            </a:r>
            <a:r>
              <a:rPr lang="en-GB" baseline="-25000" dirty="0" smtClean="0"/>
              <a:t>P</a:t>
            </a:r>
            <a:r>
              <a:rPr lang="en-GB" dirty="0" smtClean="0"/>
              <a:t> = A/(1+R) + A/(1+R)</a:t>
            </a:r>
            <a:r>
              <a:rPr lang="en-GB" baseline="30000" dirty="0" smtClean="0"/>
              <a:t>2</a:t>
            </a:r>
            <a:r>
              <a:rPr lang="en-GB" dirty="0" smtClean="0"/>
              <a:t> + A/(1+R)</a:t>
            </a:r>
            <a:r>
              <a:rPr lang="en-GB" baseline="30000" dirty="0" smtClean="0"/>
              <a:t>2</a:t>
            </a:r>
            <a:r>
              <a:rPr lang="en-GB" dirty="0" smtClean="0"/>
              <a:t> + …. A/(1+R)</a:t>
            </a:r>
            <a:r>
              <a:rPr lang="en-GB" baseline="30000" dirty="0" smtClean="0"/>
              <a:t>N</a:t>
            </a:r>
            <a:endParaRPr lang="en-GB" dirty="0" smtClean="0"/>
          </a:p>
          <a:p>
            <a:pPr>
              <a:buNone/>
            </a:pPr>
            <a:r>
              <a:rPr lang="en-GB" dirty="0" smtClean="0"/>
              <a:t>    </a:t>
            </a:r>
            <a:r>
              <a:rPr lang="en-GB" dirty="0" smtClean="0">
                <a:sym typeface="Symbol"/>
              </a:rPr>
              <a:t>		</a:t>
            </a:r>
            <a:r>
              <a:rPr lang="en-GB" b="1" dirty="0" smtClean="0">
                <a:solidFill>
                  <a:srgbClr val="FF0000"/>
                </a:solidFill>
              </a:rPr>
              <a:t>V</a:t>
            </a:r>
            <a:r>
              <a:rPr lang="en-GB" b="1" baseline="-25000" dirty="0" smtClean="0">
                <a:solidFill>
                  <a:srgbClr val="FF0000"/>
                </a:solidFill>
              </a:rPr>
              <a:t>P</a:t>
            </a:r>
            <a:r>
              <a:rPr lang="en-GB" b="1" dirty="0" smtClean="0">
                <a:solidFill>
                  <a:srgbClr val="FF0000"/>
                </a:solidFill>
              </a:rPr>
              <a:t> = A [ 1 - (1 + R)</a:t>
            </a:r>
            <a:r>
              <a:rPr lang="en-GB" b="1" baseline="30000" dirty="0" smtClean="0">
                <a:solidFill>
                  <a:srgbClr val="FF0000"/>
                </a:solidFill>
              </a:rPr>
              <a:t>-N </a:t>
            </a:r>
            <a:r>
              <a:rPr lang="en-GB" b="1" dirty="0" smtClean="0">
                <a:solidFill>
                  <a:srgbClr val="FF0000"/>
                </a:solidFill>
              </a:rPr>
              <a:t>] / R</a:t>
            </a:r>
          </a:p>
          <a:p>
            <a:r>
              <a:rPr lang="en-GB" dirty="0" smtClean="0"/>
              <a:t>Define the net present value </a:t>
            </a:r>
            <a:r>
              <a:rPr lang="en-GB" b="1" dirty="0" smtClean="0">
                <a:solidFill>
                  <a:srgbClr val="FF0000"/>
                </a:solidFill>
              </a:rPr>
              <a:t>V</a:t>
            </a:r>
            <a:r>
              <a:rPr lang="en-GB" b="1" baseline="-25000" dirty="0" smtClean="0">
                <a:solidFill>
                  <a:srgbClr val="FF0000"/>
                </a:solidFill>
              </a:rPr>
              <a:t>NP </a:t>
            </a:r>
            <a:r>
              <a:rPr lang="en-GB" b="1" dirty="0" smtClean="0">
                <a:solidFill>
                  <a:srgbClr val="FF0000"/>
                </a:solidFill>
              </a:rPr>
              <a:t>= V</a:t>
            </a:r>
            <a:r>
              <a:rPr lang="en-GB" b="1" baseline="-25000" dirty="0" smtClean="0">
                <a:solidFill>
                  <a:srgbClr val="FF0000"/>
                </a:solidFill>
              </a:rPr>
              <a:t>P</a:t>
            </a:r>
            <a:r>
              <a:rPr lang="en-GB" b="1" dirty="0" smtClean="0">
                <a:solidFill>
                  <a:srgbClr val="FF0000"/>
                </a:solidFill>
              </a:rPr>
              <a:t> – </a:t>
            </a:r>
            <a:r>
              <a:rPr lang="en-GB" b="1" dirty="0" err="1" smtClean="0">
                <a:solidFill>
                  <a:srgbClr val="FF0000"/>
                </a:solidFill>
              </a:rPr>
              <a:t>C</a:t>
            </a:r>
            <a:r>
              <a:rPr lang="en-GB" b="1" baseline="-25000" dirty="0" err="1" smtClean="0">
                <a:solidFill>
                  <a:srgbClr val="FF0000"/>
                </a:solidFill>
              </a:rPr>
              <a:t>capital</a:t>
            </a:r>
            <a:endParaRPr lang="en-GB" b="1" baseline="-25000" dirty="0" smtClean="0">
              <a:solidFill>
                <a:srgbClr val="FF0000"/>
              </a:solidFill>
            </a:endParaRPr>
          </a:p>
          <a:p>
            <a:r>
              <a:rPr lang="en-GB" dirty="0" smtClean="0"/>
              <a:t>Calculate the cost of energy, </a:t>
            </a:r>
            <a:r>
              <a:rPr lang="en-GB" b="1" dirty="0" err="1" smtClean="0">
                <a:solidFill>
                  <a:srgbClr val="FF0000"/>
                </a:solidFill>
              </a:rPr>
              <a:t>C</a:t>
            </a:r>
            <a:r>
              <a:rPr lang="en-GB" b="1" baseline="-25000" dirty="0" err="1" smtClean="0">
                <a:solidFill>
                  <a:srgbClr val="FF0000"/>
                </a:solidFill>
              </a:rPr>
              <a:t>cost</a:t>
            </a:r>
            <a:r>
              <a:rPr lang="en-GB" dirty="0" smtClean="0"/>
              <a:t> by finding the annual revenue </a:t>
            </a:r>
            <a:r>
              <a:rPr lang="en-GB" b="1" dirty="0" err="1" smtClean="0">
                <a:solidFill>
                  <a:srgbClr val="FF0000"/>
                </a:solidFill>
              </a:rPr>
              <a:t>A</a:t>
            </a:r>
            <a:r>
              <a:rPr lang="en-GB" b="1" baseline="-25000" dirty="0" err="1" smtClean="0">
                <a:solidFill>
                  <a:srgbClr val="FF0000"/>
                </a:solidFill>
              </a:rPr>
              <a:t>cost</a:t>
            </a:r>
            <a:r>
              <a:rPr lang="en-GB" b="1" dirty="0" smtClean="0">
                <a:solidFill>
                  <a:srgbClr val="FF0000"/>
                </a:solidFill>
              </a:rPr>
              <a:t> </a:t>
            </a:r>
            <a:r>
              <a:rPr lang="en-GB" dirty="0" smtClean="0"/>
              <a:t>at the given discount rate would make V</a:t>
            </a:r>
            <a:r>
              <a:rPr lang="en-GB" baseline="-25000" dirty="0" smtClean="0"/>
              <a:t>NP</a:t>
            </a:r>
            <a:r>
              <a:rPr lang="en-GB" dirty="0" smtClean="0"/>
              <a:t> = 0</a:t>
            </a:r>
          </a:p>
          <a:p>
            <a:pPr>
              <a:buNone/>
            </a:pPr>
            <a:r>
              <a:rPr lang="en-GB" dirty="0" smtClean="0"/>
              <a:t>i.e. 	</a:t>
            </a:r>
            <a:r>
              <a:rPr lang="en-GB" b="1" dirty="0" err="1" smtClean="0">
                <a:solidFill>
                  <a:srgbClr val="FF0000"/>
                </a:solidFill>
              </a:rPr>
              <a:t>C</a:t>
            </a:r>
            <a:r>
              <a:rPr lang="en-GB" b="1" baseline="-25000" dirty="0" err="1" smtClean="0">
                <a:solidFill>
                  <a:srgbClr val="FF0000"/>
                </a:solidFill>
              </a:rPr>
              <a:t>capital</a:t>
            </a:r>
            <a:r>
              <a:rPr lang="en-GB" b="1" baseline="-25000" dirty="0" smtClean="0">
                <a:solidFill>
                  <a:srgbClr val="FF0000"/>
                </a:solidFill>
              </a:rPr>
              <a:t> </a:t>
            </a:r>
            <a:r>
              <a:rPr lang="en-GB" b="1" dirty="0" smtClean="0">
                <a:solidFill>
                  <a:srgbClr val="FF0000"/>
                </a:solidFill>
              </a:rPr>
              <a:t>=</a:t>
            </a:r>
            <a:r>
              <a:rPr lang="en-GB" dirty="0" smtClean="0"/>
              <a:t> </a:t>
            </a:r>
            <a:r>
              <a:rPr lang="en-GB" b="1" dirty="0" err="1" smtClean="0">
                <a:solidFill>
                  <a:srgbClr val="FF0000"/>
                </a:solidFill>
              </a:rPr>
              <a:t>A</a:t>
            </a:r>
            <a:r>
              <a:rPr lang="en-GB" b="1" baseline="-25000" dirty="0" err="1" smtClean="0">
                <a:solidFill>
                  <a:srgbClr val="FF0000"/>
                </a:solidFill>
              </a:rPr>
              <a:t>cost</a:t>
            </a:r>
            <a:r>
              <a:rPr lang="en-GB" b="1" dirty="0" smtClean="0">
                <a:solidFill>
                  <a:srgbClr val="FF0000"/>
                </a:solidFill>
              </a:rPr>
              <a:t> [ 1 - (1 + R)</a:t>
            </a:r>
            <a:r>
              <a:rPr lang="en-GB" b="1" baseline="30000" dirty="0" smtClean="0">
                <a:solidFill>
                  <a:srgbClr val="FF0000"/>
                </a:solidFill>
              </a:rPr>
              <a:t>-N </a:t>
            </a:r>
            <a:r>
              <a:rPr lang="en-GB" b="1" dirty="0" smtClean="0">
                <a:solidFill>
                  <a:srgbClr val="FF0000"/>
                </a:solidFill>
              </a:rPr>
              <a:t>] / R</a:t>
            </a:r>
          </a:p>
          <a:p>
            <a:pPr>
              <a:buNone/>
            </a:pPr>
            <a:r>
              <a:rPr lang="en-GB" dirty="0" smtClean="0"/>
              <a:t>Then the cost of energy is</a:t>
            </a:r>
            <a:r>
              <a:rPr lang="en-GB" b="1" dirty="0" smtClean="0"/>
              <a:t>       </a:t>
            </a:r>
            <a:r>
              <a:rPr lang="en-GB" b="1" dirty="0" err="1" smtClean="0">
                <a:solidFill>
                  <a:srgbClr val="FF0000"/>
                </a:solidFill>
              </a:rPr>
              <a:t>C</a:t>
            </a:r>
            <a:r>
              <a:rPr lang="en-GB" b="1" baseline="-25000" dirty="0" err="1" smtClean="0">
                <a:solidFill>
                  <a:srgbClr val="FF0000"/>
                </a:solidFill>
              </a:rPr>
              <a:t>energy</a:t>
            </a:r>
            <a:r>
              <a:rPr lang="en-GB" b="1" dirty="0" smtClean="0">
                <a:solidFill>
                  <a:srgbClr val="FF0000"/>
                </a:solidFill>
              </a:rPr>
              <a:t> = </a:t>
            </a:r>
            <a:r>
              <a:rPr lang="en-GB" b="1" dirty="0" err="1" smtClean="0">
                <a:solidFill>
                  <a:srgbClr val="FF0000"/>
                </a:solidFill>
              </a:rPr>
              <a:t>A</a:t>
            </a:r>
            <a:r>
              <a:rPr lang="en-GB" b="1" baseline="-25000" dirty="0" err="1" smtClean="0">
                <a:solidFill>
                  <a:srgbClr val="FF0000"/>
                </a:solidFill>
              </a:rPr>
              <a:t>cost</a:t>
            </a:r>
            <a:r>
              <a:rPr lang="en-GB" b="1" dirty="0" smtClean="0">
                <a:solidFill>
                  <a:srgbClr val="FF0000"/>
                </a:solidFill>
              </a:rPr>
              <a:t> / E </a:t>
            </a:r>
          </a:p>
          <a:p>
            <a:pPr>
              <a:buNone/>
            </a:pPr>
            <a:r>
              <a:rPr lang="en-GB" dirty="0" smtClean="0"/>
              <a:t>where </a:t>
            </a:r>
            <a:r>
              <a:rPr lang="en-GB" b="1" dirty="0" smtClean="0">
                <a:solidFill>
                  <a:srgbClr val="FF0000"/>
                </a:solidFill>
              </a:rPr>
              <a:t>E</a:t>
            </a:r>
            <a:r>
              <a:rPr lang="en-GB" dirty="0" smtClean="0"/>
              <a:t> is the energy produced per year</a:t>
            </a:r>
            <a:endParaRPr lang="en-GB" dirty="0"/>
          </a:p>
        </p:txBody>
      </p:sp>
      <p:sp>
        <p:nvSpPr>
          <p:cNvPr id="4" name="Date Placeholder 3"/>
          <p:cNvSpPr>
            <a:spLocks noGrp="1"/>
          </p:cNvSpPr>
          <p:nvPr>
            <p:ph type="dt" sz="half" idx="10"/>
          </p:nvPr>
        </p:nvSpPr>
        <p:spPr/>
        <p:txBody>
          <a:bodyPr/>
          <a:lstStyle/>
          <a:p>
            <a:fld id="{9A0DB721-267F-48A0-A8F1-A46B2436DCA8}" type="datetime1">
              <a:rPr lang="en-US" smtClean="0"/>
              <a:pPr/>
              <a:t>5/4/2010</a:t>
            </a:fld>
            <a:endParaRPr lang="en-GB" dirty="0"/>
          </a:p>
        </p:txBody>
      </p:sp>
      <p:sp>
        <p:nvSpPr>
          <p:cNvPr id="5" name="Footer Placeholder 4"/>
          <p:cNvSpPr>
            <a:spLocks noGrp="1"/>
          </p:cNvSpPr>
          <p:nvPr>
            <p:ph type="ftr" sz="quarter" idx="11"/>
          </p:nvPr>
        </p:nvSpPr>
        <p:spPr/>
        <p:txBody>
          <a:bodyPr/>
          <a:lstStyle/>
          <a:p>
            <a:r>
              <a:rPr lang="en-GB" smtClean="0"/>
              <a:t>Lecture 13</a:t>
            </a:r>
            <a:endParaRPr lang="en-GB" dirty="0"/>
          </a:p>
        </p:txBody>
      </p:sp>
      <p:sp>
        <p:nvSpPr>
          <p:cNvPr id="6" name="Slide Number Placeholder 5"/>
          <p:cNvSpPr>
            <a:spLocks noGrp="1"/>
          </p:cNvSpPr>
          <p:nvPr>
            <p:ph type="sldNum" sz="quarter" idx="12"/>
          </p:nvPr>
        </p:nvSpPr>
        <p:spPr/>
        <p:txBody>
          <a:bodyPr/>
          <a:lstStyle/>
          <a:p>
            <a:fld id="{0B9AA805-2D3F-426F-8DAC-F16525489BC5}" type="slidenum">
              <a:rPr lang="en-GB" smtClean="0"/>
              <a:pPr/>
              <a:t>5</a:t>
            </a:fld>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GB" dirty="0"/>
          </a:p>
        </p:txBody>
      </p:sp>
      <p:sp>
        <p:nvSpPr>
          <p:cNvPr id="3" name="Content Placeholder 2"/>
          <p:cNvSpPr>
            <a:spLocks noGrp="1"/>
          </p:cNvSpPr>
          <p:nvPr>
            <p:ph idx="1"/>
          </p:nvPr>
        </p:nvSpPr>
        <p:spPr>
          <a:xfrm>
            <a:off x="457200" y="214290"/>
            <a:ext cx="8229600" cy="6286544"/>
          </a:xfrm>
        </p:spPr>
        <p:txBody>
          <a:bodyPr>
            <a:normAutofit lnSpcReduction="10000"/>
          </a:bodyPr>
          <a:lstStyle/>
          <a:p>
            <a:r>
              <a:rPr lang="en-GB" dirty="0" smtClean="0"/>
              <a:t>If the capital costs are spread over the N years needed for construction then for equal payments of </a:t>
            </a:r>
            <a:r>
              <a:rPr lang="en-GB" dirty="0" err="1" smtClean="0"/>
              <a:t>C</a:t>
            </a:r>
            <a:r>
              <a:rPr lang="en-GB" baseline="-25000" dirty="0" err="1" smtClean="0"/>
              <a:t>capital</a:t>
            </a:r>
            <a:r>
              <a:rPr lang="en-GB" dirty="0" smtClean="0"/>
              <a:t> /N per year we need to increase the capital sum </a:t>
            </a:r>
            <a:r>
              <a:rPr lang="en-GB" dirty="0" err="1" smtClean="0"/>
              <a:t>C</a:t>
            </a:r>
            <a:r>
              <a:rPr lang="en-GB" baseline="-25000" dirty="0" err="1" smtClean="0"/>
              <a:t>capital</a:t>
            </a:r>
            <a:r>
              <a:rPr lang="en-GB" dirty="0" smtClean="0"/>
              <a:t> </a:t>
            </a:r>
            <a:r>
              <a:rPr lang="en-GB" dirty="0" smtClean="0">
                <a:solidFill>
                  <a:schemeClr val="accent2"/>
                </a:solidFill>
              </a:rPr>
              <a:t>(since repayment only starts at the end of construction)</a:t>
            </a:r>
            <a:r>
              <a:rPr lang="en-GB" dirty="0" smtClean="0"/>
              <a:t> </a:t>
            </a:r>
          </a:p>
          <a:p>
            <a:pPr>
              <a:buNone/>
            </a:pPr>
            <a:r>
              <a:rPr lang="en-GB" dirty="0" smtClean="0"/>
              <a:t>      by 		</a:t>
            </a:r>
            <a:r>
              <a:rPr lang="en-GB" dirty="0" err="1" smtClean="0"/>
              <a:t>F</a:t>
            </a:r>
            <a:r>
              <a:rPr lang="en-GB" baseline="-25000" dirty="0" err="1" smtClean="0"/>
              <a:t>discount</a:t>
            </a:r>
            <a:r>
              <a:rPr lang="en-GB" dirty="0" smtClean="0"/>
              <a:t> =(1+R)[(1+R)</a:t>
            </a:r>
            <a:r>
              <a:rPr lang="en-GB" baseline="30000" dirty="0" smtClean="0"/>
              <a:t>N</a:t>
            </a:r>
            <a:r>
              <a:rPr lang="en-GB" dirty="0" smtClean="0"/>
              <a:t>-1] / NR</a:t>
            </a:r>
          </a:p>
          <a:p>
            <a:pPr lvl="1"/>
            <a:r>
              <a:rPr lang="en-GB" dirty="0" smtClean="0"/>
              <a:t>Increases </a:t>
            </a:r>
            <a:r>
              <a:rPr lang="en-GB" dirty="0" err="1" smtClean="0"/>
              <a:t>C</a:t>
            </a:r>
            <a:r>
              <a:rPr lang="en-GB" baseline="-25000" dirty="0" err="1" smtClean="0"/>
              <a:t>capital</a:t>
            </a:r>
            <a:r>
              <a:rPr lang="en-GB" baseline="-25000" dirty="0" smtClean="0"/>
              <a:t> </a:t>
            </a:r>
            <a:r>
              <a:rPr lang="en-GB" dirty="0" smtClean="0"/>
              <a:t>in all previous equations including </a:t>
            </a:r>
            <a:r>
              <a:rPr lang="en-GB" dirty="0" err="1" smtClean="0"/>
              <a:t>C</a:t>
            </a:r>
            <a:r>
              <a:rPr lang="en-GB" baseline="-25000" dirty="0" err="1" smtClean="0"/>
              <a:t>energy</a:t>
            </a:r>
            <a:endParaRPr lang="en-GB" baseline="-25000" dirty="0" smtClean="0"/>
          </a:p>
          <a:p>
            <a:r>
              <a:rPr lang="en-GB" dirty="0" smtClean="0"/>
              <a:t>Need a pricing regime guaranteeing a rate of return and maintaining competition between the utilities</a:t>
            </a:r>
          </a:p>
          <a:p>
            <a:r>
              <a:rPr lang="en-GB" dirty="0" smtClean="0"/>
              <a:t>Prediction of future costs uses Learning curve estimation.</a:t>
            </a:r>
          </a:p>
          <a:p>
            <a:pPr lvl="1">
              <a:buNone/>
            </a:pPr>
            <a:r>
              <a:rPr lang="en-GB" dirty="0" smtClean="0"/>
              <a:t>Based on experiences that technology </a:t>
            </a:r>
          </a:p>
          <a:p>
            <a:pPr lvl="1">
              <a:buNone/>
            </a:pPr>
            <a:r>
              <a:rPr lang="en-GB" dirty="0" smtClean="0"/>
              <a:t>costs decrease linearly with cumulative </a:t>
            </a:r>
          </a:p>
          <a:p>
            <a:pPr lvl="1">
              <a:buNone/>
            </a:pPr>
            <a:r>
              <a:rPr lang="en-GB" dirty="0" smtClean="0"/>
              <a:t>production on a log-log plot</a:t>
            </a:r>
          </a:p>
          <a:p>
            <a:pPr lvl="1">
              <a:buNone/>
            </a:pPr>
            <a:r>
              <a:rPr lang="en-GB" dirty="0" smtClean="0"/>
              <a:t>Example shown is for on-shore wind</a:t>
            </a:r>
          </a:p>
          <a:p>
            <a:pPr lvl="1">
              <a:buNone/>
            </a:pPr>
            <a:r>
              <a:rPr lang="en-GB" dirty="0" smtClean="0"/>
              <a:t>Learning rate is % reduction in costs </a:t>
            </a:r>
          </a:p>
          <a:p>
            <a:pPr lvl="1">
              <a:buNone/>
            </a:pPr>
            <a:r>
              <a:rPr lang="en-GB" dirty="0" smtClean="0"/>
              <a:t>for a doubling of cumulative production</a:t>
            </a:r>
          </a:p>
          <a:p>
            <a:r>
              <a:rPr lang="en-GB" dirty="0" smtClean="0"/>
              <a:t>For graph shown this is 15% (typically 10 – 30% in general)</a:t>
            </a:r>
            <a:endParaRPr lang="en-GB" dirty="0"/>
          </a:p>
        </p:txBody>
      </p:sp>
      <p:sp>
        <p:nvSpPr>
          <p:cNvPr id="4" name="Date Placeholder 3"/>
          <p:cNvSpPr>
            <a:spLocks noGrp="1"/>
          </p:cNvSpPr>
          <p:nvPr>
            <p:ph type="dt" sz="half" idx="10"/>
          </p:nvPr>
        </p:nvSpPr>
        <p:spPr/>
        <p:txBody>
          <a:bodyPr/>
          <a:lstStyle/>
          <a:p>
            <a:fld id="{9A0DB721-267F-48A0-A8F1-A46B2436DCA8}" type="datetime1">
              <a:rPr lang="en-US" smtClean="0"/>
              <a:pPr/>
              <a:t>5/4/2010</a:t>
            </a:fld>
            <a:endParaRPr lang="en-GB" dirty="0"/>
          </a:p>
        </p:txBody>
      </p:sp>
      <p:sp>
        <p:nvSpPr>
          <p:cNvPr id="5" name="Footer Placeholder 4"/>
          <p:cNvSpPr>
            <a:spLocks noGrp="1"/>
          </p:cNvSpPr>
          <p:nvPr>
            <p:ph type="ftr" sz="quarter" idx="11"/>
          </p:nvPr>
        </p:nvSpPr>
        <p:spPr/>
        <p:txBody>
          <a:bodyPr/>
          <a:lstStyle/>
          <a:p>
            <a:r>
              <a:rPr lang="en-GB" smtClean="0"/>
              <a:t>Lecture 13</a:t>
            </a:r>
            <a:endParaRPr lang="en-GB" dirty="0"/>
          </a:p>
        </p:txBody>
      </p:sp>
      <p:sp>
        <p:nvSpPr>
          <p:cNvPr id="6" name="Slide Number Placeholder 5"/>
          <p:cNvSpPr>
            <a:spLocks noGrp="1"/>
          </p:cNvSpPr>
          <p:nvPr>
            <p:ph type="sldNum" sz="quarter" idx="12"/>
          </p:nvPr>
        </p:nvSpPr>
        <p:spPr/>
        <p:txBody>
          <a:bodyPr/>
          <a:lstStyle/>
          <a:p>
            <a:fld id="{0B9AA805-2D3F-426F-8DAC-F16525489BC5}" type="slidenum">
              <a:rPr lang="en-GB" smtClean="0"/>
              <a:pPr/>
              <a:t>6</a:t>
            </a:fld>
            <a:endParaRPr lang="en-GB" dirty="0"/>
          </a:p>
        </p:txBody>
      </p:sp>
      <p:pic>
        <p:nvPicPr>
          <p:cNvPr id="7" name="Picture 6" descr="11.2.jpg"/>
          <p:cNvPicPr>
            <a:picLocks noChangeAspect="1"/>
          </p:cNvPicPr>
          <p:nvPr/>
        </p:nvPicPr>
        <p:blipFill>
          <a:blip r:embed="rId2" cstate="print"/>
          <a:stretch>
            <a:fillRect/>
          </a:stretch>
        </p:blipFill>
        <p:spPr>
          <a:xfrm>
            <a:off x="5444299" y="3500438"/>
            <a:ext cx="3699701" cy="207170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654032"/>
          </a:xfrm>
        </p:spPr>
        <p:txBody>
          <a:bodyPr/>
          <a:lstStyle/>
          <a:p>
            <a:r>
              <a:rPr lang="en-GB" dirty="0" smtClean="0"/>
              <a:t>Life cycle and cost benefit analyses and risk</a:t>
            </a:r>
            <a:endParaRPr lang="en-GB" dirty="0"/>
          </a:p>
        </p:txBody>
      </p:sp>
      <p:sp>
        <p:nvSpPr>
          <p:cNvPr id="3" name="Content Placeholder 2"/>
          <p:cNvSpPr>
            <a:spLocks noGrp="1"/>
          </p:cNvSpPr>
          <p:nvPr>
            <p:ph idx="1"/>
          </p:nvPr>
        </p:nvSpPr>
        <p:spPr>
          <a:xfrm>
            <a:off x="457200" y="642918"/>
            <a:ext cx="8229600" cy="5857916"/>
          </a:xfrm>
        </p:spPr>
        <p:txBody>
          <a:bodyPr>
            <a:normAutofit lnSpcReduction="10000"/>
          </a:bodyPr>
          <a:lstStyle/>
          <a:p>
            <a:r>
              <a:rPr lang="en-GB" b="1" dirty="0" smtClean="0">
                <a:solidFill>
                  <a:srgbClr val="FF0000"/>
                </a:solidFill>
              </a:rPr>
              <a:t>Life cycle analysis </a:t>
            </a:r>
            <a:r>
              <a:rPr lang="en-GB" dirty="0" smtClean="0"/>
              <a:t>is the analysis of emissions such as the amount of CO</a:t>
            </a:r>
            <a:r>
              <a:rPr lang="en-GB" baseline="-25000" dirty="0" smtClean="0"/>
              <a:t>2</a:t>
            </a:r>
            <a:r>
              <a:rPr lang="en-GB" dirty="0" smtClean="0"/>
              <a:t> per kWh of energy produced</a:t>
            </a:r>
          </a:p>
          <a:p>
            <a:pPr lvl="1"/>
            <a:r>
              <a:rPr lang="en-GB" dirty="0" smtClean="0"/>
              <a:t>Extra costs e.g. carbon tax or cost of carbon capture</a:t>
            </a:r>
          </a:p>
          <a:p>
            <a:r>
              <a:rPr lang="en-GB" b="1" dirty="0" smtClean="0">
                <a:solidFill>
                  <a:srgbClr val="FF0000"/>
                </a:solidFill>
              </a:rPr>
              <a:t>Cost benefit analysis </a:t>
            </a:r>
            <a:r>
              <a:rPr lang="en-GB" dirty="0" smtClean="0"/>
              <a:t>identifies the benefits of a project and assigns a monetary value to be compared with the costs</a:t>
            </a:r>
          </a:p>
          <a:p>
            <a:r>
              <a:rPr lang="en-GB" b="1" dirty="0" smtClean="0">
                <a:solidFill>
                  <a:srgbClr val="FF0000"/>
                </a:solidFill>
              </a:rPr>
              <a:t>Risk analysis </a:t>
            </a:r>
            <a:r>
              <a:rPr lang="en-GB" dirty="0" smtClean="0"/>
              <a:t>first identifies the risks and assigns a probability to each and a factor describing the severity of the consequences with the product of the two numbers indicating the seriousness of the risk</a:t>
            </a:r>
          </a:p>
          <a:p>
            <a:pPr>
              <a:buNone/>
            </a:pPr>
            <a:r>
              <a:rPr lang="en-GB" sz="2200" dirty="0" smtClean="0">
                <a:solidFill>
                  <a:schemeClr val="accent3">
                    <a:lumMod val="50000"/>
                  </a:schemeClr>
                </a:solidFill>
              </a:rPr>
              <a:t>The public perception is often </a:t>
            </a:r>
          </a:p>
          <a:p>
            <a:pPr>
              <a:buNone/>
            </a:pPr>
            <a:r>
              <a:rPr lang="en-GB" sz="2200" dirty="0" smtClean="0">
                <a:solidFill>
                  <a:schemeClr val="accent3">
                    <a:lumMod val="50000"/>
                  </a:schemeClr>
                </a:solidFill>
              </a:rPr>
              <a:t>different from the expert view leading</a:t>
            </a:r>
          </a:p>
          <a:p>
            <a:pPr>
              <a:buNone/>
            </a:pPr>
            <a:r>
              <a:rPr lang="en-GB" sz="2200" dirty="0" smtClean="0">
                <a:solidFill>
                  <a:schemeClr val="accent3">
                    <a:lumMod val="50000"/>
                  </a:schemeClr>
                </a:solidFill>
              </a:rPr>
              <a:t>to a </a:t>
            </a:r>
            <a:r>
              <a:rPr lang="en-GB" sz="2200" b="1" dirty="0" smtClean="0">
                <a:solidFill>
                  <a:srgbClr val="FF0000"/>
                </a:solidFill>
              </a:rPr>
              <a:t>dread factor</a:t>
            </a:r>
          </a:p>
          <a:p>
            <a:pPr>
              <a:buNone/>
            </a:pPr>
            <a:r>
              <a:rPr lang="en-GB" sz="2200" dirty="0" smtClean="0">
                <a:solidFill>
                  <a:schemeClr val="accent3">
                    <a:lumMod val="50000"/>
                  </a:schemeClr>
                </a:solidFill>
              </a:rPr>
              <a:t>The plot shows that although nuclear </a:t>
            </a:r>
          </a:p>
          <a:p>
            <a:pPr>
              <a:buNone/>
            </a:pPr>
            <a:r>
              <a:rPr lang="en-GB" sz="2200" dirty="0" smtClean="0">
                <a:solidFill>
                  <a:schemeClr val="accent3">
                    <a:lumMod val="50000"/>
                  </a:schemeClr>
                </a:solidFill>
              </a:rPr>
              <a:t>power has a high dread factor the </a:t>
            </a:r>
          </a:p>
          <a:p>
            <a:pPr>
              <a:buNone/>
            </a:pPr>
            <a:r>
              <a:rPr lang="en-GB" sz="2200" dirty="0" smtClean="0">
                <a:solidFill>
                  <a:schemeClr val="accent3">
                    <a:lumMod val="50000"/>
                  </a:schemeClr>
                </a:solidFill>
              </a:rPr>
              <a:t>actual data is significantly different</a:t>
            </a:r>
            <a:endParaRPr lang="en-GB" sz="2200" dirty="0">
              <a:solidFill>
                <a:schemeClr val="accent3">
                  <a:lumMod val="50000"/>
                </a:schemeClr>
              </a:solidFill>
            </a:endParaRPr>
          </a:p>
        </p:txBody>
      </p:sp>
      <p:sp>
        <p:nvSpPr>
          <p:cNvPr id="4" name="Date Placeholder 3"/>
          <p:cNvSpPr>
            <a:spLocks noGrp="1"/>
          </p:cNvSpPr>
          <p:nvPr>
            <p:ph type="dt" sz="half" idx="10"/>
          </p:nvPr>
        </p:nvSpPr>
        <p:spPr/>
        <p:txBody>
          <a:bodyPr/>
          <a:lstStyle/>
          <a:p>
            <a:fld id="{9A0DB721-267F-48A0-A8F1-A46B2436DCA8}" type="datetime1">
              <a:rPr lang="en-US" smtClean="0"/>
              <a:pPr/>
              <a:t>5/4/2010</a:t>
            </a:fld>
            <a:endParaRPr lang="en-GB" dirty="0"/>
          </a:p>
        </p:txBody>
      </p:sp>
      <p:sp>
        <p:nvSpPr>
          <p:cNvPr id="5" name="Footer Placeholder 4"/>
          <p:cNvSpPr>
            <a:spLocks noGrp="1"/>
          </p:cNvSpPr>
          <p:nvPr>
            <p:ph type="ftr" sz="quarter" idx="11"/>
          </p:nvPr>
        </p:nvSpPr>
        <p:spPr/>
        <p:txBody>
          <a:bodyPr/>
          <a:lstStyle/>
          <a:p>
            <a:r>
              <a:rPr lang="en-GB" dirty="0" smtClean="0"/>
              <a:t>Lecture 13</a:t>
            </a:r>
            <a:endParaRPr lang="en-GB" dirty="0"/>
          </a:p>
        </p:txBody>
      </p:sp>
      <p:sp>
        <p:nvSpPr>
          <p:cNvPr id="6" name="Slide Number Placeholder 5"/>
          <p:cNvSpPr>
            <a:spLocks noGrp="1"/>
          </p:cNvSpPr>
          <p:nvPr>
            <p:ph type="sldNum" sz="quarter" idx="12"/>
          </p:nvPr>
        </p:nvSpPr>
        <p:spPr/>
        <p:txBody>
          <a:bodyPr/>
          <a:lstStyle/>
          <a:p>
            <a:fld id="{0B9AA805-2D3F-426F-8DAC-F16525489BC5}" type="slidenum">
              <a:rPr lang="en-GB" smtClean="0"/>
              <a:pPr/>
              <a:t>7</a:t>
            </a:fld>
            <a:endParaRPr lang="en-GB" dirty="0"/>
          </a:p>
        </p:txBody>
      </p:sp>
      <p:pic>
        <p:nvPicPr>
          <p:cNvPr id="7" name="Picture 6" descr="11.3.jpg"/>
          <p:cNvPicPr>
            <a:picLocks noChangeAspect="1"/>
          </p:cNvPicPr>
          <p:nvPr/>
        </p:nvPicPr>
        <p:blipFill>
          <a:blip r:embed="rId2" cstate="print"/>
          <a:stretch>
            <a:fillRect/>
          </a:stretch>
        </p:blipFill>
        <p:spPr>
          <a:xfrm>
            <a:off x="4870116" y="3857628"/>
            <a:ext cx="4273884" cy="235745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4356"/>
          </a:xfrm>
        </p:spPr>
        <p:txBody>
          <a:bodyPr/>
          <a:lstStyle/>
          <a:p>
            <a:r>
              <a:rPr lang="en-GB" dirty="0" smtClean="0"/>
              <a:t>CARBON ABATEMENT POLICIES</a:t>
            </a:r>
            <a:endParaRPr lang="en-GB" dirty="0"/>
          </a:p>
        </p:txBody>
      </p:sp>
      <p:sp>
        <p:nvSpPr>
          <p:cNvPr id="3" name="Content Placeholder 2"/>
          <p:cNvSpPr>
            <a:spLocks noGrp="1"/>
          </p:cNvSpPr>
          <p:nvPr>
            <p:ph idx="1"/>
          </p:nvPr>
        </p:nvSpPr>
        <p:spPr>
          <a:xfrm>
            <a:off x="457200" y="642918"/>
            <a:ext cx="8229600" cy="6000792"/>
          </a:xfrm>
        </p:spPr>
        <p:txBody>
          <a:bodyPr>
            <a:normAutofit fontScale="92500" lnSpcReduction="20000"/>
          </a:bodyPr>
          <a:lstStyle/>
          <a:p>
            <a:r>
              <a:rPr lang="en-GB" dirty="0" smtClean="0"/>
              <a:t>The 160 signatories of the </a:t>
            </a:r>
            <a:r>
              <a:rPr lang="en-GB" b="1" dirty="0" smtClean="0">
                <a:solidFill>
                  <a:srgbClr val="FF0000"/>
                </a:solidFill>
              </a:rPr>
              <a:t>Kyoto Protocol </a:t>
            </a:r>
            <a:r>
              <a:rPr lang="en-GB" dirty="0" smtClean="0"/>
              <a:t>agreed to reduce emissions of greenhouse gases by 5.2 %  compared to 1990 and </a:t>
            </a:r>
            <a:r>
              <a:rPr lang="en-GB" b="1" dirty="0" smtClean="0">
                <a:solidFill>
                  <a:srgbClr val="FF0000"/>
                </a:solidFill>
              </a:rPr>
              <a:t>Emissions Trading </a:t>
            </a:r>
            <a:r>
              <a:rPr lang="en-GB" dirty="0" smtClean="0"/>
              <a:t>is part of the agreement</a:t>
            </a:r>
          </a:p>
          <a:p>
            <a:pPr lvl="1"/>
            <a:r>
              <a:rPr lang="en-GB" dirty="0" smtClean="0"/>
              <a:t>Some countries have limits above their current production and this surplus may be purchased by other countries if they so wish</a:t>
            </a:r>
          </a:p>
          <a:p>
            <a:pPr lvl="1"/>
            <a:r>
              <a:rPr lang="en-GB" dirty="0" smtClean="0"/>
              <a:t>Credit is given for the creation of CO</a:t>
            </a:r>
            <a:r>
              <a:rPr lang="en-GB" baseline="-25000" dirty="0" smtClean="0"/>
              <a:t>2</a:t>
            </a:r>
            <a:r>
              <a:rPr lang="en-GB" dirty="0" smtClean="0"/>
              <a:t> sinks (</a:t>
            </a:r>
            <a:r>
              <a:rPr lang="en-GB" dirty="0" err="1" smtClean="0"/>
              <a:t>eg</a:t>
            </a:r>
            <a:r>
              <a:rPr lang="en-GB" dirty="0" smtClean="0"/>
              <a:t> new forests)</a:t>
            </a:r>
          </a:p>
          <a:p>
            <a:r>
              <a:rPr lang="en-GB" dirty="0" smtClean="0"/>
              <a:t>Setting up a </a:t>
            </a:r>
            <a:r>
              <a:rPr lang="en-GB" b="1" dirty="0" smtClean="0">
                <a:solidFill>
                  <a:srgbClr val="FF0000"/>
                </a:solidFill>
              </a:rPr>
              <a:t>Carbon Tax </a:t>
            </a:r>
            <a:r>
              <a:rPr lang="en-GB" dirty="0" smtClean="0"/>
              <a:t>(collected by government) is a simpler scheme to set up</a:t>
            </a:r>
          </a:p>
          <a:p>
            <a:r>
              <a:rPr lang="en-GB" dirty="0" smtClean="0"/>
              <a:t>A </a:t>
            </a:r>
            <a:r>
              <a:rPr lang="en-GB" b="1" dirty="0" err="1" smtClean="0">
                <a:solidFill>
                  <a:srgbClr val="FF0000"/>
                </a:solidFill>
              </a:rPr>
              <a:t>Renewables</a:t>
            </a:r>
            <a:r>
              <a:rPr lang="en-GB" b="1" dirty="0" smtClean="0">
                <a:solidFill>
                  <a:srgbClr val="FF0000"/>
                </a:solidFill>
              </a:rPr>
              <a:t> obligation </a:t>
            </a:r>
            <a:r>
              <a:rPr lang="en-GB" dirty="0" smtClean="0"/>
              <a:t>promotes  </a:t>
            </a:r>
            <a:r>
              <a:rPr lang="en-GB" dirty="0" err="1" smtClean="0"/>
              <a:t>renewables</a:t>
            </a:r>
            <a:r>
              <a:rPr lang="en-GB" dirty="0" smtClean="0"/>
              <a:t> in the UK by requiring electricity suppliers to obtain a fraction of their energy from renewable sources rising to 10% by 2010</a:t>
            </a:r>
          </a:p>
          <a:p>
            <a:pPr lvl="1"/>
            <a:r>
              <a:rPr lang="en-GB" dirty="0" smtClean="0"/>
              <a:t>A market in </a:t>
            </a:r>
            <a:r>
              <a:rPr lang="en-GB" dirty="0" smtClean="0">
                <a:solidFill>
                  <a:srgbClr val="FF0000"/>
                </a:solidFill>
              </a:rPr>
              <a:t>R</a:t>
            </a:r>
            <a:r>
              <a:rPr lang="en-GB" dirty="0" smtClean="0"/>
              <a:t>enewable </a:t>
            </a:r>
            <a:r>
              <a:rPr lang="en-GB" dirty="0" smtClean="0">
                <a:solidFill>
                  <a:srgbClr val="FF0000"/>
                </a:solidFill>
              </a:rPr>
              <a:t>O</a:t>
            </a:r>
            <a:r>
              <a:rPr lang="en-GB" dirty="0" smtClean="0"/>
              <a:t>bligation </a:t>
            </a:r>
            <a:r>
              <a:rPr lang="en-GB" dirty="0" smtClean="0">
                <a:solidFill>
                  <a:srgbClr val="FF0000"/>
                </a:solidFill>
              </a:rPr>
              <a:t>C</a:t>
            </a:r>
            <a:r>
              <a:rPr lang="en-GB" dirty="0" smtClean="0"/>
              <a:t>ertificates </a:t>
            </a:r>
            <a:r>
              <a:rPr lang="en-GB" dirty="0" smtClean="0">
                <a:solidFill>
                  <a:srgbClr val="FF0000"/>
                </a:solidFill>
              </a:rPr>
              <a:t>(ROC) </a:t>
            </a:r>
            <a:r>
              <a:rPr lang="en-GB" dirty="0" smtClean="0"/>
              <a:t>has been set up and suppliers have to buy a certain number from the renewable energy generator or on the open market or pay a buy out price to show that they have met the target</a:t>
            </a:r>
          </a:p>
          <a:p>
            <a:pPr lvl="1"/>
            <a:r>
              <a:rPr lang="en-GB" dirty="0" smtClean="0"/>
              <a:t>Renewable generators earn revenue from selling electricity and </a:t>
            </a:r>
            <a:r>
              <a:rPr lang="en-GB" dirty="0" err="1" smtClean="0"/>
              <a:t>ROCs</a:t>
            </a:r>
            <a:r>
              <a:rPr lang="en-GB" dirty="0" smtClean="0"/>
              <a:t> providing extra income (1 ROC per 1 </a:t>
            </a:r>
            <a:r>
              <a:rPr lang="en-GB" dirty="0" err="1" smtClean="0"/>
              <a:t>MWh</a:t>
            </a:r>
            <a:r>
              <a:rPr lang="en-GB" dirty="0" smtClean="0"/>
              <a:t>)</a:t>
            </a:r>
          </a:p>
          <a:p>
            <a:r>
              <a:rPr lang="en-GB" dirty="0" smtClean="0"/>
              <a:t>Idea is that as the price of </a:t>
            </a:r>
            <a:r>
              <a:rPr lang="en-GB" dirty="0" err="1" smtClean="0"/>
              <a:t>ROCs</a:t>
            </a:r>
            <a:r>
              <a:rPr lang="en-GB" dirty="0" smtClean="0"/>
              <a:t> rises developers will be encouraged to build more  renewable generators </a:t>
            </a:r>
          </a:p>
          <a:p>
            <a:pPr lvl="1"/>
            <a:r>
              <a:rPr lang="en-GB" dirty="0" smtClean="0"/>
              <a:t>Market forces will generate competition favouring the most economic</a:t>
            </a:r>
          </a:p>
          <a:p>
            <a:pPr lvl="1"/>
            <a:endParaRPr lang="en-GB" dirty="0"/>
          </a:p>
        </p:txBody>
      </p:sp>
      <p:sp>
        <p:nvSpPr>
          <p:cNvPr id="4" name="Date Placeholder 3"/>
          <p:cNvSpPr>
            <a:spLocks noGrp="1"/>
          </p:cNvSpPr>
          <p:nvPr>
            <p:ph type="dt" sz="half" idx="10"/>
          </p:nvPr>
        </p:nvSpPr>
        <p:spPr/>
        <p:txBody>
          <a:bodyPr/>
          <a:lstStyle/>
          <a:p>
            <a:fld id="{9A0DB721-267F-48A0-A8F1-A46B2436DCA8}" type="datetime1">
              <a:rPr lang="en-US" smtClean="0"/>
              <a:pPr/>
              <a:t>5/4/2010</a:t>
            </a:fld>
            <a:endParaRPr lang="en-GB" dirty="0"/>
          </a:p>
        </p:txBody>
      </p:sp>
      <p:sp>
        <p:nvSpPr>
          <p:cNvPr id="5" name="Footer Placeholder 4"/>
          <p:cNvSpPr>
            <a:spLocks noGrp="1"/>
          </p:cNvSpPr>
          <p:nvPr>
            <p:ph type="ftr" sz="quarter" idx="11"/>
          </p:nvPr>
        </p:nvSpPr>
        <p:spPr>
          <a:xfrm>
            <a:off x="2500298" y="6357958"/>
            <a:ext cx="2895600" cy="365125"/>
          </a:xfrm>
        </p:spPr>
        <p:txBody>
          <a:bodyPr/>
          <a:lstStyle/>
          <a:p>
            <a:r>
              <a:rPr lang="en-GB" smtClean="0"/>
              <a:t>Lecture 13</a:t>
            </a:r>
            <a:endParaRPr lang="en-GB" dirty="0"/>
          </a:p>
        </p:txBody>
      </p:sp>
      <p:sp>
        <p:nvSpPr>
          <p:cNvPr id="6" name="Slide Number Placeholder 5"/>
          <p:cNvSpPr>
            <a:spLocks noGrp="1"/>
          </p:cNvSpPr>
          <p:nvPr>
            <p:ph type="sldNum" sz="quarter" idx="12"/>
          </p:nvPr>
        </p:nvSpPr>
        <p:spPr/>
        <p:txBody>
          <a:bodyPr/>
          <a:lstStyle/>
          <a:p>
            <a:fld id="{0B9AA805-2D3F-426F-8DAC-F16525489BC5}" type="slidenum">
              <a:rPr lang="en-GB" smtClean="0"/>
              <a:pPr/>
              <a:t>8</a:t>
            </a:fld>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42918"/>
          </a:xfrm>
        </p:spPr>
        <p:txBody>
          <a:bodyPr>
            <a:normAutofit/>
          </a:bodyPr>
          <a:lstStyle/>
          <a:p>
            <a:r>
              <a:rPr lang="en-GB" dirty="0" smtClean="0"/>
              <a:t>STABILIZATION WEDGES</a:t>
            </a:r>
            <a:endParaRPr lang="en-GB" dirty="0"/>
          </a:p>
        </p:txBody>
      </p:sp>
      <p:sp>
        <p:nvSpPr>
          <p:cNvPr id="3" name="Content Placeholder 2"/>
          <p:cNvSpPr>
            <a:spLocks noGrp="1"/>
          </p:cNvSpPr>
          <p:nvPr>
            <p:ph idx="1"/>
          </p:nvPr>
        </p:nvSpPr>
        <p:spPr>
          <a:xfrm>
            <a:off x="214282" y="571480"/>
            <a:ext cx="8472518" cy="5929354"/>
          </a:xfrm>
        </p:spPr>
        <p:txBody>
          <a:bodyPr>
            <a:normAutofit lnSpcReduction="10000"/>
          </a:bodyPr>
          <a:lstStyle/>
          <a:p>
            <a:r>
              <a:rPr lang="en-GB" dirty="0" smtClean="0"/>
              <a:t>Stabilization at ~ 500 </a:t>
            </a:r>
            <a:r>
              <a:rPr lang="en-GB" dirty="0" err="1" smtClean="0"/>
              <a:t>ppm</a:t>
            </a:r>
            <a:r>
              <a:rPr lang="en-GB" dirty="0" smtClean="0"/>
              <a:t> requires holding emissions at the current level of 7 </a:t>
            </a:r>
            <a:r>
              <a:rPr lang="en-GB" dirty="0" err="1" smtClean="0"/>
              <a:t>Gt</a:t>
            </a:r>
            <a:r>
              <a:rPr lang="en-GB" dirty="0" smtClean="0"/>
              <a:t> C y</a:t>
            </a:r>
            <a:r>
              <a:rPr lang="en-GB" baseline="30000" dirty="0" smtClean="0"/>
              <a:t>-1</a:t>
            </a:r>
            <a:r>
              <a:rPr lang="en-GB" dirty="0" smtClean="0"/>
              <a:t> for the next 50 years assuming that the Earth continues to absorb close to half</a:t>
            </a:r>
          </a:p>
          <a:p>
            <a:r>
              <a:rPr lang="en-GB" dirty="0" smtClean="0"/>
              <a:t>A fall in the amount emitted each year would be possible by 2055 if nuclear + </a:t>
            </a:r>
            <a:r>
              <a:rPr lang="en-GB" dirty="0" err="1" smtClean="0"/>
              <a:t>renewables</a:t>
            </a:r>
            <a:r>
              <a:rPr lang="en-GB" dirty="0" smtClean="0"/>
              <a:t> + carbon capture and sequestration were developed</a:t>
            </a:r>
          </a:p>
          <a:p>
            <a:r>
              <a:rPr lang="en-GB" dirty="0" err="1" smtClean="0"/>
              <a:t>Pacala</a:t>
            </a:r>
            <a:r>
              <a:rPr lang="en-GB" dirty="0" smtClean="0"/>
              <a:t> and </a:t>
            </a:r>
            <a:r>
              <a:rPr lang="en-GB" dirty="0" err="1" smtClean="0"/>
              <a:t>Socolov</a:t>
            </a:r>
            <a:r>
              <a:rPr lang="en-GB" dirty="0" smtClean="0"/>
              <a:t> propose achieving this by means of the 7 </a:t>
            </a:r>
          </a:p>
          <a:p>
            <a:pPr>
              <a:buNone/>
            </a:pPr>
            <a:r>
              <a:rPr lang="en-GB" dirty="0" smtClean="0"/>
              <a:t>	different methods listed on the</a:t>
            </a:r>
          </a:p>
          <a:p>
            <a:pPr>
              <a:buNone/>
            </a:pPr>
            <a:r>
              <a:rPr lang="en-GB" dirty="0" smtClean="0"/>
              <a:t>	next slide</a:t>
            </a:r>
            <a:endParaRPr lang="en-GB" sz="2200" dirty="0" smtClean="0">
              <a:solidFill>
                <a:schemeClr val="accent3">
                  <a:lumMod val="50000"/>
                </a:schemeClr>
              </a:solidFill>
            </a:endParaRPr>
          </a:p>
          <a:p>
            <a:pPr>
              <a:buNone/>
            </a:pPr>
            <a:r>
              <a:rPr lang="en-GB" sz="2200" dirty="0" smtClean="0">
                <a:solidFill>
                  <a:schemeClr val="accent3">
                    <a:lumMod val="50000"/>
                  </a:schemeClr>
                </a:solidFill>
              </a:rPr>
              <a:t>The effect of each is shown as a wedge </a:t>
            </a:r>
          </a:p>
          <a:p>
            <a:pPr>
              <a:buNone/>
            </a:pPr>
            <a:r>
              <a:rPr lang="en-GB" sz="2200" dirty="0" smtClean="0">
                <a:solidFill>
                  <a:schemeClr val="accent3">
                    <a:lumMod val="50000"/>
                  </a:schemeClr>
                </a:solidFill>
              </a:rPr>
              <a:t>on the plot </a:t>
            </a:r>
          </a:p>
          <a:p>
            <a:pPr>
              <a:buNone/>
            </a:pPr>
            <a:r>
              <a:rPr lang="en-GB" sz="2200" dirty="0" smtClean="0">
                <a:solidFill>
                  <a:schemeClr val="accent3">
                    <a:lumMod val="50000"/>
                  </a:schemeClr>
                </a:solidFill>
              </a:rPr>
              <a:t>The plot shows how each method</a:t>
            </a:r>
          </a:p>
          <a:p>
            <a:pPr>
              <a:buNone/>
            </a:pPr>
            <a:r>
              <a:rPr lang="en-GB" sz="2200" dirty="0" smtClean="0">
                <a:solidFill>
                  <a:schemeClr val="accent3">
                    <a:lumMod val="50000"/>
                  </a:schemeClr>
                </a:solidFill>
              </a:rPr>
              <a:t>contributes to reducing the predicted</a:t>
            </a:r>
          </a:p>
          <a:p>
            <a:pPr>
              <a:buNone/>
            </a:pPr>
            <a:r>
              <a:rPr lang="en-GB" sz="2200" dirty="0" smtClean="0">
                <a:solidFill>
                  <a:schemeClr val="accent3">
                    <a:lumMod val="50000"/>
                  </a:schemeClr>
                </a:solidFill>
              </a:rPr>
              <a:t>increase to the target level</a:t>
            </a:r>
          </a:p>
          <a:p>
            <a:pPr>
              <a:buNone/>
            </a:pPr>
            <a:r>
              <a:rPr lang="en-GB" sz="2200" dirty="0" smtClean="0">
                <a:solidFill>
                  <a:schemeClr val="accent2">
                    <a:lumMod val="50000"/>
                  </a:schemeClr>
                </a:solidFill>
              </a:rPr>
              <a:t>In 2002  CO</a:t>
            </a:r>
            <a:r>
              <a:rPr lang="en-GB" sz="2200" baseline="-25000" dirty="0" smtClean="0">
                <a:solidFill>
                  <a:schemeClr val="accent2">
                    <a:lumMod val="50000"/>
                  </a:schemeClr>
                </a:solidFill>
              </a:rPr>
              <a:t>2</a:t>
            </a:r>
            <a:r>
              <a:rPr lang="en-GB" sz="2200" dirty="0" smtClean="0">
                <a:solidFill>
                  <a:schemeClr val="accent2">
                    <a:lumMod val="50000"/>
                  </a:schemeClr>
                </a:solidFill>
              </a:rPr>
              <a:t> emissions were 22% transport,</a:t>
            </a:r>
          </a:p>
          <a:p>
            <a:pPr>
              <a:buNone/>
            </a:pPr>
            <a:r>
              <a:rPr lang="en-GB" sz="2200" dirty="0" smtClean="0">
                <a:solidFill>
                  <a:schemeClr val="accent2">
                    <a:lumMod val="50000"/>
                  </a:schemeClr>
                </a:solidFill>
              </a:rPr>
              <a:t>36% industry and buildings, 42% power generation</a:t>
            </a:r>
          </a:p>
          <a:p>
            <a:endParaRPr lang="en-GB" dirty="0"/>
          </a:p>
        </p:txBody>
      </p:sp>
      <p:sp>
        <p:nvSpPr>
          <p:cNvPr id="4" name="Date Placeholder 3"/>
          <p:cNvSpPr>
            <a:spLocks noGrp="1"/>
          </p:cNvSpPr>
          <p:nvPr>
            <p:ph type="dt" sz="half" idx="10"/>
          </p:nvPr>
        </p:nvSpPr>
        <p:spPr/>
        <p:txBody>
          <a:bodyPr/>
          <a:lstStyle/>
          <a:p>
            <a:fld id="{9A0DB721-267F-48A0-A8F1-A46B2436DCA8}" type="datetime1">
              <a:rPr lang="en-US" smtClean="0"/>
              <a:pPr/>
              <a:t>5/4/2010</a:t>
            </a:fld>
            <a:endParaRPr lang="en-GB" dirty="0"/>
          </a:p>
        </p:txBody>
      </p:sp>
      <p:sp>
        <p:nvSpPr>
          <p:cNvPr id="5" name="Footer Placeholder 4"/>
          <p:cNvSpPr>
            <a:spLocks noGrp="1"/>
          </p:cNvSpPr>
          <p:nvPr>
            <p:ph type="ftr" sz="quarter" idx="11"/>
          </p:nvPr>
        </p:nvSpPr>
        <p:spPr/>
        <p:txBody>
          <a:bodyPr/>
          <a:lstStyle/>
          <a:p>
            <a:r>
              <a:rPr lang="en-GB" smtClean="0"/>
              <a:t>Lecture 13</a:t>
            </a:r>
            <a:endParaRPr lang="en-GB" dirty="0"/>
          </a:p>
        </p:txBody>
      </p:sp>
      <p:sp>
        <p:nvSpPr>
          <p:cNvPr id="6" name="Slide Number Placeholder 5"/>
          <p:cNvSpPr>
            <a:spLocks noGrp="1"/>
          </p:cNvSpPr>
          <p:nvPr>
            <p:ph type="sldNum" sz="quarter" idx="12"/>
          </p:nvPr>
        </p:nvSpPr>
        <p:spPr/>
        <p:txBody>
          <a:bodyPr/>
          <a:lstStyle/>
          <a:p>
            <a:fld id="{0B9AA805-2D3F-426F-8DAC-F16525489BC5}" type="slidenum">
              <a:rPr lang="en-GB" smtClean="0"/>
              <a:pPr/>
              <a:t>9</a:t>
            </a:fld>
            <a:endParaRPr lang="en-GB" dirty="0"/>
          </a:p>
        </p:txBody>
      </p:sp>
      <p:pic>
        <p:nvPicPr>
          <p:cNvPr id="7" name="Picture 6" descr="11.4.jpg"/>
          <p:cNvPicPr>
            <a:picLocks noChangeAspect="1"/>
          </p:cNvPicPr>
          <p:nvPr/>
        </p:nvPicPr>
        <p:blipFill>
          <a:blip r:embed="rId2" cstate="print"/>
          <a:stretch>
            <a:fillRect/>
          </a:stretch>
        </p:blipFill>
        <p:spPr>
          <a:xfrm>
            <a:off x="5314785" y="3071810"/>
            <a:ext cx="3829215" cy="300039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75622</TotalTime>
  <Words>1251</Words>
  <Application>Microsoft Office PowerPoint</Application>
  <PresentationFormat>On-screen Show (4:3)</PresentationFormat>
  <Paragraphs>172</Paragraphs>
  <Slides>13</Slides>
  <Notes>0</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Office Theme</vt:lpstr>
      <vt:lpstr>Custom Design</vt:lpstr>
      <vt:lpstr>1_Custom Design</vt:lpstr>
      <vt:lpstr>ENERGY AND SOCIETY</vt:lpstr>
      <vt:lpstr>GLOBAL WARMING</vt:lpstr>
      <vt:lpstr>IMPACT OF MORE CO2 IN ATMOSPHERE</vt:lpstr>
      <vt:lpstr>Slide 4</vt:lpstr>
      <vt:lpstr>Discounted cash flow analysis</vt:lpstr>
      <vt:lpstr>Slide 6</vt:lpstr>
      <vt:lpstr>Life cycle and cost benefit analyses and risk</vt:lpstr>
      <vt:lpstr>CARBON ABATEMENT POLICIES</vt:lpstr>
      <vt:lpstr>STABILIZATION WEDGES</vt:lpstr>
      <vt:lpstr>Slide 10</vt:lpstr>
      <vt:lpstr>Nuclear power plants operating in 2005</vt:lpstr>
      <vt:lpstr>ENERGY STORAGE</vt:lpstr>
      <vt:lpstr>SUMMARY</vt:lpstr>
    </vt:vector>
  </TitlesOfParts>
  <Company>The University of Liverpool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Computing Services</dc:creator>
  <cp:lastModifiedBy>Computing Services</cp:lastModifiedBy>
  <cp:revision>200</cp:revision>
  <dcterms:created xsi:type="dcterms:W3CDTF">2009-05-20T14:32:32Z</dcterms:created>
  <dcterms:modified xsi:type="dcterms:W3CDTF">2010-05-04T11:04:11Z</dcterms:modified>
</cp:coreProperties>
</file>